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90" r:id="rId10"/>
    <p:sldId id="267" r:id="rId11"/>
    <p:sldId id="286" r:id="rId12"/>
    <p:sldId id="291" r:id="rId13"/>
    <p:sldId id="277" r:id="rId14"/>
    <p:sldId id="278" r:id="rId15"/>
    <p:sldId id="268" r:id="rId16"/>
    <p:sldId id="270" r:id="rId17"/>
    <p:sldId id="271" r:id="rId18"/>
    <p:sldId id="279" r:id="rId19"/>
    <p:sldId id="282" r:id="rId20"/>
    <p:sldId id="269" r:id="rId21"/>
    <p:sldId id="288" r:id="rId22"/>
    <p:sldId id="289" r:id="rId23"/>
    <p:sldId id="285" r:id="rId24"/>
    <p:sldId id="284" r:id="rId25"/>
    <p:sldId id="283" r:id="rId26"/>
  </p:sldIdLst>
  <p:sldSz cx="9144000" cy="5143500" type="screen16x9"/>
  <p:notesSz cx="6858000" cy="9144000"/>
  <p:embeddedFontLst>
    <p:embeddedFont>
      <p:font typeface="Roboto" panose="020B0604020202020204" charset="0"/>
      <p:regular r:id="rId28"/>
      <p:bold r:id="rId29"/>
      <p:italic r:id="rId30"/>
      <p:boldItalic r:id="rId31"/>
    </p:embeddedFont>
    <p:embeddedFont>
      <p:font typeface="Montserrat" panose="020B0604020202020204" charset="0"/>
      <p:regular r:id="rId32"/>
      <p:bold r:id="rId33"/>
      <p:italic r:id="rId34"/>
      <p:boldItalic r:id="rId35"/>
    </p:embeddedFont>
    <p:embeddedFont>
      <p:font typeface="Cambria" panose="02040503050406030204" pitchFamily="18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4660"/>
  </p:normalViewPr>
  <p:slideViewPr>
    <p:cSldViewPr snapToGrid="0">
      <p:cViewPr varScale="1">
        <p:scale>
          <a:sx n="93" d="100"/>
          <a:sy n="93" d="100"/>
        </p:scale>
        <p:origin x="632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caa15e1c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gccaa15e1c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caa15e1c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gccaa15e1c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caa15e1c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gccaa15e1c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47381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caa15e1c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gccaa15e1c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04526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caa15e1c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gccaa15e1c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0992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" name="Google Shape;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 rot="-236">
            <a:off x="200850" y="143825"/>
            <a:ext cx="8742300" cy="33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2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sz="4200" b="1" dirty="0">
                <a:latin typeface="Montserrat"/>
                <a:ea typeface="Montserrat"/>
                <a:cs typeface="Montserrat"/>
                <a:sym typeface="Montserrat"/>
              </a:rPr>
              <a:t>      Capstone Project - </a:t>
            </a:r>
            <a:r>
              <a:rPr lang="en-IN" sz="4200" b="1" dirty="0" smtClean="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42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r>
              <a:rPr lang="en-IN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Credit Card Default </a:t>
            </a:r>
            <a:r>
              <a:rPr lang="en-US" sz="30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Prediction</a:t>
            </a:r>
            <a:r>
              <a:rPr lang="en-IN" sz="3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-IN" sz="4200" b="1" dirty="0" smtClean="0"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en-IN" sz="3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sz="4200" b="1" dirty="0">
                <a:latin typeface="Montserrat"/>
                <a:ea typeface="Montserrat"/>
                <a:cs typeface="Montserrat"/>
                <a:sym typeface="Montserrat"/>
              </a:rPr>
              <a:t>       </a:t>
            </a:r>
            <a:r>
              <a:rPr lang="en-IN" sz="3200" b="1" dirty="0">
                <a:latin typeface="Montserrat"/>
                <a:ea typeface="Montserrat"/>
                <a:cs typeface="Montserrat"/>
                <a:sym typeface="Montserrat"/>
              </a:rPr>
              <a:t>ML Supervised </a:t>
            </a:r>
            <a:r>
              <a:rPr lang="en-IN" sz="3200" b="1" dirty="0" smtClean="0">
                <a:latin typeface="Montserrat"/>
                <a:ea typeface="Montserrat"/>
                <a:cs typeface="Montserrat"/>
                <a:sym typeface="Montserrat"/>
              </a:rPr>
              <a:t>Classification</a:t>
            </a:r>
            <a:endParaRPr sz="32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950" b="1" u="sng" dirty="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4294967295"/>
          </p:nvPr>
        </p:nvSpPr>
        <p:spPr>
          <a:xfrm>
            <a:off x="426110" y="3400380"/>
            <a:ext cx="7597800" cy="117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IN" sz="2800" b="1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Individual Project:</a:t>
            </a:r>
            <a:endParaRPr sz="2800" b="1" i="0" u="none" strike="noStrike" cap="none" dirty="0" smtClean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IN" sz="2800" b="1" i="0" u="none" strike="noStrike" cap="none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Soumya Ranjan Mishra</a:t>
            </a:r>
            <a:endParaRPr sz="2800" b="1" i="0" u="none" strike="noStrike" cap="none" dirty="0" smtClean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>
                <a:solidFill>
                  <a:srgbClr val="434343"/>
                </a:solidFill>
              </a:rPr>
              <a:t>1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2060925" y="99125"/>
            <a:ext cx="47358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000" b="1">
                <a:latin typeface="Montserrat"/>
                <a:ea typeface="Montserrat"/>
                <a:cs typeface="Montserrat"/>
                <a:sym typeface="Montserrat"/>
              </a:rPr>
              <a:t>Correlation Matrix</a:t>
            </a:r>
            <a:r>
              <a:rPr lang="en-IN" sz="2600" b="1"/>
              <a:t> </a:t>
            </a:r>
            <a:endParaRPr sz="2600" b="1"/>
          </a:p>
        </p:txBody>
      </p:sp>
      <p:sp>
        <p:nvSpPr>
          <p:cNvPr id="140" name="Google Shape;14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10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619" y="694143"/>
            <a:ext cx="6947257" cy="43626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                           Analysis Details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>
                  <a:lumMod val="75000"/>
                </a:schemeClr>
              </a:buClr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Defaults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have a higher proportion of Lower LIMIT_BAL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values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NonDefaults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have a higher proportion of Females (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Sex=2)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NonDefaults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have a higher proportion of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More Educated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(EDUCATION=1 or 2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).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Montserrat" panose="020B0604020202020204" charset="0"/>
            </a:endParaRP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NonDefaults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have a higher proportion of Singles (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MARRIAGE=2)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NonDefaults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have a higher proportion of people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30-40years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NonDefaults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have a MUCH higher proportion of zero or negative PAY_X variables (this means that being current or ahead of payments is associated with not defaulting in the following month). </a:t>
            </a:r>
          </a:p>
          <a:p>
            <a:endParaRPr lang="en-US" sz="1600" b="1" dirty="0">
              <a:solidFill>
                <a:schemeClr val="bg1">
                  <a:lumMod val="75000"/>
                </a:schemeClr>
              </a:solidFill>
              <a:latin typeface="Montserrat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93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     </a:t>
            </a:r>
            <a:r>
              <a:rPr lang="en-IN" b="1" dirty="0" smtClean="0">
                <a:solidFill>
                  <a:srgbClr val="FF0000"/>
                </a:solidFill>
              </a:rPr>
              <a:t>Outlier Treatment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I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</a:t>
            </a:r>
            <a:r>
              <a:rPr lang="en-IN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 Skewed Features using IQR </a:t>
            </a:r>
          </a:p>
          <a:p>
            <a:pPr marL="0" lvl="0" indent="0">
              <a:buNone/>
            </a:pPr>
            <a:endParaRPr lang="en-IN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buNone/>
            </a:pPr>
            <a:endParaRPr lang="en-IN" b="1" dirty="0" smtClean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buNone/>
            </a:pPr>
            <a:endParaRPr lang="en-IN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buNone/>
            </a:pPr>
            <a:endParaRPr lang="en-IN" b="1" dirty="0" smtClean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buNone/>
            </a:pPr>
            <a:endParaRPr lang="en-IN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buNone/>
            </a:pPr>
            <a:r>
              <a:rPr lang="en-I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</a:t>
            </a:r>
            <a:r>
              <a:rPr lang="en-IN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 Quite Symmetric Features using Standard Deviation.</a:t>
            </a:r>
            <a:endParaRPr lang="en-IN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55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                            Feature Selection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200000"/>
              </a:lnSpc>
              <a:buNone/>
            </a:pPr>
            <a:r>
              <a:rPr lang="en-US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Dropping Constant Feature  Using Variance Threshold</a:t>
            </a:r>
          </a:p>
          <a:p>
            <a:pPr marL="0" lvl="0" indent="0">
              <a:lnSpc>
                <a:spcPct val="200000"/>
              </a:lnSpc>
              <a:buNone/>
            </a:pPr>
            <a:endParaRPr lang="en-US" b="1" dirty="0" smtClean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lnSpc>
                <a:spcPct val="200000"/>
              </a:lnSpc>
              <a:buNone/>
            </a:pPr>
            <a:r>
              <a:rPr lang="en-US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Feature Selection with Pearson Correlation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81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                            Data Preparation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Clr>
                <a:schemeClr val="bg1">
                  <a:lumMod val="75000"/>
                </a:schemeClr>
              </a:buClr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Handling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Imbalance set by Synthetic Minority Oversampling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       Technique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(SMOTE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)</a:t>
            </a:r>
          </a:p>
          <a:p>
            <a:pPr marL="0" indent="0">
              <a:lnSpc>
                <a:spcPct val="200000"/>
              </a:lnSpc>
              <a:buClr>
                <a:schemeClr val="bg1">
                  <a:lumMod val="75000"/>
                </a:schemeClr>
              </a:buClr>
              <a:buNone/>
            </a:pPr>
            <a:endParaRPr lang="en-US" b="1" dirty="0" smtClean="0">
              <a:solidFill>
                <a:schemeClr val="bg1">
                  <a:lumMod val="75000"/>
                </a:schemeClr>
              </a:solidFill>
              <a:latin typeface="Montserrat" panose="020B0604020202020204" charset="0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Train Test Split  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test_size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=0.3, 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random_state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=0</a:t>
            </a:r>
            <a:r>
              <a:rPr lang="en-US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  <a:p>
            <a:pPr marL="0" indent="0">
              <a:lnSpc>
                <a:spcPct val="200000"/>
              </a:lnSpc>
              <a:buNone/>
            </a:pPr>
            <a:endParaRPr lang="en-US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24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189962" y="94425"/>
            <a:ext cx="8521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200" b="1" dirty="0">
                <a:latin typeface="Montserrat"/>
                <a:ea typeface="Montserrat"/>
                <a:cs typeface="Montserrat"/>
                <a:sym typeface="Montserrat"/>
              </a:rPr>
              <a:t>              </a:t>
            </a:r>
            <a:r>
              <a:rPr lang="en-IN" sz="3200" b="1" dirty="0" smtClean="0"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r>
              <a:rPr lang="en-IN" b="1" dirty="0"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IN" b="1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N" sz="2400" b="1" dirty="0" smtClean="0">
                <a:solidFill>
                  <a:srgbClr val="0000FF"/>
                </a:solidFill>
              </a:rPr>
              <a:t>Train </a:t>
            </a:r>
            <a:r>
              <a:rPr lang="en-IN" sz="2400" b="1" dirty="0">
                <a:solidFill>
                  <a:srgbClr val="0000FF"/>
                </a:solidFill>
              </a:rPr>
              <a:t>Set Metrics</a:t>
            </a:r>
            <a:r>
              <a:rPr lang="en-IN" sz="2400" b="1" dirty="0"/>
              <a:t>       </a:t>
            </a:r>
            <a:r>
              <a:rPr lang="en-IN" sz="2400" b="1" dirty="0" smtClean="0"/>
              <a:t>                      </a:t>
            </a:r>
            <a:r>
              <a:rPr lang="en-IN" sz="2400" b="1" dirty="0" smtClean="0">
                <a:solidFill>
                  <a:srgbClr val="0000FF"/>
                </a:solidFill>
              </a:rPr>
              <a:t>Test </a:t>
            </a:r>
            <a:r>
              <a:rPr lang="en-IN" sz="2400" b="1" dirty="0">
                <a:solidFill>
                  <a:srgbClr val="0000FF"/>
                </a:solidFill>
              </a:rPr>
              <a:t>Set Metrics</a:t>
            </a:r>
            <a:endParaRPr sz="2400" b="1" dirty="0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050" dirty="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050" dirty="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 dirty="0"/>
          </a:p>
        </p:txBody>
      </p:sp>
      <p:sp>
        <p:nvSpPr>
          <p:cNvPr id="147" name="Google Shape;14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15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2056" name="Picture 8" descr="Logistic Regression — Detailed Overview | by Saishruthi Swaminathan |  Towards Data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13" y="3238214"/>
            <a:ext cx="8319402" cy="190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772" y="1150075"/>
            <a:ext cx="1092256" cy="2984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1659" y="1070829"/>
            <a:ext cx="838243" cy="3111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36" y="1490935"/>
            <a:ext cx="3302170" cy="15177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8014" y="1490935"/>
            <a:ext cx="3441877" cy="15177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title"/>
          </p:nvPr>
        </p:nvSpPr>
        <p:spPr>
          <a:xfrm>
            <a:off x="60425" y="181200"/>
            <a:ext cx="80517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IN" sz="3000" b="1" dirty="0" smtClean="0">
                <a:latin typeface="Montserrat"/>
                <a:ea typeface="Montserrat"/>
                <a:cs typeface="Montserrat"/>
                <a:sym typeface="Montserrat"/>
              </a:rPr>
              <a:t>Decision </a:t>
            </a:r>
            <a:r>
              <a:rPr lang="en-IN" sz="3000" b="1" dirty="0">
                <a:latin typeface="Montserrat"/>
                <a:ea typeface="Montserrat"/>
                <a:cs typeface="Montserrat"/>
                <a:sym typeface="Montserrat"/>
              </a:rPr>
              <a:t>Tree</a:t>
            </a:r>
            <a:endParaRPr sz="3000" dirty="0"/>
          </a:p>
        </p:txBody>
      </p:sp>
      <p:sp>
        <p:nvSpPr>
          <p:cNvPr id="168" name="Google Shape;16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16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1685450" y="2468363"/>
            <a:ext cx="558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/>
          </a:p>
        </p:txBody>
      </p:sp>
      <p:sp>
        <p:nvSpPr>
          <p:cNvPr id="9" name="Google Shape;170;p27"/>
          <p:cNvSpPr txBox="1"/>
          <p:nvPr/>
        </p:nvSpPr>
        <p:spPr>
          <a:xfrm>
            <a:off x="295834" y="548038"/>
            <a:ext cx="8800040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smtClean="0">
                <a:solidFill>
                  <a:srgbClr val="0000FF"/>
                </a:solidFill>
              </a:rPr>
              <a:t>Train </a:t>
            </a:r>
            <a:r>
              <a:rPr lang="en-IN" sz="2400" b="1" dirty="0">
                <a:solidFill>
                  <a:srgbClr val="0000FF"/>
                </a:solidFill>
              </a:rPr>
              <a:t>Set </a:t>
            </a:r>
            <a:r>
              <a:rPr lang="en-IN" sz="2400" b="1" dirty="0" smtClean="0">
                <a:solidFill>
                  <a:srgbClr val="0000FF"/>
                </a:solidFill>
              </a:rPr>
              <a:t>Metrics</a:t>
            </a:r>
            <a:r>
              <a:rPr lang="en-IN" sz="2400" b="1" dirty="0" smtClean="0">
                <a:solidFill>
                  <a:schemeClr val="dk1"/>
                </a:solidFill>
              </a:rPr>
              <a:t>                                      </a:t>
            </a:r>
            <a:r>
              <a:rPr lang="en-IN" sz="2400" b="1" dirty="0" smtClean="0">
                <a:solidFill>
                  <a:srgbClr val="0000FF"/>
                </a:solidFill>
              </a:rPr>
              <a:t>Test </a:t>
            </a:r>
            <a:r>
              <a:rPr lang="en-IN" sz="2400" b="1" dirty="0">
                <a:solidFill>
                  <a:srgbClr val="0000FF"/>
                </a:solidFill>
              </a:rPr>
              <a:t>Set </a:t>
            </a:r>
            <a:r>
              <a:rPr lang="en-IN" sz="2400" b="1" dirty="0" smtClean="0">
                <a:solidFill>
                  <a:srgbClr val="0000FF"/>
                </a:solidFill>
              </a:rPr>
              <a:t>Metric</a:t>
            </a:r>
            <a:r>
              <a:rPr lang="en-IN" sz="2800" b="1" dirty="0" smtClean="0">
                <a:solidFill>
                  <a:srgbClr val="0000FF"/>
                </a:solidFill>
              </a:rPr>
              <a:t>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8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800" b="1" dirty="0" smtClean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8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800" b="1" dirty="0" smtClean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 smtClean="0">
                <a:solidFill>
                  <a:srgbClr val="0000FF"/>
                </a:solidFill>
              </a:rPr>
              <a:t>Hyper parameter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8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8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800" b="1" dirty="0">
              <a:solidFill>
                <a:srgbClr val="0000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28" y="3475340"/>
            <a:ext cx="3364254" cy="940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972" y="1236627"/>
            <a:ext cx="2946551" cy="13335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825" y="1168093"/>
            <a:ext cx="3432450" cy="15003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128" y="1049128"/>
            <a:ext cx="1325237" cy="5209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5331" y="1049128"/>
            <a:ext cx="996086" cy="460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226208" y="2739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200" b="1" dirty="0">
                <a:latin typeface="Montserrat"/>
                <a:ea typeface="Montserrat"/>
                <a:cs typeface="Montserrat"/>
                <a:sym typeface="Montserrat"/>
              </a:rPr>
              <a:t>        </a:t>
            </a:r>
            <a:endParaRPr sz="3200" dirty="0"/>
          </a:p>
        </p:txBody>
      </p:sp>
      <p:sp>
        <p:nvSpPr>
          <p:cNvPr id="179" name="Google Shape;17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17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1119716" y="0"/>
            <a:ext cx="63171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32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   Random </a:t>
            </a:r>
            <a:r>
              <a:rPr lang="en-IN" sz="3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Forest </a:t>
            </a:r>
            <a:endParaRPr lang="en-IN" sz="3200" b="1" dirty="0" smtClean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dirty="0"/>
          </a:p>
        </p:txBody>
      </p:sp>
      <p:sp>
        <p:nvSpPr>
          <p:cNvPr id="182" name="Google Shape;182;p28"/>
          <p:cNvSpPr txBox="1"/>
          <p:nvPr/>
        </p:nvSpPr>
        <p:spPr>
          <a:xfrm>
            <a:off x="305462" y="622994"/>
            <a:ext cx="8441346" cy="461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2800"/>
            </a:pPr>
            <a:r>
              <a:rPr lang="en-US" b="1" dirty="0">
                <a:solidFill>
                  <a:srgbClr val="0000FF"/>
                </a:solidFill>
              </a:rPr>
              <a:t>Train Set Metrics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b="1" dirty="0" smtClean="0">
                <a:solidFill>
                  <a:schemeClr val="dk1"/>
                </a:solidFill>
              </a:rPr>
              <a:t>                                                                           </a:t>
            </a:r>
            <a:r>
              <a:rPr lang="en-IN" b="1" dirty="0" smtClean="0">
                <a:solidFill>
                  <a:schemeClr val="bg2">
                    <a:lumMod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Feature Importance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                  </a:t>
            </a:r>
          </a:p>
          <a:p>
            <a:pPr>
              <a:buSzPts val="2800"/>
            </a:pPr>
            <a:endParaRPr lang="en-US" b="1" dirty="0">
              <a:solidFill>
                <a:schemeClr val="dk1"/>
              </a:solidFill>
            </a:endParaRPr>
          </a:p>
          <a:p>
            <a:pPr>
              <a:buSzPts val="2800"/>
            </a:pPr>
            <a:endParaRPr lang="en-US" b="1" dirty="0" smtClean="0">
              <a:solidFill>
                <a:schemeClr val="dk1"/>
              </a:solidFill>
            </a:endParaRPr>
          </a:p>
          <a:p>
            <a:pPr>
              <a:buSzPts val="2800"/>
            </a:pPr>
            <a:endParaRPr lang="en-US" b="1" dirty="0">
              <a:solidFill>
                <a:schemeClr val="dk1"/>
              </a:solidFill>
            </a:endParaRPr>
          </a:p>
          <a:p>
            <a:pPr>
              <a:buSzPts val="2800"/>
            </a:pPr>
            <a:endParaRPr lang="en-US" b="1" dirty="0" smtClean="0">
              <a:solidFill>
                <a:schemeClr val="dk1"/>
              </a:solidFill>
            </a:endParaRPr>
          </a:p>
          <a:p>
            <a:pPr>
              <a:buSzPts val="2800"/>
            </a:pPr>
            <a:endParaRPr lang="en-US" b="1" dirty="0">
              <a:solidFill>
                <a:schemeClr val="dk1"/>
              </a:solidFill>
            </a:endParaRPr>
          </a:p>
          <a:p>
            <a:pPr>
              <a:buSzPts val="2800"/>
            </a:pPr>
            <a:r>
              <a:rPr lang="en-US" b="1" dirty="0" smtClean="0">
                <a:solidFill>
                  <a:schemeClr val="dk1"/>
                </a:solidFill>
              </a:rPr>
              <a:t> </a:t>
            </a:r>
          </a:p>
          <a:p>
            <a:pPr>
              <a:buSzPts val="2800"/>
            </a:pPr>
            <a:endParaRPr lang="en-US" b="1" dirty="0" smtClean="0">
              <a:solidFill>
                <a:srgbClr val="0000FF"/>
              </a:solidFill>
            </a:endParaRPr>
          </a:p>
          <a:p>
            <a:pPr>
              <a:buSzPts val="2800"/>
            </a:pPr>
            <a:r>
              <a:rPr lang="en-US" b="1" dirty="0" smtClean="0">
                <a:solidFill>
                  <a:srgbClr val="0000FF"/>
                </a:solidFill>
              </a:rPr>
              <a:t>Test </a:t>
            </a:r>
            <a:r>
              <a:rPr lang="en-US" b="1" dirty="0">
                <a:solidFill>
                  <a:srgbClr val="0000FF"/>
                </a:solidFill>
              </a:rPr>
              <a:t>Set </a:t>
            </a:r>
            <a:r>
              <a:rPr lang="en-US" b="1" dirty="0" smtClean="0">
                <a:solidFill>
                  <a:srgbClr val="0000FF"/>
                </a:solidFill>
              </a:rPr>
              <a:t>Metric</a:t>
            </a:r>
            <a:r>
              <a:rPr lang="en-US" sz="1600" b="1" dirty="0" smtClean="0">
                <a:solidFill>
                  <a:srgbClr val="0000FF"/>
                </a:solidFill>
              </a:rPr>
              <a:t>s</a:t>
            </a:r>
          </a:p>
          <a:p>
            <a:pPr>
              <a:buSzPts val="2800"/>
            </a:pPr>
            <a:endParaRPr lang="en-IN" sz="1600" b="1" dirty="0">
              <a:solidFill>
                <a:srgbClr val="0000FF"/>
              </a:solidFill>
            </a:endParaRPr>
          </a:p>
          <a:p>
            <a:pPr>
              <a:buSzPts val="2800"/>
            </a:pPr>
            <a:endParaRPr lang="en-IN" sz="1600" b="1" dirty="0" smtClean="0">
              <a:solidFill>
                <a:srgbClr val="0000FF"/>
              </a:solidFill>
            </a:endParaRPr>
          </a:p>
          <a:p>
            <a:pPr>
              <a:buSzPts val="2800"/>
            </a:pPr>
            <a:endParaRPr lang="en-IN" sz="1600" b="1" dirty="0">
              <a:solidFill>
                <a:srgbClr val="0000FF"/>
              </a:solidFill>
            </a:endParaRPr>
          </a:p>
          <a:p>
            <a:pPr>
              <a:buSzPts val="2800"/>
            </a:pPr>
            <a:endParaRPr lang="en-IN" sz="1600" b="1" dirty="0" smtClean="0">
              <a:solidFill>
                <a:srgbClr val="0000FF"/>
              </a:solidFill>
            </a:endParaRPr>
          </a:p>
          <a:p>
            <a:pPr>
              <a:buSzPts val="2800"/>
            </a:pPr>
            <a:endParaRPr lang="en-IN" sz="1600" b="1" dirty="0">
              <a:solidFill>
                <a:srgbClr val="0000FF"/>
              </a:solidFill>
            </a:endParaRPr>
          </a:p>
          <a:p>
            <a:pPr>
              <a:buSzPts val="2800"/>
            </a:pPr>
            <a:r>
              <a:rPr lang="en-IN" sz="1600" b="1" dirty="0" smtClean="0">
                <a:solidFill>
                  <a:srgbClr val="0000FF"/>
                </a:solidFill>
              </a:rPr>
              <a:t>Hyper parameter</a:t>
            </a:r>
          </a:p>
          <a:p>
            <a:pPr>
              <a:buSzPts val="2800"/>
            </a:pPr>
            <a:endParaRPr lang="en-IN" sz="1600" b="1" dirty="0">
              <a:solidFill>
                <a:srgbClr val="0000FF"/>
              </a:solidFill>
            </a:endParaRPr>
          </a:p>
          <a:p>
            <a:pPr>
              <a:buSzPts val="2800"/>
            </a:pPr>
            <a:endParaRPr lang="en-IN" sz="1600" b="1" dirty="0">
              <a:solidFill>
                <a:srgbClr val="0000FF"/>
              </a:solidFill>
            </a:endParaRPr>
          </a:p>
          <a:p>
            <a:pPr>
              <a:buSzPts val="2800"/>
            </a:pPr>
            <a:endParaRPr lang="en-IN" sz="1600" b="1" dirty="0">
              <a:solidFill>
                <a:srgbClr val="0000FF"/>
              </a:solidFill>
            </a:endParaRPr>
          </a:p>
          <a:p>
            <a:pPr>
              <a:buSzPts val="2800"/>
            </a:pPr>
            <a:endParaRPr lang="en-US" sz="1600" b="1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36" y="4255307"/>
            <a:ext cx="1689609" cy="6384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752" y="1020032"/>
            <a:ext cx="4503248" cy="41234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362" y="1135387"/>
            <a:ext cx="1316303" cy="4963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336" y="2662598"/>
            <a:ext cx="1203196" cy="5206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4696" y="1038579"/>
            <a:ext cx="2631706" cy="12469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9559" y="2662598"/>
            <a:ext cx="2706843" cy="12177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226208" y="2739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200" b="1" dirty="0">
                <a:latin typeface="Montserrat"/>
                <a:ea typeface="Montserrat"/>
                <a:cs typeface="Montserrat"/>
                <a:sym typeface="Montserrat"/>
              </a:rPr>
              <a:t>        </a:t>
            </a:r>
            <a:endParaRPr sz="3200" dirty="0"/>
          </a:p>
        </p:txBody>
      </p:sp>
      <p:sp>
        <p:nvSpPr>
          <p:cNvPr id="179" name="Google Shape;17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18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467514" y="0"/>
            <a:ext cx="7445828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32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Gradient Boosting Machine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dirty="0"/>
          </a:p>
        </p:txBody>
      </p:sp>
      <p:sp>
        <p:nvSpPr>
          <p:cNvPr id="182" name="Google Shape;182;p28"/>
          <p:cNvSpPr txBox="1"/>
          <p:nvPr/>
        </p:nvSpPr>
        <p:spPr>
          <a:xfrm>
            <a:off x="305461" y="523699"/>
            <a:ext cx="8508529" cy="489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2800"/>
            </a:pPr>
            <a:r>
              <a:rPr lang="en-US" b="1" dirty="0">
                <a:solidFill>
                  <a:srgbClr val="0000FF"/>
                </a:solidFill>
              </a:rPr>
              <a:t>Train Set Metrics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b="1" dirty="0" smtClean="0">
                <a:solidFill>
                  <a:schemeClr val="dk1"/>
                </a:solidFill>
              </a:rPr>
              <a:t>                                                                           </a:t>
            </a:r>
            <a:r>
              <a:rPr lang="en-IN" b="1" dirty="0" smtClean="0">
                <a:solidFill>
                  <a:schemeClr val="bg2">
                    <a:lumMod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Feature Importance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                  </a:t>
            </a:r>
          </a:p>
          <a:p>
            <a:pPr>
              <a:buSzPts val="2800"/>
            </a:pPr>
            <a:endParaRPr lang="en-US" b="1" dirty="0">
              <a:solidFill>
                <a:schemeClr val="dk1"/>
              </a:solidFill>
            </a:endParaRPr>
          </a:p>
          <a:p>
            <a:pPr>
              <a:buSzPts val="2800"/>
            </a:pPr>
            <a:endParaRPr lang="en-US" b="1" dirty="0" smtClean="0">
              <a:solidFill>
                <a:schemeClr val="dk1"/>
              </a:solidFill>
            </a:endParaRPr>
          </a:p>
          <a:p>
            <a:pPr>
              <a:buSzPts val="2800"/>
            </a:pPr>
            <a:endParaRPr lang="en-US" b="1" dirty="0">
              <a:solidFill>
                <a:schemeClr val="dk1"/>
              </a:solidFill>
            </a:endParaRPr>
          </a:p>
          <a:p>
            <a:pPr>
              <a:buSzPts val="2800"/>
            </a:pPr>
            <a:endParaRPr lang="en-US" b="1" dirty="0" smtClean="0">
              <a:solidFill>
                <a:schemeClr val="dk1"/>
              </a:solidFill>
            </a:endParaRPr>
          </a:p>
          <a:p>
            <a:pPr>
              <a:buSzPts val="2800"/>
            </a:pPr>
            <a:endParaRPr lang="en-US" b="1" dirty="0">
              <a:solidFill>
                <a:schemeClr val="dk1"/>
              </a:solidFill>
            </a:endParaRPr>
          </a:p>
          <a:p>
            <a:pPr>
              <a:buSzPts val="2800"/>
            </a:pPr>
            <a:r>
              <a:rPr lang="en-US" b="1" dirty="0" smtClean="0">
                <a:solidFill>
                  <a:schemeClr val="dk1"/>
                </a:solidFill>
              </a:rPr>
              <a:t> </a:t>
            </a:r>
          </a:p>
          <a:p>
            <a:pPr>
              <a:buSzPts val="2800"/>
            </a:pPr>
            <a:r>
              <a:rPr lang="en-US" b="1" dirty="0" smtClean="0">
                <a:solidFill>
                  <a:srgbClr val="0000FF"/>
                </a:solidFill>
              </a:rPr>
              <a:t>Test </a:t>
            </a:r>
            <a:r>
              <a:rPr lang="en-US" b="1" dirty="0">
                <a:solidFill>
                  <a:srgbClr val="0000FF"/>
                </a:solidFill>
              </a:rPr>
              <a:t>Set </a:t>
            </a:r>
            <a:r>
              <a:rPr lang="en-US" b="1" dirty="0" smtClean="0">
                <a:solidFill>
                  <a:srgbClr val="0000FF"/>
                </a:solidFill>
              </a:rPr>
              <a:t>Metric</a:t>
            </a:r>
            <a:r>
              <a:rPr lang="en-US" sz="1600" b="1" dirty="0" smtClean="0">
                <a:solidFill>
                  <a:srgbClr val="0000FF"/>
                </a:solidFill>
              </a:rPr>
              <a:t>s</a:t>
            </a:r>
          </a:p>
          <a:p>
            <a:pPr>
              <a:buSzPts val="2800"/>
            </a:pPr>
            <a:endParaRPr lang="en-IN" sz="1600" b="1" dirty="0">
              <a:solidFill>
                <a:srgbClr val="0000FF"/>
              </a:solidFill>
            </a:endParaRPr>
          </a:p>
          <a:p>
            <a:pPr>
              <a:buSzPts val="2800"/>
            </a:pPr>
            <a:endParaRPr lang="en-IN" sz="1600" b="1" dirty="0" smtClean="0">
              <a:solidFill>
                <a:srgbClr val="0000FF"/>
              </a:solidFill>
            </a:endParaRPr>
          </a:p>
          <a:p>
            <a:pPr>
              <a:buSzPts val="2800"/>
            </a:pPr>
            <a:endParaRPr lang="en-IN" sz="1600" b="1" dirty="0">
              <a:solidFill>
                <a:srgbClr val="0000FF"/>
              </a:solidFill>
            </a:endParaRPr>
          </a:p>
          <a:p>
            <a:pPr>
              <a:buSzPts val="2800"/>
            </a:pPr>
            <a:endParaRPr lang="en-IN" sz="1600" b="1" dirty="0" smtClean="0">
              <a:solidFill>
                <a:srgbClr val="0000FF"/>
              </a:solidFill>
            </a:endParaRPr>
          </a:p>
          <a:p>
            <a:pPr>
              <a:buSzPts val="2800"/>
            </a:pPr>
            <a:endParaRPr lang="en-IN" sz="1600" b="1" dirty="0" smtClean="0">
              <a:solidFill>
                <a:srgbClr val="0000FF"/>
              </a:solidFill>
            </a:endParaRPr>
          </a:p>
          <a:p>
            <a:pPr>
              <a:buSzPts val="2800"/>
            </a:pPr>
            <a:r>
              <a:rPr lang="en-IN" sz="1600" b="1" dirty="0">
                <a:solidFill>
                  <a:srgbClr val="0000FF"/>
                </a:solidFill>
              </a:rPr>
              <a:t>Hyper </a:t>
            </a:r>
            <a:r>
              <a:rPr lang="en-IN" sz="1600" b="1" dirty="0" smtClean="0">
                <a:solidFill>
                  <a:srgbClr val="0000FF"/>
                </a:solidFill>
              </a:rPr>
              <a:t>parameter</a:t>
            </a:r>
          </a:p>
          <a:p>
            <a:pPr>
              <a:buSzPts val="2800"/>
            </a:pPr>
            <a:endParaRPr lang="en-IN" sz="1600" b="1" dirty="0">
              <a:solidFill>
                <a:srgbClr val="0000FF"/>
              </a:solidFill>
            </a:endParaRPr>
          </a:p>
          <a:p>
            <a:pPr>
              <a:buSzPts val="2800"/>
            </a:pPr>
            <a:endParaRPr lang="en-IN" sz="1600" b="1" dirty="0" smtClean="0">
              <a:solidFill>
                <a:srgbClr val="0000FF"/>
              </a:solidFill>
            </a:endParaRPr>
          </a:p>
          <a:p>
            <a:pPr>
              <a:buSzPts val="2800"/>
            </a:pPr>
            <a:endParaRPr lang="en-IN" sz="1600" b="1" dirty="0">
              <a:solidFill>
                <a:srgbClr val="0000FF"/>
              </a:solidFill>
            </a:endParaRPr>
          </a:p>
          <a:p>
            <a:pPr>
              <a:buSzPts val="2800"/>
            </a:pPr>
            <a:endParaRPr lang="en-IN" sz="1600" b="1" dirty="0" smtClean="0">
              <a:solidFill>
                <a:srgbClr val="0000FF"/>
              </a:solidFill>
            </a:endParaRPr>
          </a:p>
          <a:p>
            <a:pPr>
              <a:buSzPts val="2800"/>
            </a:pPr>
            <a:endParaRPr lang="en-IN" sz="1600" b="1" dirty="0">
              <a:solidFill>
                <a:srgbClr val="0000FF"/>
              </a:solidFill>
            </a:endParaRPr>
          </a:p>
          <a:p>
            <a:pPr>
              <a:buSzPts val="2800"/>
            </a:pPr>
            <a:endParaRPr lang="en-US" sz="1600" b="1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72" y="3934732"/>
            <a:ext cx="1592335" cy="860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54" y="921993"/>
            <a:ext cx="1225451" cy="4668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094" y="2563396"/>
            <a:ext cx="1112271" cy="4823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6117" y="734749"/>
            <a:ext cx="2876698" cy="13081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0833" y="2225416"/>
            <a:ext cx="2631982" cy="12107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2815" y="958057"/>
            <a:ext cx="4053246" cy="401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2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226208" y="2739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200" b="1" dirty="0">
                <a:latin typeface="Montserrat"/>
                <a:ea typeface="Montserrat"/>
                <a:cs typeface="Montserrat"/>
                <a:sym typeface="Montserrat"/>
              </a:rPr>
              <a:t>        </a:t>
            </a:r>
            <a:endParaRPr sz="3200" dirty="0"/>
          </a:p>
        </p:txBody>
      </p:sp>
      <p:sp>
        <p:nvSpPr>
          <p:cNvPr id="179" name="Google Shape;17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19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1119716" y="0"/>
            <a:ext cx="6910504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32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</a:t>
            </a:r>
            <a:r>
              <a:rPr lang="en-IN" sz="3200" b="1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XGBoost</a:t>
            </a:r>
            <a:endParaRPr lang="en-IN" sz="3200" b="1" dirty="0" smtClean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dirty="0"/>
          </a:p>
        </p:txBody>
      </p:sp>
      <p:sp>
        <p:nvSpPr>
          <p:cNvPr id="182" name="Google Shape;182;p28"/>
          <p:cNvSpPr txBox="1"/>
          <p:nvPr/>
        </p:nvSpPr>
        <p:spPr>
          <a:xfrm>
            <a:off x="305462" y="622994"/>
            <a:ext cx="8441346" cy="4647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2800"/>
            </a:pPr>
            <a:r>
              <a:rPr lang="en-US" b="1" dirty="0">
                <a:solidFill>
                  <a:srgbClr val="0000FF"/>
                </a:solidFill>
              </a:rPr>
              <a:t>Train Set Metrics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b="1" dirty="0" smtClean="0">
                <a:solidFill>
                  <a:schemeClr val="dk1"/>
                </a:solidFill>
              </a:rPr>
              <a:t>                                                                           </a:t>
            </a:r>
            <a:r>
              <a:rPr lang="en-IN" b="1" dirty="0" smtClean="0">
                <a:solidFill>
                  <a:schemeClr val="bg2">
                    <a:lumMod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Feature Importance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                  </a:t>
            </a:r>
          </a:p>
          <a:p>
            <a:pPr>
              <a:buSzPts val="2800"/>
            </a:pPr>
            <a:endParaRPr lang="en-US" b="1" dirty="0">
              <a:solidFill>
                <a:schemeClr val="dk1"/>
              </a:solidFill>
            </a:endParaRPr>
          </a:p>
          <a:p>
            <a:pPr>
              <a:buSzPts val="2800"/>
            </a:pPr>
            <a:endParaRPr lang="en-US" b="1" dirty="0" smtClean="0">
              <a:solidFill>
                <a:schemeClr val="dk1"/>
              </a:solidFill>
            </a:endParaRPr>
          </a:p>
          <a:p>
            <a:pPr>
              <a:buSzPts val="2800"/>
            </a:pPr>
            <a:endParaRPr lang="en-US" b="1" dirty="0">
              <a:solidFill>
                <a:schemeClr val="dk1"/>
              </a:solidFill>
            </a:endParaRPr>
          </a:p>
          <a:p>
            <a:pPr>
              <a:buSzPts val="2800"/>
            </a:pPr>
            <a:endParaRPr lang="en-US" b="1" dirty="0" smtClean="0">
              <a:solidFill>
                <a:schemeClr val="dk1"/>
              </a:solidFill>
            </a:endParaRPr>
          </a:p>
          <a:p>
            <a:pPr>
              <a:buSzPts val="2800"/>
            </a:pPr>
            <a:endParaRPr lang="en-IN" b="1" dirty="0" smtClean="0">
              <a:solidFill>
                <a:schemeClr val="dk1"/>
              </a:solidFill>
            </a:endParaRPr>
          </a:p>
          <a:p>
            <a:pPr>
              <a:buSzPts val="2800"/>
            </a:pPr>
            <a:endParaRPr lang="en-US" b="1" dirty="0">
              <a:solidFill>
                <a:schemeClr val="dk1"/>
              </a:solidFill>
            </a:endParaRPr>
          </a:p>
          <a:p>
            <a:pPr>
              <a:buSzPts val="2800"/>
            </a:pPr>
            <a:r>
              <a:rPr lang="en-US" b="1" dirty="0" smtClean="0">
                <a:solidFill>
                  <a:schemeClr val="dk1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Test </a:t>
            </a:r>
            <a:r>
              <a:rPr lang="en-US" b="1" dirty="0">
                <a:solidFill>
                  <a:srgbClr val="0000FF"/>
                </a:solidFill>
              </a:rPr>
              <a:t>Set </a:t>
            </a:r>
            <a:r>
              <a:rPr lang="en-US" b="1" dirty="0" smtClean="0">
                <a:solidFill>
                  <a:srgbClr val="0000FF"/>
                </a:solidFill>
              </a:rPr>
              <a:t>Metric</a:t>
            </a:r>
            <a:r>
              <a:rPr lang="en-US" sz="1600" b="1" dirty="0" smtClean="0">
                <a:solidFill>
                  <a:srgbClr val="0000FF"/>
                </a:solidFill>
              </a:rPr>
              <a:t>s</a:t>
            </a:r>
          </a:p>
          <a:p>
            <a:pPr>
              <a:buSzPts val="2800"/>
            </a:pPr>
            <a:endParaRPr lang="en-IN" sz="1600" b="1" dirty="0">
              <a:solidFill>
                <a:srgbClr val="0000FF"/>
              </a:solidFill>
            </a:endParaRPr>
          </a:p>
          <a:p>
            <a:pPr>
              <a:buSzPts val="2800"/>
            </a:pPr>
            <a:endParaRPr lang="en-IN" sz="1600" b="1" dirty="0" smtClean="0">
              <a:solidFill>
                <a:srgbClr val="0000FF"/>
              </a:solidFill>
            </a:endParaRPr>
          </a:p>
          <a:p>
            <a:pPr>
              <a:buSzPts val="2800"/>
            </a:pPr>
            <a:endParaRPr lang="en-IN" sz="1600" b="1" dirty="0">
              <a:solidFill>
                <a:srgbClr val="0000FF"/>
              </a:solidFill>
            </a:endParaRPr>
          </a:p>
          <a:p>
            <a:pPr>
              <a:buSzPts val="2800"/>
            </a:pPr>
            <a:endParaRPr lang="en-IN" sz="1600" b="1" dirty="0" smtClean="0">
              <a:solidFill>
                <a:srgbClr val="0000FF"/>
              </a:solidFill>
            </a:endParaRPr>
          </a:p>
          <a:p>
            <a:pPr>
              <a:buSzPts val="2800"/>
            </a:pPr>
            <a:endParaRPr lang="en-IN" sz="1600" b="1" dirty="0" smtClean="0">
              <a:solidFill>
                <a:srgbClr val="0000FF"/>
              </a:solidFill>
            </a:endParaRPr>
          </a:p>
          <a:p>
            <a:pPr>
              <a:buSzPts val="2800"/>
            </a:pPr>
            <a:endParaRPr lang="en-IN" sz="1600" b="1" dirty="0" smtClean="0">
              <a:solidFill>
                <a:srgbClr val="0000FF"/>
              </a:solidFill>
            </a:endParaRPr>
          </a:p>
          <a:p>
            <a:pPr>
              <a:buSzPts val="2800"/>
            </a:pPr>
            <a:r>
              <a:rPr lang="en-IN" sz="1600" b="1" dirty="0" smtClean="0">
                <a:solidFill>
                  <a:srgbClr val="0000FF"/>
                </a:solidFill>
              </a:rPr>
              <a:t>Hyper parameter</a:t>
            </a:r>
          </a:p>
          <a:p>
            <a:pPr>
              <a:buSzPts val="2800"/>
            </a:pPr>
            <a:endParaRPr lang="en-IN" sz="1600" b="1" dirty="0">
              <a:solidFill>
                <a:srgbClr val="0000FF"/>
              </a:solidFill>
            </a:endParaRPr>
          </a:p>
          <a:p>
            <a:pPr>
              <a:buSzPts val="2800"/>
            </a:pPr>
            <a:endParaRPr lang="en-IN" sz="1600" b="1" dirty="0">
              <a:solidFill>
                <a:srgbClr val="0000FF"/>
              </a:solidFill>
            </a:endParaRPr>
          </a:p>
          <a:p>
            <a:pPr>
              <a:buSzPts val="2800"/>
            </a:pPr>
            <a:endParaRPr lang="en-IN" sz="1600" b="1" dirty="0">
              <a:solidFill>
                <a:srgbClr val="0000FF"/>
              </a:solidFill>
            </a:endParaRPr>
          </a:p>
          <a:p>
            <a:pPr>
              <a:buSzPts val="2800"/>
            </a:pPr>
            <a:endParaRPr lang="en-IN" sz="1600" b="1" dirty="0" smtClean="0">
              <a:solidFill>
                <a:srgbClr val="0000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64" y="4244234"/>
            <a:ext cx="1655958" cy="6157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52" y="935775"/>
            <a:ext cx="1398197" cy="5797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155" y="2485969"/>
            <a:ext cx="1333874" cy="6147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1942" y="836031"/>
            <a:ext cx="2851297" cy="13589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2088" y="2352890"/>
            <a:ext cx="2991004" cy="13462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3718" y="922079"/>
            <a:ext cx="3939483" cy="404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5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725" y="-93"/>
            <a:ext cx="8520600" cy="9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4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</a:t>
            </a:r>
            <a:r>
              <a:rPr lang="en-IN" sz="3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Contents</a:t>
            </a:r>
            <a:endParaRPr sz="30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810209"/>
            <a:ext cx="8520600" cy="4071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Problem Statement </a:t>
            </a:r>
            <a:endParaRPr sz="20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Data </a:t>
            </a:r>
            <a:r>
              <a:rPr lang="en-IN" sz="20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Summary</a:t>
            </a:r>
            <a:endParaRPr sz="20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Data Analysis</a:t>
            </a:r>
            <a:endParaRPr sz="20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Analysis Details </a:t>
            </a:r>
            <a:endParaRPr lang="en-IN" sz="2000" b="1" dirty="0" smtClean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buNone/>
            </a:pPr>
            <a:r>
              <a:rPr lang="en-IN" sz="20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Outlier Treatment</a:t>
            </a:r>
            <a:endParaRPr lang="en-IN" sz="2000" b="1" dirty="0" smtClean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buNone/>
            </a:pPr>
            <a:r>
              <a:rPr lang="en-IN" sz="20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Feature Selection</a:t>
            </a:r>
          </a:p>
          <a:p>
            <a:pPr marL="0" lvl="0" indent="0">
              <a:buNone/>
            </a:pPr>
            <a:r>
              <a:rPr lang="en-IN" sz="20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Data Preparation</a:t>
            </a:r>
          </a:p>
          <a:p>
            <a:pPr marL="0" lvl="0" indent="0">
              <a:buNone/>
            </a:pPr>
            <a:r>
              <a:rPr lang="en-IN" sz="20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Implementing Various Classification Algorithms</a:t>
            </a:r>
          </a:p>
          <a:p>
            <a:pPr marL="0" lvl="0" indent="0">
              <a:buNone/>
            </a:pPr>
            <a:r>
              <a:rPr lang="en-IN" sz="20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Challenges</a:t>
            </a:r>
            <a:endParaRPr sz="20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Conclusions </a:t>
            </a:r>
            <a:endParaRPr sz="20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>
                <a:solidFill>
                  <a:srgbClr val="434343"/>
                </a:solidFill>
              </a:rPr>
              <a:t>2</a:t>
            </a:fld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60425" y="181200"/>
            <a:ext cx="80517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000" b="1" dirty="0" smtClean="0">
                <a:latin typeface="Montserrat"/>
                <a:ea typeface="Montserrat"/>
                <a:cs typeface="Montserrat"/>
                <a:sym typeface="Montserrat"/>
              </a:rPr>
              <a:t>     K-Nearest Neighbour</a:t>
            </a:r>
            <a:endParaRPr sz="3000" dirty="0"/>
          </a:p>
        </p:txBody>
      </p:sp>
      <p:sp>
        <p:nvSpPr>
          <p:cNvPr id="155" name="Google Shape;155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20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436199" y="794900"/>
            <a:ext cx="8425917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0000FF"/>
                </a:solidFill>
              </a:rPr>
              <a:t>Train Set Metrics</a:t>
            </a:r>
            <a:r>
              <a:rPr lang="en-IN" sz="2400" b="1" dirty="0">
                <a:solidFill>
                  <a:schemeClr val="dk1"/>
                </a:solidFill>
              </a:rPr>
              <a:t>     </a:t>
            </a:r>
            <a:r>
              <a:rPr lang="en-IN" sz="2400" b="1" dirty="0" smtClean="0">
                <a:solidFill>
                  <a:schemeClr val="dk1"/>
                </a:solidFill>
              </a:rPr>
              <a:t>                 </a:t>
            </a:r>
            <a:r>
              <a:rPr lang="en-IN" sz="2400" b="1" dirty="0" smtClean="0">
                <a:solidFill>
                  <a:srgbClr val="0000FF"/>
                </a:solidFill>
              </a:rPr>
              <a:t>Test </a:t>
            </a:r>
            <a:r>
              <a:rPr lang="en-IN" sz="2400" b="1" dirty="0">
                <a:solidFill>
                  <a:srgbClr val="0000FF"/>
                </a:solidFill>
              </a:rPr>
              <a:t>Set Metric</a:t>
            </a:r>
            <a:r>
              <a:rPr lang="en-IN" sz="2800" b="1" dirty="0">
                <a:solidFill>
                  <a:srgbClr val="0000FF"/>
                </a:solidFill>
              </a:rPr>
              <a:t>s</a:t>
            </a:r>
            <a:endParaRPr sz="2800" b="1" dirty="0">
              <a:solidFill>
                <a:srgbClr val="0000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02" y="1308048"/>
            <a:ext cx="1199230" cy="5276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659" y="1299004"/>
            <a:ext cx="963810" cy="5367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0434" y="1308048"/>
            <a:ext cx="2902099" cy="13462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3469" y="1265854"/>
            <a:ext cx="2984653" cy="13653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3609" y="2624179"/>
            <a:ext cx="4432873" cy="2519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title"/>
          </p:nvPr>
        </p:nvSpPr>
        <p:spPr>
          <a:xfrm>
            <a:off x="589815" y="100277"/>
            <a:ext cx="80517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IN" sz="3000" b="1" dirty="0" smtClean="0">
                <a:latin typeface="Montserrat"/>
                <a:ea typeface="Montserrat"/>
                <a:cs typeface="Montserrat"/>
                <a:sym typeface="Montserrat"/>
              </a:rPr>
              <a:t>Support Vector Machine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000" b="1" dirty="0" smtClean="0"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IN" sz="3000" b="1" dirty="0" smtClean="0">
                <a:latin typeface="Montserrat"/>
                <a:ea typeface="Montserrat"/>
                <a:cs typeface="Montserrat"/>
                <a:sym typeface="Montserrat"/>
              </a:rPr>
            </a:br>
            <a:endParaRPr sz="3000" dirty="0"/>
          </a:p>
        </p:txBody>
      </p:sp>
      <p:sp>
        <p:nvSpPr>
          <p:cNvPr id="168" name="Google Shape;16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21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1685450" y="2468363"/>
            <a:ext cx="558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/>
          </a:p>
        </p:txBody>
      </p:sp>
      <p:sp>
        <p:nvSpPr>
          <p:cNvPr id="170" name="Google Shape;170;p27"/>
          <p:cNvSpPr txBox="1"/>
          <p:nvPr/>
        </p:nvSpPr>
        <p:spPr>
          <a:xfrm>
            <a:off x="665222" y="609708"/>
            <a:ext cx="8584958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smtClean="0">
                <a:solidFill>
                  <a:srgbClr val="0000FF"/>
                </a:solidFill>
              </a:rPr>
              <a:t>Train </a:t>
            </a:r>
            <a:r>
              <a:rPr lang="en-IN" sz="2400" b="1" dirty="0">
                <a:solidFill>
                  <a:srgbClr val="0000FF"/>
                </a:solidFill>
              </a:rPr>
              <a:t>Set </a:t>
            </a:r>
            <a:r>
              <a:rPr lang="en-IN" sz="2400" b="1" dirty="0" smtClean="0">
                <a:solidFill>
                  <a:srgbClr val="0000FF"/>
                </a:solidFill>
              </a:rPr>
              <a:t>Metrics</a:t>
            </a:r>
            <a:r>
              <a:rPr lang="en-IN" sz="2400" b="1" dirty="0" smtClean="0">
                <a:solidFill>
                  <a:schemeClr val="dk1"/>
                </a:solidFill>
              </a:rPr>
              <a:t>                            </a:t>
            </a:r>
            <a:r>
              <a:rPr lang="en-IN" sz="2400" b="1" dirty="0" smtClean="0">
                <a:solidFill>
                  <a:srgbClr val="0000FF"/>
                </a:solidFill>
              </a:rPr>
              <a:t>Test </a:t>
            </a:r>
            <a:r>
              <a:rPr lang="en-IN" sz="2400" b="1" dirty="0">
                <a:solidFill>
                  <a:srgbClr val="0000FF"/>
                </a:solidFill>
              </a:rPr>
              <a:t>Set Metric</a:t>
            </a:r>
            <a:r>
              <a:rPr lang="en-IN" sz="2800" b="1" dirty="0">
                <a:solidFill>
                  <a:srgbClr val="0000FF"/>
                </a:solidFill>
              </a:rPr>
              <a:t>s</a:t>
            </a:r>
            <a:endParaRPr sz="2800" b="1" dirty="0">
              <a:solidFill>
                <a:srgbClr val="0000FF"/>
              </a:solidFill>
            </a:endParaRPr>
          </a:p>
        </p:txBody>
      </p:sp>
      <p:sp>
        <p:nvSpPr>
          <p:cNvPr id="14" name="Google Shape;156;p26"/>
          <p:cNvSpPr txBox="1"/>
          <p:nvPr/>
        </p:nvSpPr>
        <p:spPr>
          <a:xfrm>
            <a:off x="1854634" y="2463225"/>
            <a:ext cx="5583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30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Naïve Bayes Classification</a:t>
            </a:r>
            <a:endParaRPr dirty="0"/>
          </a:p>
        </p:txBody>
      </p:sp>
      <p:sp>
        <p:nvSpPr>
          <p:cNvPr id="15" name="Google Shape;160;p26"/>
          <p:cNvSpPr txBox="1"/>
          <p:nvPr/>
        </p:nvSpPr>
        <p:spPr>
          <a:xfrm>
            <a:off x="689702" y="2914134"/>
            <a:ext cx="7923558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0000FF"/>
                </a:solidFill>
              </a:rPr>
              <a:t>Train Set Metrics</a:t>
            </a:r>
            <a:r>
              <a:rPr lang="en-IN" sz="2400" b="1" dirty="0">
                <a:solidFill>
                  <a:schemeClr val="dk1"/>
                </a:solidFill>
              </a:rPr>
              <a:t>  </a:t>
            </a:r>
            <a:r>
              <a:rPr lang="en-IN" sz="2400" b="1" dirty="0" smtClean="0">
                <a:solidFill>
                  <a:schemeClr val="dk1"/>
                </a:solidFill>
              </a:rPr>
              <a:t>                           </a:t>
            </a:r>
            <a:r>
              <a:rPr lang="en-IN" sz="2400" b="1" dirty="0">
                <a:solidFill>
                  <a:srgbClr val="0000FF"/>
                </a:solidFill>
              </a:rPr>
              <a:t>Test Set Metric</a:t>
            </a:r>
            <a:r>
              <a:rPr lang="en-IN" sz="2800" b="1" dirty="0">
                <a:solidFill>
                  <a:srgbClr val="0000FF"/>
                </a:solidFill>
              </a:rPr>
              <a:t>s</a:t>
            </a:r>
            <a:endParaRPr sz="2800" b="1" dirty="0">
              <a:solidFill>
                <a:srgbClr val="0000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06" y="1095885"/>
            <a:ext cx="1231038" cy="3719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972" y="1134622"/>
            <a:ext cx="1327458" cy="4352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217" y="1127799"/>
            <a:ext cx="3022755" cy="13716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5506" y="1179918"/>
            <a:ext cx="2965602" cy="13272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746" y="3350413"/>
            <a:ext cx="1009471" cy="4622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5749" y="3350414"/>
            <a:ext cx="889757" cy="58624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7723" y="3487848"/>
            <a:ext cx="2946249" cy="13107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65506" y="3487848"/>
            <a:ext cx="2971953" cy="132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0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22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2503" y="73240"/>
            <a:ext cx="8521700" cy="573088"/>
          </a:xfrm>
        </p:spPr>
        <p:txBody>
          <a:bodyPr/>
          <a:lstStyle/>
          <a:p>
            <a:r>
              <a:rPr lang="en-IN" b="1" dirty="0" smtClean="0"/>
              <a:t>                                  K-S Chart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84" y="646328"/>
            <a:ext cx="8600860" cy="37675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40" y="4690735"/>
            <a:ext cx="8592427" cy="27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6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2">
                    <a:lumMod val="25000"/>
                  </a:schemeClr>
                </a:solidFill>
              </a:rPr>
              <a:t>                              </a:t>
            </a:r>
            <a:r>
              <a:rPr lang="en-IN" b="1" dirty="0" smtClean="0">
                <a:solidFill>
                  <a:schemeClr val="tx1">
                    <a:lumMod val="75000"/>
                  </a:schemeClr>
                </a:solidFill>
              </a:rPr>
              <a:t>Challenges</a:t>
            </a:r>
            <a:endParaRPr 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chemeClr val="bg1">
                    <a:lumMod val="75000"/>
                  </a:schemeClr>
                </a:solidFill>
              </a:rPr>
              <a:t>Large Dataset to handle.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chemeClr val="bg1">
                    <a:lumMod val="75000"/>
                  </a:schemeClr>
                </a:solidFill>
              </a:rPr>
              <a:t>Needs to plot lot of Graphs to analyse.</a:t>
            </a:r>
          </a:p>
          <a:p>
            <a:pPr marL="114300" indent="0">
              <a:buClr>
                <a:schemeClr val="bg1"/>
              </a:buClr>
              <a:buNone/>
            </a:pPr>
            <a:endParaRPr lang="en-IN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chemeClr val="bg1">
                    <a:lumMod val="75000"/>
                  </a:schemeClr>
                </a:solidFill>
              </a:rPr>
              <a:t>Carefully handled Feature selection part .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chemeClr val="bg1">
                    <a:lumMod val="75000"/>
                  </a:schemeClr>
                </a:solidFill>
              </a:rPr>
              <a:t>Carefully tuned Hyper parameters.</a:t>
            </a:r>
          </a:p>
          <a:p>
            <a:pPr marL="114300" indent="0">
              <a:buClr>
                <a:schemeClr val="bg1"/>
              </a:buClr>
              <a:buNone/>
            </a:pPr>
            <a:endParaRPr lang="en-IN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bg1">
                    <a:lumMod val="75000"/>
                  </a:schemeClr>
                </a:solidFill>
              </a:rPr>
              <a:t>Handled the imbalanced Dataset carefully.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bg1"/>
              </a:solidFill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IN" b="1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b="1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13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10276"/>
            <a:ext cx="8520600" cy="572700"/>
          </a:xfrm>
        </p:spPr>
        <p:txBody>
          <a:bodyPr/>
          <a:lstStyle/>
          <a:p>
            <a:r>
              <a:rPr lang="en-IN" b="1" dirty="0" smtClean="0">
                <a:latin typeface="Montserrat"/>
                <a:ea typeface="Montserrat"/>
                <a:cs typeface="Montserrat"/>
                <a:sym typeface="Montserrat"/>
              </a:rPr>
              <a:t>                               Conclusion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17725"/>
            <a:ext cx="8520600" cy="3904343"/>
          </a:xfrm>
        </p:spPr>
        <p:txBody>
          <a:bodyPr/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No overfitting </a:t>
            </a:r>
            <a:r>
              <a:rPr lang="en-IN" b="1" dirty="0">
                <a:solidFill>
                  <a:schemeClr val="bg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is seen.</a:t>
            </a:r>
          </a:p>
          <a:p>
            <a:pPr marL="114300" indent="0">
              <a:buClr>
                <a:schemeClr val="bg1"/>
              </a:buClr>
              <a:buNone/>
            </a:pPr>
            <a:endParaRPr lang="en-IN" b="1" dirty="0" smtClean="0">
              <a:solidFill>
                <a:schemeClr val="bg1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Random Forest </a:t>
            </a:r>
            <a:r>
              <a:rPr lang="en-IN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gives the </a:t>
            </a:r>
            <a:r>
              <a:rPr lang="en-IN" b="1" dirty="0" smtClean="0">
                <a:solidFill>
                  <a:schemeClr val="tx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highest ROC_AUC score, Accuracy &amp; F1 Score </a:t>
            </a:r>
            <a:r>
              <a:rPr lang="en-IN" b="1" dirty="0" smtClean="0">
                <a:solidFill>
                  <a:schemeClr val="bg2">
                    <a:lumMod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of  99.9%,100% &amp; 100% respectively </a:t>
            </a:r>
            <a:r>
              <a:rPr lang="en-IN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 Train Set and </a:t>
            </a:r>
            <a:r>
              <a:rPr lang="en-IN" b="1" dirty="0" smtClean="0">
                <a:solidFill>
                  <a:schemeClr val="bg2">
                    <a:lumMod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93.8%, 88% </a:t>
            </a:r>
            <a:r>
              <a:rPr lang="en-IN" b="1" dirty="0">
                <a:solidFill>
                  <a:schemeClr val="bg2">
                    <a:lumMod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&amp; </a:t>
            </a:r>
            <a:r>
              <a:rPr lang="en-IN" b="1" dirty="0" smtClean="0">
                <a:solidFill>
                  <a:schemeClr val="bg2">
                    <a:lumMod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88% respectively  </a:t>
            </a:r>
            <a:r>
              <a:rPr lang="en-IN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 Test set. 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b="1" dirty="0" smtClean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Feature Importance value for Random Forest, Gradient Boost, and </a:t>
            </a:r>
            <a:r>
              <a:rPr lang="en-IN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XGBoost</a:t>
            </a:r>
            <a:r>
              <a:rPr lang="en-I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N" b="1" dirty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are different</a:t>
            </a:r>
            <a:r>
              <a:rPr lang="en-IN" b="1" dirty="0" smtClean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b="1" dirty="0" smtClean="0">
              <a:solidFill>
                <a:schemeClr val="tx2">
                  <a:lumMod val="2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KS is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90.1%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 decile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3.</a:t>
            </a:r>
            <a:endParaRPr lang="en-IN" b="1" dirty="0">
              <a:solidFill>
                <a:schemeClr val="bg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b="1" dirty="0" smtClean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can deploy  this model.</a:t>
            </a:r>
          </a:p>
          <a:p>
            <a:pPr marL="114300" indent="0">
              <a:buClr>
                <a:schemeClr val="bg1"/>
              </a:buClr>
              <a:buNone/>
            </a:pPr>
            <a:endParaRPr lang="en-IN" b="1" dirty="0" smtClean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b="1" dirty="0" smtClean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b="1" dirty="0" smtClean="0">
              <a:solidFill>
                <a:schemeClr val="tx2">
                  <a:lumMod val="2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b="1" dirty="0" smtClean="0">
              <a:solidFill>
                <a:schemeClr val="tx2">
                  <a:lumMod val="2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2">
                  <a:lumMod val="2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0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 smtClean="0"/>
              <a:t>              THANK YOU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 </a:t>
            </a:r>
            <a:r>
              <a:rPr lang="en-IN" dirty="0" smtClean="0"/>
              <a:t>                                  </a:t>
            </a:r>
            <a:r>
              <a:rPr lang="en-IN" sz="3200" b="1" dirty="0" smtClean="0"/>
              <a:t>Q &amp; A</a:t>
            </a:r>
            <a:endParaRPr lang="en-US" sz="3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4461997"/>
            <a:ext cx="45719" cy="10687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75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85" y="0"/>
            <a:ext cx="8520430" cy="626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                 </a:t>
            </a:r>
            <a:r>
              <a:rPr lang="en-IN"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Statements</a:t>
            </a:r>
            <a:endParaRPr sz="3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226208" y="626110"/>
            <a:ext cx="8520600" cy="2337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buClr>
                <a:schemeClr val="lt1"/>
              </a:buClr>
              <a:buSzPts val="2000"/>
              <a:buFont typeface="Montserrat"/>
              <a:buChar char="●"/>
            </a:pPr>
            <a:r>
              <a:rPr lang="en-IN" sz="20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Predict that  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customers will default on their credit card </a:t>
            </a: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payments</a:t>
            </a:r>
            <a:r>
              <a:rPr lang="en-IN" sz="2000" b="1" dirty="0">
                <a:solidFill>
                  <a:schemeClr val="lt1"/>
                </a:solidFill>
                <a:latin typeface="Montserrat"/>
                <a:sym typeface="Montserrat"/>
              </a:rPr>
              <a:t> </a:t>
            </a:r>
            <a:r>
              <a:rPr lang="en-IN" sz="2000" b="1" dirty="0" smtClean="0">
                <a:solidFill>
                  <a:schemeClr val="lt1"/>
                </a:solidFill>
                <a:latin typeface="Montserrat"/>
                <a:sym typeface="Montserrat"/>
              </a:rPr>
              <a:t>or not.</a:t>
            </a:r>
          </a:p>
          <a:p>
            <a:pPr marL="101600" indent="0">
              <a:buClr>
                <a:schemeClr val="lt1"/>
              </a:buClr>
              <a:buSzPts val="2000"/>
              <a:buNone/>
            </a:pPr>
            <a:endParaRPr sz="20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>
              <a:buClr>
                <a:schemeClr val="lt1"/>
              </a:buClr>
              <a:buSzPts val="2000"/>
              <a:buFont typeface="Montserrat"/>
              <a:buChar char="●"/>
            </a:pP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Create 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 </a:t>
            </a: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K-S Chart to 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evaluate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 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 which customers will default on their credit card </a:t>
            </a: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payments .</a:t>
            </a:r>
            <a:endParaRPr lang="en-US" sz="2000" b="1" dirty="0">
              <a:solidFill>
                <a:schemeClr val="bg1">
                  <a:lumMod val="75000"/>
                </a:schemeClr>
              </a:solidFill>
              <a:latin typeface="Montserrat" panose="020B0604020202020204" charset="0"/>
            </a:endParaRPr>
          </a:p>
          <a:p>
            <a:pPr indent="-355600">
              <a:buClr>
                <a:schemeClr val="lt1"/>
              </a:buClr>
              <a:buSzPts val="2000"/>
              <a:buFont typeface="Montserrat"/>
              <a:buChar char="●"/>
            </a:pPr>
            <a:endParaRPr lang="en-US" sz="2000" dirty="0">
              <a:solidFill>
                <a:schemeClr val="bg1">
                  <a:lumMod val="75000"/>
                </a:schemeClr>
              </a:solidFill>
              <a:latin typeface="Montserrat" panose="020B0604020202020204" charset="0"/>
            </a:endParaRPr>
          </a:p>
          <a:p>
            <a:pPr marL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lang="en-IN" sz="2000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Montserrat" panose="020B0604020202020204" charset="0"/>
              <a:ea typeface="Roboto"/>
              <a:cs typeface="Montserrat"/>
              <a:sym typeface="Roboto"/>
            </a:endParaRPr>
          </a:p>
          <a:p>
            <a:pPr marL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20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3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2" name="Picture 2" descr="Credit Card Payment Default Prediction Model | V Group Inc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40" y="2655626"/>
            <a:ext cx="8002719" cy="220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04165" y="0"/>
            <a:ext cx="8231505" cy="64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                        </a:t>
            </a:r>
            <a:r>
              <a:rPr lang="en-IN" sz="3000" b="1">
                <a:latin typeface="Montserrat"/>
                <a:ea typeface="Montserrat"/>
                <a:cs typeface="Montserrat"/>
                <a:sym typeface="Montserrat"/>
              </a:rPr>
              <a:t>Data Summary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500850" y="545400"/>
            <a:ext cx="8520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bg1">
                  <a:lumMod val="75000"/>
                </a:schemeClr>
              </a:buClr>
            </a:pPr>
            <a:r>
              <a:rPr lang="en-US" sz="1300" b="1" dirty="0" smtClean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Dependent Variable: default 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payment (Yes = 1, No = 0), as the response variable. 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sz="1300" b="1" dirty="0" smtClean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X1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: Amount of the given credit (NT dollar): it includes both the individual consumer credit and his/her family (supplementary) </a:t>
            </a:r>
            <a:r>
              <a:rPr lang="en-US" sz="1300" b="1" dirty="0" smtClean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credit.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sz="1300" b="1" dirty="0" smtClean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X2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: Gender (1 = male; 2 = female</a:t>
            </a:r>
            <a:r>
              <a:rPr lang="en-US" sz="1300" b="1" dirty="0" smtClean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).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sz="1300" b="1" dirty="0" smtClean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X3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: Education (1 = graduate school; 2 = university; 3 = high school; 4 = others</a:t>
            </a:r>
            <a:r>
              <a:rPr lang="en-US" sz="1300" b="1" dirty="0" smtClean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).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sz="1300" b="1" dirty="0" smtClean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X4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: Marital status (1 = married; 2 = single; 3 = others</a:t>
            </a:r>
            <a:r>
              <a:rPr lang="en-US" sz="1300" b="1" dirty="0" smtClean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).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sz="1300" b="1" dirty="0" smtClean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X5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: Age (year</a:t>
            </a:r>
            <a:r>
              <a:rPr lang="en-US" sz="1300" b="1" dirty="0" smtClean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).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sz="1300" b="1" dirty="0" smtClean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X6 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- X11: History of past payment. We tracked the past monthly payment records (from April to September, 2005) </a:t>
            </a:r>
            <a:r>
              <a:rPr lang="en-US" sz="1300" b="1" dirty="0" smtClean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as follows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: X6 = the repayment status in September, 2005; X7 = the repayment status in August, 2005; . . .;X11 = the repayment status in April, 2005. The measurement scale for the repayment status is: -1 = pay duly; 1 = payment delay for one month; 2 = payment delay for two months; . . .; 8 = payment delay for eight months; 9 = payment delay for nine months and </a:t>
            </a:r>
            <a:r>
              <a:rPr lang="en-US" sz="1300" b="1" dirty="0" smtClean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above.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sz="1300" b="1" dirty="0" smtClean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X12-X17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: Amount of bill statement (NT dollar). X12 = amount of bill statement in September, 2005; X13 = amount of bill statement in August, 2005; . . .; X17 = amount of bill statement in April, </a:t>
            </a:r>
            <a:r>
              <a:rPr lang="en-US" sz="1300" b="1" dirty="0" smtClean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2005.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sz="1300" b="1" dirty="0" smtClean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X18-X23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: Amount of previous payment (NT dollar). X18 = amount paid in September, 2005; X19 = amount paid in August, 2005; . . .;X23 = amount paid in April, </a:t>
            </a:r>
            <a:r>
              <a:rPr lang="en-US" sz="1300" b="1" dirty="0" smtClean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2005.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 b="1" dirty="0" smtClean="0">
              <a:solidFill>
                <a:schemeClr val="bg1">
                  <a:lumMod val="75000"/>
                </a:schemeClr>
              </a:solidFill>
              <a:latin typeface="Montserrat" panose="020B0604020202020204" charset="0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000" b="1" dirty="0" smtClean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  <a:ea typeface="Montserrat"/>
                <a:cs typeface="Montserrat"/>
                <a:sym typeface="Montserrat"/>
              </a:rPr>
              <a:t> </a:t>
            </a:r>
            <a:endParaRPr sz="1000" b="1" dirty="0" smtClean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Montserrat" panose="020B0604020202020204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 b="1" dirty="0" smtClean="0">
              <a:solidFill>
                <a:schemeClr val="bg1">
                  <a:lumMod val="75000"/>
                </a:schemeClr>
              </a:solidFill>
              <a:latin typeface="Montserrat" panose="020B0604020202020204" charset="0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 b="1" dirty="0" smtClean="0">
              <a:solidFill>
                <a:schemeClr val="bg1">
                  <a:lumMod val="75000"/>
                </a:schemeClr>
              </a:solidFill>
              <a:latin typeface="Montserrat" panose="020B0604020202020204" charset="0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 b="1" dirty="0" smtClean="0">
              <a:solidFill>
                <a:schemeClr val="bg1">
                  <a:lumMod val="75000"/>
                </a:schemeClr>
              </a:solidFill>
              <a:latin typeface="Montserrat" panose="020B0604020202020204" charset="0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000" b="1" dirty="0" smtClean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Montserrat" panose="020B0604020202020204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000" b="1" dirty="0" smtClean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Montserrat" panose="020B0604020202020204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Montserrat" panose="020B0604020202020204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Montserrat" panose="020B0604020202020204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Montserrat" panose="020B0604020202020204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SzPts val="1800"/>
              <a:buNone/>
            </a:pPr>
            <a:endParaRPr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Montserrat" panose="020B0604020202020204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 b="1" dirty="0">
              <a:solidFill>
                <a:schemeClr val="bg1">
                  <a:lumMod val="75000"/>
                </a:schemeClr>
              </a:solidFill>
              <a:latin typeface="Montserrat" panose="020B0604020202020204" charset="0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Montserrat" panose="020B0604020202020204" charset="0"/>
              <a:ea typeface="Roboto"/>
              <a:cs typeface="Roboto"/>
              <a:sym typeface="Roboto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 b="1" dirty="0">
              <a:solidFill>
                <a:schemeClr val="bg1">
                  <a:lumMod val="75000"/>
                </a:schemeClr>
              </a:solidFill>
              <a:latin typeface="Montserrat" panose="020B0604020202020204" charset="0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000" b="1" dirty="0">
              <a:solidFill>
                <a:schemeClr val="bg1">
                  <a:lumMod val="75000"/>
                </a:schemeClr>
              </a:solidFill>
              <a:latin typeface="Montserrat" panose="020B0604020202020204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000" b="1" dirty="0">
              <a:solidFill>
                <a:schemeClr val="bg1">
                  <a:lumMod val="75000"/>
                </a:schemeClr>
              </a:solidFill>
              <a:latin typeface="Montserrat" panose="020B0604020202020204" charset="0"/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4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251375" y="-6043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200" b="1">
                <a:latin typeface="Montserrat"/>
                <a:ea typeface="Montserrat"/>
                <a:cs typeface="Montserrat"/>
                <a:sym typeface="Montserrat"/>
              </a:rPr>
              <a:t>                     </a:t>
            </a:r>
            <a:r>
              <a:rPr lang="en-IN" sz="3000" b="1">
                <a:latin typeface="Montserrat"/>
                <a:ea typeface="Montserrat"/>
                <a:cs typeface="Montserrat"/>
                <a:sym typeface="Montserrat"/>
              </a:rPr>
              <a:t>Basic Data Exploration</a:t>
            </a:r>
            <a:r>
              <a:rPr lang="en-IN" sz="4000" b="1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40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415275" y="928099"/>
            <a:ext cx="8520600" cy="3939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The dataset has </a:t>
            </a:r>
            <a:r>
              <a:rPr lang="en-IN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30000 </a:t>
            </a:r>
            <a:r>
              <a:rPr lang="en-IN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rows and </a:t>
            </a:r>
            <a:r>
              <a:rPr lang="en-IN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25 </a:t>
            </a:r>
            <a:r>
              <a:rPr lang="en-IN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features(columns).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</a:t>
            </a:r>
            <a:r>
              <a:rPr lang="en-IN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 </a:t>
            </a:r>
            <a:r>
              <a:rPr lang="en-IN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categorical features </a:t>
            </a:r>
            <a:r>
              <a:rPr lang="en-IN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as encoding done before.</a:t>
            </a:r>
          </a:p>
          <a:p>
            <a:pPr marL="0" lvl="0" indent="0">
              <a:lnSpc>
                <a:spcPct val="200000"/>
              </a:lnSpc>
              <a:buNone/>
            </a:pPr>
            <a:r>
              <a:rPr lang="en-IN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</a:t>
            </a:r>
            <a:r>
              <a:rPr lang="en-IN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Outliers </a:t>
            </a:r>
            <a:r>
              <a:rPr lang="en-IN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present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●No Missing Values.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No Duplicated values.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No null values</a:t>
            </a:r>
            <a:r>
              <a:rPr lang="en-IN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0" lvl="0" indent="0">
              <a:lnSpc>
                <a:spcPct val="200000"/>
              </a:lnSpc>
              <a:buNone/>
            </a:pPr>
            <a:r>
              <a:rPr lang="en-IN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Imbalanced Dataset as </a:t>
            </a:r>
            <a:r>
              <a:rPr lang="en-IN" sz="1600" b="1" dirty="0" smtClean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  <a:ea typeface="Montserrat"/>
                <a:cs typeface="Montserrat"/>
                <a:sym typeface="Montserrat"/>
              </a:rPr>
              <a:t>“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  <a:ea typeface="Montserrat"/>
              </a:rPr>
              <a:t>No”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rPr>
              <a:t> count is 23364 as 77.88%  and “Yes” count is         6636 as 22.12% of the whole dataset.</a:t>
            </a:r>
            <a:endParaRPr sz="1600" b="1" dirty="0">
              <a:solidFill>
                <a:schemeClr val="bg1">
                  <a:lumMod val="75000"/>
                </a:schemeClr>
              </a:solidFill>
              <a:latin typeface="Montserrat" panose="020B0604020202020204" charset="0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5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799" y="1903218"/>
            <a:ext cx="2940201" cy="21654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22404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200" b="1" dirty="0">
                <a:latin typeface="Montserrat"/>
                <a:ea typeface="Montserrat"/>
                <a:cs typeface="Montserrat"/>
                <a:sym typeface="Montserrat"/>
              </a:rPr>
              <a:t>            </a:t>
            </a:r>
            <a:r>
              <a:rPr lang="en-IN" sz="3000" b="1" dirty="0">
                <a:latin typeface="Montserrat"/>
                <a:ea typeface="Montserrat"/>
                <a:cs typeface="Montserrat"/>
                <a:sym typeface="Montserrat"/>
              </a:rPr>
              <a:t>Outliers in the features</a:t>
            </a:r>
            <a:endParaRPr sz="2600" dirty="0"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6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7" y="1031278"/>
            <a:ext cx="8945532" cy="3843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48126" y="0"/>
            <a:ext cx="8895545" cy="1017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000" b="1" dirty="0">
                <a:latin typeface="Montserrat"/>
                <a:ea typeface="Montserrat"/>
                <a:cs typeface="Montserrat"/>
                <a:sym typeface="Montserrat"/>
              </a:rPr>
              <a:t>Mean Distribution of </a:t>
            </a:r>
            <a:r>
              <a:rPr lang="en-IN" sz="3000" b="1" dirty="0" smtClean="0">
                <a:latin typeface="Montserrat"/>
                <a:ea typeface="Montserrat"/>
                <a:cs typeface="Montserrat"/>
                <a:sym typeface="Montserrat"/>
              </a:rPr>
              <a:t>Various Features</a:t>
            </a:r>
            <a:r>
              <a:rPr lang="en-IN" sz="3000" dirty="0"/>
              <a:t/>
            </a:r>
            <a:br>
              <a:rPr lang="en-IN" sz="3000" dirty="0"/>
            </a:br>
            <a:endParaRPr sz="3000" b="1" dirty="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7391226" y="797725"/>
            <a:ext cx="100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800" b="1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N"/>
              <a:t/>
            </a:r>
            <a:br>
              <a:rPr lang="en-IN"/>
            </a:br>
            <a:endParaRPr b="1"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7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3" y="508763"/>
            <a:ext cx="1223783" cy="8642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53" y="1370425"/>
            <a:ext cx="1168782" cy="8040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01" y="2215202"/>
            <a:ext cx="1310281" cy="8948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82" y="3172755"/>
            <a:ext cx="1339125" cy="9182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132820"/>
            <a:ext cx="1358107" cy="9239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43907" y="530589"/>
            <a:ext cx="1261340" cy="8474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90099" y="1385330"/>
            <a:ext cx="1289766" cy="8997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43907" y="2245765"/>
            <a:ext cx="1295716" cy="9167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46430" y="3194245"/>
            <a:ext cx="1358674" cy="92834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72317" y="4196329"/>
            <a:ext cx="1325329" cy="8922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97207" y="524271"/>
            <a:ext cx="1361149" cy="9003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89178" y="1346684"/>
            <a:ext cx="1342689" cy="91893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00830" y="2306280"/>
            <a:ext cx="1315089" cy="89444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489974" y="3221329"/>
            <a:ext cx="1325945" cy="90673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89178" y="4196329"/>
            <a:ext cx="1300026" cy="90038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138189" y="550598"/>
            <a:ext cx="1510118" cy="102434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00790" y="1555277"/>
            <a:ext cx="1516270" cy="106438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146819" y="2704121"/>
            <a:ext cx="1624211" cy="105939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033178" y="603697"/>
            <a:ext cx="1642828" cy="214980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033178" y="2760310"/>
            <a:ext cx="1764734" cy="233887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174074" y="3995846"/>
            <a:ext cx="1598178" cy="1049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245625" y="169674"/>
            <a:ext cx="8520600" cy="1171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000" b="1" dirty="0" smtClean="0">
                <a:latin typeface="Montserrat"/>
                <a:ea typeface="Montserrat"/>
                <a:cs typeface="Montserrat"/>
                <a:sym typeface="Montserrat"/>
              </a:rPr>
              <a:t>Distribution </a:t>
            </a:r>
            <a:r>
              <a:rPr lang="en-IN" sz="3000" b="1" dirty="0">
                <a:latin typeface="Montserrat"/>
                <a:ea typeface="Montserrat"/>
                <a:cs typeface="Montserrat"/>
                <a:sym typeface="Montserrat"/>
              </a:rPr>
              <a:t>of </a:t>
            </a:r>
            <a:r>
              <a:rPr lang="en-IN" sz="3000" b="1" dirty="0" smtClean="0">
                <a:latin typeface="Montserrat"/>
                <a:ea typeface="Montserrat"/>
                <a:cs typeface="Montserrat"/>
                <a:sym typeface="Montserrat"/>
              </a:rPr>
              <a:t> Gender, Education , Marital Status</a:t>
            </a:r>
            <a:endParaRPr sz="3000" dirty="0"/>
          </a:p>
        </p:txBody>
      </p:sp>
      <p:sp>
        <p:nvSpPr>
          <p:cNvPr id="133" name="Google Shape;13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8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62" y="1334986"/>
            <a:ext cx="1689187" cy="33339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4590" y="1334986"/>
            <a:ext cx="1803493" cy="33783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0416" y="1334986"/>
            <a:ext cx="1784442" cy="34926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6157" y="1411915"/>
            <a:ext cx="1617467" cy="32302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3624" y="1411915"/>
            <a:ext cx="1729611" cy="15752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0" y="71087"/>
            <a:ext cx="4159312" cy="605100"/>
          </a:xfrm>
        </p:spPr>
        <p:txBody>
          <a:bodyPr/>
          <a:lstStyle/>
          <a:p>
            <a:r>
              <a:rPr lang="en-IN" sz="2400" b="1" dirty="0">
                <a:solidFill>
                  <a:schemeClr val="tx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Distribution </a:t>
            </a:r>
            <a:r>
              <a:rPr lang="en-IN" sz="2400" b="1" dirty="0" smtClean="0">
                <a:solidFill>
                  <a:schemeClr val="tx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of PAY_X </a:t>
            </a:r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9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663" y="603663"/>
            <a:ext cx="2241665" cy="20686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997" y="676187"/>
            <a:ext cx="2089257" cy="20743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64" y="603663"/>
            <a:ext cx="2133710" cy="20686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8121" y="2750556"/>
            <a:ext cx="2133710" cy="22000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6895" y="2757432"/>
            <a:ext cx="2127359" cy="21931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186" y="2672347"/>
            <a:ext cx="2140060" cy="223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877</Words>
  <Application>Microsoft Office PowerPoint</Application>
  <PresentationFormat>On-screen Show (16:9)</PresentationFormat>
  <Paragraphs>221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Roboto</vt:lpstr>
      <vt:lpstr>Courier New</vt:lpstr>
      <vt:lpstr>Montserrat</vt:lpstr>
      <vt:lpstr>Cambria</vt:lpstr>
      <vt:lpstr>Simple Light</vt:lpstr>
      <vt:lpstr>        Capstone Project - 3  Credit Card Default Prediction                               ML Supervised Classification  </vt:lpstr>
      <vt:lpstr>                    Contents</vt:lpstr>
      <vt:lpstr>                 Problem Statements</vt:lpstr>
      <vt:lpstr>                        Data Summary</vt:lpstr>
      <vt:lpstr>                     Basic Data Exploration </vt:lpstr>
      <vt:lpstr>            Outliers in the features</vt:lpstr>
      <vt:lpstr>Mean Distribution of Various Features </vt:lpstr>
      <vt:lpstr>Distribution of  Gender, Education , Marital Status</vt:lpstr>
      <vt:lpstr>PowerPoint Presentation</vt:lpstr>
      <vt:lpstr>Correlation Matrix </vt:lpstr>
      <vt:lpstr>                           Analysis Details</vt:lpstr>
      <vt:lpstr>                          Outlier Treatment</vt:lpstr>
      <vt:lpstr>                            Feature Selection</vt:lpstr>
      <vt:lpstr>                            Data Preparation</vt:lpstr>
      <vt:lpstr>              Logistic Regression  Train Set Metrics                             Test Set Metrics          </vt:lpstr>
      <vt:lpstr>Decision Tree</vt:lpstr>
      <vt:lpstr>        </vt:lpstr>
      <vt:lpstr>        </vt:lpstr>
      <vt:lpstr>        </vt:lpstr>
      <vt:lpstr>     K-Nearest Neighbour</vt:lpstr>
      <vt:lpstr>Support Vector Machine  </vt:lpstr>
      <vt:lpstr>                                  K-S Chart</vt:lpstr>
      <vt:lpstr>                              Challenges</vt:lpstr>
      <vt:lpstr>                               Conclusion </vt:lpstr>
      <vt:lpstr>              THANK YOU                                        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Capstone Project - 2  Seoul Bike Sharing Demand Prediction                                ML Supervised Regression  </dc:title>
  <cp:lastModifiedBy>Soumya Ranjan</cp:lastModifiedBy>
  <cp:revision>40</cp:revision>
  <dcterms:modified xsi:type="dcterms:W3CDTF">2021-04-15T19:12:23Z</dcterms:modified>
</cp:coreProperties>
</file>