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6" roundtripDataSignature="AMtx7mjvK9DB4uyGijWE7rfgvM9TNaFP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33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" name="Google Shape;9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Relationship Id="rId4" Type="http://schemas.openxmlformats.org/officeDocument/2006/relationships/image" Target="../media/image4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7.png"/><Relationship Id="rId4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5.png"/><Relationship Id="rId5" Type="http://schemas.openxmlformats.org/officeDocument/2006/relationships/image" Target="../media/image44.png"/><Relationship Id="rId6" Type="http://schemas.openxmlformats.org/officeDocument/2006/relationships/image" Target="../media/image46.png"/><Relationship Id="rId7" Type="http://schemas.openxmlformats.org/officeDocument/2006/relationships/image" Target="../media/image42.png"/><Relationship Id="rId8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Relationship Id="rId5" Type="http://schemas.openxmlformats.org/officeDocument/2006/relationships/image" Target="../media/image1.png"/><Relationship Id="rId6" Type="http://schemas.openxmlformats.org/officeDocument/2006/relationships/image" Target="../media/image16.png"/><Relationship Id="rId7" Type="http://schemas.openxmlformats.org/officeDocument/2006/relationships/image" Target="../media/image3.png"/><Relationship Id="rId8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Relationship Id="rId6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 rot="-236">
            <a:off x="200841" y="143825"/>
            <a:ext cx="8742300" cy="30531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IN" sz="4200">
                <a:latin typeface="Montserrat"/>
                <a:ea typeface="Montserrat"/>
                <a:cs typeface="Montserrat"/>
                <a:sym typeface="Montserrat"/>
              </a:rPr>
              <a:t>      Capstone Project - 3</a:t>
            </a:r>
            <a:endParaRPr b="1" sz="4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IN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I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Online Retail Customer Segmentation </a:t>
            </a:r>
            <a:r>
              <a:rPr b="1" lang="en-IN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1" lang="en-IN" sz="4200"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-IN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IN" sz="4200"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b="1" lang="en-IN" sz="3200">
                <a:latin typeface="Montserrat"/>
                <a:ea typeface="Montserrat"/>
                <a:cs typeface="Montserrat"/>
                <a:sym typeface="Montserrat"/>
              </a:rPr>
              <a:t>ML  Unsupervised Clustering</a:t>
            </a:r>
            <a:endParaRPr b="1"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950" u="sng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/>
          <p:nvPr>
            <p:ph idx="4294967295" type="body"/>
          </p:nvPr>
        </p:nvSpPr>
        <p:spPr>
          <a:xfrm>
            <a:off x="426110" y="3400380"/>
            <a:ext cx="7597800" cy="11784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26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Individual Project:</a:t>
            </a:r>
            <a:endParaRPr b="1" i="0" sz="2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Soumya Ranjan Mishra</a:t>
            </a:r>
            <a:endParaRPr b="1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>
                <a:solidFill>
                  <a:srgbClr val="434343"/>
                </a:solidFill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245625" y="169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3200"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b="1" lang="en-IN" sz="3000">
                <a:latin typeface="Montserrat"/>
                <a:ea typeface="Montserrat"/>
                <a:cs typeface="Montserrat"/>
                <a:sym typeface="Montserrat"/>
              </a:rPr>
              <a:t>Distribution of Number of reviews</a:t>
            </a:r>
            <a:endParaRPr sz="3000"/>
          </a:p>
        </p:txBody>
      </p:sp>
      <p:sp>
        <p:nvSpPr>
          <p:cNvPr id="137" name="Google Shape;13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38" name="Google Shape;1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623" y="1450678"/>
            <a:ext cx="4607684" cy="28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2060925" y="99125"/>
            <a:ext cx="47358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3000">
                <a:latin typeface="Montserrat"/>
                <a:ea typeface="Montserrat"/>
                <a:cs typeface="Montserrat"/>
                <a:sym typeface="Montserrat"/>
              </a:rPr>
              <a:t>Correlation Matrix</a:t>
            </a:r>
            <a:r>
              <a:rPr b="1" lang="en-IN" sz="2600"/>
              <a:t> </a:t>
            </a:r>
            <a:endParaRPr b="1" sz="2600"/>
          </a:p>
        </p:txBody>
      </p:sp>
      <p:sp>
        <p:nvSpPr>
          <p:cNvPr id="144" name="Google Shape;1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45" name="Google Shape;1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9250" y="864801"/>
            <a:ext cx="6756747" cy="436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/>
              <a:t>             </a:t>
            </a:r>
            <a:r>
              <a:rPr b="1" lang="en-IN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RFM Table for Customer ID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151" name="Google Shape;151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B44"/>
              </a:buClr>
              <a:buSzPts val="1800"/>
              <a:buChar char="●"/>
            </a:pPr>
            <a:r>
              <a:rPr lang="en-IN" sz="1100">
                <a:solidFill>
                  <a:srgbClr val="0E3B44"/>
                </a:solidFill>
              </a:rPr>
              <a:t>R (Recency): Number of days since last purchase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B44"/>
              </a:buClr>
              <a:buSzPts val="1800"/>
              <a:buChar char="●"/>
            </a:pPr>
            <a:r>
              <a:rPr lang="en-IN" sz="1100">
                <a:solidFill>
                  <a:srgbClr val="0E3B44"/>
                </a:solidFill>
              </a:rPr>
              <a:t>F (Frequency): Number of tracsactions</a:t>
            </a:r>
            <a:endParaRPr sz="1100">
              <a:solidFill>
                <a:srgbClr val="0E3B44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B44"/>
              </a:buClr>
              <a:buSzPts val="1800"/>
              <a:buChar char="●"/>
            </a:pPr>
            <a:r>
              <a:rPr lang="en-IN" sz="1100">
                <a:solidFill>
                  <a:srgbClr val="0E3B44"/>
                </a:solidFill>
              </a:rPr>
              <a:t>M (Monetary): Total amount of transactions (revenue contributed)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53" name="Google Shape;1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709" y="3508483"/>
            <a:ext cx="2173209" cy="1548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5503" y="1916335"/>
            <a:ext cx="2130737" cy="1539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42500" y="3508483"/>
            <a:ext cx="2083740" cy="1548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443" y="1916335"/>
            <a:ext cx="1916432" cy="1533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15709" y="2682907"/>
            <a:ext cx="4729740" cy="2394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70141" y="1017725"/>
            <a:ext cx="3662159" cy="1719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type="title"/>
          </p:nvPr>
        </p:nvSpPr>
        <p:spPr>
          <a:xfrm>
            <a:off x="311700" y="445024"/>
            <a:ext cx="8520600" cy="744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24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        </a:t>
            </a:r>
            <a:r>
              <a:rPr b="1" lang="en-IN" sz="2400">
                <a:solidFill>
                  <a:srgbClr val="990000"/>
                </a:solidFill>
              </a:rPr>
              <a:t>Data Preparation</a:t>
            </a:r>
            <a:endParaRPr b="1" sz="2400">
              <a:solidFill>
                <a:srgbClr val="990000"/>
              </a:solidFill>
            </a:endParaRPr>
          </a:p>
        </p:txBody>
      </p:sp>
      <p:sp>
        <p:nvSpPr>
          <p:cNvPr id="164" name="Google Shape;164;p13"/>
          <p:cNvSpPr txBox="1"/>
          <p:nvPr>
            <p:ph idx="1" type="body"/>
          </p:nvPr>
        </p:nvSpPr>
        <p:spPr>
          <a:xfrm>
            <a:off x="401077" y="374462"/>
            <a:ext cx="8520600" cy="36168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0E3B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>
                <a:solidFill>
                  <a:srgbClr val="0E3B44"/>
                </a:solidFill>
                <a:latin typeface="Montserrat"/>
                <a:ea typeface="Montserrat"/>
                <a:cs typeface="Montserrat"/>
                <a:sym typeface="Montserrat"/>
              </a:rPr>
              <a:t>● One Hot Encoding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>
                <a:solidFill>
                  <a:srgbClr val="0E3B44"/>
                </a:solidFill>
                <a:latin typeface="Montserrat"/>
                <a:ea typeface="Montserrat"/>
                <a:cs typeface="Montserrat"/>
                <a:sym typeface="Montserrat"/>
              </a:rPr>
              <a:t>● Outlier Treatment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>
                <a:solidFill>
                  <a:srgbClr val="0E3B44"/>
                </a:solidFill>
                <a:latin typeface="Montserrat"/>
                <a:ea typeface="Montserrat"/>
                <a:cs typeface="Montserrat"/>
                <a:sym typeface="Montserrat"/>
              </a:rPr>
              <a:t>● Standard Scaler Scaling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>
                <a:solidFill>
                  <a:srgbClr val="0E3B44"/>
                </a:solidFill>
                <a:latin typeface="Montserrat"/>
                <a:ea typeface="Montserrat"/>
                <a:cs typeface="Montserrat"/>
                <a:sym typeface="Montserrat"/>
              </a:rPr>
              <a:t>● Principal Component Analysis (</a:t>
            </a:r>
            <a:r>
              <a:rPr lang="en-IN">
                <a:solidFill>
                  <a:srgbClr val="0E3B44"/>
                </a:solidFill>
                <a:latin typeface="Montserrat"/>
                <a:ea typeface="Montserrat"/>
                <a:cs typeface="Montserrat"/>
                <a:sym typeface="Montserrat"/>
              </a:rPr>
              <a:t>n_components = 4</a:t>
            </a:r>
            <a:r>
              <a:rPr b="1" lang="en-IN">
                <a:solidFill>
                  <a:srgbClr val="0E3B44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rgbClr val="0E3B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0E3B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0E3B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0E3B4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66" name="Google Shape;1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615" y="3396343"/>
            <a:ext cx="8142770" cy="126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>
            <p:ph type="title"/>
          </p:nvPr>
        </p:nvSpPr>
        <p:spPr>
          <a:xfrm>
            <a:off x="189962" y="94425"/>
            <a:ext cx="852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3200">
                <a:latin typeface="Montserrat"/>
                <a:ea typeface="Montserrat"/>
                <a:cs typeface="Montserrat"/>
                <a:sym typeface="Montserrat"/>
              </a:rPr>
              <a:t>                 </a:t>
            </a:r>
            <a:r>
              <a:rPr b="1" lang="en-IN" sz="32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K Means Clustering</a:t>
            </a:r>
            <a:br>
              <a:rPr b="1" lang="en-I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IN">
                <a:latin typeface="Montserrat"/>
                <a:ea typeface="Montserrat"/>
                <a:cs typeface="Montserrat"/>
                <a:sym typeface="Montserrat"/>
              </a:rPr>
              <a:t>                     </a:t>
            </a:r>
            <a:r>
              <a:rPr b="1" lang="en-IN"/>
              <a:t> </a:t>
            </a:r>
            <a:br>
              <a:rPr b="1" lang="en-IN"/>
            </a:b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b="1" lang="en-IN"/>
            </a:br>
            <a:br>
              <a:rPr b="1" lang="en-IN"/>
            </a:br>
            <a:br>
              <a:rPr b="1" lang="en-IN"/>
            </a:b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1800">
                <a:solidFill>
                  <a:srgbClr val="0E3B44"/>
                </a:solidFill>
              </a:rPr>
              <a:t>Hyper parameters</a:t>
            </a:r>
            <a:endParaRPr b="1" sz="1800">
              <a:solidFill>
                <a:srgbClr val="0E3B4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>
                <a:solidFill>
                  <a:srgbClr val="990000"/>
                </a:solidFill>
              </a:rPr>
              <a:t>{n_clusters=3,</a:t>
            </a:r>
            <a:br>
              <a:rPr lang="en-IN" sz="1800">
                <a:solidFill>
                  <a:srgbClr val="990000"/>
                </a:solidFill>
              </a:rPr>
            </a:br>
            <a:r>
              <a:rPr lang="en-IN" sz="1800">
                <a:solidFill>
                  <a:srgbClr val="990000"/>
                </a:solidFill>
              </a:rPr>
              <a:t>max_iter=1000, </a:t>
            </a:r>
            <a:br>
              <a:rPr lang="en-IN" sz="1800">
                <a:solidFill>
                  <a:srgbClr val="990000"/>
                </a:solidFill>
              </a:rPr>
            </a:br>
            <a:r>
              <a:rPr lang="en-IN" sz="1800">
                <a:solidFill>
                  <a:srgbClr val="990000"/>
                </a:solidFill>
              </a:rPr>
              <a:t>random_state=10}</a:t>
            </a:r>
            <a:br>
              <a:rPr lang="en-IN">
                <a:solidFill>
                  <a:srgbClr val="0E3B44"/>
                </a:solidFill>
              </a:rPr>
            </a:br>
            <a:endParaRPr b="1">
              <a:solidFill>
                <a:srgbClr val="0E3B4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</p:txBody>
      </p:sp>
      <p:sp>
        <p:nvSpPr>
          <p:cNvPr id="172" name="Google Shape;1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73" name="Google Shape;1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9456" y="1476196"/>
            <a:ext cx="4792006" cy="3530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962" y="989413"/>
            <a:ext cx="5251720" cy="286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type="title"/>
          </p:nvPr>
        </p:nvSpPr>
        <p:spPr>
          <a:xfrm>
            <a:off x="60425" y="181200"/>
            <a:ext cx="80517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3000"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b="1" lang="en-IN" sz="30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RFM For Cluster</a:t>
            </a:r>
            <a:endParaRPr sz="3000">
              <a:solidFill>
                <a:srgbClr val="990000"/>
              </a:solidFill>
            </a:endParaRPr>
          </a:p>
        </p:txBody>
      </p:sp>
      <p:sp>
        <p:nvSpPr>
          <p:cNvPr id="180" name="Google Shape;1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81" name="Google Shape;1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24" y="842335"/>
            <a:ext cx="4305319" cy="4214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2009" y="842335"/>
            <a:ext cx="3844799" cy="4130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60425" y="181200"/>
            <a:ext cx="80517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>
                <a:solidFill>
                  <a:srgbClr val="990000"/>
                </a:solidFill>
              </a:rPr>
              <a:t>K-Means Clustering with Silhouette</a:t>
            </a:r>
            <a:br>
              <a:rPr lang="en-IN"/>
            </a:br>
            <a:br>
              <a:rPr lang="en-IN" sz="3200"/>
            </a:br>
            <a:endParaRPr sz="3000"/>
          </a:p>
        </p:txBody>
      </p:sp>
      <p:sp>
        <p:nvSpPr>
          <p:cNvPr id="188" name="Google Shape;1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130375" y="1244741"/>
            <a:ext cx="6095229" cy="1446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E3B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0E3B44"/>
                </a:solidFill>
                <a:latin typeface="Arial"/>
                <a:ea typeface="Arial"/>
                <a:cs typeface="Arial"/>
                <a:sym typeface="Arial"/>
              </a:rPr>
              <a:t>Hyper parameter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{ n_clusters=[2,3,4,5,7,8,10],</a:t>
            </a:r>
            <a:br>
              <a:rPr b="0" i="0" lang="en-IN" sz="1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max_iter=1000, </a:t>
            </a:r>
            <a:br>
              <a:rPr b="0" i="0" lang="en-IN" sz="1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random_state=10 }</a:t>
            </a:r>
            <a:endParaRPr/>
          </a:p>
        </p:txBody>
      </p:sp>
      <p:pic>
        <p:nvPicPr>
          <p:cNvPr id="190" name="Google Shape;1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75" y="797521"/>
            <a:ext cx="3785110" cy="790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3997" y="715799"/>
            <a:ext cx="2442429" cy="1995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43509" y="758939"/>
            <a:ext cx="2280146" cy="1884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425" y="3316565"/>
            <a:ext cx="1773798" cy="141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13336" y="3316565"/>
            <a:ext cx="1786112" cy="1417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49146" y="3359044"/>
            <a:ext cx="1829364" cy="141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41986" y="3323583"/>
            <a:ext cx="1754903" cy="1403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921048" y="3187496"/>
            <a:ext cx="1722589" cy="1475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226208" y="2739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3200"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endParaRPr sz="3200"/>
          </a:p>
        </p:txBody>
      </p:sp>
      <p:sp>
        <p:nvSpPr>
          <p:cNvPr id="203" name="Google Shape;2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328332" y="0"/>
            <a:ext cx="8692826" cy="138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IN" sz="2800" u="none" cap="none" strike="noStrike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K-Means Clustering with Elbow method</a:t>
            </a:r>
            <a:endParaRPr b="0" i="0" sz="2800" u="none" cap="none" strike="noStrike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176457" y="3078743"/>
            <a:ext cx="8441346" cy="20620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0E3B44"/>
                </a:solidFill>
                <a:latin typeface="Montserrat"/>
                <a:ea typeface="Montserrat"/>
                <a:cs typeface="Montserrat"/>
                <a:sym typeface="Montserrat"/>
              </a:rPr>
              <a:t>Hyper parameter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{ n_clusters=[1,10],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 init='k-means++',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random_state=0}</a:t>
            </a:r>
            <a:endParaRPr b="0" i="0" sz="18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20553"/>
            <a:ext cx="3877606" cy="2358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4745" y="911234"/>
            <a:ext cx="3641839" cy="191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/>
          <p:nvPr>
            <p:ph type="title"/>
          </p:nvPr>
        </p:nvSpPr>
        <p:spPr>
          <a:xfrm>
            <a:off x="226208" y="2739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3200"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endParaRPr sz="3200"/>
          </a:p>
        </p:txBody>
      </p:sp>
      <p:sp>
        <p:nvSpPr>
          <p:cNvPr id="213" name="Google Shape;21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467514" y="0"/>
            <a:ext cx="7445828" cy="892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</a:t>
            </a:r>
            <a:r>
              <a:rPr b="1" i="0" lang="en-IN" sz="2800" u="none" cap="none" strike="noStrike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 b="0" i="0" sz="2800" u="none" cap="none" strike="noStrike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8"/>
          <p:cNvSpPr txBox="1"/>
          <p:nvPr/>
        </p:nvSpPr>
        <p:spPr>
          <a:xfrm>
            <a:off x="226208" y="769674"/>
            <a:ext cx="8441346" cy="2092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E3B44"/>
                </a:solidFill>
                <a:latin typeface="Montserrat"/>
                <a:ea typeface="Montserrat"/>
                <a:cs typeface="Montserrat"/>
                <a:sym typeface="Montserrat"/>
              </a:rPr>
              <a:t>Hyper parameter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AgglomerativeClustering</a:t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{ n_clusters = 3, </a:t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affinity = 'euclidean', </a:t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linkage = 'ward‘}</a:t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2571" y="892522"/>
            <a:ext cx="6581794" cy="4101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/>
          <p:nvPr>
            <p:ph type="title"/>
          </p:nvPr>
        </p:nvSpPr>
        <p:spPr>
          <a:xfrm>
            <a:off x="226208" y="2739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3200"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endParaRPr sz="3200"/>
          </a:p>
        </p:txBody>
      </p:sp>
      <p:sp>
        <p:nvSpPr>
          <p:cNvPr id="222" name="Google Shape;22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23" name="Google Shape;223;p19"/>
          <p:cNvSpPr txBox="1"/>
          <p:nvPr/>
        </p:nvSpPr>
        <p:spPr>
          <a:xfrm>
            <a:off x="137786" y="0"/>
            <a:ext cx="8883372" cy="1477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 Density-Based Spatial Clustering Of Applications With Noise (DBSCAN)</a:t>
            </a:r>
            <a:endParaRPr b="0" i="0" sz="2800" u="none" cap="none" strike="noStrike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137786" y="1019466"/>
            <a:ext cx="8441346" cy="14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E3B44"/>
                </a:solidFill>
                <a:latin typeface="Montserrat"/>
                <a:ea typeface="Montserrat"/>
                <a:cs typeface="Montserrat"/>
                <a:sym typeface="Montserrat"/>
              </a:rPr>
              <a:t>Hyper parameter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{ eps=0.3, </a:t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min_samples=100 }</a:t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786" y="2346539"/>
            <a:ext cx="4398299" cy="190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6085" y="1857344"/>
            <a:ext cx="4435709" cy="2689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1032" y="1595045"/>
            <a:ext cx="2691831" cy="328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83725" y="-93"/>
            <a:ext cx="8520600" cy="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</a:t>
            </a:r>
            <a:r>
              <a:rPr b="1" lang="en-I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Contents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810209"/>
            <a:ext cx="8520600" cy="39336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Problem Statement 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Data Summary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Data Analysis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Analysis Details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RFM Table for Customer ID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Data Preparation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Implementing Various Clustering Algorithms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RFM Table for Cluster 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Challenges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Conclusions 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434343"/>
                </a:solidFill>
              </a:rPr>
              <a:t>‹#›</a:t>
            </a:fld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>
            <p:ph type="title"/>
          </p:nvPr>
        </p:nvSpPr>
        <p:spPr>
          <a:xfrm>
            <a:off x="311700" y="7376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>
                <a:solidFill>
                  <a:srgbClr val="7C0000"/>
                </a:solidFill>
              </a:rPr>
              <a:t>                              </a:t>
            </a:r>
            <a:r>
              <a:rPr b="1" lang="en-IN">
                <a:solidFill>
                  <a:srgbClr val="990000"/>
                </a:solidFill>
              </a:rPr>
              <a:t>Challenges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233" name="Google Shape;233;p20"/>
          <p:cNvSpPr txBox="1"/>
          <p:nvPr>
            <p:ph idx="1" type="body"/>
          </p:nvPr>
        </p:nvSpPr>
        <p:spPr>
          <a:xfrm>
            <a:off x="311700" y="746838"/>
            <a:ext cx="8520600" cy="4396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IN">
                <a:solidFill>
                  <a:srgbClr val="0E3B44"/>
                </a:solidFill>
              </a:rPr>
              <a:t>Large Dataset to handle.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b="1">
              <a:solidFill>
                <a:srgbClr val="0E3B44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b="1">
              <a:solidFill>
                <a:srgbClr val="0E3B44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IN">
                <a:solidFill>
                  <a:srgbClr val="0E3B44"/>
                </a:solidFill>
              </a:rPr>
              <a:t>Needs to plot lot of Graphs to analyse.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0E3B44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0E3B44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IN">
                <a:solidFill>
                  <a:srgbClr val="0E3B44"/>
                </a:solidFill>
              </a:rPr>
              <a:t>Lot of NaN values.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b="1">
              <a:solidFill>
                <a:srgbClr val="0E3B44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b="1">
              <a:solidFill>
                <a:srgbClr val="0E3B44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IN">
                <a:solidFill>
                  <a:srgbClr val="0E3B44"/>
                </a:solidFill>
              </a:rPr>
              <a:t>Continuous Runtime and RAM Crash due to large dataset.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b="1">
              <a:solidFill>
                <a:srgbClr val="0E3B44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0E3B44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IN">
                <a:solidFill>
                  <a:srgbClr val="0E3B44"/>
                </a:solidFill>
              </a:rPr>
              <a:t>Carefully tuned Hyper parameters 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4" name="Google Shape;2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>
            <p:ph type="title"/>
          </p:nvPr>
        </p:nvSpPr>
        <p:spPr>
          <a:xfrm>
            <a:off x="311700" y="19751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>
                <a:latin typeface="Montserrat"/>
                <a:ea typeface="Montserrat"/>
                <a:cs typeface="Montserrat"/>
                <a:sym typeface="Montserrat"/>
              </a:rPr>
              <a:t>                               Conclusion</a:t>
            </a:r>
            <a:br>
              <a:rPr lang="en-IN"/>
            </a:br>
            <a:endParaRPr/>
          </a:p>
        </p:txBody>
      </p:sp>
      <p:sp>
        <p:nvSpPr>
          <p:cNvPr id="240" name="Google Shape;240;p21"/>
          <p:cNvSpPr txBox="1"/>
          <p:nvPr>
            <p:ph idx="1" type="body"/>
          </p:nvPr>
        </p:nvSpPr>
        <p:spPr>
          <a:xfrm>
            <a:off x="311700" y="764546"/>
            <a:ext cx="8520600" cy="39043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b="1">
              <a:solidFill>
                <a:srgbClr val="0E3B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IN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K-Means Clustering with Silhouette </a:t>
            </a:r>
            <a:r>
              <a:rPr b="1" lang="en-I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gives the </a:t>
            </a:r>
            <a:r>
              <a:rPr b="1" lang="en-IN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highest score </a:t>
            </a:r>
            <a:r>
              <a:rPr b="1" lang="en-IN">
                <a:solidFill>
                  <a:srgbClr val="002732"/>
                </a:solidFill>
                <a:latin typeface="Montserrat"/>
                <a:ea typeface="Montserrat"/>
                <a:cs typeface="Montserrat"/>
                <a:sym typeface="Montserrat"/>
              </a:rPr>
              <a:t>of  </a:t>
            </a:r>
            <a:r>
              <a:rPr b="1" lang="en-IN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61.9% </a:t>
            </a:r>
            <a:r>
              <a:rPr b="1" lang="en-I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number of clusters</a:t>
            </a:r>
            <a:r>
              <a:rPr b="1" lang="en-IN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 3.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b="1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IN">
                <a:solidFill>
                  <a:srgbClr val="0E3B44"/>
                </a:solidFill>
                <a:latin typeface="Montserrat"/>
                <a:ea typeface="Montserrat"/>
                <a:cs typeface="Montserrat"/>
                <a:sym typeface="Montserrat"/>
              </a:rPr>
              <a:t>Sales  </a:t>
            </a:r>
            <a:r>
              <a:rPr b="1" lang="en-IN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has been increased </a:t>
            </a:r>
            <a:r>
              <a:rPr b="1" lang="en-IN">
                <a:solidFill>
                  <a:srgbClr val="0E3B44"/>
                </a:solidFill>
                <a:latin typeface="Montserrat"/>
                <a:ea typeface="Montserrat"/>
                <a:cs typeface="Montserrat"/>
                <a:sym typeface="Montserrat"/>
              </a:rPr>
              <a:t>from 2010 to 2011.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0E3B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0E3B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IN">
                <a:solidFill>
                  <a:srgbClr val="0E3B44"/>
                </a:solidFill>
                <a:latin typeface="Montserrat"/>
                <a:ea typeface="Montserrat"/>
                <a:cs typeface="Montserrat"/>
                <a:sym typeface="Montserrat"/>
              </a:rPr>
              <a:t>RFM for Cluster ID </a:t>
            </a:r>
            <a:r>
              <a:rPr b="1" lang="en-IN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box plots tells well </a:t>
            </a:r>
            <a:r>
              <a:rPr b="1" lang="en-IN">
                <a:solidFill>
                  <a:srgbClr val="0E3B44"/>
                </a:solidFill>
                <a:latin typeface="Montserrat"/>
                <a:ea typeface="Montserrat"/>
                <a:cs typeface="Montserrat"/>
                <a:sym typeface="Montserrat"/>
              </a:rPr>
              <a:t>about Cluster detail.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0E3B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I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</a:t>
            </a:r>
            <a:r>
              <a:rPr b="1" lang="en-IN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can deploy</a:t>
            </a:r>
            <a:r>
              <a:rPr b="1" lang="en-I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this model.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7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7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7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1" name="Google Shape;24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4400"/>
              <a:t>              THANK YOU </a:t>
            </a:r>
            <a:br>
              <a:rPr lang="en-IN"/>
            </a:br>
            <a:br>
              <a:rPr lang="en-IN"/>
            </a:br>
            <a:br>
              <a:rPr lang="en-IN"/>
            </a:br>
            <a:br>
              <a:rPr lang="en-IN"/>
            </a:br>
            <a:br>
              <a:rPr lang="en-IN"/>
            </a:br>
            <a:r>
              <a:rPr lang="en-IN"/>
              <a:t>                                   </a:t>
            </a:r>
            <a:r>
              <a:rPr b="1" lang="en-IN" sz="3200"/>
              <a:t>Q &amp; A</a:t>
            </a:r>
            <a:endParaRPr b="1" sz="3200"/>
          </a:p>
        </p:txBody>
      </p:sp>
      <p:sp>
        <p:nvSpPr>
          <p:cNvPr id="247" name="Google Shape;247;p22"/>
          <p:cNvSpPr txBox="1"/>
          <p:nvPr>
            <p:ph idx="1" type="body"/>
          </p:nvPr>
        </p:nvSpPr>
        <p:spPr>
          <a:xfrm>
            <a:off x="311700" y="4461997"/>
            <a:ext cx="45719" cy="1068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85" y="0"/>
            <a:ext cx="8520430" cy="6261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                 </a:t>
            </a:r>
            <a:r>
              <a:rPr b="1" lang="en-I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Statements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311700" y="802325"/>
            <a:ext cx="85206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b="1" lang="en-IN" sz="2000">
                <a:solidFill>
                  <a:srgbClr val="0E3B44"/>
                </a:solidFill>
                <a:latin typeface="Montserrat"/>
                <a:ea typeface="Montserrat"/>
                <a:cs typeface="Montserrat"/>
                <a:sym typeface="Montserrat"/>
              </a:rPr>
              <a:t>Identify major customer segments on UK Based online retail dataset.</a:t>
            </a:r>
            <a:endParaRPr b="1" sz="2000">
              <a:solidFill>
                <a:srgbClr val="0E3B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b="1" lang="en-IN" sz="2000">
                <a:solidFill>
                  <a:srgbClr val="0E3B44"/>
                </a:solidFill>
                <a:latin typeface="Montserrat"/>
                <a:ea typeface="Montserrat"/>
                <a:cs typeface="Montserrat"/>
                <a:sym typeface="Montserrat"/>
              </a:rPr>
              <a:t>Create RFM Table.</a:t>
            </a:r>
            <a:endParaRPr b="1" sz="2000">
              <a:solidFill>
                <a:srgbClr val="0E3B4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descr="RPubs - Customer Segmentation in R - Luis Noguera" id="72" name="Google Shape;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185" y="2444856"/>
            <a:ext cx="8005273" cy="2415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04165" y="0"/>
            <a:ext cx="8231505" cy="6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                        </a:t>
            </a:r>
            <a:r>
              <a:rPr b="1" lang="en-IN" sz="3000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89377" y="493217"/>
            <a:ext cx="9054623" cy="4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B44"/>
              </a:buClr>
              <a:buSzPts val="1800"/>
              <a:buChar char="●"/>
            </a:pPr>
            <a:r>
              <a:rPr b="1" lang="en-IN" sz="1700">
                <a:solidFill>
                  <a:srgbClr val="0E3B44"/>
                </a:solidFill>
                <a:latin typeface="Montserrat"/>
                <a:ea typeface="Montserrat"/>
                <a:cs typeface="Montserrat"/>
                <a:sym typeface="Montserrat"/>
              </a:rPr>
              <a:t>InvoiceNo:  Invoice number. Nominal, a 6-digit integral number uniquely assigned to each transaction. If this code starts with letter 'c', it indicates a cancellation.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B44"/>
              </a:buClr>
              <a:buSzPts val="1800"/>
              <a:buChar char="●"/>
            </a:pPr>
            <a:r>
              <a:rPr b="1" lang="en-IN" sz="1700">
                <a:solidFill>
                  <a:srgbClr val="0E3B44"/>
                </a:solidFill>
                <a:latin typeface="Montserrat"/>
                <a:ea typeface="Montserrat"/>
                <a:cs typeface="Montserrat"/>
                <a:sym typeface="Montserrat"/>
              </a:rPr>
              <a:t>StockCode:  Product (item) code. Nominal, a 5-digit integral number uniquely assigned to each distinct product.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B44"/>
              </a:buClr>
              <a:buSzPts val="1800"/>
              <a:buChar char="●"/>
            </a:pPr>
            <a:r>
              <a:rPr b="1" lang="en-IN" sz="1700">
                <a:solidFill>
                  <a:srgbClr val="0E3B44"/>
                </a:solidFill>
                <a:latin typeface="Montserrat"/>
                <a:ea typeface="Montserrat"/>
                <a:cs typeface="Montserrat"/>
                <a:sym typeface="Montserrat"/>
              </a:rPr>
              <a:t>Description:  Product (item) name. Nominal.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B44"/>
              </a:buClr>
              <a:buSzPts val="1800"/>
              <a:buChar char="●"/>
            </a:pPr>
            <a:r>
              <a:rPr b="1" lang="en-IN" sz="1700">
                <a:solidFill>
                  <a:srgbClr val="0E3B44"/>
                </a:solidFill>
                <a:latin typeface="Montserrat"/>
                <a:ea typeface="Montserrat"/>
                <a:cs typeface="Montserrat"/>
                <a:sym typeface="Montserrat"/>
              </a:rPr>
              <a:t>Quantity:  The quantities of each product (item) per transaction. Numeric.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B44"/>
              </a:buClr>
              <a:buSzPts val="1800"/>
              <a:buChar char="●"/>
            </a:pPr>
            <a:r>
              <a:rPr b="1" lang="en-IN" sz="1700">
                <a:solidFill>
                  <a:srgbClr val="0E3B44"/>
                </a:solidFill>
                <a:latin typeface="Montserrat"/>
                <a:ea typeface="Montserrat"/>
                <a:cs typeface="Montserrat"/>
                <a:sym typeface="Montserrat"/>
              </a:rPr>
              <a:t>InvoiceDate:  Invoice Date and time. Numeric, the day and time when each transaction was generated.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B44"/>
              </a:buClr>
              <a:buSzPts val="1800"/>
              <a:buChar char="●"/>
            </a:pPr>
            <a:r>
              <a:rPr b="1" lang="en-IN" sz="1700">
                <a:solidFill>
                  <a:srgbClr val="0E3B44"/>
                </a:solidFill>
                <a:latin typeface="Montserrat"/>
                <a:ea typeface="Montserrat"/>
                <a:cs typeface="Montserrat"/>
                <a:sym typeface="Montserrat"/>
              </a:rPr>
              <a:t>UnitPrice:  Unit price. Numeric, Product price per unit in sterling.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B44"/>
              </a:buClr>
              <a:buSzPts val="1800"/>
              <a:buChar char="●"/>
            </a:pPr>
            <a:r>
              <a:rPr b="1" lang="en-IN" sz="1700">
                <a:solidFill>
                  <a:srgbClr val="0E3B44"/>
                </a:solidFill>
                <a:latin typeface="Montserrat"/>
                <a:ea typeface="Montserrat"/>
                <a:cs typeface="Montserrat"/>
                <a:sym typeface="Montserrat"/>
              </a:rPr>
              <a:t>CustomerID:  Customer number. Nominal, a 5-digit integral number uniquely assigned to each customer.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B44"/>
              </a:buClr>
              <a:buSzPts val="1800"/>
              <a:buChar char="●"/>
            </a:pPr>
            <a:r>
              <a:rPr b="1" lang="en-IN" sz="1700">
                <a:solidFill>
                  <a:srgbClr val="0E3B44"/>
                </a:solidFill>
                <a:latin typeface="Montserrat"/>
                <a:ea typeface="Montserrat"/>
                <a:cs typeface="Montserrat"/>
                <a:sym typeface="Montserrat"/>
              </a:rPr>
              <a:t>Country:  Country name. Nominal, the name of the country where each customer resides.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0E3B4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251375" y="-6043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3200">
                <a:latin typeface="Montserrat"/>
                <a:ea typeface="Montserrat"/>
                <a:cs typeface="Montserrat"/>
                <a:sym typeface="Montserrat"/>
              </a:rPr>
              <a:t>                     </a:t>
            </a:r>
            <a:r>
              <a:rPr b="1" lang="en-IN" sz="3000">
                <a:latin typeface="Montserrat"/>
                <a:ea typeface="Montserrat"/>
                <a:cs typeface="Montserrat"/>
                <a:sym typeface="Montserrat"/>
              </a:rPr>
              <a:t>Basic Data Exploration</a:t>
            </a:r>
            <a:r>
              <a:rPr b="1" lang="en-IN" sz="4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415275" y="663879"/>
            <a:ext cx="8520600" cy="42037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The dataset has </a:t>
            </a:r>
            <a:r>
              <a:rPr b="1" i="1" lang="en-IN">
                <a:solidFill>
                  <a:srgbClr val="0E3B44"/>
                </a:solidFill>
                <a:latin typeface="Montserrat"/>
                <a:ea typeface="Montserrat"/>
                <a:cs typeface="Montserrat"/>
                <a:sym typeface="Montserrat"/>
              </a:rPr>
              <a:t>541909</a:t>
            </a:r>
            <a:r>
              <a:rPr b="1" lang="en-IN">
                <a:solidFill>
                  <a:srgbClr val="0E3B4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I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rows and 8 features(columns).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>
                <a:solidFill>
                  <a:srgbClr val="0E3B44"/>
                </a:solidFill>
                <a:latin typeface="Montserrat"/>
                <a:ea typeface="Montserrat"/>
                <a:cs typeface="Montserrat"/>
                <a:sym typeface="Montserrat"/>
              </a:rPr>
              <a:t>●Four categorical features ‘InvoiceNo’,  ‘StockCode’, &amp; ‘Description’,                ‘ Country’.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One Datetime[ns] features ‘InvoiceDate’.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Outliers present only in “Quantity” &amp; “UnitPrice”column.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b="1" lang="en-IN">
                <a:solidFill>
                  <a:srgbClr val="0E3B44"/>
                </a:solidFill>
                <a:latin typeface="Montserrat"/>
                <a:ea typeface="Montserrat"/>
                <a:cs typeface="Montserrat"/>
                <a:sym typeface="Montserrat"/>
              </a:rPr>
              <a:t>Missing Values on </a:t>
            </a:r>
            <a:r>
              <a:rPr b="1" i="1" lang="en-IN">
                <a:solidFill>
                  <a:srgbClr val="0E3B44"/>
                </a:solidFill>
                <a:latin typeface="Montserrat"/>
                <a:ea typeface="Montserrat"/>
                <a:cs typeface="Montserrat"/>
                <a:sym typeface="Montserrat"/>
              </a:rPr>
              <a:t> Description &amp; CustomerID columns</a:t>
            </a:r>
            <a:r>
              <a:rPr b="1" lang="en-IN">
                <a:solidFill>
                  <a:srgbClr val="0E3B44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>
              <a:solidFill>
                <a:srgbClr val="0E3B4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 Duplicated values present.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311700" y="22404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3200">
                <a:latin typeface="Montserrat"/>
                <a:ea typeface="Montserrat"/>
                <a:cs typeface="Montserrat"/>
                <a:sym typeface="Montserrat"/>
              </a:rPr>
              <a:t>            </a:t>
            </a:r>
            <a:r>
              <a:rPr b="1" lang="en-IN" sz="3000">
                <a:latin typeface="Montserrat"/>
                <a:ea typeface="Montserrat"/>
                <a:cs typeface="Montserrat"/>
                <a:sym typeface="Montserrat"/>
              </a:rPr>
              <a:t>Outliers in the features</a:t>
            </a:r>
            <a:endParaRPr sz="2600"/>
          </a:p>
        </p:txBody>
      </p:sp>
      <p:sp>
        <p:nvSpPr>
          <p:cNvPr id="92" name="Google Shape;9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418" y="1283606"/>
            <a:ext cx="8772740" cy="348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984625" y="-88651"/>
            <a:ext cx="727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3000">
                <a:latin typeface="Montserrat"/>
                <a:ea typeface="Montserrat"/>
                <a:cs typeface="Montserrat"/>
                <a:sym typeface="Montserrat"/>
              </a:rPr>
              <a:t>Mean Distribution of Features</a:t>
            </a:r>
            <a:br>
              <a:rPr lang="en-IN" sz="3000"/>
            </a:br>
            <a:endParaRPr b="1" sz="3000"/>
          </a:p>
        </p:txBody>
      </p:sp>
      <p:sp>
        <p:nvSpPr>
          <p:cNvPr id="99" name="Google Shape;99;p7"/>
          <p:cNvSpPr txBox="1"/>
          <p:nvPr>
            <p:ph type="title"/>
          </p:nvPr>
        </p:nvSpPr>
        <p:spPr>
          <a:xfrm>
            <a:off x="7391226" y="797725"/>
            <a:ext cx="100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1800"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-IN"/>
            </a:br>
            <a:endParaRPr b="1"/>
          </a:p>
        </p:txBody>
      </p:sp>
      <p:sp>
        <p:nvSpPr>
          <p:cNvPr id="100" name="Google Shape;10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01" name="Google Shape;10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907" y="3505396"/>
            <a:ext cx="2219410" cy="1517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7028" y="3576604"/>
            <a:ext cx="2133852" cy="1480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39975" y="1920358"/>
            <a:ext cx="2375994" cy="1585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6492" y="1998984"/>
            <a:ext cx="2251593" cy="152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72484" y="436464"/>
            <a:ext cx="2510976" cy="1562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15999" y="1934353"/>
            <a:ext cx="2224881" cy="1600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58930" y="432144"/>
            <a:ext cx="2381950" cy="1554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17231" y="3505396"/>
            <a:ext cx="2221482" cy="1566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7357" y="476783"/>
            <a:ext cx="2364516" cy="1562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type="title"/>
          </p:nvPr>
        </p:nvSpPr>
        <p:spPr>
          <a:xfrm>
            <a:off x="154050" y="121175"/>
            <a:ext cx="831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3200">
                <a:latin typeface="Montserrat"/>
                <a:ea typeface="Montserrat"/>
                <a:cs typeface="Montserrat"/>
                <a:sym typeface="Montserrat"/>
              </a:rPr>
              <a:t>         </a:t>
            </a:r>
            <a:r>
              <a:rPr b="1" lang="en-IN" sz="3000">
                <a:latin typeface="Montserrat"/>
                <a:ea typeface="Montserrat"/>
                <a:cs typeface="Montserrat"/>
                <a:sym typeface="Montserrat"/>
              </a:rPr>
              <a:t>    Spread over time</a:t>
            </a:r>
            <a:br>
              <a:rPr b="1" lang="en-IN" sz="3000">
                <a:latin typeface="Montserrat"/>
                <a:ea typeface="Montserrat"/>
                <a:cs typeface="Montserrat"/>
                <a:sym typeface="Montserrat"/>
              </a:rPr>
            </a:br>
            <a:endParaRPr sz="3000"/>
          </a:p>
        </p:txBody>
      </p:sp>
      <p:sp>
        <p:nvSpPr>
          <p:cNvPr id="115" name="Google Shape;115;p8"/>
          <p:cNvSpPr txBox="1"/>
          <p:nvPr>
            <p:ph type="title"/>
          </p:nvPr>
        </p:nvSpPr>
        <p:spPr>
          <a:xfrm>
            <a:off x="5113325" y="824275"/>
            <a:ext cx="32382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IN"/>
            </a:br>
            <a:endParaRPr b="1"/>
          </a:p>
        </p:txBody>
      </p:sp>
      <p:sp>
        <p:nvSpPr>
          <p:cNvPr id="116" name="Google Shape;11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17" name="Google Shape;1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077" y="693875"/>
            <a:ext cx="8236373" cy="922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047" y="1639275"/>
            <a:ext cx="8382431" cy="1127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326" y="2778230"/>
            <a:ext cx="8312577" cy="1162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5326" y="4015110"/>
            <a:ext cx="8401482" cy="1041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>
            <p:ph type="title"/>
          </p:nvPr>
        </p:nvSpPr>
        <p:spPr>
          <a:xfrm>
            <a:off x="-175275" y="25318"/>
            <a:ext cx="904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3000">
                <a:latin typeface="Montserrat"/>
                <a:ea typeface="Montserrat"/>
                <a:cs typeface="Montserrat"/>
                <a:sym typeface="Montserrat"/>
              </a:rPr>
              <a:t> Spread over time and Country</a:t>
            </a:r>
            <a:br>
              <a:rPr b="1" lang="en-IN">
                <a:latin typeface="Montserrat"/>
                <a:ea typeface="Montserrat"/>
                <a:cs typeface="Montserrat"/>
                <a:sym typeface="Montserrat"/>
              </a:rPr>
            </a:br>
            <a:endParaRPr/>
          </a:p>
        </p:txBody>
      </p:sp>
      <p:sp>
        <p:nvSpPr>
          <p:cNvPr id="126" name="Google Shape;126;p9"/>
          <p:cNvSpPr txBox="1"/>
          <p:nvPr>
            <p:ph type="title"/>
          </p:nvPr>
        </p:nvSpPr>
        <p:spPr>
          <a:xfrm>
            <a:off x="5113325" y="824275"/>
            <a:ext cx="32382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IN"/>
            </a:br>
            <a:endParaRPr b="1"/>
          </a:p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28" name="Google Shape;1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586" y="575784"/>
            <a:ext cx="8547539" cy="1009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477" y="1584830"/>
            <a:ext cx="8712648" cy="1010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222" y="2677871"/>
            <a:ext cx="8807903" cy="1025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8879" y="3779040"/>
            <a:ext cx="8687246" cy="1364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