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Arial Bl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gfZMCYQClx/0i1WaU1JtG9TFgv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ArialBlack-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6"/>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6"/>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6"/>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a:t>
            </a:r>
            <a:r>
              <a:rPr b="1" lang="en-US" sz="4200">
                <a:solidFill>
                  <a:srgbClr val="C00000"/>
                </a:solidFill>
                <a:latin typeface="Arial Black"/>
                <a:ea typeface="Arial Black"/>
                <a:cs typeface="Arial Black"/>
                <a:sym typeface="Arial Black"/>
              </a:rPr>
              <a:t>Capstone Project</a:t>
            </a:r>
            <a:endParaRPr b="1" sz="4200">
              <a:solidFill>
                <a:srgbClr val="C00000"/>
              </a:solidFill>
              <a:latin typeface="Arial Black"/>
              <a:ea typeface="Arial Black"/>
              <a:cs typeface="Arial Black"/>
              <a:sym typeface="Arial Black"/>
            </a:endParaRPr>
          </a:p>
          <a:p>
            <a:pPr indent="0" lvl="0" marL="0" rtl="0" algn="ctr">
              <a:lnSpc>
                <a:spcPct val="100000"/>
              </a:lnSpc>
              <a:spcBef>
                <a:spcPts val="0"/>
              </a:spcBef>
              <a:spcAft>
                <a:spcPts val="0"/>
              </a:spcAft>
              <a:buSzPts val="5200"/>
              <a:buNone/>
            </a:pPr>
            <a:r>
              <a:rPr b="1" lang="en-US" sz="3600">
                <a:solidFill>
                  <a:srgbClr val="00637D"/>
                </a:solidFill>
                <a:latin typeface="Arial Black"/>
                <a:ea typeface="Arial Black"/>
                <a:cs typeface="Arial Black"/>
                <a:sym typeface="Arial Black"/>
              </a:rPr>
              <a:t>Telecom Churn Analysis</a:t>
            </a:r>
            <a:endParaRPr b="1" sz="3600">
              <a:solidFill>
                <a:srgbClr val="00637D"/>
              </a:solidFill>
              <a:latin typeface="Arial Black"/>
              <a:ea typeface="Arial Black"/>
              <a:cs typeface="Arial Black"/>
              <a:sym typeface="Arial Black"/>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Analysis based on States</a:t>
            </a:r>
            <a:endParaRPr/>
          </a:p>
        </p:txBody>
      </p:sp>
      <p:pic>
        <p:nvPicPr>
          <p:cNvPr id="113" name="Google Shape;113;p10"/>
          <p:cNvPicPr preferRelativeResize="0"/>
          <p:nvPr/>
        </p:nvPicPr>
        <p:blipFill rotWithShape="1">
          <a:blip r:embed="rId3">
            <a:alphaModFix/>
          </a:blip>
          <a:srcRect b="0" l="0" r="0" t="0"/>
          <a:stretch/>
        </p:blipFill>
        <p:spPr>
          <a:xfrm>
            <a:off x="228600" y="971550"/>
            <a:ext cx="8686800" cy="3051810"/>
          </a:xfrm>
          <a:prstGeom prst="rect">
            <a:avLst/>
          </a:prstGeom>
          <a:noFill/>
          <a:ln>
            <a:noFill/>
          </a:ln>
        </p:spPr>
      </p:pic>
      <p:sp>
        <p:nvSpPr>
          <p:cNvPr id="114" name="Google Shape;114;p10"/>
          <p:cNvSpPr/>
          <p:nvPr/>
        </p:nvSpPr>
        <p:spPr>
          <a:xfrm>
            <a:off x="228600" y="4085227"/>
            <a:ext cx="8763000" cy="11849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66092"/>
              </a:buClr>
              <a:buSzPts val="1800"/>
              <a:buFont typeface="Arial"/>
              <a:buNone/>
            </a:pPr>
            <a:r>
              <a:rPr b="1" i="0" lang="en-US" sz="1800" u="none" cap="none" strike="noStrike">
                <a:solidFill>
                  <a:srgbClr val="366092"/>
                </a:solidFill>
                <a:latin typeface="Arial Rounded"/>
                <a:ea typeface="Arial Rounded"/>
                <a:cs typeface="Arial Rounded"/>
                <a:sym typeface="Arial Rounded"/>
              </a:rPr>
              <a:t>There are 51 state who have different churn rate. </a:t>
            </a:r>
            <a:r>
              <a:rPr b="1" i="0" lang="en-US" sz="1800" u="none" cap="none" strike="noStrike">
                <a:solidFill>
                  <a:srgbClr val="C00000"/>
                </a:solidFill>
                <a:latin typeface="Arial Rounded"/>
                <a:ea typeface="Arial Rounded"/>
                <a:cs typeface="Arial Rounded"/>
                <a:sym typeface="Arial Rounded"/>
              </a:rPr>
              <a:t>CA, NJ ,TX , MD ,SC ,MI </a:t>
            </a:r>
            <a:r>
              <a:rPr b="1" i="0" lang="en-US" sz="1800" u="none" cap="none" strike="noStrike">
                <a:solidFill>
                  <a:srgbClr val="366092"/>
                </a:solidFill>
                <a:latin typeface="Arial Rounded"/>
                <a:ea typeface="Arial Rounded"/>
                <a:cs typeface="Arial Rounded"/>
                <a:sym typeface="Arial Rounded"/>
              </a:rPr>
              <a:t>are </a:t>
            </a:r>
            <a:endParaRPr/>
          </a:p>
          <a:p>
            <a:pPr indent="0" lvl="0" marL="0" marR="0" rtl="0" algn="ctr">
              <a:lnSpc>
                <a:spcPct val="100000"/>
              </a:lnSpc>
              <a:spcBef>
                <a:spcPts val="0"/>
              </a:spcBef>
              <a:spcAft>
                <a:spcPts val="0"/>
              </a:spcAft>
              <a:buClr>
                <a:srgbClr val="366092"/>
              </a:buClr>
              <a:buSzPts val="1800"/>
              <a:buFont typeface="Arial"/>
              <a:buNone/>
            </a:pPr>
            <a:r>
              <a:rPr b="1" i="0" lang="en-US" sz="1800" u="none" cap="none" strike="noStrike">
                <a:solidFill>
                  <a:srgbClr val="366092"/>
                </a:solidFill>
                <a:latin typeface="Arial Rounded"/>
                <a:ea typeface="Arial Rounded"/>
                <a:cs typeface="Arial Rounded"/>
                <a:sym typeface="Arial Rounded"/>
              </a:rPr>
              <a:t>the ones who have higher churn rate more than </a:t>
            </a:r>
            <a:r>
              <a:rPr b="1" i="0" lang="en-US" sz="1800" u="none" cap="none" strike="noStrike">
                <a:solidFill>
                  <a:srgbClr val="C00000"/>
                </a:solidFill>
                <a:latin typeface="Arial Rounded"/>
                <a:ea typeface="Arial Rounded"/>
                <a:cs typeface="Arial Rounded"/>
                <a:sym typeface="Arial Rounded"/>
              </a:rPr>
              <a:t>21.74%</a:t>
            </a:r>
            <a:r>
              <a:rPr b="1" i="0" lang="en-US" sz="1800" u="none" cap="none" strike="noStrike">
                <a:solidFill>
                  <a:srgbClr val="366092"/>
                </a:solidFill>
                <a:latin typeface="Arial Rounded"/>
                <a:ea typeface="Arial Rounded"/>
                <a:cs typeface="Arial Rounded"/>
                <a:sym typeface="Arial Rounded"/>
              </a:rPr>
              <a:t> which is more than </a:t>
            </a:r>
            <a:endParaRPr/>
          </a:p>
          <a:p>
            <a:pPr indent="0" lvl="0" marL="0" marR="0" rtl="0" algn="ctr">
              <a:lnSpc>
                <a:spcPct val="100000"/>
              </a:lnSpc>
              <a:spcBef>
                <a:spcPts val="0"/>
              </a:spcBef>
              <a:spcAft>
                <a:spcPts val="0"/>
              </a:spcAft>
              <a:buClr>
                <a:srgbClr val="366092"/>
              </a:buClr>
              <a:buSzPts val="1800"/>
              <a:buFont typeface="Arial"/>
              <a:buNone/>
            </a:pPr>
            <a:r>
              <a:rPr b="1" i="0" lang="en-US" sz="1800" u="none" cap="none" strike="noStrike">
                <a:solidFill>
                  <a:srgbClr val="366092"/>
                </a:solidFill>
                <a:latin typeface="Arial Rounded"/>
                <a:ea typeface="Arial Rounded"/>
                <a:cs typeface="Arial Rounded"/>
                <a:sym typeface="Arial Rounded"/>
              </a:rPr>
              <a:t>50% of average churn rate.</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State with most Churn percentage</a:t>
            </a:r>
            <a:endParaRPr/>
          </a:p>
        </p:txBody>
      </p:sp>
      <p:pic>
        <p:nvPicPr>
          <p:cNvPr id="120" name="Google Shape;120;p11"/>
          <p:cNvPicPr preferRelativeResize="0"/>
          <p:nvPr/>
        </p:nvPicPr>
        <p:blipFill rotWithShape="1">
          <a:blip r:embed="rId3">
            <a:alphaModFix/>
          </a:blip>
          <a:srcRect b="0" l="0" r="0" t="0"/>
          <a:stretch/>
        </p:blipFill>
        <p:spPr>
          <a:xfrm>
            <a:off x="381000" y="1200150"/>
            <a:ext cx="8019533" cy="37600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Analysis Based on Area Code</a:t>
            </a:r>
            <a:endParaRPr/>
          </a:p>
        </p:txBody>
      </p:sp>
      <p:pic>
        <p:nvPicPr>
          <p:cNvPr id="126" name="Google Shape;126;p12"/>
          <p:cNvPicPr preferRelativeResize="0"/>
          <p:nvPr/>
        </p:nvPicPr>
        <p:blipFill rotWithShape="1">
          <a:blip r:embed="rId3">
            <a:alphaModFix/>
          </a:blip>
          <a:srcRect b="0" l="0" r="0" t="0"/>
          <a:stretch/>
        </p:blipFill>
        <p:spPr>
          <a:xfrm>
            <a:off x="609600" y="1015440"/>
            <a:ext cx="7871792" cy="3352800"/>
          </a:xfrm>
          <a:prstGeom prst="rect">
            <a:avLst/>
          </a:prstGeom>
          <a:noFill/>
          <a:ln>
            <a:noFill/>
          </a:ln>
        </p:spPr>
      </p:pic>
      <p:sp>
        <p:nvSpPr>
          <p:cNvPr id="127" name="Google Shape;127;p12"/>
          <p:cNvSpPr txBox="1"/>
          <p:nvPr/>
        </p:nvSpPr>
        <p:spPr>
          <a:xfrm>
            <a:off x="645159" y="4340046"/>
            <a:ext cx="802976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66092"/>
              </a:buClr>
              <a:buSzPts val="1800"/>
              <a:buFont typeface="Arial"/>
              <a:buNone/>
            </a:pPr>
            <a:r>
              <a:rPr b="1" i="0" lang="en-US" sz="1800" u="none" cap="none" strike="noStrike">
                <a:solidFill>
                  <a:srgbClr val="366092"/>
                </a:solidFill>
                <a:latin typeface="Arial Rounded"/>
                <a:ea typeface="Arial Rounded"/>
                <a:cs typeface="Arial Rounded"/>
                <a:sym typeface="Arial Rounded"/>
              </a:rPr>
              <a:t>All the Area codes have almost </a:t>
            </a:r>
            <a:r>
              <a:rPr b="1" i="0" lang="en-US" sz="1800" u="none" cap="none" strike="noStrike">
                <a:solidFill>
                  <a:srgbClr val="C00000"/>
                </a:solidFill>
                <a:latin typeface="Arial Rounded"/>
                <a:ea typeface="Arial Rounded"/>
                <a:cs typeface="Arial Rounded"/>
                <a:sym typeface="Arial Rounded"/>
              </a:rPr>
              <a:t>equal (.14%) </a:t>
            </a:r>
            <a:r>
              <a:rPr b="1" i="0" lang="en-US" sz="1800" u="none" cap="none" strike="noStrike">
                <a:solidFill>
                  <a:srgbClr val="366092"/>
                </a:solidFill>
                <a:latin typeface="Arial Rounded"/>
                <a:ea typeface="Arial Rounded"/>
                <a:cs typeface="Arial Rounded"/>
                <a:sym typeface="Arial Rounded"/>
              </a:rPr>
              <a:t>percentage of Churners.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2900">
                <a:solidFill>
                  <a:srgbClr val="C00000"/>
                </a:solidFill>
                <a:latin typeface="Arial Black"/>
                <a:ea typeface="Arial Black"/>
                <a:cs typeface="Arial Black"/>
                <a:sym typeface="Arial Black"/>
              </a:rPr>
              <a:t>Analysis Based on International Plan</a:t>
            </a:r>
            <a:endParaRPr/>
          </a:p>
        </p:txBody>
      </p:sp>
      <p:pic>
        <p:nvPicPr>
          <p:cNvPr id="133" name="Google Shape;133;p13"/>
          <p:cNvPicPr preferRelativeResize="0"/>
          <p:nvPr/>
        </p:nvPicPr>
        <p:blipFill rotWithShape="1">
          <a:blip r:embed="rId3">
            <a:alphaModFix/>
          </a:blip>
          <a:srcRect b="0" l="0" r="0" t="0"/>
          <a:stretch/>
        </p:blipFill>
        <p:spPr>
          <a:xfrm>
            <a:off x="2895600" y="819150"/>
            <a:ext cx="3505200" cy="3366577"/>
          </a:xfrm>
          <a:prstGeom prst="rect">
            <a:avLst/>
          </a:prstGeom>
          <a:noFill/>
          <a:ln>
            <a:noFill/>
          </a:ln>
        </p:spPr>
      </p:pic>
      <p:sp>
        <p:nvSpPr>
          <p:cNvPr id="134" name="Google Shape;134;p13"/>
          <p:cNvSpPr txBox="1"/>
          <p:nvPr/>
        </p:nvSpPr>
        <p:spPr>
          <a:xfrm>
            <a:off x="583456" y="4037685"/>
            <a:ext cx="7741543" cy="6155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66092"/>
              </a:buClr>
              <a:buSzPts val="1800"/>
              <a:buFont typeface="Arial"/>
              <a:buNone/>
            </a:pPr>
            <a:r>
              <a:rPr b="1" i="0" lang="en-US" sz="1800" u="none" cap="none" strike="noStrike">
                <a:solidFill>
                  <a:srgbClr val="366092"/>
                </a:solidFill>
                <a:latin typeface="Arial Rounded"/>
                <a:ea typeface="Arial Rounded"/>
                <a:cs typeface="Arial Rounded"/>
                <a:sym typeface="Arial Rounded"/>
              </a:rPr>
              <a:t>Out of 3333 people only </a:t>
            </a:r>
            <a:r>
              <a:rPr b="1" i="0" lang="en-US" sz="1800" u="none" cap="none" strike="noStrike">
                <a:solidFill>
                  <a:srgbClr val="C00000"/>
                </a:solidFill>
                <a:latin typeface="Arial Rounded"/>
                <a:ea typeface="Arial Rounded"/>
                <a:cs typeface="Arial Rounded"/>
                <a:sym typeface="Arial Rounded"/>
              </a:rPr>
              <a:t>323</a:t>
            </a:r>
            <a:r>
              <a:rPr b="1" i="0" lang="en-US" sz="1800" u="none" cap="none" strike="noStrike">
                <a:solidFill>
                  <a:srgbClr val="366092"/>
                </a:solidFill>
                <a:latin typeface="Arial Rounded"/>
                <a:ea typeface="Arial Rounded"/>
                <a:cs typeface="Arial Rounded"/>
                <a:sym typeface="Arial Rounded"/>
              </a:rPr>
              <a:t> have a International Plan , rest  </a:t>
            </a:r>
            <a:r>
              <a:rPr b="1" i="0" lang="en-US" sz="1800" u="none" cap="none" strike="noStrike">
                <a:solidFill>
                  <a:srgbClr val="C00000"/>
                </a:solidFill>
                <a:latin typeface="Arial Rounded"/>
                <a:ea typeface="Arial Rounded"/>
                <a:cs typeface="Arial Rounded"/>
                <a:sym typeface="Arial Rounded"/>
              </a:rPr>
              <a:t>3010</a:t>
            </a:r>
            <a:r>
              <a:rPr b="1" i="0" lang="en-US" sz="1800" u="none" cap="none" strike="noStrike">
                <a:solidFill>
                  <a:srgbClr val="366092"/>
                </a:solidFill>
                <a:latin typeface="Arial Rounded"/>
                <a:ea typeface="Arial Rounded"/>
                <a:cs typeface="Arial Rounded"/>
                <a:sym typeface="Arial Rounded"/>
              </a:rPr>
              <a:t> do not </a:t>
            </a:r>
            <a:endParaRPr/>
          </a:p>
          <a:p>
            <a:pPr indent="0" lvl="0" marL="0" marR="0" rtl="0" algn="ctr">
              <a:lnSpc>
                <a:spcPct val="100000"/>
              </a:lnSpc>
              <a:spcBef>
                <a:spcPts val="0"/>
              </a:spcBef>
              <a:spcAft>
                <a:spcPts val="0"/>
              </a:spcAft>
              <a:buClr>
                <a:srgbClr val="366092"/>
              </a:buClr>
              <a:buSzPts val="1800"/>
              <a:buFont typeface="Arial"/>
              <a:buNone/>
            </a:pPr>
            <a:r>
              <a:rPr b="1" i="0" lang="en-US" sz="1800" u="none" cap="none" strike="noStrike">
                <a:solidFill>
                  <a:srgbClr val="366092"/>
                </a:solidFill>
                <a:latin typeface="Arial Rounded"/>
                <a:ea typeface="Arial Rounded"/>
                <a:cs typeface="Arial Rounded"/>
                <a:sym typeface="Arial Rounded"/>
              </a:rPr>
              <a:t>have International Plan</a:t>
            </a:r>
            <a:endParaRPr b="1" i="0" sz="1800" u="none" cap="none" strike="noStrike">
              <a:solidFill>
                <a:srgbClr val="366092"/>
              </a:solidFill>
              <a:latin typeface="Arial Rounded"/>
              <a:ea typeface="Arial Rounded"/>
              <a:cs typeface="Arial Rounded"/>
              <a:sym typeface="Arial Round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International Plan vs Churn</a:t>
            </a:r>
            <a:endParaRPr/>
          </a:p>
        </p:txBody>
      </p:sp>
      <p:pic>
        <p:nvPicPr>
          <p:cNvPr id="140" name="Google Shape;140;p14"/>
          <p:cNvPicPr preferRelativeResize="0"/>
          <p:nvPr/>
        </p:nvPicPr>
        <p:blipFill rotWithShape="1">
          <a:blip r:embed="rId3">
            <a:alphaModFix/>
          </a:blip>
          <a:srcRect b="0" l="0" r="0" t="0"/>
          <a:stretch/>
        </p:blipFill>
        <p:spPr>
          <a:xfrm>
            <a:off x="2695276" y="895350"/>
            <a:ext cx="3753447" cy="3394075"/>
          </a:xfrm>
          <a:prstGeom prst="rect">
            <a:avLst/>
          </a:prstGeom>
          <a:noFill/>
          <a:ln>
            <a:noFill/>
          </a:ln>
        </p:spPr>
      </p:pic>
      <p:sp>
        <p:nvSpPr>
          <p:cNvPr id="141" name="Google Shape;141;p14"/>
          <p:cNvSpPr txBox="1"/>
          <p:nvPr/>
        </p:nvSpPr>
        <p:spPr>
          <a:xfrm>
            <a:off x="1355537" y="4095750"/>
            <a:ext cx="5945858" cy="6155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1800"/>
              <a:buFont typeface="Arial"/>
              <a:buNone/>
            </a:pPr>
            <a:r>
              <a:rPr b="1" i="0" lang="en-US" sz="1800" u="none" cap="none" strike="noStrike">
                <a:solidFill>
                  <a:srgbClr val="C00000"/>
                </a:solidFill>
                <a:latin typeface="Arial Rounded"/>
                <a:ea typeface="Arial Rounded"/>
                <a:cs typeface="Arial Rounded"/>
                <a:sym typeface="Arial Rounded"/>
              </a:rPr>
              <a:t> </a:t>
            </a:r>
            <a:r>
              <a:rPr b="1" i="0" lang="en-US" sz="1800" u="none" cap="none" strike="noStrike">
                <a:solidFill>
                  <a:srgbClr val="366092"/>
                </a:solidFill>
                <a:latin typeface="Arial Rounded"/>
                <a:ea typeface="Arial Rounded"/>
                <a:cs typeface="Arial Rounded"/>
                <a:sym typeface="Arial Rounded"/>
              </a:rPr>
              <a:t>323 people having International plan about  </a:t>
            </a:r>
            <a:r>
              <a:rPr b="1" i="0" lang="en-US" sz="1800" u="none" cap="none" strike="noStrike">
                <a:solidFill>
                  <a:srgbClr val="C00000"/>
                </a:solidFill>
                <a:latin typeface="Arial Rounded"/>
                <a:ea typeface="Arial Rounded"/>
                <a:cs typeface="Arial Rounded"/>
                <a:sym typeface="Arial Rounded"/>
              </a:rPr>
              <a:t>42.4%  are </a:t>
            </a:r>
            <a:endParaRPr/>
          </a:p>
          <a:p>
            <a:pPr indent="0" lvl="0" marL="0" marR="0" rtl="0" algn="ctr">
              <a:lnSpc>
                <a:spcPct val="100000"/>
              </a:lnSpc>
              <a:spcBef>
                <a:spcPts val="0"/>
              </a:spcBef>
              <a:spcAft>
                <a:spcPts val="0"/>
              </a:spcAft>
              <a:buClr>
                <a:srgbClr val="C00000"/>
              </a:buClr>
              <a:buSzPts val="1800"/>
              <a:buFont typeface="Arial"/>
              <a:buNone/>
            </a:pPr>
            <a:r>
              <a:rPr b="1" i="0" lang="en-US" sz="1800" u="none" cap="none" strike="noStrike">
                <a:solidFill>
                  <a:srgbClr val="C00000"/>
                </a:solidFill>
                <a:latin typeface="Arial Rounded"/>
                <a:ea typeface="Arial Rounded"/>
                <a:cs typeface="Arial Rounded"/>
                <a:sym typeface="Arial Rounded"/>
              </a:rPr>
              <a:t>Churn.</a:t>
            </a:r>
            <a:endParaRPr b="1" i="0" sz="1800" u="none" cap="none" strike="noStrike">
              <a:solidFill>
                <a:srgbClr val="366092"/>
              </a:solidFill>
              <a:latin typeface="Arial Rounded"/>
              <a:ea typeface="Arial Rounded"/>
              <a:cs typeface="Arial Rounded"/>
              <a:sym typeface="Arial Round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Analysis Based on Voice mail</a:t>
            </a:r>
            <a:endParaRPr/>
          </a:p>
        </p:txBody>
      </p:sp>
      <p:pic>
        <p:nvPicPr>
          <p:cNvPr id="147" name="Google Shape;147;p15"/>
          <p:cNvPicPr preferRelativeResize="0"/>
          <p:nvPr/>
        </p:nvPicPr>
        <p:blipFill rotWithShape="1">
          <a:blip r:embed="rId3">
            <a:alphaModFix/>
          </a:blip>
          <a:srcRect b="0" l="0" r="0" t="0"/>
          <a:stretch/>
        </p:blipFill>
        <p:spPr>
          <a:xfrm>
            <a:off x="2732444" y="895350"/>
            <a:ext cx="3668356" cy="3523278"/>
          </a:xfrm>
          <a:prstGeom prst="rect">
            <a:avLst/>
          </a:prstGeom>
          <a:noFill/>
          <a:ln>
            <a:noFill/>
          </a:ln>
        </p:spPr>
      </p:pic>
      <p:sp>
        <p:nvSpPr>
          <p:cNvPr id="148" name="Google Shape;148;p15"/>
          <p:cNvSpPr txBox="1"/>
          <p:nvPr/>
        </p:nvSpPr>
        <p:spPr>
          <a:xfrm>
            <a:off x="706457" y="4171950"/>
            <a:ext cx="7926272" cy="6155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66092"/>
              </a:buClr>
              <a:buSzPts val="1800"/>
              <a:buFont typeface="Arial"/>
              <a:buNone/>
            </a:pPr>
            <a:r>
              <a:rPr b="1" i="0" lang="en-US" sz="1800" u="none" cap="none" strike="noStrike">
                <a:solidFill>
                  <a:srgbClr val="366092"/>
                </a:solidFill>
                <a:latin typeface="Arial Rounded"/>
                <a:ea typeface="Arial Rounded"/>
                <a:cs typeface="Arial Rounded"/>
                <a:sym typeface="Arial Rounded"/>
              </a:rPr>
              <a:t>Out of 3333 people </a:t>
            </a:r>
            <a:r>
              <a:rPr b="1" i="0" lang="en-US" sz="1800" u="none" cap="none" strike="noStrike">
                <a:solidFill>
                  <a:srgbClr val="C00000"/>
                </a:solidFill>
                <a:latin typeface="Arial Rounded"/>
                <a:ea typeface="Arial Rounded"/>
                <a:cs typeface="Arial Rounded"/>
                <a:sym typeface="Arial Rounded"/>
              </a:rPr>
              <a:t>922</a:t>
            </a:r>
            <a:r>
              <a:rPr b="1" i="0" lang="en-US" sz="1800" u="none" cap="none" strike="noStrike">
                <a:solidFill>
                  <a:srgbClr val="366092"/>
                </a:solidFill>
                <a:latin typeface="Arial Rounded"/>
                <a:ea typeface="Arial Rounded"/>
                <a:cs typeface="Arial Rounded"/>
                <a:sym typeface="Arial Rounded"/>
              </a:rPr>
              <a:t> having Voice mail plan, rest </a:t>
            </a:r>
            <a:r>
              <a:rPr b="1" i="0" lang="en-US" sz="1800" u="none" cap="none" strike="noStrike">
                <a:solidFill>
                  <a:srgbClr val="C00000"/>
                </a:solidFill>
                <a:latin typeface="Arial Rounded"/>
                <a:ea typeface="Arial Rounded"/>
                <a:cs typeface="Arial Rounded"/>
                <a:sym typeface="Arial Rounded"/>
              </a:rPr>
              <a:t>2411</a:t>
            </a:r>
            <a:r>
              <a:rPr b="1" i="0" lang="en-US" sz="1800" u="none" cap="none" strike="noStrike">
                <a:solidFill>
                  <a:srgbClr val="366092"/>
                </a:solidFill>
                <a:latin typeface="Arial Rounded"/>
                <a:ea typeface="Arial Rounded"/>
                <a:cs typeface="Arial Rounded"/>
                <a:sym typeface="Arial Rounded"/>
              </a:rPr>
              <a:t> do not have any </a:t>
            </a:r>
            <a:endParaRPr/>
          </a:p>
          <a:p>
            <a:pPr indent="0" lvl="0" marL="0" marR="0" rtl="0" algn="ctr">
              <a:lnSpc>
                <a:spcPct val="100000"/>
              </a:lnSpc>
              <a:spcBef>
                <a:spcPts val="0"/>
              </a:spcBef>
              <a:spcAft>
                <a:spcPts val="0"/>
              </a:spcAft>
              <a:buClr>
                <a:srgbClr val="366092"/>
              </a:buClr>
              <a:buSzPts val="1800"/>
              <a:buFont typeface="Arial"/>
              <a:buNone/>
            </a:pPr>
            <a:r>
              <a:rPr b="1" i="0" lang="en-US" sz="1800" u="none" cap="none" strike="noStrike">
                <a:solidFill>
                  <a:srgbClr val="366092"/>
                </a:solidFill>
                <a:latin typeface="Arial Rounded"/>
                <a:ea typeface="Arial Rounded"/>
                <a:cs typeface="Arial Rounded"/>
                <a:sym typeface="Arial Rounded"/>
              </a:rPr>
              <a:t>Voice mail plan.  </a:t>
            </a:r>
            <a:endParaRPr b="1" i="0" sz="1800" u="none" cap="none" strike="noStrike">
              <a:solidFill>
                <a:srgbClr val="366092"/>
              </a:solidFill>
              <a:latin typeface="Arial Rounded"/>
              <a:ea typeface="Arial Rounded"/>
              <a:cs typeface="Arial Rounded"/>
              <a:sym typeface="Arial Round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Voice Mail Plan vs Churn</a:t>
            </a:r>
            <a:endParaRPr/>
          </a:p>
        </p:txBody>
      </p:sp>
      <p:pic>
        <p:nvPicPr>
          <p:cNvPr id="154" name="Google Shape;154;p16"/>
          <p:cNvPicPr preferRelativeResize="0"/>
          <p:nvPr/>
        </p:nvPicPr>
        <p:blipFill rotWithShape="1">
          <a:blip r:embed="rId3">
            <a:alphaModFix/>
          </a:blip>
          <a:srcRect b="0" l="0" r="0" t="0"/>
          <a:stretch/>
        </p:blipFill>
        <p:spPr>
          <a:xfrm>
            <a:off x="2790770" y="831945"/>
            <a:ext cx="3533830" cy="3394075"/>
          </a:xfrm>
          <a:prstGeom prst="rect">
            <a:avLst/>
          </a:prstGeom>
          <a:noFill/>
          <a:ln>
            <a:noFill/>
          </a:ln>
        </p:spPr>
      </p:pic>
      <p:sp>
        <p:nvSpPr>
          <p:cNvPr id="155" name="Google Shape;155;p16"/>
          <p:cNvSpPr txBox="1"/>
          <p:nvPr/>
        </p:nvSpPr>
        <p:spPr>
          <a:xfrm>
            <a:off x="1731752" y="4305497"/>
            <a:ext cx="5328831" cy="8002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rgbClr val="00637D"/>
                </a:solidFill>
                <a:latin typeface="Arial Rounded"/>
                <a:ea typeface="Arial Rounded"/>
                <a:cs typeface="Arial Rounded"/>
                <a:sym typeface="Arial Rounded"/>
              </a:rPr>
              <a:t> 922 people having Voice mail plan about  </a:t>
            </a:r>
            <a:r>
              <a:rPr b="1" i="0" lang="en-US" sz="1600" u="none" cap="none" strike="noStrike">
                <a:solidFill>
                  <a:srgbClr val="C00000"/>
                </a:solidFill>
                <a:latin typeface="Arial Rounded"/>
                <a:ea typeface="Arial Rounded"/>
                <a:cs typeface="Arial Rounded"/>
                <a:sym typeface="Arial Rounded"/>
              </a:rPr>
              <a:t>8.7%  are </a:t>
            </a:r>
            <a:endParaRPr/>
          </a:p>
          <a:p>
            <a:pPr indent="0" lvl="0" marL="0" marR="0" rtl="0" algn="ctr">
              <a:lnSpc>
                <a:spcPct val="100000"/>
              </a:lnSpc>
              <a:spcBef>
                <a:spcPts val="0"/>
              </a:spcBef>
              <a:spcAft>
                <a:spcPts val="0"/>
              </a:spcAft>
              <a:buNone/>
            </a:pPr>
            <a:r>
              <a:rPr b="1" i="0" lang="en-US" sz="1600" u="none" cap="none" strike="noStrike">
                <a:solidFill>
                  <a:srgbClr val="C00000"/>
                </a:solidFill>
                <a:latin typeface="Arial Rounded"/>
                <a:ea typeface="Arial Rounded"/>
                <a:cs typeface="Arial Rounded"/>
                <a:sym typeface="Arial Rounded"/>
              </a:rPr>
              <a:t>Churn.</a:t>
            </a:r>
            <a:endParaRPr b="1" i="0" sz="1600" u="none" cap="none" strike="noStrike">
              <a:solidFill>
                <a:srgbClr val="EF8600"/>
              </a:solidFill>
              <a:latin typeface="Arial Rounded"/>
              <a:ea typeface="Arial Rounded"/>
              <a:cs typeface="Arial Rounded"/>
              <a:sym typeface="Arial Rounded"/>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latin typeface="Arial Black"/>
                <a:ea typeface="Arial Black"/>
                <a:cs typeface="Arial Black"/>
                <a:sym typeface="Arial Black"/>
              </a:rPr>
              <a:t>Analysis based on Day Calls</a:t>
            </a:r>
            <a:endParaRPr sz="3200">
              <a:latin typeface="Arial Black"/>
              <a:ea typeface="Arial Black"/>
              <a:cs typeface="Arial Black"/>
              <a:sym typeface="Arial Black"/>
            </a:endParaRPr>
          </a:p>
        </p:txBody>
      </p:sp>
      <p:pic>
        <p:nvPicPr>
          <p:cNvPr descr="C:\Users\shrey\OneDrive\Pictures\Screenshots\Screenshot (74).png" id="161" name="Google Shape;161;p17"/>
          <p:cNvPicPr preferRelativeResize="0"/>
          <p:nvPr/>
        </p:nvPicPr>
        <p:blipFill rotWithShape="1">
          <a:blip r:embed="rId3">
            <a:alphaModFix/>
          </a:blip>
          <a:srcRect b="0" l="0" r="0" t="0"/>
          <a:stretch/>
        </p:blipFill>
        <p:spPr>
          <a:xfrm>
            <a:off x="395457" y="1310046"/>
            <a:ext cx="3554751" cy="3386596"/>
          </a:xfrm>
          <a:prstGeom prst="rect">
            <a:avLst/>
          </a:prstGeom>
          <a:noFill/>
          <a:ln>
            <a:noFill/>
          </a:ln>
        </p:spPr>
      </p:pic>
      <p:pic>
        <p:nvPicPr>
          <p:cNvPr id="162" name="Google Shape;162;p17"/>
          <p:cNvPicPr preferRelativeResize="0"/>
          <p:nvPr/>
        </p:nvPicPr>
        <p:blipFill rotWithShape="1">
          <a:blip r:embed="rId4">
            <a:alphaModFix/>
          </a:blip>
          <a:srcRect b="0" l="0" r="0" t="0"/>
          <a:stretch/>
        </p:blipFill>
        <p:spPr>
          <a:xfrm>
            <a:off x="4389120" y="1302731"/>
            <a:ext cx="4198852" cy="30717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latin typeface="Arial Black"/>
                <a:ea typeface="Arial Black"/>
                <a:cs typeface="Arial Black"/>
                <a:sym typeface="Arial Black"/>
              </a:rPr>
              <a:t>Analysis based on eve/night calls</a:t>
            </a:r>
            <a:endParaRPr sz="3200">
              <a:latin typeface="Arial Black"/>
              <a:ea typeface="Arial Black"/>
              <a:cs typeface="Arial Black"/>
              <a:sym typeface="Arial Black"/>
            </a:endParaRPr>
          </a:p>
        </p:txBody>
      </p:sp>
      <p:pic>
        <p:nvPicPr>
          <p:cNvPr descr="C:\Users\shrey\OneDrive\Pictures\Screenshots\Screenshot (77).png" id="168" name="Google Shape;168;p18"/>
          <p:cNvPicPr preferRelativeResize="0"/>
          <p:nvPr/>
        </p:nvPicPr>
        <p:blipFill rotWithShape="1">
          <a:blip r:embed="rId3">
            <a:alphaModFix/>
          </a:blip>
          <a:srcRect b="0" l="0" r="0" t="0"/>
          <a:stretch/>
        </p:blipFill>
        <p:spPr>
          <a:xfrm>
            <a:off x="475452" y="1170911"/>
            <a:ext cx="3584484" cy="3830979"/>
          </a:xfrm>
          <a:prstGeom prst="rect">
            <a:avLst/>
          </a:prstGeom>
          <a:noFill/>
          <a:ln>
            <a:noFill/>
          </a:ln>
        </p:spPr>
      </p:pic>
      <p:pic>
        <p:nvPicPr>
          <p:cNvPr descr="C:\Users\shrey\OneDrive\Pictures\Screenshots\Screenshot (78).png" id="169" name="Google Shape;169;p18"/>
          <p:cNvPicPr preferRelativeResize="0"/>
          <p:nvPr/>
        </p:nvPicPr>
        <p:blipFill rotWithShape="1">
          <a:blip r:embed="rId4">
            <a:alphaModFix/>
          </a:blip>
          <a:srcRect b="0" l="0" r="0" t="0"/>
          <a:stretch/>
        </p:blipFill>
        <p:spPr>
          <a:xfrm>
            <a:off x="4893869" y="1165738"/>
            <a:ext cx="3847831" cy="38361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latin typeface="Arial Black"/>
                <a:ea typeface="Arial Black"/>
                <a:cs typeface="Arial Black"/>
                <a:sym typeface="Arial Black"/>
              </a:rPr>
              <a:t>Analysis based on total calls</a:t>
            </a:r>
            <a:endParaRPr sz="3200">
              <a:latin typeface="Arial Black"/>
              <a:ea typeface="Arial Black"/>
              <a:cs typeface="Arial Black"/>
              <a:sym typeface="Arial Black"/>
            </a:endParaRPr>
          </a:p>
        </p:txBody>
      </p:sp>
      <p:pic>
        <p:nvPicPr>
          <p:cNvPr id="175" name="Google Shape;175;p19"/>
          <p:cNvPicPr preferRelativeResize="0"/>
          <p:nvPr/>
        </p:nvPicPr>
        <p:blipFill rotWithShape="1">
          <a:blip r:embed="rId3">
            <a:alphaModFix/>
          </a:blip>
          <a:srcRect b="0" l="0" r="0" t="0"/>
          <a:stretch/>
        </p:blipFill>
        <p:spPr>
          <a:xfrm>
            <a:off x="155870" y="1236269"/>
            <a:ext cx="8759108" cy="34093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Content</a:t>
            </a:r>
            <a:endParaRPr sz="3200"/>
          </a:p>
        </p:txBody>
      </p:sp>
      <p:sp>
        <p:nvSpPr>
          <p:cNvPr id="61" name="Google Shape;61;p2"/>
          <p:cNvSpPr txBox="1"/>
          <p:nvPr>
            <p:ph idx="1" type="body"/>
          </p:nvPr>
        </p:nvSpPr>
        <p:spPr>
          <a:xfrm>
            <a:off x="311700" y="1152475"/>
            <a:ext cx="8520600" cy="3416400"/>
          </a:xfrm>
          <a:prstGeom prst="rect">
            <a:avLst/>
          </a:prstGeom>
          <a:solidFill>
            <a:srgbClr val="FFFFFF"/>
          </a:solidFill>
          <a:ln>
            <a:noFill/>
          </a:ln>
        </p:spPr>
        <p:txBody>
          <a:bodyPr anchorCtr="0" anchor="t" bIns="91425" lIns="91425" spcFirstLastPara="1" rIns="91425" wrap="square" tIns="91425">
            <a:normAutofit fontScale="92500" lnSpcReduction="10000"/>
          </a:bodyPr>
          <a:lstStyle/>
          <a:p>
            <a:pPr indent="-285750" lvl="0" marL="285750" rtl="0" algn="l">
              <a:lnSpc>
                <a:spcPct val="150000"/>
              </a:lnSpc>
              <a:spcBef>
                <a:spcPts val="0"/>
              </a:spcBef>
              <a:spcAft>
                <a:spcPts val="0"/>
              </a:spcAft>
              <a:buClr>
                <a:srgbClr val="366092"/>
              </a:buClr>
              <a:buSzPct val="100000"/>
              <a:buFont typeface="Arial"/>
              <a:buChar char="•"/>
            </a:pPr>
            <a:r>
              <a:rPr b="0" i="0" lang="en-US" sz="1600" u="none" cap="none" strike="noStrike">
                <a:solidFill>
                  <a:srgbClr val="366092"/>
                </a:solidFill>
                <a:latin typeface="Arial Black"/>
                <a:ea typeface="Arial Black"/>
                <a:cs typeface="Arial Black"/>
                <a:sym typeface="Arial Black"/>
              </a:rPr>
              <a:t>Team Information</a:t>
            </a:r>
            <a:endParaRPr/>
          </a:p>
          <a:p>
            <a:pPr indent="-285750" lvl="0" marL="285750" rtl="0" algn="l">
              <a:lnSpc>
                <a:spcPct val="150000"/>
              </a:lnSpc>
              <a:spcBef>
                <a:spcPts val="0"/>
              </a:spcBef>
              <a:spcAft>
                <a:spcPts val="0"/>
              </a:spcAft>
              <a:buClr>
                <a:srgbClr val="366092"/>
              </a:buClr>
              <a:buSzPct val="100000"/>
              <a:buFont typeface="Arial"/>
              <a:buChar char="•"/>
            </a:pPr>
            <a:r>
              <a:rPr b="0" i="0" lang="en-US" sz="1600" u="none" cap="none" strike="noStrike">
                <a:solidFill>
                  <a:srgbClr val="366092"/>
                </a:solidFill>
                <a:latin typeface="Arial Black"/>
                <a:ea typeface="Arial Black"/>
                <a:cs typeface="Arial Black"/>
                <a:sym typeface="Arial Black"/>
              </a:rPr>
              <a:t>Business Problem Overview</a:t>
            </a:r>
            <a:endParaRPr/>
          </a:p>
          <a:p>
            <a:pPr indent="-285750" lvl="0" marL="285750" rtl="0" algn="l">
              <a:lnSpc>
                <a:spcPct val="150000"/>
              </a:lnSpc>
              <a:spcBef>
                <a:spcPts val="0"/>
              </a:spcBef>
              <a:spcAft>
                <a:spcPts val="0"/>
              </a:spcAft>
              <a:buClr>
                <a:srgbClr val="366092"/>
              </a:buClr>
              <a:buSzPct val="100000"/>
              <a:buFont typeface="Arial"/>
              <a:buChar char="•"/>
            </a:pPr>
            <a:r>
              <a:rPr b="0" i="0" lang="en-US" sz="1600" u="none" cap="none" strike="noStrike">
                <a:solidFill>
                  <a:srgbClr val="366092"/>
                </a:solidFill>
                <a:latin typeface="Arial Black"/>
                <a:ea typeface="Arial Black"/>
                <a:cs typeface="Arial Black"/>
                <a:sym typeface="Arial Black"/>
              </a:rPr>
              <a:t>Objective</a:t>
            </a:r>
            <a:endParaRPr/>
          </a:p>
          <a:p>
            <a:pPr indent="-285750" lvl="0" marL="285750" rtl="0" algn="l">
              <a:lnSpc>
                <a:spcPct val="150000"/>
              </a:lnSpc>
              <a:spcBef>
                <a:spcPts val="0"/>
              </a:spcBef>
              <a:spcAft>
                <a:spcPts val="0"/>
              </a:spcAft>
              <a:buClr>
                <a:srgbClr val="366092"/>
              </a:buClr>
              <a:buSzPct val="100000"/>
              <a:buFont typeface="Arial"/>
              <a:buChar char="•"/>
            </a:pPr>
            <a:r>
              <a:rPr b="0" i="0" lang="en-US" sz="1600" u="none" cap="none" strike="noStrike">
                <a:solidFill>
                  <a:srgbClr val="366092"/>
                </a:solidFill>
                <a:latin typeface="Arial Black"/>
                <a:ea typeface="Arial Black"/>
                <a:cs typeface="Arial Black"/>
                <a:sym typeface="Arial Black"/>
              </a:rPr>
              <a:t>Analysis Based on:</a:t>
            </a:r>
            <a:endParaRPr b="0" i="0" sz="1600" u="none" cap="none" strike="noStrike">
              <a:solidFill>
                <a:srgbClr val="366092"/>
              </a:solidFill>
              <a:latin typeface="Arial Black"/>
              <a:ea typeface="Arial Black"/>
              <a:cs typeface="Arial Black"/>
              <a:sym typeface="Arial Black"/>
            </a:endParaRPr>
          </a:p>
          <a:p>
            <a:pPr indent="-171450" lvl="2" marL="628650" rtl="0" algn="l">
              <a:lnSpc>
                <a:spcPct val="150000"/>
              </a:lnSpc>
              <a:spcBef>
                <a:spcPts val="0"/>
              </a:spcBef>
              <a:spcAft>
                <a:spcPts val="0"/>
              </a:spcAft>
              <a:buClr>
                <a:srgbClr val="C00000"/>
              </a:buClr>
              <a:buSzPct val="100000"/>
              <a:buFont typeface="Arial"/>
              <a:buChar char="•"/>
            </a:pPr>
            <a:r>
              <a:rPr b="0" i="0" lang="en-US" sz="1000" u="none" cap="none" strike="noStrike">
                <a:solidFill>
                  <a:srgbClr val="C00000"/>
                </a:solidFill>
                <a:latin typeface="Arial Black"/>
                <a:ea typeface="Arial Black"/>
                <a:cs typeface="Arial Black"/>
                <a:sym typeface="Arial Black"/>
              </a:rPr>
              <a:t>Area Code</a:t>
            </a:r>
            <a:endParaRPr/>
          </a:p>
          <a:p>
            <a:pPr indent="-171450" lvl="2" marL="628650" rtl="0" algn="l">
              <a:lnSpc>
                <a:spcPct val="150000"/>
              </a:lnSpc>
              <a:spcBef>
                <a:spcPts val="0"/>
              </a:spcBef>
              <a:spcAft>
                <a:spcPts val="0"/>
              </a:spcAft>
              <a:buClr>
                <a:srgbClr val="C00000"/>
              </a:buClr>
              <a:buSzPct val="100000"/>
              <a:buFont typeface="Arial"/>
              <a:buChar char="•"/>
            </a:pPr>
            <a:r>
              <a:rPr b="0" i="0" lang="en-US" sz="1000" u="none" cap="none" strike="noStrike">
                <a:solidFill>
                  <a:srgbClr val="C00000"/>
                </a:solidFill>
                <a:latin typeface="Arial Black"/>
                <a:ea typeface="Arial Black"/>
                <a:cs typeface="Arial Black"/>
                <a:sym typeface="Arial Black"/>
              </a:rPr>
              <a:t>States</a:t>
            </a:r>
            <a:endParaRPr/>
          </a:p>
          <a:p>
            <a:pPr indent="-171450" lvl="2" marL="628650" rtl="0" algn="l">
              <a:lnSpc>
                <a:spcPct val="150000"/>
              </a:lnSpc>
              <a:spcBef>
                <a:spcPts val="0"/>
              </a:spcBef>
              <a:spcAft>
                <a:spcPts val="0"/>
              </a:spcAft>
              <a:buClr>
                <a:srgbClr val="C00000"/>
              </a:buClr>
              <a:buSzPct val="100000"/>
              <a:buFont typeface="Arial"/>
              <a:buChar char="•"/>
            </a:pPr>
            <a:r>
              <a:rPr b="0" i="0" lang="en-US" sz="1000" u="none" cap="none" strike="noStrike">
                <a:solidFill>
                  <a:srgbClr val="C00000"/>
                </a:solidFill>
                <a:latin typeface="Arial Black"/>
                <a:ea typeface="Arial Black"/>
                <a:cs typeface="Arial Black"/>
                <a:sym typeface="Arial Black"/>
              </a:rPr>
              <a:t>International Plan</a:t>
            </a:r>
            <a:endParaRPr/>
          </a:p>
          <a:p>
            <a:pPr indent="-171450" lvl="2" marL="628650" rtl="0" algn="l">
              <a:lnSpc>
                <a:spcPct val="150000"/>
              </a:lnSpc>
              <a:spcBef>
                <a:spcPts val="0"/>
              </a:spcBef>
              <a:spcAft>
                <a:spcPts val="0"/>
              </a:spcAft>
              <a:buClr>
                <a:srgbClr val="C00000"/>
              </a:buClr>
              <a:buSzPct val="100000"/>
              <a:buFont typeface="Arial"/>
              <a:buChar char="•"/>
            </a:pPr>
            <a:r>
              <a:rPr b="0" i="0" lang="en-US" sz="1000" u="none" cap="none" strike="noStrike">
                <a:solidFill>
                  <a:srgbClr val="C00000"/>
                </a:solidFill>
                <a:latin typeface="Arial Black"/>
                <a:ea typeface="Arial Black"/>
                <a:cs typeface="Arial Black"/>
                <a:sym typeface="Arial Black"/>
              </a:rPr>
              <a:t>Voice Mail Plan</a:t>
            </a:r>
            <a:endParaRPr/>
          </a:p>
          <a:p>
            <a:pPr indent="-171450" lvl="2" marL="628650" rtl="0" algn="l">
              <a:lnSpc>
                <a:spcPct val="150000"/>
              </a:lnSpc>
              <a:spcBef>
                <a:spcPts val="0"/>
              </a:spcBef>
              <a:spcAft>
                <a:spcPts val="0"/>
              </a:spcAft>
              <a:buClr>
                <a:srgbClr val="C00000"/>
              </a:buClr>
              <a:buSzPct val="100000"/>
              <a:buFont typeface="Arial"/>
              <a:buChar char="•"/>
            </a:pPr>
            <a:r>
              <a:rPr b="0" i="0" lang="en-US" sz="1000" u="none" cap="none" strike="noStrike">
                <a:solidFill>
                  <a:srgbClr val="C00000"/>
                </a:solidFill>
                <a:latin typeface="Arial Black"/>
                <a:ea typeface="Arial Black"/>
                <a:cs typeface="Arial Black"/>
                <a:sym typeface="Arial Black"/>
              </a:rPr>
              <a:t>Customer Service Calls</a:t>
            </a:r>
            <a:endParaRPr/>
          </a:p>
          <a:p>
            <a:pPr indent="-285750" lvl="0" marL="285750" rtl="0" algn="l">
              <a:lnSpc>
                <a:spcPct val="150000"/>
              </a:lnSpc>
              <a:spcBef>
                <a:spcPts val="0"/>
              </a:spcBef>
              <a:spcAft>
                <a:spcPts val="0"/>
              </a:spcAft>
              <a:buClr>
                <a:srgbClr val="366092"/>
              </a:buClr>
              <a:buSzPct val="100000"/>
              <a:buFont typeface="Arial"/>
              <a:buChar char="•"/>
            </a:pPr>
            <a:r>
              <a:rPr b="0" i="0" lang="en-US" sz="1600" u="none" cap="none" strike="noStrike">
                <a:solidFill>
                  <a:srgbClr val="366092"/>
                </a:solidFill>
                <a:latin typeface="Arial Black"/>
                <a:ea typeface="Arial Black"/>
                <a:cs typeface="Arial Black"/>
                <a:sym typeface="Arial Black"/>
              </a:rPr>
              <a:t>Challenges</a:t>
            </a:r>
            <a:endParaRPr/>
          </a:p>
          <a:p>
            <a:pPr indent="-285750" lvl="0" marL="285750" rtl="0" algn="l">
              <a:lnSpc>
                <a:spcPct val="150000"/>
              </a:lnSpc>
              <a:spcBef>
                <a:spcPts val="0"/>
              </a:spcBef>
              <a:spcAft>
                <a:spcPts val="0"/>
              </a:spcAft>
              <a:buClr>
                <a:srgbClr val="366092"/>
              </a:buClr>
              <a:buSzPct val="100000"/>
              <a:buFont typeface="Arial"/>
              <a:buChar char="•"/>
            </a:pPr>
            <a:r>
              <a:rPr b="0" i="0" lang="en-US" sz="1600" u="none" cap="none" strike="noStrike">
                <a:solidFill>
                  <a:srgbClr val="366092"/>
                </a:solidFill>
                <a:latin typeface="Arial Black"/>
                <a:ea typeface="Arial Black"/>
                <a:cs typeface="Arial Black"/>
                <a:sym typeface="Arial Black"/>
              </a:rPr>
              <a:t>How to Reduce Customer Churn</a:t>
            </a:r>
            <a:endParaRPr/>
          </a:p>
          <a:p>
            <a:pPr indent="-285750" lvl="0" marL="285750" rtl="0" algn="l">
              <a:lnSpc>
                <a:spcPct val="150000"/>
              </a:lnSpc>
              <a:spcBef>
                <a:spcPts val="0"/>
              </a:spcBef>
              <a:spcAft>
                <a:spcPts val="0"/>
              </a:spcAft>
              <a:buClr>
                <a:srgbClr val="366092"/>
              </a:buClr>
              <a:buSzPct val="100000"/>
              <a:buFont typeface="Arial"/>
              <a:buChar char="•"/>
            </a:pPr>
            <a:r>
              <a:rPr b="0" i="0" lang="en-US" sz="1600" u="none" cap="none" strike="noStrike">
                <a:solidFill>
                  <a:srgbClr val="366092"/>
                </a:solidFill>
                <a:latin typeface="Arial Black"/>
                <a:ea typeface="Arial Black"/>
                <a:cs typeface="Arial Black"/>
                <a:sym typeface="Arial Black"/>
              </a:rPr>
              <a:t>Conclusion</a:t>
            </a:r>
            <a:endParaRPr b="0" i="0" sz="1800" u="none" cap="none" strike="noStrike">
              <a:solidFill>
                <a:srgbClr val="000000"/>
              </a:solidFill>
              <a:latin typeface="Arial Black"/>
              <a:ea typeface="Arial Black"/>
              <a:cs typeface="Arial Black"/>
              <a:sym typeface="Arial Black"/>
            </a:endParaRPr>
          </a:p>
          <a:p>
            <a:pPr indent="-180022" lvl="0" marL="285750" rtl="0" algn="l">
              <a:lnSpc>
                <a:spcPct val="100000"/>
              </a:lnSpc>
              <a:spcBef>
                <a:spcPts val="0"/>
              </a:spcBef>
              <a:spcAft>
                <a:spcPts val="0"/>
              </a:spcAft>
              <a:buClr>
                <a:schemeClr val="dk2"/>
              </a:buClr>
              <a:buSzPct val="100000"/>
              <a:buFont typeface="Arial"/>
              <a:buNone/>
            </a:pPr>
            <a:r>
              <a:t/>
            </a:r>
            <a:endParaRPr b="0" i="0" sz="1800" u="none" cap="none" strike="noStrike">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53619" y="445025"/>
            <a:ext cx="8858707"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000">
                <a:solidFill>
                  <a:srgbClr val="C00000"/>
                </a:solidFill>
                <a:latin typeface="Arial Black"/>
                <a:ea typeface="Arial Black"/>
                <a:cs typeface="Arial Black"/>
                <a:sym typeface="Arial Black"/>
              </a:rPr>
              <a:t>Analysis based on Customer Service Call</a:t>
            </a:r>
            <a:endParaRPr/>
          </a:p>
        </p:txBody>
      </p:sp>
      <p:sp>
        <p:nvSpPr>
          <p:cNvPr id="181" name="Google Shape;18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82" name="Google Shape;182;p20"/>
          <p:cNvPicPr preferRelativeResize="0"/>
          <p:nvPr/>
        </p:nvPicPr>
        <p:blipFill rotWithShape="1">
          <a:blip r:embed="rId3">
            <a:alphaModFix/>
          </a:blip>
          <a:srcRect b="0" l="0" r="0" t="0"/>
          <a:stretch/>
        </p:blipFill>
        <p:spPr>
          <a:xfrm>
            <a:off x="271959" y="1090240"/>
            <a:ext cx="8600082" cy="3006725"/>
          </a:xfrm>
          <a:prstGeom prst="rect">
            <a:avLst/>
          </a:prstGeom>
          <a:noFill/>
          <a:ln>
            <a:noFill/>
          </a:ln>
        </p:spPr>
      </p:pic>
      <p:sp>
        <p:nvSpPr>
          <p:cNvPr id="183" name="Google Shape;183;p20"/>
          <p:cNvSpPr txBox="1"/>
          <p:nvPr/>
        </p:nvSpPr>
        <p:spPr>
          <a:xfrm>
            <a:off x="410713" y="4508440"/>
            <a:ext cx="8249118" cy="3539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66092"/>
              </a:buClr>
              <a:buSzPts val="1800"/>
              <a:buFont typeface="Arial"/>
              <a:buNone/>
            </a:pPr>
            <a:r>
              <a:rPr b="1" i="0" lang="en-US" sz="1800" u="none" cap="none" strike="noStrike">
                <a:solidFill>
                  <a:srgbClr val="366092"/>
                </a:solidFill>
                <a:latin typeface="Arial Rounded"/>
                <a:ea typeface="Arial Rounded"/>
                <a:cs typeface="Arial Rounded"/>
                <a:sym typeface="Arial Rounded"/>
              </a:rPr>
              <a:t>Customers with more than </a:t>
            </a:r>
            <a:r>
              <a:rPr b="1" i="0" lang="en-US" sz="1800" u="none" cap="none" strike="noStrike">
                <a:solidFill>
                  <a:srgbClr val="C00000"/>
                </a:solidFill>
                <a:latin typeface="Arial Rounded"/>
                <a:ea typeface="Arial Rounded"/>
                <a:cs typeface="Arial Rounded"/>
                <a:sym typeface="Arial Rounded"/>
              </a:rPr>
              <a:t>4 service calls </a:t>
            </a:r>
            <a:r>
              <a:rPr b="1" i="0" lang="en-US" sz="1800" u="none" cap="none" strike="noStrike">
                <a:solidFill>
                  <a:srgbClr val="366092"/>
                </a:solidFill>
                <a:latin typeface="Arial Rounded"/>
                <a:ea typeface="Arial Rounded"/>
                <a:cs typeface="Arial Rounded"/>
                <a:sym typeface="Arial Rounded"/>
              </a:rPr>
              <a:t>their probability of leaving is more.</a:t>
            </a:r>
            <a:endParaRPr b="1" i="0" sz="1800" u="none" cap="none" strike="noStrike">
              <a:solidFill>
                <a:srgbClr val="366092"/>
              </a:solidFill>
              <a:latin typeface="Arial Rounded"/>
              <a:ea typeface="Arial Rounded"/>
              <a:cs typeface="Arial Rounded"/>
              <a:sym typeface="Arial Round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latin typeface="Arial Black"/>
                <a:ea typeface="Arial Black"/>
                <a:cs typeface="Arial Black"/>
                <a:sym typeface="Arial Black"/>
              </a:rPr>
              <a:t>Churn Rate as per Service Call</a:t>
            </a:r>
            <a:endParaRPr sz="3200">
              <a:latin typeface="Arial Black"/>
              <a:ea typeface="Arial Black"/>
              <a:cs typeface="Arial Black"/>
              <a:sym typeface="Arial Black"/>
            </a:endParaRPr>
          </a:p>
        </p:txBody>
      </p:sp>
      <p:pic>
        <p:nvPicPr>
          <p:cNvPr descr="C:\Users\shrey\OneDrive\Pictures\Screenshots\Screenshot (80).png" id="189" name="Google Shape;189;p21"/>
          <p:cNvPicPr preferRelativeResize="0"/>
          <p:nvPr/>
        </p:nvPicPr>
        <p:blipFill rotWithShape="1">
          <a:blip r:embed="rId3">
            <a:alphaModFix/>
          </a:blip>
          <a:srcRect b="0" l="0" r="0" t="0"/>
          <a:stretch/>
        </p:blipFill>
        <p:spPr>
          <a:xfrm>
            <a:off x="1300976" y="1158925"/>
            <a:ext cx="6322593" cy="3638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Challenges</a:t>
            </a:r>
            <a:endParaRPr/>
          </a:p>
        </p:txBody>
      </p:sp>
      <p:sp>
        <p:nvSpPr>
          <p:cNvPr id="195" name="Google Shape;195;p22"/>
          <p:cNvSpPr txBox="1"/>
          <p:nvPr>
            <p:ph idx="1" type="body"/>
          </p:nvPr>
        </p:nvSpPr>
        <p:spPr>
          <a:xfrm>
            <a:off x="311700" y="1225625"/>
            <a:ext cx="8520600" cy="3416400"/>
          </a:xfrm>
          <a:prstGeom prst="rect">
            <a:avLst/>
          </a:prstGeom>
          <a:noFill/>
          <a:ln>
            <a:noFill/>
          </a:ln>
        </p:spPr>
        <p:txBody>
          <a:bodyPr anchorCtr="0" anchor="t" bIns="91425" lIns="91425" spcFirstLastPara="1" rIns="91425" wrap="square" tIns="91425">
            <a:noAutofit/>
          </a:bodyPr>
          <a:lstStyle/>
          <a:p>
            <a:pPr indent="-342840" lvl="0" marL="342840" rtl="0" algn="l">
              <a:lnSpc>
                <a:spcPct val="100000"/>
              </a:lnSpc>
              <a:spcBef>
                <a:spcPts val="360"/>
              </a:spcBef>
              <a:spcAft>
                <a:spcPts val="0"/>
              </a:spcAft>
              <a:buClr>
                <a:srgbClr val="366092"/>
              </a:buClr>
              <a:buSzPts val="1800"/>
              <a:buFont typeface="Arial"/>
              <a:buChar char="•"/>
            </a:pPr>
            <a:r>
              <a:rPr b="1" lang="en-US">
                <a:solidFill>
                  <a:srgbClr val="366092"/>
                </a:solidFill>
                <a:latin typeface="Arial Rounded"/>
                <a:ea typeface="Arial Rounded"/>
                <a:cs typeface="Arial Rounded"/>
                <a:sym typeface="Arial Rounded"/>
              </a:rPr>
              <a:t>Difficult to recognise columns like- (Account Length , Number vmail messages. Etc.)  as while subset these we got lot of possibilities of true churn and have to work for each possibilities.</a:t>
            </a:r>
            <a:endParaRPr/>
          </a:p>
          <a:p>
            <a:pPr indent="-228540" lvl="0" marL="342840" rtl="0" algn="l">
              <a:lnSpc>
                <a:spcPct val="100000"/>
              </a:lnSpc>
              <a:spcBef>
                <a:spcPts val="360"/>
              </a:spcBef>
              <a:spcAft>
                <a:spcPts val="0"/>
              </a:spcAft>
              <a:buClr>
                <a:schemeClr val="dk2"/>
              </a:buClr>
              <a:buSzPts val="1800"/>
              <a:buFont typeface="Arial"/>
              <a:buNone/>
            </a:pPr>
            <a:r>
              <a:t/>
            </a:r>
            <a:endParaRPr b="1">
              <a:solidFill>
                <a:srgbClr val="366092"/>
              </a:solidFill>
              <a:latin typeface="Arial Rounded"/>
              <a:ea typeface="Arial Rounded"/>
              <a:cs typeface="Arial Rounded"/>
              <a:sym typeface="Arial Rounded"/>
            </a:endParaRPr>
          </a:p>
          <a:p>
            <a:pPr indent="-342840" lvl="0" marL="342840" rtl="0" algn="l">
              <a:lnSpc>
                <a:spcPct val="100000"/>
              </a:lnSpc>
              <a:spcBef>
                <a:spcPts val="360"/>
              </a:spcBef>
              <a:spcAft>
                <a:spcPts val="0"/>
              </a:spcAft>
              <a:buClr>
                <a:srgbClr val="366092"/>
              </a:buClr>
              <a:buSzPts val="1800"/>
              <a:buFont typeface="Arial"/>
              <a:buChar char="•"/>
            </a:pPr>
            <a:r>
              <a:rPr b="1" lang="en-US">
                <a:solidFill>
                  <a:srgbClr val="366092"/>
                </a:solidFill>
                <a:latin typeface="Arial Rounded"/>
                <a:ea typeface="Arial Rounded"/>
                <a:cs typeface="Arial Rounded"/>
                <a:sym typeface="Arial Rounded"/>
              </a:rPr>
              <a:t>Need to plot lot of Graph for different States as well as different Area codes to understand the data and handling the data.</a:t>
            </a:r>
            <a:endParaRPr/>
          </a:p>
          <a:p>
            <a:pPr indent="-228540" lvl="0" marL="342840" rtl="0" algn="l">
              <a:lnSpc>
                <a:spcPct val="100000"/>
              </a:lnSpc>
              <a:spcBef>
                <a:spcPts val="360"/>
              </a:spcBef>
              <a:spcAft>
                <a:spcPts val="0"/>
              </a:spcAft>
              <a:buClr>
                <a:schemeClr val="dk2"/>
              </a:buClr>
              <a:buSzPts val="1800"/>
              <a:buFont typeface="Arial"/>
              <a:buNone/>
            </a:pPr>
            <a:r>
              <a:t/>
            </a:r>
            <a:endParaRPr b="1">
              <a:solidFill>
                <a:srgbClr val="366092"/>
              </a:solidFill>
              <a:latin typeface="Arial Rounded"/>
              <a:ea typeface="Arial Rounded"/>
              <a:cs typeface="Arial Rounded"/>
              <a:sym typeface="Arial Rounded"/>
            </a:endParaRPr>
          </a:p>
          <a:p>
            <a:pPr indent="-342840" lvl="0" marL="342840" rtl="0" algn="l">
              <a:lnSpc>
                <a:spcPct val="100000"/>
              </a:lnSpc>
              <a:spcBef>
                <a:spcPts val="360"/>
              </a:spcBef>
              <a:spcAft>
                <a:spcPts val="0"/>
              </a:spcAft>
              <a:buClr>
                <a:srgbClr val="366092"/>
              </a:buClr>
              <a:buSzPts val="1800"/>
              <a:buFont typeface="Arial"/>
              <a:buChar char="•"/>
            </a:pPr>
            <a:r>
              <a:rPr b="1" lang="en-US">
                <a:solidFill>
                  <a:srgbClr val="366092"/>
                </a:solidFill>
                <a:latin typeface="Arial Rounded"/>
                <a:ea typeface="Arial Rounded"/>
                <a:cs typeface="Arial Rounded"/>
                <a:sym typeface="Arial Rounded"/>
              </a:rPr>
              <a:t>Need to subset for respective State having respective Area code till it reaches a dozen of customers.</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Solution to Reduce Customer Churn</a:t>
            </a:r>
            <a:endParaRPr sz="3200"/>
          </a:p>
        </p:txBody>
      </p:sp>
      <p:sp>
        <p:nvSpPr>
          <p:cNvPr id="201" name="Google Shape;20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Modify International Plan as the charge is same as normal one.</a:t>
            </a:r>
            <a:endParaRPr b="1">
              <a:solidFill>
                <a:srgbClr val="366092"/>
              </a:solidFill>
              <a:latin typeface="Arial Rounded"/>
              <a:ea typeface="Arial Rounded"/>
              <a:cs typeface="Arial Rounded"/>
              <a:sym typeface="Arial Rounded"/>
            </a:endParaRPr>
          </a:p>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Be proactive with communication.</a:t>
            </a:r>
            <a:endParaRPr/>
          </a:p>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Ask for feedback often.</a:t>
            </a:r>
            <a:endParaRPr/>
          </a:p>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Periodically throw Offers to retain customers.</a:t>
            </a:r>
            <a:endParaRPr/>
          </a:p>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Look at the customers facing problem in  the most churning states.</a:t>
            </a:r>
            <a:endParaRPr/>
          </a:p>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Lean into  best customers. </a:t>
            </a:r>
            <a:endParaRPr/>
          </a:p>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Regular Server Maintenance.</a:t>
            </a:r>
            <a:endParaRPr/>
          </a:p>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Solving Poor Network Connectivity Issue.</a:t>
            </a:r>
            <a:endParaRPr b="1">
              <a:solidFill>
                <a:srgbClr val="366092"/>
              </a:solidFill>
              <a:latin typeface="Arial Rounded"/>
              <a:ea typeface="Arial Rounded"/>
              <a:cs typeface="Arial Rounded"/>
              <a:sym typeface="Arial Rounded"/>
            </a:endParaRPr>
          </a:p>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Define a roadmap for new customers.</a:t>
            </a:r>
            <a:endParaRPr/>
          </a:p>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Analyze churn when it happens.</a:t>
            </a:r>
            <a:endParaRPr/>
          </a:p>
          <a:p>
            <a:pPr indent="-285750" lvl="0" marL="285750" rtl="0" algn="l">
              <a:lnSpc>
                <a:spcPct val="100000"/>
              </a:lnSpc>
              <a:spcBef>
                <a:spcPts val="360"/>
              </a:spcBef>
              <a:spcAft>
                <a:spcPts val="0"/>
              </a:spcAft>
              <a:buClr>
                <a:srgbClr val="000000"/>
              </a:buClr>
              <a:buSzPts val="1800"/>
              <a:buFont typeface="Noto Sans Symbols"/>
              <a:buChar char="▪"/>
            </a:pPr>
            <a:r>
              <a:rPr b="1" lang="en-US">
                <a:solidFill>
                  <a:srgbClr val="366092"/>
                </a:solidFill>
                <a:latin typeface="Arial Rounded"/>
                <a:ea typeface="Arial Rounded"/>
                <a:cs typeface="Arial Rounded"/>
                <a:sym typeface="Arial Rounded"/>
              </a:rPr>
              <a:t>Stay competitive.</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11700" y="3718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Conclusion</a:t>
            </a:r>
            <a:endParaRPr/>
          </a:p>
        </p:txBody>
      </p:sp>
      <p:sp>
        <p:nvSpPr>
          <p:cNvPr id="207" name="Google Shape;207;p24"/>
          <p:cNvSpPr txBox="1"/>
          <p:nvPr>
            <p:ph idx="1" type="body"/>
          </p:nvPr>
        </p:nvSpPr>
        <p:spPr>
          <a:xfrm>
            <a:off x="311700" y="944576"/>
            <a:ext cx="8520600" cy="3924000"/>
          </a:xfrm>
          <a:prstGeom prst="rect">
            <a:avLst/>
          </a:prstGeom>
          <a:noFill/>
          <a:ln>
            <a:noFill/>
          </a:ln>
        </p:spPr>
        <p:txBody>
          <a:bodyPr anchorCtr="0" anchor="t" bIns="91425" lIns="91425" spcFirstLastPara="1" rIns="91425" wrap="square" tIns="91425">
            <a:noAutofit/>
          </a:bodyPr>
          <a:lstStyle/>
          <a:p>
            <a:pPr indent="-342840" lvl="0" marL="342840" rtl="0" algn="l">
              <a:lnSpc>
                <a:spcPct val="100000"/>
              </a:lnSpc>
              <a:spcBef>
                <a:spcPts val="300"/>
              </a:spcBef>
              <a:spcAft>
                <a:spcPts val="0"/>
              </a:spcAft>
              <a:buClr>
                <a:srgbClr val="366092"/>
              </a:buClr>
              <a:buSzPts val="1500"/>
              <a:buFont typeface="Arial"/>
              <a:buChar char="•"/>
            </a:pPr>
            <a:r>
              <a:rPr b="1" lang="en-US" sz="1500">
                <a:solidFill>
                  <a:srgbClr val="366092"/>
                </a:solidFill>
                <a:latin typeface="Arial Rounded"/>
                <a:ea typeface="Arial Rounded"/>
                <a:cs typeface="Arial Rounded"/>
                <a:sym typeface="Arial Rounded"/>
              </a:rPr>
              <a:t>The four charge fields are linear functions of the minute fields.</a:t>
            </a:r>
            <a:endParaRPr/>
          </a:p>
          <a:p>
            <a:pPr indent="-247590" lvl="0" marL="342840" rtl="0" algn="l">
              <a:lnSpc>
                <a:spcPct val="100000"/>
              </a:lnSpc>
              <a:spcBef>
                <a:spcPts val="300"/>
              </a:spcBef>
              <a:spcAft>
                <a:spcPts val="0"/>
              </a:spcAft>
              <a:buClr>
                <a:schemeClr val="dk2"/>
              </a:buClr>
              <a:buSzPts val="1500"/>
              <a:buFont typeface="Arial"/>
              <a:buNone/>
            </a:pPr>
            <a:r>
              <a:t/>
            </a:r>
            <a:endParaRPr b="1" sz="1500">
              <a:solidFill>
                <a:srgbClr val="366092"/>
              </a:solidFill>
              <a:latin typeface="Arial Rounded"/>
              <a:ea typeface="Arial Rounded"/>
              <a:cs typeface="Arial Rounded"/>
              <a:sym typeface="Arial Rounded"/>
            </a:endParaRPr>
          </a:p>
          <a:p>
            <a:pPr indent="-342840" lvl="0" marL="342840" rtl="0" algn="l">
              <a:lnSpc>
                <a:spcPct val="100000"/>
              </a:lnSpc>
              <a:spcBef>
                <a:spcPts val="300"/>
              </a:spcBef>
              <a:spcAft>
                <a:spcPts val="0"/>
              </a:spcAft>
              <a:buClr>
                <a:srgbClr val="366092"/>
              </a:buClr>
              <a:buSzPts val="1500"/>
              <a:buFont typeface="Arial"/>
              <a:buChar char="•"/>
            </a:pPr>
            <a:r>
              <a:rPr b="1" lang="en-US" sz="1500">
                <a:solidFill>
                  <a:srgbClr val="366092"/>
                </a:solidFill>
                <a:latin typeface="Arial Rounded"/>
                <a:ea typeface="Arial Rounded"/>
                <a:cs typeface="Arial Rounded"/>
                <a:sym typeface="Arial Rounded"/>
              </a:rPr>
              <a:t>The area code field and/or the state field are anomalous, and can be omitted.</a:t>
            </a:r>
            <a:endParaRPr/>
          </a:p>
          <a:p>
            <a:pPr indent="-247590" lvl="0" marL="342840" rtl="0" algn="l">
              <a:lnSpc>
                <a:spcPct val="100000"/>
              </a:lnSpc>
              <a:spcBef>
                <a:spcPts val="300"/>
              </a:spcBef>
              <a:spcAft>
                <a:spcPts val="0"/>
              </a:spcAft>
              <a:buClr>
                <a:schemeClr val="dk2"/>
              </a:buClr>
              <a:buSzPts val="1500"/>
              <a:buFont typeface="Arial"/>
              <a:buNone/>
            </a:pPr>
            <a:r>
              <a:t/>
            </a:r>
            <a:endParaRPr b="1" sz="1500">
              <a:solidFill>
                <a:srgbClr val="366092"/>
              </a:solidFill>
              <a:latin typeface="Arial Rounded"/>
              <a:ea typeface="Arial Rounded"/>
              <a:cs typeface="Arial Rounded"/>
              <a:sym typeface="Arial Rounded"/>
            </a:endParaRPr>
          </a:p>
          <a:p>
            <a:pPr indent="-342840" lvl="0" marL="342840" rtl="0" algn="l">
              <a:lnSpc>
                <a:spcPct val="100000"/>
              </a:lnSpc>
              <a:spcBef>
                <a:spcPts val="300"/>
              </a:spcBef>
              <a:spcAft>
                <a:spcPts val="0"/>
              </a:spcAft>
              <a:buClr>
                <a:srgbClr val="366092"/>
              </a:buClr>
              <a:buSzPts val="1500"/>
              <a:buFont typeface="Arial"/>
              <a:buChar char="•"/>
            </a:pPr>
            <a:r>
              <a:rPr b="1" lang="en-US" sz="1500">
                <a:solidFill>
                  <a:srgbClr val="366092"/>
                </a:solidFill>
                <a:latin typeface="Arial Rounded"/>
                <a:ea typeface="Arial Rounded"/>
                <a:cs typeface="Arial Rounded"/>
                <a:sym typeface="Arial Rounded"/>
              </a:rPr>
              <a:t>Customers with the International Plan tend to churn more frequently.</a:t>
            </a:r>
            <a:endParaRPr/>
          </a:p>
          <a:p>
            <a:pPr indent="-247590" lvl="0" marL="342840" rtl="0" algn="l">
              <a:lnSpc>
                <a:spcPct val="100000"/>
              </a:lnSpc>
              <a:spcBef>
                <a:spcPts val="300"/>
              </a:spcBef>
              <a:spcAft>
                <a:spcPts val="0"/>
              </a:spcAft>
              <a:buClr>
                <a:schemeClr val="dk2"/>
              </a:buClr>
              <a:buSzPts val="1500"/>
              <a:buFont typeface="Arial"/>
              <a:buNone/>
            </a:pPr>
            <a:r>
              <a:t/>
            </a:r>
            <a:endParaRPr b="1" sz="1500">
              <a:solidFill>
                <a:srgbClr val="366092"/>
              </a:solidFill>
              <a:latin typeface="Arial Rounded"/>
              <a:ea typeface="Arial Rounded"/>
              <a:cs typeface="Arial Rounded"/>
              <a:sym typeface="Arial Rounded"/>
            </a:endParaRPr>
          </a:p>
          <a:p>
            <a:pPr indent="-342840" lvl="0" marL="342840" rtl="0" algn="l">
              <a:lnSpc>
                <a:spcPct val="100000"/>
              </a:lnSpc>
              <a:spcBef>
                <a:spcPts val="300"/>
              </a:spcBef>
              <a:spcAft>
                <a:spcPts val="0"/>
              </a:spcAft>
              <a:buClr>
                <a:srgbClr val="366092"/>
              </a:buClr>
              <a:buSzPts val="1500"/>
              <a:buFont typeface="Arial"/>
              <a:buChar char="•"/>
            </a:pPr>
            <a:r>
              <a:rPr b="1" lang="en-US" sz="1500">
                <a:solidFill>
                  <a:srgbClr val="366092"/>
                </a:solidFill>
                <a:latin typeface="Arial Rounded"/>
                <a:ea typeface="Arial Rounded"/>
                <a:cs typeface="Arial Rounded"/>
                <a:sym typeface="Arial Rounded"/>
              </a:rPr>
              <a:t>Customers with four or more customer service calls churn more than four times as often as do the other customers.</a:t>
            </a:r>
            <a:endParaRPr/>
          </a:p>
          <a:p>
            <a:pPr indent="-247590" lvl="0" marL="342840" rtl="0" algn="l">
              <a:lnSpc>
                <a:spcPct val="100000"/>
              </a:lnSpc>
              <a:spcBef>
                <a:spcPts val="300"/>
              </a:spcBef>
              <a:spcAft>
                <a:spcPts val="0"/>
              </a:spcAft>
              <a:buClr>
                <a:schemeClr val="dk2"/>
              </a:buClr>
              <a:buSzPts val="1500"/>
              <a:buFont typeface="Arial"/>
              <a:buNone/>
            </a:pPr>
            <a:r>
              <a:t/>
            </a:r>
            <a:endParaRPr b="1" sz="1500">
              <a:solidFill>
                <a:srgbClr val="366092"/>
              </a:solidFill>
              <a:latin typeface="Arial Rounded"/>
              <a:ea typeface="Arial Rounded"/>
              <a:cs typeface="Arial Rounded"/>
              <a:sym typeface="Arial Rounded"/>
            </a:endParaRPr>
          </a:p>
          <a:p>
            <a:pPr indent="-342840" lvl="0" marL="342840" rtl="0" algn="l">
              <a:lnSpc>
                <a:spcPct val="100000"/>
              </a:lnSpc>
              <a:spcBef>
                <a:spcPts val="300"/>
              </a:spcBef>
              <a:spcAft>
                <a:spcPts val="0"/>
              </a:spcAft>
              <a:buClr>
                <a:srgbClr val="366092"/>
              </a:buClr>
              <a:buSzPts val="1500"/>
              <a:buFont typeface="Arial"/>
              <a:buChar char="•"/>
            </a:pPr>
            <a:r>
              <a:rPr b="1" lang="en-US" sz="1500">
                <a:solidFill>
                  <a:srgbClr val="366092"/>
                </a:solidFill>
                <a:latin typeface="Arial Rounded"/>
                <a:ea typeface="Arial Rounded"/>
                <a:cs typeface="Arial Rounded"/>
                <a:sym typeface="Arial Rounded"/>
              </a:rPr>
              <a:t>Customers with high day minutes and evening minutes tend to churn at a higher rate than do the other customers.</a:t>
            </a:r>
            <a:endParaRPr/>
          </a:p>
          <a:p>
            <a:pPr indent="-247590" lvl="0" marL="342840" rtl="0" algn="l">
              <a:lnSpc>
                <a:spcPct val="100000"/>
              </a:lnSpc>
              <a:spcBef>
                <a:spcPts val="300"/>
              </a:spcBef>
              <a:spcAft>
                <a:spcPts val="0"/>
              </a:spcAft>
              <a:buClr>
                <a:schemeClr val="dk2"/>
              </a:buClr>
              <a:buSzPts val="1500"/>
              <a:buFont typeface="Arial"/>
              <a:buNone/>
            </a:pPr>
            <a:r>
              <a:t/>
            </a:r>
            <a:endParaRPr b="1" sz="1500">
              <a:solidFill>
                <a:srgbClr val="366092"/>
              </a:solidFill>
              <a:latin typeface="Arial Rounded"/>
              <a:ea typeface="Arial Rounded"/>
              <a:cs typeface="Arial Rounded"/>
              <a:sym typeface="Arial Rounded"/>
            </a:endParaRPr>
          </a:p>
          <a:p>
            <a:pPr indent="0" lvl="0" marL="0" rtl="0" algn="l">
              <a:lnSpc>
                <a:spcPct val="100000"/>
              </a:lnSpc>
              <a:spcBef>
                <a:spcPts val="300"/>
              </a:spcBef>
              <a:spcAft>
                <a:spcPts val="0"/>
              </a:spcAft>
              <a:buClr>
                <a:srgbClr val="366092"/>
              </a:buClr>
              <a:buSzPts val="1500"/>
              <a:buNone/>
            </a:pPr>
            <a:r>
              <a:rPr b="1" lang="en-US" sz="1500">
                <a:solidFill>
                  <a:srgbClr val="366092"/>
                </a:solidFill>
                <a:latin typeface="Arial Rounded"/>
                <a:ea typeface="Arial Rounded"/>
                <a:cs typeface="Arial Rounded"/>
                <a:sym typeface="Arial Rounded"/>
              </a:rPr>
              <a:t>There is no obvious association of churn with the variables  evening calls, night calls, international calls, night minutes, international minutes, account length.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253178" y="1569441"/>
            <a:ext cx="8520600" cy="3416400"/>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0"/>
              </a:spcAft>
              <a:buSzPts val="1800"/>
              <a:buNone/>
            </a:pPr>
            <a:r>
              <a:rPr b="1" lang="en-US" sz="6000">
                <a:solidFill>
                  <a:srgbClr val="C00000"/>
                </a:solidFill>
                <a:latin typeface="Arial Rounded"/>
                <a:ea typeface="Arial Rounded"/>
                <a:cs typeface="Arial Rounded"/>
                <a:sym typeface="Arial Rounded"/>
              </a:rPr>
              <a:t>Q &amp; A</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Team Information</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68" name="Google Shape;68;p3"/>
          <p:cNvPicPr preferRelativeResize="0"/>
          <p:nvPr/>
        </p:nvPicPr>
        <p:blipFill rotWithShape="1">
          <a:blip r:embed="rId3">
            <a:alphaModFix/>
          </a:blip>
          <a:srcRect b="0" l="0" r="0" t="0"/>
          <a:stretch/>
        </p:blipFill>
        <p:spPr>
          <a:xfrm>
            <a:off x="947738" y="1553760"/>
            <a:ext cx="7248525" cy="267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solidFill>
                  <a:srgbClr val="C00000"/>
                </a:solidFill>
                <a:latin typeface="Arial Black"/>
                <a:ea typeface="Arial Black"/>
                <a:cs typeface="Arial Black"/>
                <a:sym typeface="Arial Black"/>
              </a:rPr>
              <a:t>Business Problem Overview</a:t>
            </a:r>
            <a:endParaRPr/>
          </a:p>
        </p:txBody>
      </p:sp>
      <p:sp>
        <p:nvSpPr>
          <p:cNvPr id="74" name="Google Shape;74;p4"/>
          <p:cNvSpPr txBox="1"/>
          <p:nvPr>
            <p:ph idx="1" type="body"/>
          </p:nvPr>
        </p:nvSpPr>
        <p:spPr>
          <a:xfrm>
            <a:off x="311700" y="1123215"/>
            <a:ext cx="8520600" cy="3416400"/>
          </a:xfrm>
          <a:prstGeom prst="rect">
            <a:avLst/>
          </a:prstGeom>
          <a:noFill/>
          <a:ln>
            <a:noFill/>
          </a:ln>
        </p:spPr>
        <p:txBody>
          <a:bodyPr anchorCtr="0" anchor="t" bIns="91425" lIns="91425" spcFirstLastPara="1" rIns="91425" wrap="square" tIns="91425">
            <a:noAutofit/>
          </a:bodyPr>
          <a:lstStyle/>
          <a:p>
            <a:pPr indent="-342840" lvl="0" marL="342840" rtl="0" algn="l">
              <a:lnSpc>
                <a:spcPct val="100000"/>
              </a:lnSpc>
              <a:spcBef>
                <a:spcPts val="280"/>
              </a:spcBef>
              <a:spcAft>
                <a:spcPts val="0"/>
              </a:spcAft>
              <a:buClr>
                <a:srgbClr val="366092"/>
              </a:buClr>
              <a:buSzPts val="1400"/>
              <a:buFont typeface="Arial"/>
              <a:buChar char="•"/>
            </a:pPr>
            <a:r>
              <a:rPr b="1" lang="en-US" sz="1400">
                <a:solidFill>
                  <a:srgbClr val="366092"/>
                </a:solidFill>
                <a:latin typeface="Arial Rounded"/>
                <a:ea typeface="Arial Rounded"/>
                <a:cs typeface="Arial Rounded"/>
                <a:sym typeface="Arial Rounded"/>
              </a:rPr>
              <a:t>Customer churn prediction is </a:t>
            </a:r>
            <a:r>
              <a:rPr b="1" lang="en-US" sz="1400">
                <a:solidFill>
                  <a:srgbClr val="C00000"/>
                </a:solidFill>
                <a:latin typeface="Arial Rounded"/>
                <a:ea typeface="Arial Rounded"/>
                <a:cs typeface="Arial Rounded"/>
                <a:sym typeface="Arial Rounded"/>
              </a:rPr>
              <a:t>extremely important </a:t>
            </a:r>
            <a:r>
              <a:rPr b="1" lang="en-US" sz="1400">
                <a:solidFill>
                  <a:srgbClr val="366092"/>
                </a:solidFill>
                <a:latin typeface="Arial Rounded"/>
                <a:ea typeface="Arial Rounded"/>
                <a:cs typeface="Arial Rounded"/>
                <a:sym typeface="Arial Rounded"/>
              </a:rPr>
              <a:t>for any business as it recognizes the clients who are likely to stop using their services.</a:t>
            </a:r>
            <a:endParaRPr/>
          </a:p>
          <a:p>
            <a:pPr indent="0" lvl="0" marL="0" rtl="0" algn="l">
              <a:lnSpc>
                <a:spcPct val="100000"/>
              </a:lnSpc>
              <a:spcBef>
                <a:spcPts val="280"/>
              </a:spcBef>
              <a:spcAft>
                <a:spcPts val="0"/>
              </a:spcAft>
              <a:buClr>
                <a:schemeClr val="dk2"/>
              </a:buClr>
              <a:buSzPts val="1400"/>
              <a:buNone/>
            </a:pPr>
            <a:r>
              <a:t/>
            </a:r>
            <a:endParaRPr b="1" sz="1400">
              <a:solidFill>
                <a:srgbClr val="366092"/>
              </a:solidFill>
              <a:latin typeface="Arial Rounded"/>
              <a:ea typeface="Arial Rounded"/>
              <a:cs typeface="Arial Rounded"/>
              <a:sym typeface="Arial Rounded"/>
            </a:endParaRPr>
          </a:p>
          <a:p>
            <a:pPr indent="-342840" lvl="0" marL="342840" rtl="0" algn="l">
              <a:lnSpc>
                <a:spcPct val="100000"/>
              </a:lnSpc>
              <a:spcBef>
                <a:spcPts val="280"/>
              </a:spcBef>
              <a:spcAft>
                <a:spcPts val="0"/>
              </a:spcAft>
              <a:buClr>
                <a:srgbClr val="366092"/>
              </a:buClr>
              <a:buSzPts val="1400"/>
              <a:buFont typeface="Arial"/>
              <a:buChar char="•"/>
            </a:pPr>
            <a:r>
              <a:rPr b="1" lang="en-US" sz="1400">
                <a:solidFill>
                  <a:srgbClr val="366092"/>
                </a:solidFill>
                <a:latin typeface="Arial Rounded"/>
                <a:ea typeface="Arial Rounded"/>
                <a:cs typeface="Arial Rounded"/>
                <a:sym typeface="Arial Rounded"/>
              </a:rPr>
              <a:t>In the telecom industry, customers are able to choose from multiple service providers and actively switch from one operator to another. In this highly competitive market, the telecommunications industry experiences an average of </a:t>
            </a:r>
            <a:r>
              <a:rPr b="1" lang="en-US" sz="1400">
                <a:solidFill>
                  <a:srgbClr val="C00000"/>
                </a:solidFill>
                <a:latin typeface="Arial Rounded"/>
                <a:ea typeface="Arial Rounded"/>
                <a:cs typeface="Arial Rounded"/>
                <a:sym typeface="Arial Rounded"/>
              </a:rPr>
              <a:t>15-25% annual churn rate</a:t>
            </a:r>
            <a:r>
              <a:rPr b="1" lang="en-US" sz="1400">
                <a:solidFill>
                  <a:srgbClr val="366092"/>
                </a:solidFill>
                <a:latin typeface="Arial Rounded"/>
                <a:ea typeface="Arial Rounded"/>
                <a:cs typeface="Arial Rounded"/>
                <a:sym typeface="Arial Rounded"/>
              </a:rPr>
              <a:t>. </a:t>
            </a:r>
            <a:endParaRPr/>
          </a:p>
          <a:p>
            <a:pPr indent="0" lvl="0" marL="0" rtl="0" algn="l">
              <a:lnSpc>
                <a:spcPct val="100000"/>
              </a:lnSpc>
              <a:spcBef>
                <a:spcPts val="280"/>
              </a:spcBef>
              <a:spcAft>
                <a:spcPts val="0"/>
              </a:spcAft>
              <a:buClr>
                <a:schemeClr val="dk2"/>
              </a:buClr>
              <a:buSzPts val="1400"/>
              <a:buNone/>
            </a:pPr>
            <a:r>
              <a:t/>
            </a:r>
            <a:endParaRPr b="1" sz="1400">
              <a:solidFill>
                <a:srgbClr val="366092"/>
              </a:solidFill>
              <a:latin typeface="Arial Rounded"/>
              <a:ea typeface="Arial Rounded"/>
              <a:cs typeface="Arial Rounded"/>
              <a:sym typeface="Arial Rounded"/>
            </a:endParaRPr>
          </a:p>
          <a:p>
            <a:pPr indent="-342840" lvl="0" marL="342840" rtl="0" algn="l">
              <a:lnSpc>
                <a:spcPct val="100000"/>
              </a:lnSpc>
              <a:spcBef>
                <a:spcPts val="280"/>
              </a:spcBef>
              <a:spcAft>
                <a:spcPts val="0"/>
              </a:spcAft>
              <a:buClr>
                <a:srgbClr val="366092"/>
              </a:buClr>
              <a:buSzPts val="1400"/>
              <a:buFont typeface="Arial"/>
              <a:buChar char="•"/>
            </a:pPr>
            <a:r>
              <a:rPr b="1" lang="en-US" sz="1400">
                <a:solidFill>
                  <a:srgbClr val="366092"/>
                </a:solidFill>
                <a:latin typeface="Arial Rounded"/>
                <a:ea typeface="Arial Rounded"/>
                <a:cs typeface="Arial Rounded"/>
                <a:sym typeface="Arial Rounded"/>
              </a:rPr>
              <a:t>For many incumbent operators, </a:t>
            </a:r>
            <a:r>
              <a:rPr b="1" lang="en-US" sz="1400">
                <a:solidFill>
                  <a:srgbClr val="C00000"/>
                </a:solidFill>
                <a:latin typeface="Arial Rounded"/>
                <a:ea typeface="Arial Rounded"/>
                <a:cs typeface="Arial Rounded"/>
                <a:sym typeface="Arial Rounded"/>
              </a:rPr>
              <a:t>retaining high profitable customers</a:t>
            </a:r>
            <a:r>
              <a:rPr b="1" lang="en-US" sz="1400">
                <a:solidFill>
                  <a:srgbClr val="366092"/>
                </a:solidFill>
                <a:latin typeface="Arial Rounded"/>
                <a:ea typeface="Arial Rounded"/>
                <a:cs typeface="Arial Rounded"/>
                <a:sym typeface="Arial Rounded"/>
              </a:rPr>
              <a:t> is the number one business goal.</a:t>
            </a:r>
            <a:endParaRPr/>
          </a:p>
          <a:p>
            <a:pPr indent="0" lvl="0" marL="0" rtl="0" algn="l">
              <a:lnSpc>
                <a:spcPct val="100000"/>
              </a:lnSpc>
              <a:spcBef>
                <a:spcPts val="280"/>
              </a:spcBef>
              <a:spcAft>
                <a:spcPts val="0"/>
              </a:spcAft>
              <a:buClr>
                <a:schemeClr val="dk2"/>
              </a:buClr>
              <a:buSzPts val="1400"/>
              <a:buNone/>
            </a:pPr>
            <a:r>
              <a:t/>
            </a:r>
            <a:endParaRPr b="1" sz="1400">
              <a:solidFill>
                <a:srgbClr val="366092"/>
              </a:solidFill>
              <a:latin typeface="Arial Rounded"/>
              <a:ea typeface="Arial Rounded"/>
              <a:cs typeface="Arial Rounded"/>
              <a:sym typeface="Arial Rounded"/>
            </a:endParaRPr>
          </a:p>
          <a:p>
            <a:pPr indent="-342840" lvl="0" marL="342840" rtl="0" algn="l">
              <a:lnSpc>
                <a:spcPct val="100000"/>
              </a:lnSpc>
              <a:spcBef>
                <a:spcPts val="280"/>
              </a:spcBef>
              <a:spcAft>
                <a:spcPts val="0"/>
              </a:spcAft>
              <a:buClr>
                <a:srgbClr val="366092"/>
              </a:buClr>
              <a:buSzPts val="1400"/>
              <a:buFont typeface="Arial"/>
              <a:buChar char="•"/>
            </a:pPr>
            <a:r>
              <a:rPr b="1" lang="en-US" sz="1400">
                <a:solidFill>
                  <a:srgbClr val="366092"/>
                </a:solidFill>
                <a:latin typeface="Arial Rounded"/>
                <a:ea typeface="Arial Rounded"/>
                <a:cs typeface="Arial Rounded"/>
                <a:sym typeface="Arial Rounded"/>
              </a:rPr>
              <a:t>To reduce customer churn, telecom companies </a:t>
            </a:r>
            <a:r>
              <a:rPr b="1" lang="en-US" sz="1400">
                <a:solidFill>
                  <a:srgbClr val="C00000"/>
                </a:solidFill>
                <a:latin typeface="Arial Rounded"/>
                <a:ea typeface="Arial Rounded"/>
                <a:cs typeface="Arial Rounded"/>
                <a:sym typeface="Arial Rounded"/>
              </a:rPr>
              <a:t>need to predict</a:t>
            </a:r>
            <a:r>
              <a:rPr b="1" lang="en-US" sz="1400">
                <a:solidFill>
                  <a:srgbClr val="366092"/>
                </a:solidFill>
                <a:latin typeface="Arial Rounded"/>
                <a:ea typeface="Arial Rounded"/>
                <a:cs typeface="Arial Rounded"/>
                <a:sym typeface="Arial Rounded"/>
              </a:rPr>
              <a:t> which customers are at </a:t>
            </a:r>
            <a:r>
              <a:rPr b="1" lang="en-US" sz="1400">
                <a:solidFill>
                  <a:srgbClr val="C00000"/>
                </a:solidFill>
                <a:latin typeface="Arial Rounded"/>
                <a:ea typeface="Arial Rounded"/>
                <a:cs typeface="Arial Rounded"/>
                <a:sym typeface="Arial Rounded"/>
              </a:rPr>
              <a:t>high risk of churn</a:t>
            </a:r>
            <a:r>
              <a:rPr b="1" lang="en-US" sz="1400">
                <a:solidFill>
                  <a:srgbClr val="366092"/>
                </a:solidFill>
                <a:latin typeface="Arial Rounded"/>
                <a:ea typeface="Arial Rounded"/>
                <a:cs typeface="Arial Rounded"/>
                <a:sym typeface="Arial Rounded"/>
              </a:rPr>
              <a:t>.</a:t>
            </a:r>
            <a:endParaRPr/>
          </a:p>
          <a:p>
            <a:pPr indent="0" lvl="0" marL="0" rtl="0" algn="l">
              <a:lnSpc>
                <a:spcPct val="100000"/>
              </a:lnSpc>
              <a:spcBef>
                <a:spcPts val="280"/>
              </a:spcBef>
              <a:spcAft>
                <a:spcPts val="0"/>
              </a:spcAft>
              <a:buClr>
                <a:schemeClr val="dk2"/>
              </a:buClr>
              <a:buSzPts val="1400"/>
              <a:buNone/>
            </a:pPr>
            <a:r>
              <a:t/>
            </a:r>
            <a:endParaRPr b="1" sz="1400">
              <a:solidFill>
                <a:srgbClr val="366092"/>
              </a:solidFill>
              <a:latin typeface="Arial Rounded"/>
              <a:ea typeface="Arial Rounded"/>
              <a:cs typeface="Arial Rounded"/>
              <a:sym typeface="Arial Rounded"/>
            </a:endParaRPr>
          </a:p>
          <a:p>
            <a:pPr indent="-342840" lvl="0" marL="342840" rtl="0" algn="l">
              <a:lnSpc>
                <a:spcPct val="100000"/>
              </a:lnSpc>
              <a:spcBef>
                <a:spcPts val="280"/>
              </a:spcBef>
              <a:spcAft>
                <a:spcPts val="0"/>
              </a:spcAft>
              <a:buClr>
                <a:srgbClr val="366092"/>
              </a:buClr>
              <a:buSzPts val="1400"/>
              <a:buFont typeface="Arial"/>
              <a:buChar char="•"/>
            </a:pPr>
            <a:r>
              <a:rPr b="1" lang="en-US" sz="1400">
                <a:solidFill>
                  <a:srgbClr val="366092"/>
                </a:solidFill>
                <a:latin typeface="Arial Rounded"/>
                <a:ea typeface="Arial Rounded"/>
                <a:cs typeface="Arial Rounded"/>
                <a:sym typeface="Arial Rounded"/>
              </a:rPr>
              <a:t>In this project, we will </a:t>
            </a:r>
            <a:r>
              <a:rPr b="1" lang="en-US" sz="1400">
                <a:solidFill>
                  <a:srgbClr val="C00000"/>
                </a:solidFill>
                <a:latin typeface="Arial Rounded"/>
                <a:ea typeface="Arial Rounded"/>
                <a:cs typeface="Arial Rounded"/>
                <a:sym typeface="Arial Rounded"/>
              </a:rPr>
              <a:t>analyze customer-level data </a:t>
            </a:r>
            <a:r>
              <a:rPr b="1" lang="en-US" sz="1400">
                <a:solidFill>
                  <a:srgbClr val="366092"/>
                </a:solidFill>
                <a:latin typeface="Arial Rounded"/>
                <a:ea typeface="Arial Rounded"/>
                <a:cs typeface="Arial Rounded"/>
                <a:sym typeface="Arial Rounded"/>
              </a:rPr>
              <a:t>of a leading telecom firm, to identify customers at high risk of churn and identify the main indicators of churn.</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solidFill>
                  <a:srgbClr val="C00000"/>
                </a:solidFill>
                <a:latin typeface="Arial Black"/>
                <a:ea typeface="Arial Black"/>
                <a:cs typeface="Arial Black"/>
                <a:sym typeface="Arial Black"/>
              </a:rPr>
              <a:t>Objective</a:t>
            </a:r>
            <a:endParaRPr/>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840" lvl="0" marL="342840" rtl="0" algn="l">
              <a:lnSpc>
                <a:spcPct val="100000"/>
              </a:lnSpc>
              <a:spcBef>
                <a:spcPts val="400"/>
              </a:spcBef>
              <a:spcAft>
                <a:spcPts val="0"/>
              </a:spcAft>
              <a:buClr>
                <a:srgbClr val="366092"/>
              </a:buClr>
              <a:buSzPts val="2000"/>
              <a:buFont typeface="Arial"/>
              <a:buChar char="•"/>
            </a:pPr>
            <a:r>
              <a:rPr b="1" lang="en-US" sz="2000">
                <a:solidFill>
                  <a:srgbClr val="366092"/>
                </a:solidFill>
                <a:latin typeface="Arial Rounded"/>
                <a:ea typeface="Arial Rounded"/>
                <a:cs typeface="Arial Rounded"/>
                <a:sym typeface="Arial Rounded"/>
              </a:rPr>
              <a:t>Finding factors which influence customers to churn.</a:t>
            </a:r>
            <a:endParaRPr/>
          </a:p>
          <a:p>
            <a:pPr indent="0" lvl="0" marL="0" rtl="0" algn="l">
              <a:lnSpc>
                <a:spcPct val="100000"/>
              </a:lnSpc>
              <a:spcBef>
                <a:spcPts val="400"/>
              </a:spcBef>
              <a:spcAft>
                <a:spcPts val="0"/>
              </a:spcAft>
              <a:buClr>
                <a:srgbClr val="366092"/>
              </a:buClr>
              <a:buSzPts val="2000"/>
              <a:buNone/>
            </a:pPr>
            <a:r>
              <a:rPr b="1" lang="en-US" sz="2000">
                <a:solidFill>
                  <a:srgbClr val="366092"/>
                </a:solidFill>
                <a:latin typeface="Arial Rounded"/>
                <a:ea typeface="Arial Rounded"/>
                <a:cs typeface="Arial Rounded"/>
                <a:sym typeface="Arial Rounded"/>
              </a:rPr>
              <a:t> </a:t>
            </a:r>
            <a:endParaRPr/>
          </a:p>
          <a:p>
            <a:pPr indent="-342840" lvl="0" marL="342840" rtl="0" algn="l">
              <a:lnSpc>
                <a:spcPct val="100000"/>
              </a:lnSpc>
              <a:spcBef>
                <a:spcPts val="400"/>
              </a:spcBef>
              <a:spcAft>
                <a:spcPts val="0"/>
              </a:spcAft>
              <a:buClr>
                <a:srgbClr val="366092"/>
              </a:buClr>
              <a:buSzPts val="2000"/>
              <a:buFont typeface="Arial"/>
              <a:buChar char="•"/>
            </a:pPr>
            <a:r>
              <a:rPr b="1" lang="en-US" sz="2000">
                <a:solidFill>
                  <a:srgbClr val="366092"/>
                </a:solidFill>
                <a:latin typeface="Arial Rounded"/>
                <a:ea typeface="Arial Rounded"/>
                <a:cs typeface="Arial Rounded"/>
                <a:sym typeface="Arial Rounded"/>
              </a:rPr>
              <a:t>Retain churn customers by applying strategy.</a:t>
            </a:r>
            <a:endParaRPr/>
          </a:p>
          <a:p>
            <a:pPr indent="0" lvl="0" marL="0" rtl="0" algn="l">
              <a:lnSpc>
                <a:spcPct val="100000"/>
              </a:lnSpc>
              <a:spcBef>
                <a:spcPts val="400"/>
              </a:spcBef>
              <a:spcAft>
                <a:spcPts val="0"/>
              </a:spcAft>
              <a:buClr>
                <a:schemeClr val="dk2"/>
              </a:buClr>
              <a:buSzPts val="2000"/>
              <a:buNone/>
            </a:pPr>
            <a:r>
              <a:t/>
            </a:r>
            <a:endParaRPr b="1" sz="2000">
              <a:solidFill>
                <a:srgbClr val="366092"/>
              </a:solidFill>
              <a:latin typeface="Arial Rounded"/>
              <a:ea typeface="Arial Rounded"/>
              <a:cs typeface="Arial Rounded"/>
              <a:sym typeface="Arial Rounded"/>
            </a:endParaRPr>
          </a:p>
          <a:p>
            <a:pPr indent="-342840" lvl="0" marL="342840" rtl="0" algn="l">
              <a:lnSpc>
                <a:spcPct val="100000"/>
              </a:lnSpc>
              <a:spcBef>
                <a:spcPts val="400"/>
              </a:spcBef>
              <a:spcAft>
                <a:spcPts val="0"/>
              </a:spcAft>
              <a:buClr>
                <a:srgbClr val="366092"/>
              </a:buClr>
              <a:buSzPts val="2000"/>
              <a:buFont typeface="Arial"/>
              <a:buChar char="•"/>
            </a:pPr>
            <a:r>
              <a:rPr b="1" lang="en-US" sz="2000">
                <a:solidFill>
                  <a:srgbClr val="366092"/>
                </a:solidFill>
                <a:latin typeface="Arial Rounded"/>
                <a:ea typeface="Arial Rounded"/>
                <a:cs typeface="Arial Rounded"/>
                <a:sym typeface="Arial Rounded"/>
              </a:rPr>
              <a:t>Providing offers based on influencing factors.</a:t>
            </a:r>
            <a:endParaRPr/>
          </a:p>
          <a:p>
            <a:pPr indent="0" lvl="0" marL="0" rtl="0" algn="l">
              <a:lnSpc>
                <a:spcPct val="100000"/>
              </a:lnSpc>
              <a:spcBef>
                <a:spcPts val="400"/>
              </a:spcBef>
              <a:spcAft>
                <a:spcPts val="0"/>
              </a:spcAft>
              <a:buClr>
                <a:schemeClr val="dk2"/>
              </a:buClr>
              <a:buSzPts val="2000"/>
              <a:buNone/>
            </a:pPr>
            <a:r>
              <a:t/>
            </a:r>
            <a:endParaRPr b="1" sz="2000">
              <a:solidFill>
                <a:srgbClr val="366092"/>
              </a:solidFill>
              <a:latin typeface="Arial Rounded"/>
              <a:ea typeface="Arial Rounded"/>
              <a:cs typeface="Arial Rounded"/>
              <a:sym typeface="Arial Rounded"/>
            </a:endParaRPr>
          </a:p>
          <a:p>
            <a:pPr indent="-342840" lvl="0" marL="342840" rtl="0" algn="l">
              <a:lnSpc>
                <a:spcPct val="100000"/>
              </a:lnSpc>
              <a:spcBef>
                <a:spcPts val="400"/>
              </a:spcBef>
              <a:spcAft>
                <a:spcPts val="0"/>
              </a:spcAft>
              <a:buClr>
                <a:srgbClr val="366092"/>
              </a:buClr>
              <a:buSzPts val="2000"/>
              <a:buFont typeface="Arial"/>
              <a:buChar char="•"/>
            </a:pPr>
            <a:r>
              <a:rPr b="1" lang="en-US" sz="2000">
                <a:solidFill>
                  <a:srgbClr val="366092"/>
                </a:solidFill>
                <a:latin typeface="Arial Rounded"/>
                <a:ea typeface="Arial Rounded"/>
                <a:cs typeface="Arial Rounded"/>
                <a:sym typeface="Arial Rounded"/>
              </a:rPr>
              <a:t>Control churn rate and improve the image in the market.</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lang="en-US" sz="3200">
                <a:solidFill>
                  <a:srgbClr val="C00000"/>
                </a:solidFill>
                <a:latin typeface="Arial Black"/>
                <a:ea typeface="Arial Black"/>
                <a:cs typeface="Arial Black"/>
                <a:sym typeface="Arial Black"/>
              </a:rPr>
              <a:t>Data Summary</a:t>
            </a:r>
            <a:endParaRPr b="1" sz="1600">
              <a:solidFill>
                <a:schemeClr val="lt1"/>
              </a:solidFill>
              <a:latin typeface="Montserrat"/>
              <a:ea typeface="Montserrat"/>
              <a:cs typeface="Montserrat"/>
              <a:sym typeface="Montserrat"/>
            </a:endParaRPr>
          </a:p>
        </p:txBody>
      </p:sp>
      <p:sp>
        <p:nvSpPr>
          <p:cNvPr id="86" name="Google Shape;86;p6"/>
          <p:cNvSpPr txBox="1"/>
          <p:nvPr>
            <p:ph idx="1" type="body"/>
          </p:nvPr>
        </p:nvSpPr>
        <p:spPr>
          <a:xfrm>
            <a:off x="311700" y="121831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00"/>
              </a:spcBef>
              <a:spcAft>
                <a:spcPts val="0"/>
              </a:spcAft>
              <a:buClr>
                <a:srgbClr val="C00000"/>
              </a:buClr>
              <a:buSzPts val="2000"/>
              <a:buNone/>
            </a:pPr>
            <a:r>
              <a:rPr b="1" lang="en-US" sz="2000">
                <a:solidFill>
                  <a:srgbClr val="C00000"/>
                </a:solidFill>
                <a:latin typeface="Arial Rounded"/>
                <a:ea typeface="Arial Rounded"/>
                <a:cs typeface="Arial Rounded"/>
                <a:sym typeface="Arial Rounded"/>
              </a:rPr>
              <a:t>Data set : </a:t>
            </a:r>
            <a:r>
              <a:rPr b="1" lang="en-US">
                <a:solidFill>
                  <a:srgbClr val="366092"/>
                </a:solidFill>
                <a:latin typeface="Arial Rounded"/>
                <a:ea typeface="Arial Rounded"/>
                <a:cs typeface="Arial Rounded"/>
                <a:sym typeface="Arial Rounded"/>
              </a:rPr>
              <a:t>Telecom Churn dataset of  </a:t>
            </a:r>
            <a:r>
              <a:rPr b="1" lang="en-US">
                <a:solidFill>
                  <a:srgbClr val="366092"/>
                </a:solidFill>
                <a:latin typeface="Calibri"/>
                <a:ea typeface="Calibri"/>
                <a:cs typeface="Calibri"/>
                <a:sym typeface="Calibri"/>
              </a:rPr>
              <a:t>Orange S.A., formerly France Télécom S.A</a:t>
            </a:r>
            <a:r>
              <a:rPr b="1" lang="en-US" sz="2000">
                <a:solidFill>
                  <a:srgbClr val="366092"/>
                </a:solidFill>
                <a:latin typeface="Calibri"/>
                <a:ea typeface="Calibri"/>
                <a:cs typeface="Calibri"/>
                <a:sym typeface="Calibri"/>
              </a:rPr>
              <a:t>.</a:t>
            </a:r>
            <a:endParaRPr b="1" sz="2400">
              <a:solidFill>
                <a:srgbClr val="366092"/>
              </a:solidFill>
              <a:latin typeface="Arial Rounded"/>
              <a:ea typeface="Arial Rounded"/>
              <a:cs typeface="Arial Rounded"/>
              <a:sym typeface="Arial Rounded"/>
            </a:endParaRPr>
          </a:p>
          <a:p>
            <a:pPr indent="0" lvl="0" marL="0" rtl="0" algn="l">
              <a:lnSpc>
                <a:spcPct val="100000"/>
              </a:lnSpc>
              <a:spcBef>
                <a:spcPts val="400"/>
              </a:spcBef>
              <a:spcAft>
                <a:spcPts val="0"/>
              </a:spcAft>
              <a:buClr>
                <a:srgbClr val="C00000"/>
              </a:buClr>
              <a:buSzPts val="2000"/>
              <a:buNone/>
            </a:pPr>
            <a:r>
              <a:rPr b="1" lang="en-US" sz="2000">
                <a:solidFill>
                  <a:srgbClr val="C00000"/>
                </a:solidFill>
                <a:latin typeface="Arial Rounded"/>
                <a:ea typeface="Arial Rounded"/>
                <a:cs typeface="Arial Rounded"/>
                <a:sym typeface="Arial Rounded"/>
              </a:rPr>
              <a:t>Shape:</a:t>
            </a:r>
            <a:endParaRPr/>
          </a:p>
          <a:p>
            <a:pPr indent="-285700" lvl="1" marL="742821" rtl="0" algn="l">
              <a:lnSpc>
                <a:spcPct val="100000"/>
              </a:lnSpc>
              <a:spcBef>
                <a:spcPts val="280"/>
              </a:spcBef>
              <a:spcAft>
                <a:spcPts val="0"/>
              </a:spcAft>
              <a:buClr>
                <a:srgbClr val="366092"/>
              </a:buClr>
              <a:buSzPts val="1400"/>
              <a:buFont typeface="Arial"/>
              <a:buChar char="–"/>
            </a:pPr>
            <a:r>
              <a:rPr b="1" lang="en-US">
                <a:solidFill>
                  <a:srgbClr val="366092"/>
                </a:solidFill>
                <a:latin typeface="Arial Rounded"/>
                <a:ea typeface="Arial Rounded"/>
                <a:cs typeface="Arial Rounded"/>
                <a:sym typeface="Arial Rounded"/>
              </a:rPr>
              <a:t>Rows - 3333</a:t>
            </a:r>
            <a:endParaRPr/>
          </a:p>
          <a:p>
            <a:pPr indent="-285700" lvl="1" marL="742821" rtl="0" algn="l">
              <a:lnSpc>
                <a:spcPct val="100000"/>
              </a:lnSpc>
              <a:spcBef>
                <a:spcPts val="280"/>
              </a:spcBef>
              <a:spcAft>
                <a:spcPts val="0"/>
              </a:spcAft>
              <a:buClr>
                <a:srgbClr val="366092"/>
              </a:buClr>
              <a:buSzPts val="1400"/>
              <a:buFont typeface="Arial"/>
              <a:buChar char="–"/>
            </a:pPr>
            <a:r>
              <a:rPr b="1" lang="en-US">
                <a:solidFill>
                  <a:srgbClr val="366092"/>
                </a:solidFill>
                <a:latin typeface="Arial Rounded"/>
                <a:ea typeface="Arial Rounded"/>
                <a:cs typeface="Arial Rounded"/>
                <a:sym typeface="Arial Rounded"/>
              </a:rPr>
              <a:t>Columns – 20</a:t>
            </a:r>
            <a:endParaRPr/>
          </a:p>
          <a:p>
            <a:pPr indent="-184100" lvl="1" marL="742821" rtl="0" algn="l">
              <a:lnSpc>
                <a:spcPct val="100000"/>
              </a:lnSpc>
              <a:spcBef>
                <a:spcPts val="320"/>
              </a:spcBef>
              <a:spcAft>
                <a:spcPts val="0"/>
              </a:spcAft>
              <a:buClr>
                <a:schemeClr val="dk2"/>
              </a:buClr>
              <a:buSzPts val="1600"/>
              <a:buFont typeface="Arial"/>
              <a:buNone/>
            </a:pPr>
            <a:r>
              <a:t/>
            </a:r>
            <a:endParaRPr b="1" sz="1600">
              <a:solidFill>
                <a:srgbClr val="366092"/>
              </a:solidFill>
              <a:latin typeface="Arial Rounded"/>
              <a:ea typeface="Arial Rounded"/>
              <a:cs typeface="Arial Rounded"/>
              <a:sym typeface="Arial Rounded"/>
            </a:endParaRPr>
          </a:p>
          <a:p>
            <a:pPr indent="0" lvl="0" marL="0" rtl="0" algn="l">
              <a:lnSpc>
                <a:spcPct val="100000"/>
              </a:lnSpc>
              <a:spcBef>
                <a:spcPts val="400"/>
              </a:spcBef>
              <a:spcAft>
                <a:spcPts val="0"/>
              </a:spcAft>
              <a:buClr>
                <a:srgbClr val="C00000"/>
              </a:buClr>
              <a:buSzPts val="2000"/>
              <a:buNone/>
            </a:pPr>
            <a:r>
              <a:rPr b="1" lang="en-US" sz="2000">
                <a:solidFill>
                  <a:srgbClr val="C00000"/>
                </a:solidFill>
                <a:latin typeface="Arial Rounded"/>
                <a:ea typeface="Arial Rounded"/>
                <a:cs typeface="Arial Rounded"/>
                <a:sym typeface="Arial Rounded"/>
              </a:rPr>
              <a:t>Important Columns: </a:t>
            </a:r>
            <a:r>
              <a:rPr b="1" lang="en-US">
                <a:solidFill>
                  <a:srgbClr val="366092"/>
                </a:solidFill>
                <a:latin typeface="Arial Rounded"/>
                <a:ea typeface="Arial Rounded"/>
                <a:cs typeface="Arial Rounded"/>
                <a:sym typeface="Arial Rounded"/>
              </a:rPr>
              <a:t>State, Area code, International plan, Voice mail plan, Churn, Customer service calls, Total eve calls, Total day calls, Total night calls, Total intl calls.( Probably all columns are important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Churn Information</a:t>
            </a:r>
            <a:endParaRPr sz="3200"/>
          </a:p>
        </p:txBody>
      </p:sp>
      <p:sp>
        <p:nvSpPr>
          <p:cNvPr id="92" name="Google Shape;92;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93" name="Google Shape;93;p7"/>
          <p:cNvPicPr preferRelativeResize="0"/>
          <p:nvPr/>
        </p:nvPicPr>
        <p:blipFill rotWithShape="1">
          <a:blip r:embed="rId3">
            <a:alphaModFix/>
          </a:blip>
          <a:srcRect b="0" l="0" r="0" t="0"/>
          <a:stretch/>
        </p:blipFill>
        <p:spPr>
          <a:xfrm>
            <a:off x="228600" y="819150"/>
            <a:ext cx="3733800" cy="3586136"/>
          </a:xfrm>
          <a:prstGeom prst="rect">
            <a:avLst/>
          </a:prstGeom>
          <a:noFill/>
          <a:ln>
            <a:noFill/>
          </a:ln>
        </p:spPr>
      </p:pic>
      <p:sp>
        <p:nvSpPr>
          <p:cNvPr id="94" name="Google Shape;94;p7"/>
          <p:cNvSpPr/>
          <p:nvPr/>
        </p:nvSpPr>
        <p:spPr>
          <a:xfrm>
            <a:off x="3886200" y="1885949"/>
            <a:ext cx="4191000"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66092"/>
              </a:buClr>
              <a:buSzPts val="2000"/>
              <a:buFont typeface="Arial"/>
              <a:buNone/>
            </a:pPr>
            <a:r>
              <a:rPr b="1" i="0" lang="en-US" sz="2000" u="none" cap="none" strike="noStrike">
                <a:solidFill>
                  <a:srgbClr val="366092"/>
                </a:solidFill>
                <a:latin typeface="Arial Rounded"/>
                <a:ea typeface="Arial Rounded"/>
                <a:cs typeface="Arial Rounded"/>
                <a:sym typeface="Arial Rounded"/>
              </a:rPr>
              <a:t>Total Users were </a:t>
            </a:r>
            <a:r>
              <a:rPr b="1" i="0" lang="en-US" sz="2000" u="none" cap="none" strike="noStrike">
                <a:solidFill>
                  <a:srgbClr val="C00000"/>
                </a:solidFill>
                <a:latin typeface="Arial Rounded"/>
                <a:ea typeface="Arial Rounded"/>
                <a:cs typeface="Arial Rounded"/>
                <a:sym typeface="Arial Rounded"/>
              </a:rPr>
              <a:t>3333.</a:t>
            </a:r>
            <a:r>
              <a:rPr b="1" i="0" lang="en-US" sz="2000" u="none" cap="none" strike="noStrike">
                <a:solidFill>
                  <a:srgbClr val="366092"/>
                </a:solidFill>
                <a:latin typeface="Arial Rounded"/>
                <a:ea typeface="Arial Rounded"/>
                <a:cs typeface="Arial Rounded"/>
                <a:sym typeface="Arial Rounded"/>
              </a:rPr>
              <a:t> </a:t>
            </a:r>
            <a:endParaRPr b="1" i="0" sz="2000" u="none" cap="none" strike="noStrike">
              <a:solidFill>
                <a:srgbClr val="366092"/>
              </a:solidFill>
              <a:latin typeface="Arial Rounded"/>
              <a:ea typeface="Arial Rounded"/>
              <a:cs typeface="Arial Rounded"/>
              <a:sym typeface="Arial Rounded"/>
            </a:endParaRPr>
          </a:p>
          <a:p>
            <a:pPr indent="0" lvl="0" marL="0" marR="0" rtl="0" algn="l">
              <a:lnSpc>
                <a:spcPct val="100000"/>
              </a:lnSpc>
              <a:spcBef>
                <a:spcPts val="0"/>
              </a:spcBef>
              <a:spcAft>
                <a:spcPts val="0"/>
              </a:spcAft>
              <a:buNone/>
            </a:pPr>
            <a:r>
              <a:rPr b="1" i="0" lang="en-US" sz="2000" u="none" cap="none" strike="noStrike">
                <a:solidFill>
                  <a:srgbClr val="C00000"/>
                </a:solidFill>
                <a:latin typeface="Arial Rounded"/>
                <a:ea typeface="Arial Rounded"/>
                <a:cs typeface="Arial Rounded"/>
                <a:sym typeface="Arial Rounded"/>
              </a:rPr>
              <a:t>2850</a:t>
            </a:r>
            <a:r>
              <a:rPr b="1" i="0" lang="en-US" sz="2000" u="none" cap="none" strike="noStrike">
                <a:solidFill>
                  <a:srgbClr val="366092"/>
                </a:solidFill>
                <a:latin typeface="Arial Rounded"/>
                <a:ea typeface="Arial Rounded"/>
                <a:cs typeface="Arial Rounded"/>
                <a:sym typeface="Arial Rounded"/>
              </a:rPr>
              <a:t> - Non churn (85.5%) </a:t>
            </a:r>
            <a:endParaRPr b="1" i="0" sz="2000" u="none" cap="none" strike="noStrike">
              <a:solidFill>
                <a:srgbClr val="366092"/>
              </a:solidFill>
              <a:latin typeface="Arial Rounded"/>
              <a:ea typeface="Arial Rounded"/>
              <a:cs typeface="Arial Rounded"/>
              <a:sym typeface="Arial Rounded"/>
            </a:endParaRPr>
          </a:p>
          <a:p>
            <a:pPr indent="0" lvl="0" marL="0" marR="0" rtl="0" algn="l">
              <a:lnSpc>
                <a:spcPct val="100000"/>
              </a:lnSpc>
              <a:spcBef>
                <a:spcPts val="0"/>
              </a:spcBef>
              <a:spcAft>
                <a:spcPts val="0"/>
              </a:spcAft>
              <a:buNone/>
            </a:pPr>
            <a:r>
              <a:rPr b="1" i="0" lang="en-US" sz="2000" u="none" cap="none" strike="noStrike">
                <a:solidFill>
                  <a:srgbClr val="C00000"/>
                </a:solidFill>
                <a:latin typeface="Arial Rounded"/>
                <a:ea typeface="Arial Rounded"/>
                <a:cs typeface="Arial Rounded"/>
                <a:sym typeface="Arial Rounded"/>
              </a:rPr>
              <a:t>483 </a:t>
            </a:r>
            <a:r>
              <a:rPr b="1" i="0" lang="en-US" sz="2000" u="none" cap="none" strike="noStrike">
                <a:solidFill>
                  <a:srgbClr val="366092"/>
                </a:solidFill>
                <a:latin typeface="Arial Rounded"/>
                <a:ea typeface="Arial Rounded"/>
                <a:cs typeface="Arial Rounded"/>
                <a:sym typeface="Arial Rounded"/>
              </a:rPr>
              <a:t>  - Churn  (14.5%)</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311700" y="335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Correlation</a:t>
            </a:r>
            <a:endParaRPr/>
          </a:p>
        </p:txBody>
      </p:sp>
      <p:pic>
        <p:nvPicPr>
          <p:cNvPr id="100" name="Google Shape;100;p8"/>
          <p:cNvPicPr preferRelativeResize="0"/>
          <p:nvPr>
            <p:ph idx="1" type="body"/>
          </p:nvPr>
        </p:nvPicPr>
        <p:blipFill rotWithShape="1">
          <a:blip r:embed="rId3">
            <a:alphaModFix/>
          </a:blip>
          <a:srcRect b="0" l="0" r="0" t="0"/>
          <a:stretch/>
        </p:blipFill>
        <p:spPr>
          <a:xfrm>
            <a:off x="228600" y="961607"/>
            <a:ext cx="8610600" cy="40485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200">
                <a:solidFill>
                  <a:srgbClr val="C00000"/>
                </a:solidFill>
                <a:latin typeface="Arial Black"/>
                <a:ea typeface="Arial Black"/>
                <a:cs typeface="Arial Black"/>
                <a:sym typeface="Arial Black"/>
              </a:rPr>
              <a:t>Analysis based on Account Length</a:t>
            </a:r>
            <a:endParaRPr sz="3200"/>
          </a:p>
        </p:txBody>
      </p:sp>
      <p:pic>
        <p:nvPicPr>
          <p:cNvPr id="106" name="Google Shape;106;p9"/>
          <p:cNvPicPr preferRelativeResize="0"/>
          <p:nvPr/>
        </p:nvPicPr>
        <p:blipFill rotWithShape="1">
          <a:blip r:embed="rId3">
            <a:alphaModFix/>
          </a:blip>
          <a:srcRect b="0" l="0" r="0" t="0"/>
          <a:stretch/>
        </p:blipFill>
        <p:spPr>
          <a:xfrm>
            <a:off x="2462283" y="1002025"/>
            <a:ext cx="4219433" cy="3394075"/>
          </a:xfrm>
          <a:prstGeom prst="rect">
            <a:avLst/>
          </a:prstGeom>
          <a:noFill/>
          <a:ln>
            <a:noFill/>
          </a:ln>
        </p:spPr>
      </p:pic>
      <p:sp>
        <p:nvSpPr>
          <p:cNvPr id="107" name="Google Shape;107;p9"/>
          <p:cNvSpPr txBox="1"/>
          <p:nvPr/>
        </p:nvSpPr>
        <p:spPr>
          <a:xfrm>
            <a:off x="990600" y="4577472"/>
            <a:ext cx="7330020"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66092"/>
              </a:buClr>
              <a:buSzPts val="1800"/>
              <a:buFont typeface="Arial"/>
              <a:buNone/>
            </a:pPr>
            <a:r>
              <a:rPr b="1" i="0" lang="en-US" sz="1800" u="none" cap="none" strike="noStrike">
                <a:solidFill>
                  <a:srgbClr val="366092"/>
                </a:solidFill>
                <a:latin typeface="Arial Rounded"/>
                <a:ea typeface="Arial Rounded"/>
                <a:cs typeface="Arial Rounded"/>
                <a:sym typeface="Arial Rounded"/>
              </a:rPr>
              <a:t>The mean of Account length is almost </a:t>
            </a:r>
            <a:r>
              <a:rPr b="1" i="0" lang="en-US" sz="1800" u="none" cap="none" strike="noStrike">
                <a:solidFill>
                  <a:srgbClr val="C00000"/>
                </a:solidFill>
                <a:latin typeface="Arial Rounded"/>
                <a:ea typeface="Arial Rounded"/>
                <a:cs typeface="Arial Rounded"/>
                <a:sym typeface="Arial Rounded"/>
              </a:rPr>
              <a:t>similar</a:t>
            </a:r>
            <a:r>
              <a:rPr b="1" i="0" lang="en-US" sz="1800" u="none" cap="none" strike="noStrike">
                <a:solidFill>
                  <a:srgbClr val="366092"/>
                </a:solidFill>
                <a:latin typeface="Arial Rounded"/>
                <a:ea typeface="Arial Rounded"/>
                <a:cs typeface="Arial Rounded"/>
                <a:sym typeface="Arial Rounded"/>
              </a:rPr>
              <a:t> for both churn groups.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Monty</dc:creator>
</cp:coreProperties>
</file>