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53"/>
  </p:notesMasterIdLst>
  <p:handoutMasterIdLst>
    <p:handoutMasterId r:id="rId54"/>
  </p:handoutMasterIdLst>
  <p:sldIdLst>
    <p:sldId id="256" r:id="rId2"/>
    <p:sldId id="266" r:id="rId3"/>
    <p:sldId id="267" r:id="rId4"/>
    <p:sldId id="268" r:id="rId5"/>
    <p:sldId id="269" r:id="rId6"/>
    <p:sldId id="257" r:id="rId7"/>
    <p:sldId id="258" r:id="rId8"/>
    <p:sldId id="259" r:id="rId9"/>
    <p:sldId id="264" r:id="rId10"/>
    <p:sldId id="261" r:id="rId11"/>
    <p:sldId id="260" r:id="rId12"/>
    <p:sldId id="262" r:id="rId13"/>
    <p:sldId id="263" r:id="rId14"/>
    <p:sldId id="265" r:id="rId15"/>
    <p:sldId id="270" r:id="rId16"/>
    <p:sldId id="271" r:id="rId17"/>
    <p:sldId id="272" r:id="rId18"/>
    <p:sldId id="273" r:id="rId19"/>
    <p:sldId id="274" r:id="rId20"/>
    <p:sldId id="275" r:id="rId21"/>
    <p:sldId id="276" r:id="rId22"/>
    <p:sldId id="277" r:id="rId23"/>
    <p:sldId id="278" r:id="rId24"/>
    <p:sldId id="279" r:id="rId25"/>
    <p:sldId id="283" r:id="rId26"/>
    <p:sldId id="282" r:id="rId27"/>
    <p:sldId id="290" r:id="rId28"/>
    <p:sldId id="280" r:id="rId29"/>
    <p:sldId id="281" r:id="rId30"/>
    <p:sldId id="284" r:id="rId31"/>
    <p:sldId id="285" r:id="rId32"/>
    <p:sldId id="287" r:id="rId33"/>
    <p:sldId id="286" r:id="rId34"/>
    <p:sldId id="295" r:id="rId35"/>
    <p:sldId id="288" r:id="rId36"/>
    <p:sldId id="292" r:id="rId37"/>
    <p:sldId id="291" r:id="rId38"/>
    <p:sldId id="289" r:id="rId39"/>
    <p:sldId id="293" r:id="rId40"/>
    <p:sldId id="296" r:id="rId41"/>
    <p:sldId id="298" r:id="rId42"/>
    <p:sldId id="299" r:id="rId43"/>
    <p:sldId id="300" r:id="rId44"/>
    <p:sldId id="302" r:id="rId45"/>
    <p:sldId id="304" r:id="rId46"/>
    <p:sldId id="303" r:id="rId47"/>
    <p:sldId id="305" r:id="rId48"/>
    <p:sldId id="306" r:id="rId49"/>
    <p:sldId id="307" r:id="rId50"/>
    <p:sldId id="309" r:id="rId51"/>
    <p:sldId id="310"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Arial" charset="0"/>
        <a:ea typeface="ヒラギノ角ゴ Pro W3" charset="0"/>
        <a:cs typeface="ヒラギノ角ゴ Pro W3" charset="0"/>
      </a:defRPr>
    </a:lvl5pPr>
    <a:lvl6pPr marL="2286000" algn="l" defTabSz="457200" rtl="0" eaLnBrk="1" latinLnBrk="0" hangingPunct="1">
      <a:defRPr kern="1200">
        <a:solidFill>
          <a:schemeClr val="tx1"/>
        </a:solidFill>
        <a:latin typeface="Arial" charset="0"/>
        <a:ea typeface="ヒラギノ角ゴ Pro W3" charset="0"/>
        <a:cs typeface="ヒラギノ角ゴ Pro W3" charset="0"/>
      </a:defRPr>
    </a:lvl6pPr>
    <a:lvl7pPr marL="2743200" algn="l" defTabSz="457200" rtl="0" eaLnBrk="1" latinLnBrk="0" hangingPunct="1">
      <a:defRPr kern="1200">
        <a:solidFill>
          <a:schemeClr val="tx1"/>
        </a:solidFill>
        <a:latin typeface="Arial" charset="0"/>
        <a:ea typeface="ヒラギノ角ゴ Pro W3" charset="0"/>
        <a:cs typeface="ヒラギノ角ゴ Pro W3" charset="0"/>
      </a:defRPr>
    </a:lvl7pPr>
    <a:lvl8pPr marL="3200400" algn="l" defTabSz="457200" rtl="0" eaLnBrk="1" latinLnBrk="0" hangingPunct="1">
      <a:defRPr kern="1200">
        <a:solidFill>
          <a:schemeClr val="tx1"/>
        </a:solidFill>
        <a:latin typeface="Arial" charset="0"/>
        <a:ea typeface="ヒラギノ角ゴ Pro W3" charset="0"/>
        <a:cs typeface="ヒラギノ角ゴ Pro W3" charset="0"/>
      </a:defRPr>
    </a:lvl8pPr>
    <a:lvl9pPr marL="3657600" algn="l" defTabSz="457200" rtl="0" eaLnBrk="1" latinLnBrk="0" hangingPunct="1">
      <a:defRPr kern="1200">
        <a:solidFill>
          <a:schemeClr val="tx1"/>
        </a:solidFill>
        <a:latin typeface="Arial" charset="0"/>
        <a:ea typeface="ヒラギノ角ゴ Pro W3" charset="0"/>
        <a:cs typeface="ヒラギノ角ゴ Pro W3" charset="0"/>
      </a:defRPr>
    </a:lvl9pPr>
  </p:defaultTextStyle>
  <p:extLst>
    <p:ext uri="{EFAFB233-063F-42B5-8137-9DF3F51BA10A}">
      <p15:sldGuideLst xmlns:p15="http://schemas.microsoft.com/office/powerpoint/2012/main">
        <p15:guide id="1" orient="horz" pos="4092">
          <p15:clr>
            <a:srgbClr val="A4A3A4"/>
          </p15:clr>
        </p15:guide>
        <p15:guide id="2" pos="54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113" d="100"/>
          <a:sy n="113" d="100"/>
        </p:scale>
        <p:origin x="420" y="114"/>
      </p:cViewPr>
      <p:guideLst>
        <p:guide orient="horz" pos="4092"/>
        <p:guide pos="5474"/>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7818DB-C447-AF4D-8D3F-21A9A85811BB}" type="datetimeFigureOut">
              <a:rPr lang="en-US" smtClean="0"/>
              <a:t>6/28/2018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5B40C5-ACFD-9F49-B196-2D1C4F4C7DD1}" type="slidenum">
              <a:rPr lang="en-US" smtClean="0"/>
              <a:t>‹#›</a:t>
            </a:fld>
            <a:endParaRPr lang="en-US"/>
          </a:p>
        </p:txBody>
      </p:sp>
    </p:spTree>
    <p:extLst>
      <p:ext uri="{BB962C8B-B14F-4D97-AF65-F5344CB8AC3E}">
        <p14:creationId xmlns:p14="http://schemas.microsoft.com/office/powerpoint/2010/main" val="41331254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E13D68-3247-C545-88BD-F6CF061FBBF8}" type="datetimeFigureOut">
              <a:rPr lang="en-US" smtClean="0"/>
              <a:t>6/28/2018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9130DC-E028-4B48-AFA2-72B663233E3D}" type="slidenum">
              <a:rPr lang="en-US" smtClean="0"/>
              <a:t>‹#›</a:t>
            </a:fld>
            <a:endParaRPr lang="en-US"/>
          </a:p>
        </p:txBody>
      </p:sp>
    </p:spTree>
    <p:extLst>
      <p:ext uri="{BB962C8B-B14F-4D97-AF65-F5344CB8AC3E}">
        <p14:creationId xmlns:p14="http://schemas.microsoft.com/office/powerpoint/2010/main" val="370022587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9130DC-E028-4B48-AFA2-72B663233E3D}" type="slidenum">
              <a:rPr lang="en-US" smtClean="0"/>
              <a:t>1</a:t>
            </a:fld>
            <a:endParaRPr lang="en-US"/>
          </a:p>
        </p:txBody>
      </p:sp>
    </p:spTree>
    <p:extLst>
      <p:ext uri="{BB962C8B-B14F-4D97-AF65-F5344CB8AC3E}">
        <p14:creationId xmlns:p14="http://schemas.microsoft.com/office/powerpoint/2010/main" val="22917870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Blue">
    <p:spTree>
      <p:nvGrpSpPr>
        <p:cNvPr id="1" name=""/>
        <p:cNvGrpSpPr/>
        <p:nvPr/>
      </p:nvGrpSpPr>
      <p:grpSpPr>
        <a:xfrm>
          <a:off x="0" y="0"/>
          <a:ext cx="0" cy="0"/>
          <a:chOff x="0" y="0"/>
          <a:chExt cx="0" cy="0"/>
        </a:xfrm>
      </p:grpSpPr>
      <p:sp>
        <p:nvSpPr>
          <p:cNvPr id="18" name="Content Placeholder 4"/>
          <p:cNvSpPr>
            <a:spLocks noGrp="1"/>
          </p:cNvSpPr>
          <p:nvPr>
            <p:ph sz="quarter" idx="13" hasCustomPrompt="1"/>
          </p:nvPr>
        </p:nvSpPr>
        <p:spPr bwMode="white">
          <a:xfrm>
            <a:off x="475488" y="4648200"/>
            <a:ext cx="5019528" cy="662599"/>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pPr>
              <a:lnSpc>
                <a:spcPct val="110000"/>
              </a:lnSpc>
            </a:pPr>
            <a:r>
              <a:rPr lang="en-US" sz="1200" dirty="0" smtClean="0">
                <a:solidFill>
                  <a:srgbClr val="7F7F7F"/>
                </a:solidFill>
              </a:rPr>
              <a:t>Presenter name (optional)</a:t>
            </a:r>
          </a:p>
          <a:p>
            <a:r>
              <a:rPr lang="en-US" sz="1200" dirty="0" smtClean="0">
                <a:solidFill>
                  <a:srgbClr val="7F7F7F"/>
                </a:solidFill>
              </a:rPr>
              <a:t>Title (optional)</a:t>
            </a:r>
          </a:p>
          <a:p>
            <a:r>
              <a:rPr lang="en-US" sz="1200" dirty="0" smtClean="0">
                <a:solidFill>
                  <a:srgbClr val="7F7F7F"/>
                </a:solidFill>
              </a:rPr>
              <a:t>Location (optional)</a:t>
            </a:r>
            <a:endParaRPr lang="en-US" sz="1200" dirty="0">
              <a:solidFill>
                <a:srgbClr val="7F7F7F"/>
              </a:solidFill>
            </a:endParaRPr>
          </a:p>
        </p:txBody>
      </p:sp>
      <p:sp>
        <p:nvSpPr>
          <p:cNvPr id="16" name="Content Placeholder 4"/>
          <p:cNvSpPr>
            <a:spLocks noGrp="1"/>
          </p:cNvSpPr>
          <p:nvPr>
            <p:ph sz="quarter" idx="12" hasCustomPrompt="1"/>
          </p:nvPr>
        </p:nvSpPr>
        <p:spPr bwMode="white">
          <a:xfrm>
            <a:off x="475488" y="409536"/>
            <a:ext cx="5019528" cy="314325"/>
          </a:xfrm>
          <a:noFill/>
          <a:ln>
            <a:noFill/>
          </a:ln>
        </p:spPr>
        <p:txBody>
          <a:bodyPr vert="horz" wrap="square" lIns="0" tIns="0" rIns="0" bIns="0" numCol="1" anchor="t" anchorCtr="0" compatLnSpc="1">
            <a:prstTxWarp prst="textNoShape">
              <a:avLst/>
            </a:prstTxWarp>
          </a:bodyPr>
          <a:lstStyle>
            <a:lvl1pPr marL="0" indent="0">
              <a:buNone/>
              <a:defRPr lang="en-US" sz="1200" dirty="0">
                <a:solidFill>
                  <a:schemeClr val="tx1">
                    <a:lumMod val="50000"/>
                    <a:lumOff val="50000"/>
                  </a:schemeClr>
                </a:solidFill>
                <a:ea typeface="+mn-ea"/>
                <a:cs typeface="+mn-cs"/>
              </a:defRPr>
            </a:lvl1pPr>
          </a:lstStyle>
          <a:p>
            <a:r>
              <a:rPr lang="en-US" sz="1200" dirty="0" smtClean="0">
                <a:solidFill>
                  <a:schemeClr val="tx1">
                    <a:lumMod val="50000"/>
                    <a:lumOff val="50000"/>
                  </a:schemeClr>
                </a:solidFill>
              </a:rPr>
              <a:t>Extra copy line separated by two spaces, no comma (optional)</a:t>
            </a:r>
          </a:p>
        </p:txBody>
      </p:sp>
      <p:sp>
        <p:nvSpPr>
          <p:cNvPr id="10" name="Rectangle 9"/>
          <p:cNvSpPr/>
          <p:nvPr userDrawn="1"/>
        </p:nvSpPr>
        <p:spPr>
          <a:xfrm>
            <a:off x="0" y="1325080"/>
            <a:ext cx="9144000" cy="3081528"/>
          </a:xfrm>
          <a:prstGeom prst="rect">
            <a:avLst/>
          </a:prstGeom>
          <a:gradFill flip="none" rotWithShape="1">
            <a:gsLst>
              <a:gs pos="30000">
                <a:schemeClr val="accent1"/>
              </a:gs>
              <a:gs pos="100000">
                <a:schemeClr val="accent2"/>
              </a:gs>
            </a:gsLst>
            <a:lin ang="18900000" scaled="0"/>
            <a:tileRect/>
          </a:gra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Rectangle 5"/>
          <p:cNvSpPr>
            <a:spLocks noChangeArrowheads="1"/>
          </p:cNvSpPr>
          <p:nvPr userDrawn="1"/>
        </p:nvSpPr>
        <p:spPr bwMode="auto">
          <a:xfrm>
            <a:off x="388938" y="6184900"/>
            <a:ext cx="69850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fontAlgn="auto">
              <a:spcBef>
                <a:spcPts val="0"/>
              </a:spcBef>
              <a:spcAft>
                <a:spcPts val="0"/>
              </a:spcAft>
              <a:defRPr/>
            </a:pPr>
            <a:r>
              <a:rPr lang="en-US" sz="600" dirty="0">
                <a:solidFill>
                  <a:srgbClr val="000000"/>
                </a:solidFill>
                <a:latin typeface="+mn-lt"/>
                <a:ea typeface="Arial"/>
                <a:cs typeface="Arial"/>
              </a:rPr>
              <a:t>This presentation includes forward-looking statements. Actual future conditions (including economic conditions, energy demand, and energy supply) could differ materially due to changes in technology, the development of new supply sources, political events, demographic changes, and other factors discussed herein (and in Item 1A of ExxonMobil</a:t>
            </a:r>
            <a:r>
              <a:rPr lang="ja-JP" altLang="en-US" sz="600" dirty="0">
                <a:solidFill>
                  <a:srgbClr val="000000"/>
                </a:solidFill>
                <a:latin typeface="+mn-lt"/>
                <a:ea typeface="Arial"/>
                <a:cs typeface="Arial"/>
              </a:rPr>
              <a:t>’</a:t>
            </a:r>
            <a:r>
              <a:rPr lang="en-US" sz="600" dirty="0">
                <a:solidFill>
                  <a:srgbClr val="000000"/>
                </a:solidFill>
                <a:latin typeface="+mn-lt"/>
                <a:ea typeface="Arial"/>
                <a:cs typeface="Arial"/>
              </a:rPr>
              <a:t>s latest report on Form 10-K or information set forth under "factors affecting future results" on the "investors" page of our website at </a:t>
            </a:r>
            <a:r>
              <a:rPr lang="en-US" sz="600" dirty="0" err="1">
                <a:solidFill>
                  <a:srgbClr val="000000"/>
                </a:solidFill>
                <a:latin typeface="+mn-lt"/>
                <a:ea typeface="Arial"/>
                <a:cs typeface="Arial"/>
              </a:rPr>
              <a:t>www.exxonmobil.com</a:t>
            </a:r>
            <a:r>
              <a:rPr lang="en-US" sz="600" dirty="0">
                <a:solidFill>
                  <a:srgbClr val="000000"/>
                </a:solidFill>
                <a:latin typeface="+mn-lt"/>
                <a:ea typeface="Arial"/>
                <a:cs typeface="Arial"/>
              </a:rPr>
              <a:t>). This material is not to be reproduced without the permission of Exxon Mobil Corporation.</a:t>
            </a:r>
          </a:p>
        </p:txBody>
      </p:sp>
      <p:pic>
        <p:nvPicPr>
          <p:cNvPr id="9" name="Picture 8" descr="EM_pattern_PowerPoint_White.png"/>
          <p:cNvPicPr>
            <a:picLocks noChangeAspect="1"/>
          </p:cNvPicPr>
          <p:nvPr userDrawn="1"/>
        </p:nvPicPr>
        <p:blipFill>
          <a:blip r:embed="rId2">
            <a:alphaModFix amt="63000"/>
            <a:extLst>
              <a:ext uri="{28A0092B-C50C-407E-A947-70E740481C1C}">
                <a14:useLocalDpi xmlns:a14="http://schemas.microsoft.com/office/drawing/2010/main"/>
              </a:ext>
            </a:extLst>
          </a:blip>
          <a:stretch>
            <a:fillRect/>
          </a:stretch>
        </p:blipFill>
        <p:spPr>
          <a:xfrm>
            <a:off x="0" y="1325080"/>
            <a:ext cx="9144000" cy="3084576"/>
          </a:xfrm>
          <a:prstGeom prst="rect">
            <a:avLst/>
          </a:prstGeom>
        </p:spPr>
      </p:pic>
      <p:sp>
        <p:nvSpPr>
          <p:cNvPr id="12" name="Content Placeholder 4"/>
          <p:cNvSpPr>
            <a:spLocks noGrp="1"/>
          </p:cNvSpPr>
          <p:nvPr>
            <p:ph sz="quarter" idx="11" hasCustomPrompt="1"/>
          </p:nvPr>
        </p:nvSpPr>
        <p:spPr bwMode="white">
          <a:xfrm>
            <a:off x="475488" y="1576845"/>
            <a:ext cx="5029200" cy="314325"/>
          </a:xfrm>
        </p:spPr>
        <p:txBody>
          <a:bodyPr/>
          <a:lstStyle>
            <a:lvl1pPr marL="0" indent="0">
              <a:buNone/>
              <a:defRPr lang="en-US" sz="16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r>
              <a:rPr lang="en-US" dirty="0" smtClean="0"/>
              <a:t>Month Date, Year or sub-headline</a:t>
            </a:r>
            <a:endParaRPr lang="en-US" dirty="0"/>
          </a:p>
        </p:txBody>
      </p:sp>
      <p:pic>
        <p:nvPicPr>
          <p:cNvPr id="15" name="Picture 14" descr="exmo_r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white">
          <a:xfrm>
            <a:off x="6460490" y="432873"/>
            <a:ext cx="2249424" cy="450858"/>
          </a:xfrm>
          <a:prstGeom prst="rect">
            <a:avLst/>
          </a:prstGeom>
        </p:spPr>
      </p:pic>
      <p:sp>
        <p:nvSpPr>
          <p:cNvPr id="8" name="Footer Placeholder 2"/>
          <p:cNvSpPr>
            <a:spLocks noGrp="1"/>
          </p:cNvSpPr>
          <p:nvPr>
            <p:ph type="ftr" sz="quarter" idx="3"/>
          </p:nvPr>
        </p:nvSpPr>
        <p:spPr>
          <a:xfrm>
            <a:off x="7377745" y="6267450"/>
            <a:ext cx="1312230" cy="228600"/>
          </a:xfrm>
          <a:prstGeom prst="rect">
            <a:avLst/>
          </a:prstGeom>
          <a:noFill/>
          <a:ln>
            <a:noFill/>
          </a:ln>
        </p:spPr>
        <p:txBody>
          <a:bodyPr lIns="0" tIns="0" rIns="0" bIns="0" anchor="b"/>
          <a:lstStyle>
            <a:lvl1pPr>
              <a:defRPr lang="en-US" sz="800">
                <a:latin typeface="+mn-lt"/>
                <a:ea typeface="Arial"/>
                <a:cs typeface="Arial" charset="0"/>
              </a:defRPr>
            </a:lvl1pPr>
          </a:lstStyle>
          <a:p>
            <a:pPr algn="r"/>
            <a:r>
              <a:rPr lang="en-US" smtClean="0"/>
              <a:t>Proprietary</a:t>
            </a:r>
            <a:endParaRPr lang="en-US" dirty="0"/>
          </a:p>
        </p:txBody>
      </p:sp>
      <p:pic>
        <p:nvPicPr>
          <p:cNvPr id="13" name="Picture 12" descr="exmo_elh_tm_w.png"/>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435672" y="3875313"/>
            <a:ext cx="1792224" cy="324454"/>
          </a:xfrm>
          <a:prstGeom prst="rect">
            <a:avLst/>
          </a:prstGeom>
        </p:spPr>
      </p:pic>
      <p:sp>
        <p:nvSpPr>
          <p:cNvPr id="11" name="Title 1"/>
          <p:cNvSpPr>
            <a:spLocks noGrp="1"/>
          </p:cNvSpPr>
          <p:nvPr>
            <p:ph type="ctrTitle"/>
          </p:nvPr>
        </p:nvSpPr>
        <p:spPr bwMode="white">
          <a:xfrm>
            <a:off x="475488" y="1900826"/>
            <a:ext cx="8206550" cy="2286000"/>
          </a:xfrm>
        </p:spPr>
        <p:txBody>
          <a:bodyPr>
            <a:noAutofit/>
          </a:bodyPr>
          <a:lstStyle>
            <a:lvl1pPr>
              <a:lnSpc>
                <a:spcPct val="90000"/>
              </a:lnSpc>
              <a:defRPr sz="5400" b="0" i="0" baseline="0">
                <a:solidFill>
                  <a:schemeClr val="bg1"/>
                </a:solidFill>
                <a:latin typeface="Arial"/>
                <a:cs typeface="Arial"/>
              </a:defRPr>
            </a:lvl1pPr>
          </a:lstStyle>
          <a:p>
            <a:r>
              <a:rPr lang="en-US" smtClean="0"/>
              <a:t>Click to edit Master title style</a:t>
            </a:r>
            <a:endParaRPr lang="en-US" dirty="0"/>
          </a:p>
        </p:txBody>
      </p:sp>
    </p:spTree>
    <p:extLst>
      <p:ext uri="{BB962C8B-B14F-4D97-AF65-F5344CB8AC3E}">
        <p14:creationId xmlns:p14="http://schemas.microsoft.com/office/powerpoint/2010/main" val="346264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ctoid White">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accent2"/>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3" name="Slide Number Placeholder 2"/>
          <p:cNvSpPr>
            <a:spLocks noGrp="1"/>
          </p:cNvSpPr>
          <p:nvPr>
            <p:ph type="sldNum" sz="quarter" idx="12"/>
          </p:nvPr>
        </p:nvSpPr>
        <p:spPr/>
        <p:txBody>
          <a:bodyPr/>
          <a:lstStyle/>
          <a:p>
            <a:pPr algn="r"/>
            <a:fld id="{6A1832FB-D067-F14F-8F63-A059BBF7F3FB}" type="slidenum">
              <a:rPr lang="en-US" smtClean="0"/>
              <a:pPr algn="r"/>
              <a:t>‹#›</a:t>
            </a:fld>
            <a:endParaRPr lang="en-US" dirty="0"/>
          </a:p>
        </p:txBody>
      </p:sp>
      <p:sp>
        <p:nvSpPr>
          <p:cNvPr id="2" name="Footer Placeholder 1"/>
          <p:cNvSpPr>
            <a:spLocks noGrp="1"/>
          </p:cNvSpPr>
          <p:nvPr>
            <p:ph type="ftr" sz="quarter" idx="13"/>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119560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Factoids White">
    <p:spTree>
      <p:nvGrpSpPr>
        <p:cNvPr id="1" name=""/>
        <p:cNvGrpSpPr/>
        <p:nvPr/>
      </p:nvGrpSpPr>
      <p:grpSpPr>
        <a:xfrm>
          <a:off x="0" y="0"/>
          <a:ext cx="0" cy="0"/>
          <a:chOff x="0" y="0"/>
          <a:chExt cx="0" cy="0"/>
        </a:xfrm>
      </p:grpSpPr>
      <p:sp>
        <p:nvSpPr>
          <p:cNvPr id="6" name="Content Placeholder 4"/>
          <p:cNvSpPr>
            <a:spLocks noGrp="1"/>
          </p:cNvSpPr>
          <p:nvPr>
            <p:ph sz="quarter" idx="13" hasCustomPrompt="1"/>
          </p:nvPr>
        </p:nvSpPr>
        <p:spPr>
          <a:xfrm>
            <a:off x="5099050" y="1773936"/>
            <a:ext cx="3653684" cy="1828800"/>
          </a:xfrm>
          <a:noFill/>
          <a:ln>
            <a:noFill/>
          </a:ln>
        </p:spPr>
        <p:txBody>
          <a:bodyPr vert="horz" wrap="square" lIns="0" tIns="0" rIns="0" bIns="0" numCol="1" anchor="t" anchorCtr="0" compatLnSpc="1">
            <a:prstTxWarp prst="textNoShape">
              <a:avLst/>
            </a:prstTxWarp>
            <a:noAutofit/>
          </a:bodyPr>
          <a:lstStyle>
            <a:lvl1pPr marL="0" indent="0">
              <a:lnSpc>
                <a:spcPct val="90000"/>
              </a:lnSpc>
              <a:buNone/>
              <a:defRPr lang="en-US" sz="13200" b="0" i="0" baseline="0" dirty="0" smtClean="0">
                <a:solidFill>
                  <a:schemeClr val="accent2"/>
                </a:solidFill>
                <a:latin typeface="Arial"/>
                <a:cs typeface="Arial"/>
              </a:defRPr>
            </a:lvl1pPr>
          </a:lstStyle>
          <a:p>
            <a:pPr lvl="0">
              <a:lnSpc>
                <a:spcPct val="90000"/>
              </a:lnSpc>
            </a:pPr>
            <a:r>
              <a:rPr lang="en-US" dirty="0" smtClean="0"/>
              <a:t>Data</a:t>
            </a:r>
          </a:p>
        </p:txBody>
      </p:sp>
      <p:sp>
        <p:nvSpPr>
          <p:cNvPr id="7" name="Content Placeholder 4"/>
          <p:cNvSpPr>
            <a:spLocks noGrp="1"/>
          </p:cNvSpPr>
          <p:nvPr>
            <p:ph sz="quarter" idx="14" hasCustomPrompt="1"/>
          </p:nvPr>
        </p:nvSpPr>
        <p:spPr>
          <a:xfrm>
            <a:off x="457200" y="1773936"/>
            <a:ext cx="3653684" cy="1828800"/>
          </a:xfrm>
          <a:noFill/>
          <a:ln>
            <a:noFill/>
          </a:ln>
        </p:spPr>
        <p:txBody>
          <a:bodyPr vert="horz" wrap="square" lIns="0" tIns="0" rIns="0" bIns="0" numCol="1" anchor="t" anchorCtr="0" compatLnSpc="1">
            <a:prstTxWarp prst="textNoShape">
              <a:avLst/>
            </a:prstTxWarp>
          </a:bodyPr>
          <a:lstStyle>
            <a:lvl1pPr marL="0" indent="0">
              <a:lnSpc>
                <a:spcPct val="90000"/>
              </a:lnSpc>
              <a:buNone/>
              <a:defRPr lang="en-US" sz="13200" dirty="0" smtClean="0">
                <a:solidFill>
                  <a:schemeClr val="accent1"/>
                </a:solidFill>
                <a:latin typeface="Arial"/>
                <a:cs typeface="Arial"/>
              </a:defRPr>
            </a:lvl1pPr>
          </a:lstStyle>
          <a:p>
            <a:pPr lvl="0"/>
            <a:r>
              <a:rPr lang="en-US" dirty="0" smtClean="0"/>
              <a:t>Data</a:t>
            </a:r>
          </a:p>
        </p:txBody>
      </p:sp>
      <p:sp>
        <p:nvSpPr>
          <p:cNvPr id="12" name="Content Placeholder 4"/>
          <p:cNvSpPr>
            <a:spLocks noGrp="1"/>
          </p:cNvSpPr>
          <p:nvPr>
            <p:ph sz="quarter" idx="11"/>
          </p:nvPr>
        </p:nvSpPr>
        <p:spPr>
          <a:xfrm>
            <a:off x="457200" y="3576638"/>
            <a:ext cx="3653684" cy="1828800"/>
          </a:xfrm>
        </p:spPr>
        <p:txBody>
          <a:bodyPr/>
          <a:lstStyle>
            <a:lvl1pPr marL="0" indent="0">
              <a:lnSpc>
                <a:spcPct val="90000"/>
              </a:lnSpc>
              <a:buNone/>
              <a:defRPr lang="en-US" sz="3200" kern="1200" dirty="0" smtClean="0">
                <a:solidFill>
                  <a:schemeClr val="accent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5" name="Content Placeholder 4"/>
          <p:cNvSpPr>
            <a:spLocks noGrp="1"/>
          </p:cNvSpPr>
          <p:nvPr>
            <p:ph sz="quarter" idx="12"/>
          </p:nvPr>
        </p:nvSpPr>
        <p:spPr>
          <a:xfrm>
            <a:off x="5099050" y="3576638"/>
            <a:ext cx="3653684" cy="1828800"/>
          </a:xfrm>
        </p:spPr>
        <p:txBody>
          <a:bodyPr/>
          <a:lstStyle>
            <a:lvl1pPr marL="0" indent="0">
              <a:lnSpc>
                <a:spcPct val="90000"/>
              </a:lnSpc>
              <a:buNone/>
              <a:defRPr lang="en-US" sz="3200" kern="1200" dirty="0" smtClean="0">
                <a:solidFill>
                  <a:schemeClr val="accent2"/>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
        <p:nvSpPr>
          <p:cNvPr id="2" name="Slide Number Placeholder 1"/>
          <p:cNvSpPr>
            <a:spLocks noGrp="1"/>
          </p:cNvSpPr>
          <p:nvPr>
            <p:ph type="sldNum" sz="quarter" idx="15"/>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6"/>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11848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Text Black">
    <p:spTree>
      <p:nvGrpSpPr>
        <p:cNvPr id="1" name=""/>
        <p:cNvGrpSpPr/>
        <p:nvPr/>
      </p:nvGrpSpPr>
      <p:grpSpPr>
        <a:xfrm>
          <a:off x="0" y="0"/>
          <a:ext cx="0" cy="0"/>
          <a:chOff x="0" y="0"/>
          <a:chExt cx="0" cy="0"/>
        </a:xfrm>
      </p:grpSpPr>
      <p:sp>
        <p:nvSpPr>
          <p:cNvPr id="4" name="Title 3"/>
          <p:cNvSpPr>
            <a:spLocks noGrp="1"/>
          </p:cNvSpPr>
          <p:nvPr>
            <p:ph type="ctrTitle"/>
          </p:nvPr>
        </p:nvSpPr>
        <p:spPr>
          <a:xfrm>
            <a:off x="455613" y="1143000"/>
            <a:ext cx="8229600" cy="4572000"/>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rgbClr val="000000"/>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2735689128"/>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ext Cyan">
    <p:spTree>
      <p:nvGrpSpPr>
        <p:cNvPr id="1" name=""/>
        <p:cNvGrpSpPr/>
        <p:nvPr/>
      </p:nvGrpSpPr>
      <p:grpSpPr>
        <a:xfrm>
          <a:off x="0" y="0"/>
          <a:ext cx="0" cy="0"/>
          <a:chOff x="0" y="0"/>
          <a:chExt cx="0" cy="0"/>
        </a:xfrm>
      </p:grpSpPr>
      <p:sp>
        <p:nvSpPr>
          <p:cNvPr id="7"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accent2"/>
                </a:solidFill>
              </a:defRPr>
            </a:lvl1pPr>
          </a:lstStyle>
          <a:p>
            <a:pPr lvl="0">
              <a:lnSpc>
                <a:spcPct val="90000"/>
              </a:lnSpc>
            </a:pPr>
            <a:r>
              <a:rPr lang="en-US" smtClean="0"/>
              <a:t>Click to edit Master title style</a:t>
            </a:r>
            <a:endParaRPr lang="en-US" dirty="0"/>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4148714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rotWithShape="1">
          <a:gsLst>
            <a:gs pos="0">
              <a:schemeClr val="accent1"/>
            </a:gs>
            <a:gs pos="100000">
              <a:schemeClr val="accent2"/>
            </a:gs>
          </a:gsLst>
          <a:lin ang="18900000"/>
        </a:gradFill>
        <a:effectLst/>
      </p:bgPr>
    </p:bg>
    <p:spTree>
      <p:nvGrpSpPr>
        <p:cNvPr id="1" name=""/>
        <p:cNvGrpSpPr/>
        <p:nvPr/>
      </p:nvGrpSpPr>
      <p:grpSpPr>
        <a:xfrm>
          <a:off x="0" y="0"/>
          <a:ext cx="0" cy="0"/>
          <a:chOff x="0" y="0"/>
          <a:chExt cx="0" cy="0"/>
        </a:xfrm>
      </p:grpSpPr>
      <p:sp>
        <p:nvSpPr>
          <p:cNvPr id="5" name="Title 3"/>
          <p:cNvSpPr>
            <a:spLocks noGrp="1"/>
          </p:cNvSpPr>
          <p:nvPr>
            <p:ph type="ctrTitle"/>
          </p:nvPr>
        </p:nvSpPr>
        <p:spPr>
          <a:xfrm>
            <a:off x="457200" y="1147064"/>
            <a:ext cx="8229600" cy="4563872"/>
          </a:xfrm>
          <a:prstGeom prst="rect">
            <a:avLst/>
          </a:prstGeom>
          <a:noFill/>
          <a:ln>
            <a:noFill/>
          </a:ln>
        </p:spPr>
        <p:txBody>
          <a:bodyPr vert="horz" wrap="square" lIns="0" tIns="0" rIns="0" bIns="0" numCol="1" anchor="ctr" anchorCtr="0" compatLnSpc="1">
            <a:prstTxWarp prst="textNoShape">
              <a:avLst/>
            </a:prstTxWarp>
            <a:noAutofit/>
          </a:bodyPr>
          <a:lstStyle>
            <a:lvl1pPr>
              <a:lnSpc>
                <a:spcPct val="90000"/>
              </a:lnSpc>
              <a:defRPr lang="en-US" sz="7200" b="0" baseline="0" dirty="0">
                <a:solidFill>
                  <a:schemeClr val="bg1"/>
                </a:solidFill>
              </a:defRPr>
            </a:lvl1pPr>
          </a:lstStyle>
          <a:p>
            <a:pPr lvl="0">
              <a:lnSpc>
                <a:spcPct val="90000"/>
              </a:lnSpc>
            </a:pPr>
            <a:r>
              <a:rPr lang="en-US" smtClean="0"/>
              <a:t>Click to edit Master title style</a:t>
            </a:r>
            <a:endParaRPr lang="en-US" dirty="0"/>
          </a:p>
        </p:txBody>
      </p:sp>
    </p:spTree>
    <p:extLst>
      <p:ext uri="{BB962C8B-B14F-4D97-AF65-F5344CB8AC3E}">
        <p14:creationId xmlns:p14="http://schemas.microsoft.com/office/powerpoint/2010/main" val="119064134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ey Messaging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chemeClr val="bg1"/>
                </a:solidFill>
              </a:defRPr>
            </a:lvl1pPr>
            <a:lvl2pPr marL="1588" indent="0">
              <a:buNone/>
              <a:defRPr sz="4400">
                <a:solidFill>
                  <a:schemeClr val="bg1"/>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604676185"/>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ey Messaging Whit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457200" y="1143000"/>
            <a:ext cx="8229600" cy="4572000"/>
          </a:xfrm>
        </p:spPr>
        <p:txBody>
          <a:bodyPr anchor="ctr"/>
          <a:lstStyle>
            <a:lvl1pPr marL="0" indent="0">
              <a:buNone/>
              <a:defRPr sz="4400">
                <a:solidFill>
                  <a:srgbClr val="000000"/>
                </a:solidFill>
              </a:defRPr>
            </a:lvl1pPr>
            <a:lvl2pPr marL="1588" indent="0">
              <a:buNone/>
              <a:defRPr sz="4400">
                <a:solidFill>
                  <a:srgbClr val="000000"/>
                </a:solidFill>
              </a:defRPr>
            </a:lvl2pPr>
            <a:lvl3pPr>
              <a:defRPr sz="4400"/>
            </a:lvl3pPr>
            <a:lvl4pPr>
              <a:defRPr sz="4400"/>
            </a:lvl4pPr>
            <a:lvl5pPr>
              <a:defRPr sz="4400"/>
            </a:lvl5pPr>
          </a:lstStyle>
          <a:p>
            <a:pPr lvl="0"/>
            <a:r>
              <a:rPr lang="en-US" smtClean="0"/>
              <a:t>Click to edit Master text styles</a:t>
            </a:r>
          </a:p>
          <a:p>
            <a:pPr lvl="1"/>
            <a:r>
              <a:rPr lang="en-US" smtClean="0"/>
              <a:t>Second level</a:t>
            </a:r>
          </a:p>
        </p:txBody>
      </p:sp>
      <p:sp>
        <p:nvSpPr>
          <p:cNvPr id="2" name="Slide Number Placeholder 1"/>
          <p:cNvSpPr>
            <a:spLocks noGrp="1"/>
          </p:cNvSpPr>
          <p:nvPr>
            <p:ph type="sldNum" sz="quarter" idx="11"/>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2"/>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298882622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1"/>
          </p:nvPr>
        </p:nvSpPr>
        <p:spPr/>
        <p:txBody>
          <a:bodyPr/>
          <a:lstStyle/>
          <a:p>
            <a:pPr algn="r"/>
            <a:fld id="{6A1832FB-D067-F14F-8F63-A059BBF7F3FB}" type="slidenum">
              <a:rPr lang="en-US" smtClean="0"/>
              <a:pPr algn="r"/>
              <a:t>‹#›</a:t>
            </a:fld>
            <a:endParaRPr lang="en-US" dirty="0"/>
          </a:p>
        </p:txBody>
      </p:sp>
      <p:sp>
        <p:nvSpPr>
          <p:cNvPr id="4" name="Footer Placeholder 3"/>
          <p:cNvSpPr>
            <a:spLocks noGrp="1"/>
          </p:cNvSpPr>
          <p:nvPr>
            <p:ph type="ftr" sz="quarter" idx="12"/>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321450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454025" y="1309688"/>
            <a:ext cx="8225399" cy="4813300"/>
          </a:xfrm>
        </p:spPr>
        <p:txBody>
          <a:bodyPr/>
          <a:lstStyle>
            <a:lvl1pPr>
              <a:defRPr sz="24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83970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 with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 y="0"/>
            <a:ext cx="9144000" cy="6858000"/>
          </a:xfrm>
          <a:solidFill>
            <a:schemeClr val="bg1">
              <a:lumMod val="85000"/>
            </a:schemeClr>
          </a:solidFill>
        </p:spPr>
        <p:txBody>
          <a:bodyPr rtlCol="0">
            <a:noAutofit/>
          </a:bodyPr>
          <a:lstStyle>
            <a:lvl1pPr marL="0" indent="0">
              <a:buNone/>
              <a:defRPr sz="1200"/>
            </a:lvl1pPr>
          </a:lstStyle>
          <a:p>
            <a:pPr lvl="0"/>
            <a:r>
              <a:rPr lang="en-US" noProof="0" smtClean="0"/>
              <a:t>Click icon to add picture</a:t>
            </a:r>
            <a:endParaRPr lang="en-US" noProof="0" dirty="0"/>
          </a:p>
        </p:txBody>
      </p:sp>
      <p:sp>
        <p:nvSpPr>
          <p:cNvPr id="2" name="Title 1"/>
          <p:cNvSpPr>
            <a:spLocks noGrp="1"/>
          </p:cNvSpPr>
          <p:nvPr>
            <p:ph type="title"/>
          </p:nvPr>
        </p:nvSpPr>
        <p:spPr>
          <a:xfrm>
            <a:off x="457199" y="293461"/>
            <a:ext cx="8229600" cy="762737"/>
          </a:xfrm>
        </p:spPr>
        <p:txBody>
          <a:bodyPr/>
          <a:lstStyle>
            <a:lvl1pPr>
              <a:defRPr>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14" y="1309692"/>
            <a:ext cx="8229600" cy="4525963"/>
          </a:xfrm>
        </p:spPr>
        <p:txBody>
          <a:bodyPr/>
          <a:lstStyle>
            <a:lvl1pPr marL="0" indent="0">
              <a:buFontTx/>
              <a:buNone/>
              <a:defRPr sz="2000" b="0">
                <a:solidFill>
                  <a:schemeClr val="bg1"/>
                </a:solidFill>
              </a:defRPr>
            </a:lvl1pPr>
            <a:lvl2pPr marL="227012" indent="0">
              <a:buFontTx/>
              <a:buNone/>
              <a:defRPr sz="1800">
                <a:solidFill>
                  <a:schemeClr val="bg1"/>
                </a:solidFill>
              </a:defRPr>
            </a:lvl2pPr>
            <a:lvl3pPr marL="454025" indent="0">
              <a:buFontTx/>
              <a:buNone/>
              <a:defRPr sz="1800">
                <a:solidFill>
                  <a:schemeClr val="bg1"/>
                </a:solidFill>
              </a:defRPr>
            </a:lvl3pPr>
            <a:lvl4pPr marL="688975" indent="0">
              <a:buFontTx/>
              <a:buNone/>
              <a:defRPr sz="1800">
                <a:solidFill>
                  <a:schemeClr val="bg1"/>
                </a:solidFill>
              </a:defRPr>
            </a:lvl4pPr>
            <a:lvl5pPr marL="915987" indent="0">
              <a:buFontTx/>
              <a:buNone/>
              <a:defRPr sz="1800">
                <a:solidFill>
                  <a:schemeClr val="bg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31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Only">
    <p:spTree>
      <p:nvGrpSpPr>
        <p:cNvPr id="1" name=""/>
        <p:cNvGrpSpPr/>
        <p:nvPr/>
      </p:nvGrpSpPr>
      <p:grpSpPr>
        <a:xfrm>
          <a:off x="0" y="0"/>
          <a:ext cx="0" cy="0"/>
          <a:chOff x="0" y="0"/>
          <a:chExt cx="0" cy="0"/>
        </a:xfrm>
      </p:grpSpPr>
      <p:sp>
        <p:nvSpPr>
          <p:cNvPr id="5" name="Chart Placeholder 4"/>
          <p:cNvSpPr>
            <a:spLocks noGrp="1"/>
          </p:cNvSpPr>
          <p:nvPr>
            <p:ph type="chart" sz="quarter" idx="12"/>
          </p:nvPr>
        </p:nvSpPr>
        <p:spPr>
          <a:xfrm>
            <a:off x="447674" y="1798319"/>
            <a:ext cx="8229981" cy="4321493"/>
          </a:xfrm>
        </p:spPr>
        <p:txBody>
          <a:bodyPr rtlCol="0" anchor="ctr" anchorCtr="1">
            <a:noAutofit/>
          </a:bodyPr>
          <a:lstStyle>
            <a:lvl1pPr marL="0" indent="0">
              <a:buNone/>
              <a:defRPr sz="1200">
                <a:solidFill>
                  <a:srgbClr val="000000"/>
                </a:solidFill>
              </a:defRPr>
            </a:lvl1pPr>
          </a:lstStyle>
          <a:p>
            <a:pPr lvl="0"/>
            <a:r>
              <a:rPr lang="en-US" noProof="0" smtClean="0"/>
              <a:t>Click icon to add chart</a:t>
            </a:r>
            <a:endParaRPr lang="en-US" noProof="0" dirty="0"/>
          </a:p>
        </p:txBody>
      </p:sp>
      <p:sp>
        <p:nvSpPr>
          <p:cNvPr id="8" name="Content Placeholder 7"/>
          <p:cNvSpPr>
            <a:spLocks noGrp="1"/>
          </p:cNvSpPr>
          <p:nvPr>
            <p:ph sz="quarter" idx="10" hasCustomPrompt="1"/>
          </p:nvPr>
        </p:nvSpPr>
        <p:spPr>
          <a:xfrm>
            <a:off x="447675" y="1363403"/>
            <a:ext cx="8228965" cy="424757"/>
          </a:xfrm>
        </p:spPr>
        <p:txBody>
          <a:bodyPr/>
          <a:lstStyle>
            <a:lvl1pPr marL="0" indent="0">
              <a:buNone/>
              <a:defRPr sz="1600">
                <a:solidFill>
                  <a:srgbClr val="000000"/>
                </a:solidFill>
              </a:defRPr>
            </a:lvl1pPr>
            <a:lvl2pPr>
              <a:defRPr sz="1400"/>
            </a:lvl2pPr>
            <a:lvl3pPr>
              <a:defRPr sz="1400"/>
            </a:lvl3pPr>
            <a:lvl4pPr>
              <a:defRPr sz="1400"/>
            </a:lvl4pPr>
            <a:lvl5pPr>
              <a:defRPr sz="1400"/>
            </a:lvl5pPr>
          </a:lstStyle>
          <a:p>
            <a:pPr lvl="0"/>
            <a:r>
              <a:rPr lang="en-US" dirty="0" smtClean="0"/>
              <a:t>Chart title goes here (optional)</a:t>
            </a:r>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3"/>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4"/>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41337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4" name="Footer Placeholder 3"/>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1603673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11"/>
          </p:nvPr>
        </p:nvSpPr>
        <p:spPr/>
        <p:txBody>
          <a:bodyPr/>
          <a:lstStyle/>
          <a:p>
            <a:pPr algn="r"/>
            <a:r>
              <a:rPr lang="en-US" smtClean="0"/>
              <a:t>Proprietary</a:t>
            </a:r>
            <a:endParaRPr lang="en-US" dirty="0"/>
          </a:p>
        </p:txBody>
      </p:sp>
    </p:spTree>
    <p:extLst>
      <p:ext uri="{BB962C8B-B14F-4D97-AF65-F5344CB8AC3E}">
        <p14:creationId xmlns:p14="http://schemas.microsoft.com/office/powerpoint/2010/main" val="392289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ack Page">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1755775" y="2998788"/>
            <a:ext cx="56324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07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actoid Blue">
    <p:bg>
      <p:bgPr>
        <a:gradFill flip="none" rotWithShape="1">
          <a:gsLst>
            <a:gs pos="0">
              <a:schemeClr val="accent1"/>
            </a:gs>
            <a:gs pos="100000">
              <a:schemeClr val="accent2"/>
            </a:gs>
          </a:gsLst>
          <a:lin ang="18900000" scaled="0"/>
          <a:tileRect/>
        </a:gra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459582" y="1719072"/>
            <a:ext cx="8230090" cy="2190494"/>
          </a:xfrm>
        </p:spPr>
        <p:txBody>
          <a:bodyPr>
            <a:noAutofit/>
          </a:bodyPr>
          <a:lstStyle>
            <a:lvl1pPr>
              <a:lnSpc>
                <a:spcPct val="90000"/>
              </a:lnSpc>
              <a:defRPr sz="16000" b="0" i="0" baseline="0">
                <a:solidFill>
                  <a:schemeClr val="bg1"/>
                </a:solidFill>
                <a:latin typeface="Arial"/>
                <a:cs typeface="Arial"/>
              </a:defRPr>
            </a:lvl1pPr>
          </a:lstStyle>
          <a:p>
            <a:r>
              <a:rPr lang="en-US" dirty="0" smtClean="0"/>
              <a:t>Data</a:t>
            </a:r>
            <a:endParaRPr lang="en-US" dirty="0"/>
          </a:p>
        </p:txBody>
      </p:sp>
      <p:sp>
        <p:nvSpPr>
          <p:cNvPr id="12" name="Content Placeholder 4"/>
          <p:cNvSpPr>
            <a:spLocks noGrp="1"/>
          </p:cNvSpPr>
          <p:nvPr>
            <p:ph sz="quarter" idx="11"/>
          </p:nvPr>
        </p:nvSpPr>
        <p:spPr>
          <a:xfrm>
            <a:off x="457199" y="3895344"/>
            <a:ext cx="8224117" cy="1828800"/>
          </a:xfrm>
        </p:spPr>
        <p:txBody>
          <a:bodyPr/>
          <a:lstStyle>
            <a:lvl1pPr marL="0" indent="0">
              <a:lnSpc>
                <a:spcPct val="90000"/>
              </a:lnSpc>
              <a:buNone/>
              <a:defRPr lang="en-US" sz="4000" kern="1200" dirty="0" smtClean="0">
                <a:solidFill>
                  <a:schemeClr val="bg1"/>
                </a:solidFill>
                <a:latin typeface="+mn-lt"/>
                <a:ea typeface="+mn-ea"/>
                <a:cs typeface="+mn-cs"/>
              </a:defRPr>
            </a:lvl1pPr>
            <a:lvl2pPr>
              <a:defRPr lang="en-US" sz="1200" kern="1200" dirty="0" smtClean="0">
                <a:solidFill>
                  <a:schemeClr val="bg1"/>
                </a:solidFill>
                <a:latin typeface="+mn-lt"/>
                <a:ea typeface="+mn-ea"/>
                <a:cs typeface="+mn-cs"/>
              </a:defRPr>
            </a:lvl2pPr>
            <a:lvl3pPr>
              <a:defRPr lang="en-US" sz="1200" kern="1200" dirty="0" smtClean="0">
                <a:solidFill>
                  <a:schemeClr val="bg1"/>
                </a:solidFill>
                <a:latin typeface="+mn-lt"/>
                <a:ea typeface="+mn-ea"/>
                <a:cs typeface="+mn-cs"/>
              </a:defRPr>
            </a:lvl3pPr>
            <a:lvl4pPr>
              <a:defRPr lang="en-US" sz="1200" kern="1200" dirty="0" smtClean="0">
                <a:solidFill>
                  <a:schemeClr val="bg1"/>
                </a:solidFill>
                <a:latin typeface="+mn-lt"/>
                <a:ea typeface="+mn-ea"/>
                <a:cs typeface="+mn-cs"/>
              </a:defRPr>
            </a:lvl4pPr>
            <a:lvl5pPr>
              <a:defRPr lang="en-US" sz="1200" kern="1200" dirty="0" smtClean="0">
                <a:solidFill>
                  <a:schemeClr val="bg1"/>
                </a:solidFill>
                <a:latin typeface="+mn-lt"/>
                <a:ea typeface="+mn-ea"/>
                <a:cs typeface="+mn-cs"/>
              </a:defRPr>
            </a:lvl5pPr>
          </a:lstStyle>
          <a:p>
            <a:pPr lvl="0"/>
            <a:r>
              <a:rPr lang="en-US" smtClean="0"/>
              <a:t>Click to edit Master text styles</a:t>
            </a:r>
          </a:p>
        </p:txBody>
      </p:sp>
    </p:spTree>
    <p:extLst>
      <p:ext uri="{BB962C8B-B14F-4D97-AF65-F5344CB8AC3E}">
        <p14:creationId xmlns:p14="http://schemas.microsoft.com/office/powerpoint/2010/main" val="3976568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93688"/>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a:p>
        </p:txBody>
      </p:sp>
      <p:sp>
        <p:nvSpPr>
          <p:cNvPr id="1027" name="Text Placeholder 2"/>
          <p:cNvSpPr>
            <a:spLocks noGrp="1"/>
          </p:cNvSpPr>
          <p:nvPr>
            <p:ph type="body" idx="1"/>
          </p:nvPr>
        </p:nvSpPr>
        <p:spPr bwMode="auto">
          <a:xfrm>
            <a:off x="457200" y="1312863"/>
            <a:ext cx="8229600"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10" descr="exmo_r.bmp"/>
          <p:cNvPicPr>
            <a:picLocks noChangeAspect="1"/>
          </p:cNvPicPr>
          <p:nvPr/>
        </p:nvPicPr>
        <p:blipFill>
          <a:blip r:embed="rId18" cstate="print">
            <a:extLst>
              <a:ext uri="{28A0092B-C50C-407E-A947-70E740481C1C}">
                <a14:useLocalDpi xmlns:a14="http://schemas.microsoft.com/office/drawing/2010/main"/>
              </a:ext>
            </a:extLst>
          </a:blip>
          <a:srcRect/>
          <a:stretch>
            <a:fillRect/>
          </a:stretch>
        </p:blipFill>
        <p:spPr bwMode="auto">
          <a:xfrm>
            <a:off x="466725" y="6419109"/>
            <a:ext cx="1025525"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8232963" y="6462315"/>
            <a:ext cx="453837" cy="227880"/>
          </a:xfrm>
          <a:prstGeom prst="rect">
            <a:avLst/>
          </a:prstGeom>
          <a:noFill/>
          <a:ln>
            <a:noFill/>
          </a:ln>
        </p:spPr>
        <p:txBody>
          <a:bodyPr lIns="0" tIns="0" rIns="0" bIns="0"/>
          <a:lstStyle>
            <a:lvl1pPr>
              <a:defRPr lang="en-US" sz="800" smtClean="0">
                <a:latin typeface="+mn-lt"/>
                <a:ea typeface="Arial"/>
                <a:cs typeface="Arial" charset="0"/>
              </a:defRPr>
            </a:lvl1pPr>
          </a:lstStyle>
          <a:p>
            <a:pPr algn="r"/>
            <a:fld id="{6A1832FB-D067-F14F-8F63-A059BBF7F3FB}" type="slidenum">
              <a:rPr lang="en-US" smtClean="0"/>
              <a:pPr algn="r"/>
              <a:t>‹#›</a:t>
            </a:fld>
            <a:endParaRPr lang="en-US" dirty="0"/>
          </a:p>
        </p:txBody>
      </p:sp>
      <p:sp>
        <p:nvSpPr>
          <p:cNvPr id="3" name="Footer Placeholder 2"/>
          <p:cNvSpPr>
            <a:spLocks noGrp="1"/>
          </p:cNvSpPr>
          <p:nvPr>
            <p:ph type="ftr" sz="quarter" idx="3"/>
          </p:nvPr>
        </p:nvSpPr>
        <p:spPr>
          <a:xfrm>
            <a:off x="5319653" y="6461595"/>
            <a:ext cx="2895600" cy="228600"/>
          </a:xfrm>
          <a:prstGeom prst="rect">
            <a:avLst/>
          </a:prstGeom>
          <a:noFill/>
          <a:ln>
            <a:noFill/>
          </a:ln>
        </p:spPr>
        <p:txBody>
          <a:bodyPr lIns="0" tIns="0" rIns="0" bIns="0"/>
          <a:lstStyle>
            <a:lvl1pPr>
              <a:defRPr lang="en-US" sz="800">
                <a:latin typeface="+mn-lt"/>
                <a:ea typeface="Arial"/>
                <a:cs typeface="Arial" charset="0"/>
              </a:defRPr>
            </a:lvl1pPr>
          </a:lstStyle>
          <a:p>
            <a:pPr algn="r"/>
            <a:r>
              <a:rPr lang="en-US" smtClean="0"/>
              <a:t>Proprietary</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06" r:id="rId2"/>
    <p:sldLayoutId id="2147483935" r:id="rId3"/>
    <p:sldLayoutId id="2147483945" r:id="rId4"/>
    <p:sldLayoutId id="2147483908" r:id="rId5"/>
    <p:sldLayoutId id="2147483910" r:id="rId6"/>
    <p:sldLayoutId id="2147483913" r:id="rId7"/>
    <p:sldLayoutId id="2147483922" r:id="rId8"/>
    <p:sldLayoutId id="2147483947" r:id="rId9"/>
    <p:sldLayoutId id="2147483946" r:id="rId10"/>
    <p:sldLayoutId id="2147483960" r:id="rId11"/>
    <p:sldLayoutId id="2147483936" r:id="rId12"/>
    <p:sldLayoutId id="2147483953" r:id="rId13"/>
    <p:sldLayoutId id="2147483931" r:id="rId14"/>
    <p:sldLayoutId id="2147483959" r:id="rId15"/>
    <p:sldLayoutId id="2147483934" r:id="rId16"/>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2"/>
          </a:solidFill>
          <a:latin typeface="Arial"/>
          <a:ea typeface="Arial"/>
          <a:cs typeface="Arial"/>
        </a:defRPr>
      </a:lvl1pPr>
      <a:lvl2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2pPr>
      <a:lvl3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3pPr>
      <a:lvl4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4pPr>
      <a:lvl5pPr algn="l" defTabSz="457200" rtl="0" eaLnBrk="1" fontAlgn="base" hangingPunct="1">
        <a:spcBef>
          <a:spcPct val="0"/>
        </a:spcBef>
        <a:spcAft>
          <a:spcPct val="0"/>
        </a:spcAft>
        <a:defRPr sz="2800">
          <a:solidFill>
            <a:schemeClr val="tx1"/>
          </a:solidFill>
          <a:latin typeface="Arial" charset="0"/>
          <a:ea typeface="ヒラギノ角ゴ Pro W3" charset="0"/>
          <a:cs typeface="Arial" charset="0"/>
        </a:defRPr>
      </a:lvl5pPr>
      <a:lvl6pPr marL="457200" algn="l" defTabSz="457200" rtl="0" eaLnBrk="1" fontAlgn="base" hangingPunct="1">
        <a:spcBef>
          <a:spcPct val="0"/>
        </a:spcBef>
        <a:spcAft>
          <a:spcPct val="0"/>
        </a:spcAft>
        <a:defRPr sz="2800">
          <a:solidFill>
            <a:schemeClr val="tx1"/>
          </a:solidFill>
          <a:latin typeface="Arial" charset="0"/>
          <a:ea typeface="ヒラギノ角ゴ Pro W3" charset="0"/>
        </a:defRPr>
      </a:lvl6pPr>
      <a:lvl7pPr marL="914400" algn="l" defTabSz="457200" rtl="0" eaLnBrk="1" fontAlgn="base" hangingPunct="1">
        <a:spcBef>
          <a:spcPct val="0"/>
        </a:spcBef>
        <a:spcAft>
          <a:spcPct val="0"/>
        </a:spcAft>
        <a:defRPr sz="2800">
          <a:solidFill>
            <a:schemeClr val="tx1"/>
          </a:solidFill>
          <a:latin typeface="Arial" charset="0"/>
          <a:ea typeface="ヒラギノ角ゴ Pro W3" charset="0"/>
        </a:defRPr>
      </a:lvl7pPr>
      <a:lvl8pPr marL="1371600" algn="l" defTabSz="457200" rtl="0" eaLnBrk="1" fontAlgn="base" hangingPunct="1">
        <a:spcBef>
          <a:spcPct val="0"/>
        </a:spcBef>
        <a:spcAft>
          <a:spcPct val="0"/>
        </a:spcAft>
        <a:defRPr sz="2800">
          <a:solidFill>
            <a:schemeClr val="tx1"/>
          </a:solidFill>
          <a:latin typeface="Arial" charset="0"/>
          <a:ea typeface="ヒラギノ角ゴ Pro W3" charset="0"/>
        </a:defRPr>
      </a:lvl8pPr>
      <a:lvl9pPr marL="1828800" algn="l" defTabSz="457200" rtl="0" eaLnBrk="1" fontAlgn="base" hangingPunct="1">
        <a:spcBef>
          <a:spcPct val="0"/>
        </a:spcBef>
        <a:spcAft>
          <a:spcPct val="0"/>
        </a:spcAft>
        <a:defRPr sz="2800">
          <a:solidFill>
            <a:schemeClr val="tx1"/>
          </a:solidFill>
          <a:latin typeface="Arial" charset="0"/>
          <a:ea typeface="ヒラギノ角ゴ Pro W3" charset="0"/>
        </a:defRPr>
      </a:lvl9pPr>
    </p:titleStyle>
    <p:body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Forms/AllItems.aspx?RootFolder=/personal/upstreamaccts_dburch/Shared%20Documents/2015-12-07%20Data%20Analytics%20Lunch%20and%20Lear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coin_tossing.m" TargetMode="External"/><Relationship Id="rId2" Type="http://schemas.openxmlformats.org/officeDocument/2006/relationships/hyperlink" Target="https://mysite.na.xom.com/personal/upstreamaccts_dburch/Shared%20Documents/EP-DAREG/examples/coin_tossing.mh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FUaXoKdCre4&amp;list=PLkIselvEzpM7Pjo94m1e7J5jkIZkbQAl4" TargetMode="External"/><Relationship Id="rId2" Type="http://schemas.openxmlformats.org/officeDocument/2006/relationships/hyperlink" Target="https://www.youtube.com/watch?v=DNIauUrRIEM&amp;list=PLkIselvEzpM7Pjo94m1e7J5jkIZkbQAl4" TargetMode="External"/><Relationship Id="rId1" Type="http://schemas.openxmlformats.org/officeDocument/2006/relationships/slideLayout" Target="../slideLayouts/slideLayout2.xml"/><Relationship Id="rId4" Type="http://schemas.openxmlformats.org/officeDocument/2006/relationships/hyperlink" Target="https://www.youtube.com/watch?v=NVbPE1_Cbx8&amp;list=PLkIselvEzpM7Pjo94m1e7J5jkIZkbQAl4"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BhY-un6JUR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stims_import.m" TargetMode="External"/><Relationship Id="rId2" Type="http://schemas.openxmlformats.org/officeDocument/2006/relationships/hyperlink" Target="https://mysite.na.xom.com/personal/upstreamaccts_dburch/Shared%20Documents/EP-DAREG/examples/stims.xlsx"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stims_import.mh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stims_inference.mht" TargetMode="External"/><Relationship Id="rId2" Type="http://schemas.openxmlformats.org/officeDocument/2006/relationships/hyperlink" Target="https://mysite.na.xom.com/personal/upstreamaccts_dburch/Shared%20Documents/EP-DAREG/examples/stims_inference.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ocw.mit.edu/courses/mathematics/18-05-introduction-to-probability-and-statistics-spring-2014/class-slides/MIT18_05S14_class24-slde-a.pdf" TargetMode="External"/><Relationship Id="rId3" Type="http://schemas.openxmlformats.org/officeDocument/2006/relationships/hyperlink" Target="https://www.youtube.com/watch?v=_nhgHjdLE-I" TargetMode="External"/><Relationship Id="rId7" Type="http://schemas.openxmlformats.org/officeDocument/2006/relationships/hyperlink" Target="http://www-stat.wharton.upenn.edu/~stine/research/spida_2005.pdf" TargetMode="External"/><Relationship Id="rId2" Type="http://schemas.openxmlformats.org/officeDocument/2006/relationships/hyperlink" Target="https://mysite.na.xom.com/personal/upstreamaccts_dburch/Shared%20Documents/EP-DAREG/readings/2015.Hesterberg.What%20Teachers%20Should%20Know%20About%20the%20Bootstrap%20-%20Resampling%20in%20the%20Undergraduate%20Statistics%20Curriculum.pdf" TargetMode="External"/><Relationship Id="rId1" Type="http://schemas.openxmlformats.org/officeDocument/2006/relationships/slideLayout" Target="../slideLayouts/slideLayout2.xml"/><Relationship Id="rId6" Type="http://schemas.openxmlformats.org/officeDocument/2006/relationships/hyperlink" Target="https://www.youtube.com/watch?v=BKrMjX7FBno" TargetMode="External"/><Relationship Id="rId5" Type="http://schemas.openxmlformats.org/officeDocument/2006/relationships/hyperlink" Target="https://www.youtube.com/watch?v=yNTWcmbWvWg" TargetMode="External"/><Relationship Id="rId10" Type="http://schemas.openxmlformats.org/officeDocument/2006/relationships/hyperlink" Target="https://www.stat.auckland.ac.nz/~wild/BootAnim/" TargetMode="External"/><Relationship Id="rId4" Type="http://schemas.openxmlformats.org/officeDocument/2006/relationships/hyperlink" Target="https://www.youtube.com/watch?v=0hNQx9nagq4" TargetMode="External"/><Relationship Id="rId9" Type="http://schemas.openxmlformats.org/officeDocument/2006/relationships/hyperlink" Target="https://ocw.mit.edu/courses/mathematics/18-05-introduction-to-probability-and-statistics-spring-2014/readings/MIT18_05S14_Reading24.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stims_estimation.mht" TargetMode="External"/><Relationship Id="rId2" Type="http://schemas.openxmlformats.org/officeDocument/2006/relationships/hyperlink" Target="https://mysite.na.xom.com/personal/upstreamaccts_dburch/Shared%20Documents/EP-DAREG/examples/stims_estimation.m"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readings/prob_vs_stats_vs_montecarlo_vs_bootstrap.pptx"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z8DmwG2G4Qc&amp;list=PLkIselvEzpM63ikRfN41DNIhSgzboELOM" TargetMode="External"/><Relationship Id="rId2" Type="http://schemas.openxmlformats.org/officeDocument/2006/relationships/hyperlink" Target="https://www.youtube.com/watch?v=mPvtZhdPBhQ&amp;list=PLkIselvEzpM63ikRfN41DNIhSgzboELOM" TargetMode="External"/><Relationship Id="rId1" Type="http://schemas.openxmlformats.org/officeDocument/2006/relationships/slideLayout" Target="../slideLayouts/slideLayout2.xml"/><Relationship Id="rId5" Type="http://schemas.openxmlformats.org/officeDocument/2006/relationships/hyperlink" Target="https://www.youtube.com/watch?v=sQpAuyfEYZg&amp;list=PLkIselvEzpM5f1HYzIjFt52SD4izsJ2_I" TargetMode="External"/><Relationship Id="rId4" Type="http://schemas.openxmlformats.org/officeDocument/2006/relationships/hyperlink" Target="https://www.youtube.com/watch?v=depiT-hTaGA&amp;list=PLkIselvEzpM63ikRfN41DNIhSgzboEL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import.m" TargetMode="External"/><Relationship Id="rId2" Type="http://schemas.openxmlformats.org/officeDocument/2006/relationships/hyperlink" Target="https://mysite.na.xom.com/personal/upstreamaccts_dburch/Shared%20Documents/EP-DAREG/examples/bakken.matlab"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bakken_import.mh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linear.mht" TargetMode="External"/><Relationship Id="rId2" Type="http://schemas.openxmlformats.org/officeDocument/2006/relationships/hyperlink" Target="https://mysite.na.xom.com/personal/upstreamaccts_dburch/Shared%20Documents/EP-DAREG/examples/bakken_linear.m"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variable_importance.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VB1qSwoF-l0&amp;list=PLkIselvEzpM5f1HYzIjFt52SD4izsJ2_I" TargetMode="External"/><Relationship Id="rId2" Type="http://schemas.openxmlformats.org/officeDocument/2006/relationships/hyperlink" Target="https://www.youtube.com/watch?v=jZEKAlo1E54&amp;list=PLkIselvEzpM63ikRfN41DNIhSgzboELOM" TargetMode="External"/><Relationship Id="rId1" Type="http://schemas.openxmlformats.org/officeDocument/2006/relationships/slideLayout" Target="../slideLayouts/slideLayout2.xml"/><Relationship Id="rId4" Type="http://schemas.openxmlformats.org/officeDocument/2006/relationships/hyperlink" Target="https://www.youtube.com/watch?v=3KSUeYMKt5A&amp;list=PLkIselvEzpM5f1HYzIjFt52SD4izsJ2_I"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linear.m" TargetMode="External"/><Relationship Id="rId2" Type="http://schemas.openxmlformats.org/officeDocument/2006/relationships/hyperlink" Target="https://mysite.na.xom.com/personal/upstreamaccts_dburch/Shared%20Documents/EP-DAREG/examples/bakken.matlab"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bakken_linear.mh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linear2.mht" TargetMode="External"/><Relationship Id="rId2" Type="http://schemas.openxmlformats.org/officeDocument/2006/relationships/hyperlink" Target="https://mysite.na.xom.com/personal/upstreamaccts_dburch/Shared%20Documents/EP-DAREG/examples/bakken_linear2.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demo_conf_intervals.mht" TargetMode="External"/><Relationship Id="rId2" Type="http://schemas.openxmlformats.org/officeDocument/2006/relationships/hyperlink" Target="https://mysite.na.xom.com/personal/upstreamaccts_dburch/Shared%20Documents/EP-DAREG/examples/demo_highD_crossplot.mh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slides/data_fitting.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examples/ILLS.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openclassroom.stanford.edu/MainFolder/VideoPage.php?course=MachineLearning&amp;video=05.1-Regularization-TheProblemOfOverfitting&amp;speed=100" TargetMode="External"/><Relationship Id="rId2" Type="http://schemas.openxmlformats.org/officeDocument/2006/relationships/hyperlink" Target="http://www-bcf.usc.edu/~gareth/ISL/"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readings/Finite-Sample%20Properties%20of%20OLS%20by%20Hayashi.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linear.m" TargetMode="External"/><Relationship Id="rId2" Type="http://schemas.openxmlformats.org/officeDocument/2006/relationships/hyperlink" Target="https://mysite.na.xom.com/personal/upstreamaccts_dburch/Shared%20Documents/EP-DAREG/examples/bakken.matlab"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bakken_linear.mh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rd_influence_plot2.m" TargetMode="External"/><Relationship Id="rId2" Type="http://schemas.openxmlformats.org/officeDocument/2006/relationships/hyperlink" Target="https://mysite.na.xom.com/personal/upstreamaccts_dburch/Shared%20Documents/2017%20EP-DAREG/examples/bakken_linear3.m" TargetMode="External"/><Relationship Id="rId1" Type="http://schemas.openxmlformats.org/officeDocument/2006/relationships/slideLayout" Target="../slideLayouts/slideLayout2.xml"/><Relationship Id="rId5" Type="http://schemas.openxmlformats.org/officeDocument/2006/relationships/hyperlink" Target="https://mysite.na.xom.com/personal/upstreamaccts_dburch/Shared%20Documents/EP-DAREG/examples/bakken_linear3.mht" TargetMode="External"/><Relationship Id="rId4" Type="http://schemas.openxmlformats.org/officeDocument/2006/relationships/hyperlink" Target="https://mysite.na.xom.com/personal/upstreamaccts_dburch/Shared%20Documents/EP-DAREG/examples/rd_vif.m"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cran.r-project.org/web/packages/tidyverse/vignettes/manifesto.html" TargetMode="External"/><Relationship Id="rId2" Type="http://schemas.openxmlformats.org/officeDocument/2006/relationships/hyperlink" Target="https://mysite.na.xom.com/personal/upstreamaccts_dburch/Shared%20Documents/EP-DAREG/readings/2014.Wickham.Tidy%20Data.pdf" TargetMode="External"/><Relationship Id="rId1" Type="http://schemas.openxmlformats.org/officeDocument/2006/relationships/slideLayout" Target="../slideLayouts/slideLayout2.xml"/><Relationship Id="rId6" Type="http://schemas.openxmlformats.org/officeDocument/2006/relationships/hyperlink" Target="https://www.ibm.com/developerworks/community/blogs/jfp/entry/Tidy_Data_In_Python?lang=en" TargetMode="External"/><Relationship Id="rId5" Type="http://schemas.openxmlformats.org/officeDocument/2006/relationships/hyperlink" Target="http://www.jeannicholashould.com/tidy-data-in-python.html" TargetMode="External"/><Relationship Id="rId4" Type="http://schemas.openxmlformats.org/officeDocument/2006/relationships/hyperlink" Target="https://www.tidyverse.org/"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udemy.com/datascience/learn/v4/overview" TargetMode="External"/><Relationship Id="rId2" Type="http://schemas.openxmlformats.org/officeDocument/2006/relationships/hyperlink" Target="https://www.mathworks.com/training-schedule/matlab-for-data-processing-and-visualization?class_format=Public+Self+Paced" TargetMode="External"/><Relationship Id="rId1" Type="http://schemas.openxmlformats.org/officeDocument/2006/relationships/slideLayout" Target="../slideLayouts/slideLayout2.xml"/><Relationship Id="rId5" Type="http://schemas.openxmlformats.org/officeDocument/2006/relationships/hyperlink" Target="http://shop.oreilly.com/product/0636920032861.do" TargetMode="External"/><Relationship Id="rId4" Type="http://schemas.openxmlformats.org/officeDocument/2006/relationships/hyperlink" Target="https://www.coursera.org/learn/data-cleaning#faqs"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examples/data_homework.zip"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examples/data_solutions.zi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readings/2005.Ioannidis.Why%20Most%20Published%20Research%20Findings%20Are%20False.pdf" TargetMode="External"/><Relationship Id="rId2" Type="http://schemas.openxmlformats.org/officeDocument/2006/relationships/hyperlink" Target="https://mysite.na.xom.com/personal/upstreamaccts_dburch/Shared%20Documents/EP-DAREG/readings/1956.de%20Groot.The%20Meaning%20of%20Significance%20for%20Different%20Types%20of%20Research.pdf"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readings/2015.Open%20Science%20Collaboration.Estimating%20the%20Reproducibility%20of%20Psychological%20Science.pd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tb_parametric.m" TargetMode="External"/><Relationship Id="rId7" Type="http://schemas.openxmlformats.org/officeDocument/2006/relationships/hyperlink" Target="http://www.r2d3.us/visual-intro-to-machine-learning-part-1/" TargetMode="External"/><Relationship Id="rId2" Type="http://schemas.openxmlformats.org/officeDocument/2006/relationships/hyperlink" Target="https://mysite.na.xom.com/personal/upstreamaccts_dburch/Shared%20Documents/EP-DAREG/examples/bakken_supervised_learning.m" TargetMode="External"/><Relationship Id="rId1" Type="http://schemas.openxmlformats.org/officeDocument/2006/relationships/slideLayout" Target="../slideLayouts/slideLayout2.xml"/><Relationship Id="rId6" Type="http://schemas.openxmlformats.org/officeDocument/2006/relationships/hyperlink" Target="https://mysite.na.xom.com/personal/upstreamaccts_dburch/Shared%20Documents/EP-DAREG/examples/bakken_supervised_learning.mht" TargetMode="External"/><Relationship Id="rId5" Type="http://schemas.openxmlformats.org/officeDocument/2006/relationships/hyperlink" Target="https://mysite.na.xom.com/personal/upstreamaccts_dburch/Shared%20Documents/EP-DAREG/examples/suptitle.m" TargetMode="External"/><Relationship Id="rId4" Type="http://schemas.openxmlformats.org/officeDocument/2006/relationships/hyperlink" Target="https://mysite.na.xom.com/personal/upstreamaccts_dburch/Shared%20Documents/EP-DAREG/examples/tb_pdplot.m"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www.youtube.com/watch?v=uYC2eLVSpI8&amp;list=PLkIselvEzpM5f1HYzIjFt52SD4izsJ2_I"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readings/2001.Breiman.Statistical%20Modeling%20-%20The%20Two%20Cultures.pdf" TargetMode="External"/><Relationship Id="rId2" Type="http://schemas.openxmlformats.org/officeDocument/2006/relationships/hyperlink" Target="https://mysite.na.xom.com/personal/upstreamaccts_dburch/Shared%20Documents/EP-DAREG/readings/2010.Shmuell.To%20Explain%20or%20to%20Predict.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examples/stims2.x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athworks.com/training-schedule/matlab-fundamental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variable_importance.m" TargetMode="External"/><Relationship Id="rId2" Type="http://schemas.openxmlformats.org/officeDocument/2006/relationships/hyperlink" Target="https://mysite.na.xom.com/personal/upstreamaccts_dburch/Shared%20Documents/EP-DAREG/examples/stims_classification.m"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stims_classification.mht"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hDmNF9JG3lo&amp;index=77&amp;list=PLLssT5z_DsK-h9vYZkQkYNWcItqhlRJLN&amp;t=0s" TargetMode="External"/><Relationship Id="rId2" Type="http://schemas.openxmlformats.org/officeDocument/2006/relationships/hyperlink" Target="https://www.youtube.com/watch?v=Ev8YbxPu_bQ&amp;index=76&amp;list=PLLssT5z_DsK-h9vYZkQkYNWcItqhlRJLN&amp;t=0s" TargetMode="External"/><Relationship Id="rId1" Type="http://schemas.openxmlformats.org/officeDocument/2006/relationships/slideLayout" Target="../slideLayouts/slideLayout2.xml"/><Relationship Id="rId4" Type="http://schemas.openxmlformats.org/officeDocument/2006/relationships/hyperlink" Target="https://www.youtube.com/watch?v=T-B8muDvzu0&amp;index=83&amp;list=PLLssT5z_DsK-h9vYZkQkYNWcItqhlRJLN&amp;t=0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import.m" TargetMode="External"/><Relationship Id="rId2" Type="http://schemas.openxmlformats.org/officeDocument/2006/relationships/hyperlink" Target="https://mysite.na.xom.com/personal/upstreamaccts_dburch/Shared%20Documents/EP-DAREG/examples/bakken.matlab"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bakken_import.mht"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kken_unsupervised_learning.mht" TargetMode="External"/><Relationship Id="rId2" Type="http://schemas.openxmlformats.org/officeDocument/2006/relationships/hyperlink" Target="https://mysite.na.xom.com/personal/upstreamaccts_dburch/Shared%20Documents/EP-DAREG/examples/bakken_unsupervised_learning.m"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examples/zip.zi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nlp.ipynb" TargetMode="External"/><Relationship Id="rId2" Type="http://schemas.openxmlformats.org/officeDocument/2006/relationships/hyperlink" Target="https://mysite.na.xom.com/personal/upstreamaccts_dburch/Shared%20Documents/EP-DAREG/examples/eigenfaces.m" TargetMode="External"/><Relationship Id="rId1" Type="http://schemas.openxmlformats.org/officeDocument/2006/relationships/slideLayout" Target="../slideLayouts/slideLayout2.xml"/><Relationship Id="rId5" Type="http://schemas.openxmlformats.org/officeDocument/2006/relationships/hyperlink" Target="https://mysite.na.xom.com/personal/upstreamaccts_dburch/Shared%20Documents/EP-DAREG/examples/nlp.html" TargetMode="External"/><Relationship Id="rId4" Type="http://schemas.openxmlformats.org/officeDocument/2006/relationships/hyperlink" Target="https://mysite.na.xom.com/personal/upstreamaccts_dburch/Shared%20Documents/EP-DAREG/examples/eigenfaces.mht"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zip_knn_svm.m" TargetMode="External"/><Relationship Id="rId2" Type="http://schemas.openxmlformats.org/officeDocument/2006/relationships/hyperlink" Target="https://mysite.na.xom.com/personal/upstreamaccts_dburch/Shared%20Documents/EP-DAREG/examples/zip_knn_svm.mh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gaussian_processes.mht" TargetMode="External"/><Relationship Id="rId2" Type="http://schemas.openxmlformats.org/officeDocument/2006/relationships/hyperlink" Target="https://mysite.na.xom.com/personal/upstreamaccts_dburch/Shared%20Documents/EP-DAREG/examples/gaussian_processes.m" TargetMode="External"/><Relationship Id="rId1" Type="http://schemas.openxmlformats.org/officeDocument/2006/relationships/slideLayout" Target="../slideLayouts/slideLayout2.xml"/><Relationship Id="rId4" Type="http://schemas.openxmlformats.org/officeDocument/2006/relationships/hyperlink" Target="https://en.wikipedia.org/wiki/Base_rate_fallacy"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yammer.com/exxonmobil.com/#/threads/inGroup?type=in_group&amp;feedId=10069907"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ysite.na.xom.com/personal/upstreamaccts_dburch/Shared%20Documents/EP-DAREG/examples/bayes.mht" TargetMode="External"/><Relationship Id="rId2" Type="http://schemas.openxmlformats.org/officeDocument/2006/relationships/hyperlink" Target="https://mysite.na.xom.com/personal/upstreamaccts_dburch/Shared%20Documents/EP-DAREG/examples/bayes.m" TargetMode="External"/><Relationship Id="rId1" Type="http://schemas.openxmlformats.org/officeDocument/2006/relationships/slideLayout" Target="../slideLayouts/slideLayout2.xml"/><Relationship Id="rId4" Type="http://schemas.openxmlformats.org/officeDocument/2006/relationships/hyperlink" Target="https://mysite.na.xom.com/personal/upstreamaccts_dburch/Shared%20Documents/EP-DAREG/examples/bayes.xlsx" TargetMode="External"/></Relationships>
</file>

<file path=ppt/slides/_rels/slide51.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EP-DAREG/slides/2017-08-03.Kushwaha.Basic%20Introduction%20to%20Deep%20Learning.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ysite.na.xom.com/personal/upstreamaccts_dburch/Shared%20Documents/Forms/AllItems.aspx?RootFolder=/personal/upstreamaccts_dburch/Shared%20Documents/data%20science%20educational%20researc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intro.org/stat/textbook.php?stat_book=os" TargetMode="External"/><Relationship Id="rId2" Type="http://schemas.openxmlformats.org/officeDocument/2006/relationships/hyperlink" Target="https://mysite.na.xom.com/personal/upstreamaccts_dburch/Shared%20Documents/Forms/AllItems.aspx?RootFolder=/personal/upstreamaccts_dburch/Shared%20Documents/EP-DAREG/readings" TargetMode="External"/><Relationship Id="rId1" Type="http://schemas.openxmlformats.org/officeDocument/2006/relationships/slideLayout" Target="../slideLayouts/slideLayout2.xml"/><Relationship Id="rId5" Type="http://schemas.openxmlformats.org/officeDocument/2006/relationships/hyperlink" Target="http://www-bcf.usc.edu/~gareth/ISL/" TargetMode="External"/><Relationship Id="rId4" Type="http://schemas.openxmlformats.org/officeDocument/2006/relationships/hyperlink" Target="http://dx.doi.org/10.1007/978-0-387-21736-9"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training-schedule/matlab-for-data-processing-and-visualization?class_format=Public+Self+Paced" TargetMode="External"/><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ammer.com/exxonmobil.com/#/files/7630367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4025" y="1307592"/>
            <a:ext cx="8225399" cy="4809744"/>
          </a:xfrm>
        </p:spPr>
        <p:txBody>
          <a:bodyPr/>
          <a:lstStyle/>
          <a:p>
            <a:pPr marL="0" indent="0">
              <a:buNone/>
            </a:pPr>
            <a:r>
              <a:rPr lang="en-US" b="1" dirty="0" smtClean="0"/>
              <a:t>Inference</a:t>
            </a:r>
          </a:p>
          <a:p>
            <a:pPr marL="0" indent="0">
              <a:buNone/>
            </a:pPr>
            <a:r>
              <a:rPr lang="en-US" sz="1600" dirty="0" smtClean="0"/>
              <a:t>1	2018-01-11		overview of data analytics, Monte Carlo simulation</a:t>
            </a:r>
          </a:p>
          <a:p>
            <a:pPr marL="0" indent="0">
              <a:buNone/>
            </a:pPr>
            <a:r>
              <a:rPr lang="en-US" sz="1600" dirty="0" smtClean="0"/>
              <a:t>2	2018-01-25		hypothesis testing – permutation tests</a:t>
            </a:r>
          </a:p>
          <a:p>
            <a:pPr marL="0" indent="0">
              <a:buNone/>
            </a:pPr>
            <a:r>
              <a:rPr lang="en-US" sz="1600" dirty="0" smtClean="0"/>
              <a:t>3	2018-02-08		estimation and confidence intervals – bootstrapping</a:t>
            </a:r>
          </a:p>
          <a:p>
            <a:pPr marL="0" indent="0">
              <a:spcBef>
                <a:spcPts val="600"/>
              </a:spcBef>
              <a:buNone/>
            </a:pPr>
            <a:r>
              <a:rPr lang="en-US" b="1" dirty="0" smtClean="0"/>
              <a:t>Modeling</a:t>
            </a:r>
          </a:p>
          <a:p>
            <a:pPr marL="0" indent="0">
              <a:buNone/>
            </a:pPr>
            <a:r>
              <a:rPr lang="en-US" sz="1600" dirty="0" smtClean="0"/>
              <a:t>4	2018-02-22		linear regression</a:t>
            </a:r>
            <a:endParaRPr lang="en-US" sz="1200" dirty="0" smtClean="0"/>
          </a:p>
          <a:p>
            <a:pPr marL="0" indent="0">
              <a:buNone/>
            </a:pPr>
            <a:r>
              <a:rPr lang="en-US" sz="1600" dirty="0" smtClean="0"/>
              <a:t>5	2018-03-08		multivariate linear and nonlinear regression</a:t>
            </a:r>
          </a:p>
          <a:p>
            <a:pPr marL="0" indent="0">
              <a:buNone/>
            </a:pPr>
            <a:r>
              <a:rPr lang="en-US" sz="1600" dirty="0" smtClean="0"/>
              <a:t>6	2018-03-22		regression diagnostics, model selection, LASSO</a:t>
            </a:r>
          </a:p>
          <a:p>
            <a:pPr marL="0" indent="0">
              <a:buNone/>
            </a:pPr>
            <a:r>
              <a:rPr lang="en-US" sz="1600" dirty="0">
                <a:solidFill>
                  <a:srgbClr val="FF0000"/>
                </a:solidFill>
              </a:rPr>
              <a:t>	</a:t>
            </a:r>
            <a:r>
              <a:rPr lang="en-US" sz="1600" dirty="0" smtClean="0">
                <a:solidFill>
                  <a:srgbClr val="FF0000"/>
                </a:solidFill>
              </a:rPr>
              <a:t>2018-03-28—29</a:t>
            </a:r>
            <a:r>
              <a:rPr lang="en-US" sz="1600" dirty="0">
                <a:solidFill>
                  <a:srgbClr val="FF0000"/>
                </a:solidFill>
              </a:rPr>
              <a:t>	Design of Experiments (Sateesh Rajput &amp; Mustafa Al-sabawi)</a:t>
            </a:r>
          </a:p>
          <a:p>
            <a:pPr marL="0" indent="0">
              <a:buNone/>
            </a:pPr>
            <a:r>
              <a:rPr lang="en-US" sz="1600" dirty="0" smtClean="0"/>
              <a:t>7	2018-04-05</a:t>
            </a:r>
            <a:r>
              <a:rPr lang="en-US" sz="1600" dirty="0"/>
              <a:t>		</a:t>
            </a:r>
            <a:r>
              <a:rPr lang="en-US" sz="1600" dirty="0">
                <a:solidFill>
                  <a:schemeClr val="accent2"/>
                </a:solidFill>
              </a:rPr>
              <a:t>Cognitive Biases (Mark Sykes)</a:t>
            </a:r>
            <a:endParaRPr lang="en-US" sz="1400" dirty="0">
              <a:solidFill>
                <a:schemeClr val="accent2"/>
              </a:solidFill>
            </a:endParaRPr>
          </a:p>
          <a:p>
            <a:pPr marL="0" indent="0">
              <a:buNone/>
            </a:pPr>
            <a:r>
              <a:rPr lang="en-US" sz="1600" dirty="0" smtClean="0">
                <a:solidFill>
                  <a:srgbClr val="FF0000"/>
                </a:solidFill>
              </a:rPr>
              <a:t>	2018-04-09—11	Machine Learning &amp; Pattern Recognition (Antonio Paiva)</a:t>
            </a:r>
          </a:p>
          <a:p>
            <a:pPr marL="0" indent="0">
              <a:buNone/>
            </a:pPr>
            <a:r>
              <a:rPr lang="en-US" sz="1600" dirty="0" smtClean="0"/>
              <a:t>8	2018-04-19		CART and Random Forests</a:t>
            </a:r>
          </a:p>
          <a:p>
            <a:pPr marL="0" indent="0">
              <a:buNone/>
            </a:pPr>
            <a:r>
              <a:rPr lang="en-US" sz="1600" dirty="0" smtClean="0"/>
              <a:t>9	2018-05-03		classification – logistic regression</a:t>
            </a:r>
          </a:p>
          <a:p>
            <a:pPr marL="0" indent="0">
              <a:spcBef>
                <a:spcPts val="600"/>
              </a:spcBef>
              <a:buNone/>
            </a:pPr>
            <a:r>
              <a:rPr lang="en-US" b="1" dirty="0" smtClean="0"/>
              <a:t>Other Topics</a:t>
            </a:r>
          </a:p>
          <a:p>
            <a:pPr marL="0" indent="0">
              <a:buNone/>
            </a:pPr>
            <a:r>
              <a:rPr lang="en-US" sz="1600" dirty="0" smtClean="0"/>
              <a:t>10	2018-05-17		unsupervised learning – clustering, dimensionality reduction, PCA</a:t>
            </a:r>
          </a:p>
          <a:p>
            <a:pPr marL="0" indent="0">
              <a:buNone/>
            </a:pPr>
            <a:r>
              <a:rPr lang="en-US" sz="1600" dirty="0" smtClean="0"/>
              <a:t>11	2018-05-31		data analytics for images and text</a:t>
            </a:r>
          </a:p>
          <a:p>
            <a:pPr marL="0" indent="0">
              <a:buNone/>
            </a:pPr>
            <a:r>
              <a:rPr lang="en-US" sz="1600" dirty="0" smtClean="0"/>
              <a:t>12	2018-06-14		Bayesian analysis + Gaussian Processes</a:t>
            </a:r>
          </a:p>
          <a:p>
            <a:pPr marL="0" indent="0">
              <a:buNone/>
            </a:pPr>
            <a:r>
              <a:rPr lang="en-US" sz="1600" dirty="0" smtClean="0"/>
              <a:t>13	2018-06-28		</a:t>
            </a:r>
            <a:r>
              <a:rPr lang="en-US" sz="1600" dirty="0" smtClean="0"/>
              <a:t>deep learning</a:t>
            </a:r>
            <a:endParaRPr lang="en-US" sz="1600" dirty="0"/>
          </a:p>
        </p:txBody>
      </p:sp>
      <p:sp>
        <p:nvSpPr>
          <p:cNvPr id="6" name="Title 5"/>
          <p:cNvSpPr>
            <a:spLocks noGrp="1"/>
          </p:cNvSpPr>
          <p:nvPr>
            <p:ph type="title"/>
          </p:nvPr>
        </p:nvSpPr>
        <p:spPr/>
        <p:txBody>
          <a:bodyPr/>
          <a:lstStyle/>
          <a:p>
            <a:r>
              <a:rPr lang="en-US" dirty="0" smtClean="0"/>
              <a:t>Schedule</a:t>
            </a:r>
            <a:endParaRPr lang="en-US" dirty="0"/>
          </a:p>
        </p:txBody>
      </p:sp>
      <p:sp>
        <p:nvSpPr>
          <p:cNvPr id="2" name="TextBox 1"/>
          <p:cNvSpPr txBox="1"/>
          <p:nvPr/>
        </p:nvSpPr>
        <p:spPr>
          <a:xfrm>
            <a:off x="3826107" y="6063812"/>
            <a:ext cx="5152314" cy="646331"/>
          </a:xfrm>
          <a:prstGeom prst="rect">
            <a:avLst/>
          </a:prstGeom>
          <a:noFill/>
        </p:spPr>
        <p:txBody>
          <a:bodyPr wrap="square" rtlCol="0">
            <a:spAutoFit/>
          </a:bodyPr>
          <a:lstStyle/>
          <a:p>
            <a:r>
              <a:rPr lang="en-US" sz="1200" dirty="0" smtClean="0">
                <a:solidFill>
                  <a:schemeClr val="accent3">
                    <a:lumMod val="60000"/>
                    <a:lumOff val="40000"/>
                  </a:schemeClr>
                </a:solidFill>
              </a:rPr>
              <a:t>Important topics that we didn’t get to:</a:t>
            </a:r>
            <a:endParaRPr lang="en-US" sz="1200" dirty="0" smtClean="0">
              <a:solidFill>
                <a:schemeClr val="accent3">
                  <a:lumMod val="60000"/>
                  <a:lumOff val="40000"/>
                </a:schemeClr>
              </a:solidFill>
            </a:endParaRPr>
          </a:p>
          <a:p>
            <a:pPr marL="285750" indent="-285750">
              <a:buFontTx/>
              <a:buChar char="-"/>
            </a:pPr>
            <a:r>
              <a:rPr lang="en-US" sz="1200" dirty="0" smtClean="0">
                <a:solidFill>
                  <a:schemeClr val="accent3">
                    <a:lumMod val="60000"/>
                    <a:lumOff val="40000"/>
                  </a:schemeClr>
                </a:solidFill>
              </a:rPr>
              <a:t>Observational studies</a:t>
            </a:r>
          </a:p>
          <a:p>
            <a:pPr marL="285750" indent="-285750">
              <a:buFontTx/>
              <a:buChar char="-"/>
            </a:pPr>
            <a:r>
              <a:rPr lang="en-US" sz="1200" dirty="0" smtClean="0">
                <a:solidFill>
                  <a:schemeClr val="accent3">
                    <a:lumMod val="60000"/>
                    <a:lumOff val="40000"/>
                  </a:schemeClr>
                </a:solidFill>
              </a:rPr>
              <a:t>Time </a:t>
            </a:r>
            <a:r>
              <a:rPr lang="en-US" sz="1200" dirty="0" smtClean="0">
                <a:solidFill>
                  <a:schemeClr val="accent3">
                    <a:lumMod val="60000"/>
                    <a:lumOff val="40000"/>
                  </a:schemeClr>
                </a:solidFill>
              </a:rPr>
              <a:t>series</a:t>
            </a:r>
            <a:endParaRPr lang="en-US" sz="1200" dirty="0" smtClean="0">
              <a:solidFill>
                <a:schemeClr val="accent3">
                  <a:lumMod val="60000"/>
                  <a:lumOff val="40000"/>
                </a:schemeClr>
              </a:solidFill>
            </a:endParaRPr>
          </a:p>
        </p:txBody>
      </p:sp>
    </p:spTree>
    <p:extLst>
      <p:ext uri="{BB962C8B-B14F-4D97-AF65-F5344CB8AC3E}">
        <p14:creationId xmlns:p14="http://schemas.microsoft.com/office/powerpoint/2010/main" val="79551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dirty="0"/>
              <a:t>If you’re interested in the slides I showed or any of the references listed on those slides, everything is here:</a:t>
            </a:r>
            <a:br>
              <a:rPr lang="en-US" dirty="0"/>
            </a:br>
            <a:r>
              <a:rPr lang="en-US" dirty="0">
                <a:hlinkClick r:id="rId2" tooltip="https://mysite.na.xom.com/personal/upstreamaccts_dburch/Shared%20Documents/Forms/AllItems.aspx?RootFolder=%2Fpersonal%2Fupstreamaccts%5Fdburch%2FShared%20Documents%2F2015%2D12%2D07%20Data%20Analytics%20Lunch%20and%20Learn"/>
              </a:rPr>
              <a:t>https://mysite.na.xom.com/personal/upstreamaccts_dburch/Shared%20Documents/Forms/AllItems.aspx?RootFolder=%2Fpersonal%2Fupstreamaccts%5Fdburch%2FShared%20Documents%2F2015%2D12%2D07%20Data%20Analytics%20Lunch%20and%20Learn</a:t>
            </a:r>
            <a:endParaRPr lang="en-US" dirty="0"/>
          </a:p>
        </p:txBody>
      </p:sp>
      <p:sp>
        <p:nvSpPr>
          <p:cNvPr id="3" name="Title 2"/>
          <p:cNvSpPr>
            <a:spLocks noGrp="1"/>
          </p:cNvSpPr>
          <p:nvPr>
            <p:ph type="title"/>
          </p:nvPr>
        </p:nvSpPr>
        <p:spPr/>
        <p:txBody>
          <a:bodyPr/>
          <a:lstStyle/>
          <a:p>
            <a:r>
              <a:rPr lang="en-US" dirty="0" smtClean="0"/>
              <a:t>Meeting 1</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10</a:t>
            </a:fld>
            <a:endParaRPr lang="en-US" dirty="0"/>
          </a:p>
        </p:txBody>
      </p:sp>
    </p:spTree>
    <p:extLst>
      <p:ext uri="{BB962C8B-B14F-4D97-AF65-F5344CB8AC3E}">
        <p14:creationId xmlns:p14="http://schemas.microsoft.com/office/powerpoint/2010/main" val="11363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400" dirty="0"/>
              <a:t>I've "published" (using </a:t>
            </a:r>
            <a:r>
              <a:rPr lang="en-US" sz="1400" dirty="0" err="1"/>
              <a:t>Matlab's</a:t>
            </a:r>
            <a:r>
              <a:rPr lang="en-US" sz="1400" dirty="0"/>
              <a:t> publish feature) the coin-flipping example, along with extensive comments and some discussion, to my </a:t>
            </a:r>
            <a:r>
              <a:rPr lang="en-US" sz="1400" dirty="0" err="1"/>
              <a:t>MySite</a:t>
            </a:r>
            <a:r>
              <a:rPr lang="en-US" sz="1400" dirty="0"/>
              <a:t> directory for the course:</a:t>
            </a:r>
            <a:br>
              <a:rPr lang="en-US" sz="1400" dirty="0"/>
            </a:br>
            <a:r>
              <a:rPr lang="en-US" sz="1400" dirty="0"/>
              <a:t/>
            </a:r>
            <a:br>
              <a:rPr lang="en-US" sz="1400" dirty="0"/>
            </a:br>
            <a:r>
              <a:rPr lang="en-US" sz="1400" dirty="0">
                <a:hlinkClick r:id="rId2" tooltip="https://mysite.na.xom.com/personal/upstreamaccts_dburch/Shared%20Documents/EP-DAREG/examples/html/coin_tossing.html"/>
              </a:rPr>
              <a:t>https://</a:t>
            </a:r>
            <a:r>
              <a:rPr lang="en-US" sz="1400" dirty="0" smtClean="0">
                <a:hlinkClick r:id="rId2" tooltip="https://mysite.na.xom.com/personal/upstreamaccts_dburch/Shared%20Documents/EP-DAREG/examples/html/coin_tossing.html"/>
              </a:rPr>
              <a:t>mysite.na.xom.com/personal/upstreamaccts_dburch/Shared%20Documents/EP-DAREG/examples/coin_tossing.mht</a:t>
            </a:r>
            <a:r>
              <a:rPr lang="en-US" sz="1400" dirty="0"/>
              <a:t/>
            </a:r>
            <a:br>
              <a:rPr lang="en-US" sz="1400" dirty="0"/>
            </a:br>
            <a:r>
              <a:rPr lang="en-US" sz="1400" dirty="0"/>
              <a:t/>
            </a:r>
            <a:br>
              <a:rPr lang="en-US" sz="1400" dirty="0"/>
            </a:br>
            <a:r>
              <a:rPr lang="en-US" sz="1400" dirty="0"/>
              <a:t>Here is the </a:t>
            </a:r>
            <a:r>
              <a:rPr lang="en-US" sz="1400" dirty="0" err="1"/>
              <a:t>Matlab</a:t>
            </a:r>
            <a:r>
              <a:rPr lang="en-US" sz="1400" dirty="0"/>
              <a:t> file:</a:t>
            </a:r>
            <a:br>
              <a:rPr lang="en-US" sz="1400" dirty="0"/>
            </a:br>
            <a:r>
              <a:rPr lang="en-US" sz="1400" dirty="0">
                <a:hlinkClick r:id="rId3" tooltip="https://mysite.na.xom.com/personal/upstreamaccts_dburch/Shared%20Documents/EP-DAREG/examples/coin_tossing.m"/>
              </a:rPr>
              <a:t>https://mysite.na.xom.com/personal/upstreamaccts_dburch/Shared%20Documents/EP-DAREG/examples/coin_tossing.m</a:t>
            </a:r>
            <a:r>
              <a:rPr lang="en-US" sz="1400" dirty="0"/>
              <a:t/>
            </a:r>
            <a:br>
              <a:rPr lang="en-US" sz="1400" dirty="0"/>
            </a:br>
            <a:r>
              <a:rPr lang="en-US" sz="1400" dirty="0"/>
              <a:t/>
            </a:r>
            <a:br>
              <a:rPr lang="en-US" sz="1400" dirty="0"/>
            </a:br>
            <a:r>
              <a:rPr lang="en-US" sz="1400" dirty="0"/>
              <a:t>Please read the Discussion section at the link. As I mentioned in class, this simple example illustrates all of the most important concepts from statistics. In particular:</a:t>
            </a:r>
            <a:br>
              <a:rPr lang="en-US" sz="1400" dirty="0"/>
            </a:br>
            <a:r>
              <a:rPr lang="en-US" sz="1400" dirty="0"/>
              <a:t/>
            </a:r>
            <a:br>
              <a:rPr lang="en-US" sz="1400" dirty="0"/>
            </a:br>
            <a:r>
              <a:rPr lang="en-US" sz="1400" dirty="0"/>
              <a:t>- The discipline of "statistics" is about how to learn about an entire population by just looking at a few samples from that population.</a:t>
            </a:r>
            <a:br>
              <a:rPr lang="en-US" sz="1400" dirty="0"/>
            </a:br>
            <a:r>
              <a:rPr lang="en-US" sz="1400" dirty="0"/>
              <a:t/>
            </a:r>
            <a:br>
              <a:rPr lang="en-US" sz="1400" dirty="0"/>
            </a:br>
            <a:r>
              <a:rPr lang="en-US" sz="1400" dirty="0"/>
              <a:t>- A "statistic" is just a thing you compute from a sample. It doesn't have to be just a mean, median, standard deviation, etc. (though those are the most useful general statistics). YOU must choose the statistic that YOU think will help you solve YOUR problem. For the coin-flipping game, the longest run of heads or tails is just one of many statistics we could have computed, but it's one that cognitive psychology suggests would be a good statistic to study if the problem we are interested in is whether or not a human guessed the heads or tails. If the problem we are interested in is whether or not the coin is weighted towards heads, or whether or not a coin "remembers" how it landed last time when it's flipped this time, or anything else, we would probably choose a different statistic.</a:t>
            </a:r>
          </a:p>
        </p:txBody>
      </p:sp>
      <p:sp>
        <p:nvSpPr>
          <p:cNvPr id="3" name="Title 2"/>
          <p:cNvSpPr>
            <a:spLocks noGrp="1"/>
          </p:cNvSpPr>
          <p:nvPr>
            <p:ph type="title"/>
          </p:nvPr>
        </p:nvSpPr>
        <p:spPr/>
        <p:txBody>
          <a:bodyPr/>
          <a:lstStyle/>
          <a:p>
            <a:r>
              <a:rPr lang="en-US" dirty="0" smtClean="0"/>
              <a:t>Meeting 1 (continued)</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11</a:t>
            </a:fld>
            <a:endParaRPr lang="en-US" dirty="0"/>
          </a:p>
        </p:txBody>
      </p:sp>
    </p:spTree>
    <p:extLst>
      <p:ext uri="{BB962C8B-B14F-4D97-AF65-F5344CB8AC3E}">
        <p14:creationId xmlns:p14="http://schemas.microsoft.com/office/powerpoint/2010/main" val="247076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800" dirty="0"/>
              <a:t>The topic for this two weeks is hypothesis testing and confidence intervals. These are the basic data-analytic concepts for quantifying the evidence for or against a research hypothesis from data.</a:t>
            </a:r>
            <a:br>
              <a:rPr lang="en-US" sz="1800" dirty="0"/>
            </a:br>
            <a:r>
              <a:rPr lang="en-US" sz="1800" dirty="0"/>
              <a:t/>
            </a:r>
            <a:br>
              <a:rPr lang="en-US" sz="1800" dirty="0"/>
            </a:br>
            <a:r>
              <a:rPr lang="en-US" sz="1800" dirty="0"/>
              <a:t>The high-level concepts are presented in </a:t>
            </a:r>
            <a:r>
              <a:rPr lang="en-US" sz="1800" dirty="0" err="1"/>
              <a:t>OpenIntro</a:t>
            </a:r>
            <a:r>
              <a:rPr lang="en-US" sz="1800" dirty="0"/>
              <a:t> Statistics sections 4.1 through 4.3. Please read through these sections, or at least watch the videos:</a:t>
            </a:r>
            <a:br>
              <a:rPr lang="en-US" sz="1800" dirty="0"/>
            </a:br>
            <a:r>
              <a:rPr lang="en-US" sz="1800" dirty="0"/>
              <a:t>1. Variability in estimates:</a:t>
            </a:r>
            <a:br>
              <a:rPr lang="en-US" sz="1800" dirty="0"/>
            </a:br>
            <a:r>
              <a:rPr lang="en-US" sz="1800" dirty="0">
                <a:hlinkClick r:id="rId2" tooltip="https://www.youtube.com/watch?v=DNIauUrRIEM&amp;list=PLkIselvEzpM7Pjo94m1e7J5jkIZkbQAl4"/>
              </a:rPr>
              <a:t>https://www.youtube.com/watch?v=DNIauUrRIEM&amp;list=PLkIselvEzpM7Pjo94m1e7J5jkIZkbQAl4</a:t>
            </a:r>
            <a:r>
              <a:rPr lang="en-US" sz="1800" dirty="0"/>
              <a:t/>
            </a:r>
            <a:br>
              <a:rPr lang="en-US" sz="1800" dirty="0"/>
            </a:br>
            <a:r>
              <a:rPr lang="en-US" sz="1800" dirty="0"/>
              <a:t>2. Confidence intervals:</a:t>
            </a:r>
            <a:br>
              <a:rPr lang="en-US" sz="1800" dirty="0"/>
            </a:br>
            <a:r>
              <a:rPr lang="en-US" sz="1800" dirty="0">
                <a:hlinkClick r:id="rId3" tooltip="https://www.youtube.com/watch?v=FUaXoKdCre4&amp;list=PLkIselvEzpM7Pjo94m1e7J5jkIZkbQAl4"/>
              </a:rPr>
              <a:t>https://www.youtube.com/watch?v=FUaXoKdCre4&amp;list=PLkIselvEzpM7Pjo94m1e7J5jkIZkbQAl4</a:t>
            </a:r>
            <a:r>
              <a:rPr lang="en-US" sz="1800" dirty="0"/>
              <a:t/>
            </a:r>
            <a:br>
              <a:rPr lang="en-US" sz="1800" dirty="0"/>
            </a:br>
            <a:r>
              <a:rPr lang="en-US" sz="1800" dirty="0"/>
              <a:t>3. Hypothesis testing:</a:t>
            </a:r>
            <a:br>
              <a:rPr lang="en-US" sz="1800" dirty="0"/>
            </a:br>
            <a:r>
              <a:rPr lang="en-US" sz="1800" dirty="0">
                <a:hlinkClick r:id="rId4" tooltip="https://www.youtube.com/watch?v=NVbPE1_Cbx8&amp;list=PLkIselvEzpM7Pjo94m1e7J5jkIZkbQAl4"/>
              </a:rPr>
              <a:t>https://www.youtube.com/watch?v=NVbPE1_Cbx8&amp;list=PLkIselvEzpM7Pjo94m1e7J5jkIZkbQAl4</a:t>
            </a:r>
            <a:r>
              <a:rPr lang="en-US" sz="1800" dirty="0"/>
              <a:t/>
            </a:r>
            <a:br>
              <a:rPr lang="en-US" sz="1800" dirty="0"/>
            </a:br>
            <a:r>
              <a:rPr lang="en-US" sz="1800" dirty="0" smtClean="0"/>
              <a:t/>
            </a:r>
            <a:br>
              <a:rPr lang="en-US" sz="1800" dirty="0" smtClean="0"/>
            </a:br>
            <a:r>
              <a:rPr lang="en-US" sz="1800" dirty="0" smtClean="0"/>
              <a:t>For a bit more formal (but also shorter) introduction, see All of Statistics section 6.3 and sections 10.0-10.2. Don't worry about the math, just focus on the definitions and examples.</a:t>
            </a:r>
            <a:br>
              <a:rPr lang="en-US" sz="1800" dirty="0" smtClean="0"/>
            </a:br>
            <a:endParaRPr lang="en-US" sz="1800" dirty="0"/>
          </a:p>
        </p:txBody>
      </p:sp>
      <p:sp>
        <p:nvSpPr>
          <p:cNvPr id="3" name="Title 2"/>
          <p:cNvSpPr>
            <a:spLocks noGrp="1"/>
          </p:cNvSpPr>
          <p:nvPr>
            <p:ph type="title"/>
          </p:nvPr>
        </p:nvSpPr>
        <p:spPr/>
        <p:txBody>
          <a:bodyPr/>
          <a:lstStyle/>
          <a:p>
            <a:r>
              <a:rPr lang="en-US" dirty="0" smtClean="0"/>
              <a:t>Meeting 2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12</a:t>
            </a:fld>
            <a:endParaRPr lang="en-US" dirty="0"/>
          </a:p>
        </p:txBody>
      </p:sp>
    </p:spTree>
    <p:extLst>
      <p:ext uri="{BB962C8B-B14F-4D97-AF65-F5344CB8AC3E}">
        <p14:creationId xmlns:p14="http://schemas.microsoft.com/office/powerpoint/2010/main" val="186543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1401" y="1318661"/>
            <a:ext cx="8225399" cy="4813300"/>
          </a:xfrm>
        </p:spPr>
        <p:txBody>
          <a:bodyPr/>
          <a:lstStyle/>
          <a:p>
            <a:pPr marL="0" indent="0">
              <a:buNone/>
            </a:pPr>
            <a:r>
              <a:rPr lang="en-US" sz="1800" dirty="0" smtClean="0"/>
              <a:t>Much </a:t>
            </a:r>
            <a:r>
              <a:rPr lang="en-US" sz="1800" dirty="0"/>
              <a:t>of the classical theory of hypothesis testing was dedicated to deriving formulas that would satisfy these high-level concepts in many different specific situations (the data comes from a normal distribution, it comes from two normal distributions with different means but the same variance, etc.). The most widely used of these are the "t-test" and the "chi-squared test". I would encourage you to at least skim through </a:t>
            </a:r>
            <a:r>
              <a:rPr lang="en-US" sz="1800" dirty="0" err="1"/>
              <a:t>OpenIntro</a:t>
            </a:r>
            <a:r>
              <a:rPr lang="en-US" sz="1800" dirty="0"/>
              <a:t> sections 5.1-5.3 and 6.3-6.4 to get an idea of what these tests are for. We'll talk about them at our next meeting.</a:t>
            </a:r>
            <a:br>
              <a:rPr lang="en-US" sz="1800" dirty="0"/>
            </a:br>
            <a:r>
              <a:rPr lang="en-US" sz="1800" dirty="0"/>
              <a:t/>
            </a:r>
            <a:br>
              <a:rPr lang="en-US" sz="1800" dirty="0"/>
            </a:br>
            <a:r>
              <a:rPr lang="en-US" sz="1800" dirty="0"/>
              <a:t>t-tests and chi-squared tests are still widely used, so it is important to understand what they do. However, such formal theorems with rigid probabilistic assumptions are not nearly as important in data analytics as they once were. Modern "resampling methods" provide very simple and very general alternatives to memorizing the menagerie of formal hypothesis tests. For a quick introduction, see the video "Solve Every Statistics Problem with One Weird Trick":</a:t>
            </a:r>
            <a:br>
              <a:rPr lang="en-US" sz="1800" dirty="0"/>
            </a:br>
            <a:r>
              <a:rPr lang="en-US" sz="1800" dirty="0">
                <a:hlinkClick r:id="rId2" tooltip="https://www.youtube.com/watch?v=BhY-un6JURA"/>
              </a:rPr>
              <a:t>https://www.youtube.com/watch?v=BhY-un6JURA</a:t>
            </a:r>
            <a:endParaRPr lang="en-US" sz="1800" dirty="0"/>
          </a:p>
        </p:txBody>
      </p:sp>
      <p:sp>
        <p:nvSpPr>
          <p:cNvPr id="3" name="Title 2"/>
          <p:cNvSpPr>
            <a:spLocks noGrp="1"/>
          </p:cNvSpPr>
          <p:nvPr>
            <p:ph type="title"/>
          </p:nvPr>
        </p:nvSpPr>
        <p:spPr/>
        <p:txBody>
          <a:bodyPr/>
          <a:lstStyle/>
          <a:p>
            <a:r>
              <a:rPr lang="en-US" dirty="0" smtClean="0"/>
              <a:t>Meeting 2 pre-reading (continued)</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13</a:t>
            </a:fld>
            <a:endParaRPr lang="en-US" dirty="0"/>
          </a:p>
        </p:txBody>
      </p:sp>
    </p:spTree>
    <p:extLst>
      <p:ext uri="{BB962C8B-B14F-4D97-AF65-F5344CB8AC3E}">
        <p14:creationId xmlns:p14="http://schemas.microsoft.com/office/powerpoint/2010/main" val="280751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I've stored a copy of a real data set on my </a:t>
            </a:r>
            <a:r>
              <a:rPr lang="en-US" sz="1200" dirty="0" err="1"/>
              <a:t>MySite</a:t>
            </a:r>
            <a:r>
              <a:rPr lang="en-US" sz="1200" dirty="0"/>
              <a:t>:</a:t>
            </a:r>
            <a:br>
              <a:rPr lang="en-US" sz="1200" dirty="0"/>
            </a:br>
            <a:r>
              <a:rPr lang="en-US" sz="1200" dirty="0">
                <a:hlinkClick r:id="rId2" tooltip="https://mysite.na.xom.com/personal/upstreamaccts_dburch/Shared%20Documents/EP-DAREG/examples/stims.xlsx"/>
              </a:rPr>
              <a:t>https://mysite.na.xom.com/personal/upstreamaccts_dburch/Shared%20Documents/EP-DAREG/examples/stims.xlsx</a:t>
            </a:r>
            <a:r>
              <a:rPr lang="en-US" sz="1200" dirty="0"/>
              <a:t/>
            </a:r>
            <a:br>
              <a:rPr lang="en-US" sz="1200" dirty="0"/>
            </a:br>
            <a:r>
              <a:rPr lang="en-US" sz="1200" dirty="0"/>
              <a:t/>
            </a:r>
            <a:br>
              <a:rPr lang="en-US" sz="1200" dirty="0"/>
            </a:br>
            <a:r>
              <a:rPr lang="en-US" sz="1200" dirty="0"/>
              <a:t>This spreadsheet contains information about most of the well stimulations that have been performed at a particular producing unit (PU). The PU has wells spread across 6 different "fields", which are several kilometers apart so may be geologically different. As production starts to decline, the wells are stimulated by pumping fluid down the tubing and into the reservoir rock, hopefully removing any sand that might be blocking the </a:t>
            </a:r>
            <a:r>
              <a:rPr lang="en-US" sz="1200" dirty="0" err="1"/>
              <a:t>flowpath</a:t>
            </a:r>
            <a:r>
              <a:rPr lang="en-US" sz="1200" dirty="0"/>
              <a:t> of hydrocarbons into the wellbore. There are three basic kinds of fluids or "</a:t>
            </a:r>
            <a:r>
              <a:rPr lang="en-US" sz="1200" dirty="0" err="1"/>
              <a:t>stim</a:t>
            </a:r>
            <a:r>
              <a:rPr lang="en-US" sz="1200" dirty="0"/>
              <a:t> types" used: a low salinity brine, a high salinity brine, and an "enhanced" fluid which is diesel-based rather than water-based. The "uplift" is the average production rate (in </a:t>
            </a:r>
            <a:r>
              <a:rPr lang="en-US" sz="1200" dirty="0" err="1"/>
              <a:t>bbls</a:t>
            </a:r>
            <a:r>
              <a:rPr lang="en-US" sz="1200" dirty="0"/>
              <a:t>/day) after the stimulation minus the average production rate before the stimulation. Yes, some of the wells have negative uplifts, which means that the stimulation did more harm than good.</a:t>
            </a:r>
            <a:br>
              <a:rPr lang="en-US" sz="1200" dirty="0"/>
            </a:br>
            <a:r>
              <a:rPr lang="en-US" sz="1200" dirty="0"/>
              <a:t/>
            </a:r>
            <a:br>
              <a:rPr lang="en-US" sz="1200" dirty="0"/>
            </a:br>
            <a:r>
              <a:rPr lang="en-US" sz="1200" dirty="0"/>
              <a:t>The business wants to know if they should use more enhanced stimulations in the future. What would you tell them if this were the only data you had?</a:t>
            </a:r>
            <a:br>
              <a:rPr lang="en-US" sz="1200" dirty="0"/>
            </a:br>
            <a:r>
              <a:rPr lang="en-US" sz="1200" dirty="0"/>
              <a:t/>
            </a:r>
            <a:br>
              <a:rPr lang="en-US" sz="1200" dirty="0"/>
            </a:br>
            <a:r>
              <a:rPr lang="en-US" sz="1200" dirty="0"/>
              <a:t>To get you started, I've written some code that imports the Excel spreadsheet data into </a:t>
            </a:r>
            <a:r>
              <a:rPr lang="en-US" sz="1200" dirty="0" err="1"/>
              <a:t>Matlab</a:t>
            </a:r>
            <a:r>
              <a:rPr lang="en-US" sz="1200" dirty="0"/>
              <a:t> and makes several useful plots:</a:t>
            </a:r>
            <a:br>
              <a:rPr lang="en-US" sz="1200" dirty="0"/>
            </a:br>
            <a:r>
              <a:rPr lang="en-US" sz="1200" dirty="0">
                <a:hlinkClick r:id="rId3" tooltip="https://mysite.na.xom.com/personal/upstreamaccts_dburch/Shared%20Documents/EP-DAREG/examples/stims_import.m"/>
              </a:rPr>
              <a:t>https://mysite.na.xom.com/personal/upstreamaccts_dburch/Shared%20Documents/EP-DAREG/examples/stims_import.m</a:t>
            </a:r>
            <a:r>
              <a:rPr lang="en-US" sz="1200" dirty="0"/>
              <a:t/>
            </a:r>
            <a:br>
              <a:rPr lang="en-US" sz="1200" dirty="0"/>
            </a:br>
            <a:r>
              <a:rPr lang="en-US" sz="1200" dirty="0"/>
              <a:t/>
            </a:r>
            <a:br>
              <a:rPr lang="en-US" sz="1200" dirty="0"/>
            </a:br>
            <a:r>
              <a:rPr lang="en-US" sz="1200" dirty="0"/>
              <a:t>The "published" HTML can be viewed here:</a:t>
            </a:r>
            <a:br>
              <a:rPr lang="en-US" sz="1200" dirty="0"/>
            </a:br>
            <a:r>
              <a:rPr lang="en-US" sz="1200" dirty="0">
                <a:hlinkClick r:id="rId4" tooltip="https://mysite.na.xom.com/personal/upstreamaccts_dburch/Shared%20Documents/EP-DAREG/examples/html/stims_import.html"/>
              </a:rPr>
              <a:t>https://</a:t>
            </a:r>
            <a:r>
              <a:rPr lang="en-US" sz="1200" dirty="0" smtClean="0">
                <a:hlinkClick r:id="rId4" tooltip="https://mysite.na.xom.com/personal/upstreamaccts_dburch/Shared%20Documents/EP-DAREG/examples/html/stims_import.html"/>
              </a:rPr>
              <a:t>mysite.na.xom.com/personal/upstreamaccts_dburch/Shared%20Documents/EP-DAREG/examples/stims_import.mht</a:t>
            </a:r>
            <a:endParaRPr lang="en-US" sz="1200" dirty="0"/>
          </a:p>
        </p:txBody>
      </p:sp>
      <p:sp>
        <p:nvSpPr>
          <p:cNvPr id="3" name="Title 2"/>
          <p:cNvSpPr>
            <a:spLocks noGrp="1"/>
          </p:cNvSpPr>
          <p:nvPr>
            <p:ph type="title"/>
          </p:nvPr>
        </p:nvSpPr>
        <p:spPr/>
        <p:txBody>
          <a:bodyPr/>
          <a:lstStyle/>
          <a:p>
            <a:r>
              <a:rPr lang="en-US" dirty="0" smtClean="0"/>
              <a:t>Homework due before Meeting 2</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14</a:t>
            </a:fld>
            <a:endParaRPr lang="en-US" dirty="0"/>
          </a:p>
        </p:txBody>
      </p:sp>
    </p:spTree>
    <p:extLst>
      <p:ext uri="{BB962C8B-B14F-4D97-AF65-F5344CB8AC3E}">
        <p14:creationId xmlns:p14="http://schemas.microsoft.com/office/powerpoint/2010/main" val="210562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100" dirty="0" smtClean="0"/>
              <a:t>I </a:t>
            </a:r>
            <a:r>
              <a:rPr lang="en-US" sz="1100" dirty="0"/>
              <a:t>have posted the demo code that I walked through today on my </a:t>
            </a:r>
            <a:r>
              <a:rPr lang="en-US" sz="1100" dirty="0" err="1"/>
              <a:t>MySite</a:t>
            </a:r>
            <a:r>
              <a:rPr lang="en-US" sz="1100" dirty="0" smtClean="0"/>
              <a:t>:</a:t>
            </a:r>
          </a:p>
          <a:p>
            <a:pPr marL="0" indent="0">
              <a:buNone/>
            </a:pPr>
            <a:r>
              <a:rPr lang="en-US" sz="1100" dirty="0">
                <a:hlinkClick r:id="rId2"/>
              </a:rPr>
              <a:t>https://mysite.na.xom.com/personal/upstreamaccts_dburch/Shared%20Documents/EP-DAREG/examples/stims_inference.m</a:t>
            </a:r>
            <a:r>
              <a:rPr lang="en-US" sz="1100" dirty="0"/>
              <a:t/>
            </a:r>
            <a:br>
              <a:rPr lang="en-US" sz="1100" dirty="0"/>
            </a:br>
            <a:r>
              <a:rPr lang="en-US" sz="1100" dirty="0"/>
              <a:t/>
            </a:r>
            <a:br>
              <a:rPr lang="en-US" sz="1100" dirty="0"/>
            </a:br>
            <a:r>
              <a:rPr lang="en-US" sz="1100" dirty="0"/>
              <a:t>Here is the HTML </a:t>
            </a:r>
            <a:r>
              <a:rPr lang="en-US" sz="1100" dirty="0" smtClean="0"/>
              <a:t>version:</a:t>
            </a:r>
            <a:br>
              <a:rPr lang="en-US" sz="1100" dirty="0" smtClean="0"/>
            </a:br>
            <a:r>
              <a:rPr lang="en-US" sz="1100" dirty="0" smtClean="0">
                <a:hlinkClick r:id="rId3"/>
              </a:rPr>
              <a:t>https</a:t>
            </a:r>
            <a:r>
              <a:rPr lang="en-US" sz="1100" dirty="0">
                <a:hlinkClick r:id="rId3"/>
              </a:rPr>
              <a:t>://</a:t>
            </a:r>
            <a:r>
              <a:rPr lang="en-US" sz="1100" dirty="0" smtClean="0">
                <a:hlinkClick r:id="rId3"/>
              </a:rPr>
              <a:t>mysite.na.xom.com/personal/upstreamaccts_dburch/Shared%20Documents/EP-DAREG/examples/stims_inference.mht</a:t>
            </a:r>
            <a:r>
              <a:rPr lang="en-US" sz="1100" dirty="0"/>
              <a:t/>
            </a:r>
            <a:br>
              <a:rPr lang="en-US" sz="1100" dirty="0"/>
            </a:br>
            <a:r>
              <a:rPr lang="en-US" sz="1100" dirty="0" smtClean="0"/>
              <a:t>I strongly encourage you to read through the HTML.  I’ve included more discussion that may help solidify the concept for you.  Again, this is one of the foundational ideas in statistics, and modern computational methods make it much easier to use these ideas rigorously.  Here </a:t>
            </a:r>
            <a:r>
              <a:rPr lang="en-US" sz="1100" dirty="0"/>
              <a:t>is a quote from Michael D. Ernst</a:t>
            </a:r>
            <a:r>
              <a:rPr lang="en-US" sz="1100" dirty="0" smtClean="0"/>
              <a:t>:</a:t>
            </a:r>
          </a:p>
          <a:p>
            <a:pPr marL="227012" lvl="1" indent="0">
              <a:buNone/>
            </a:pPr>
            <a:r>
              <a:rPr lang="en-US" sz="1100" dirty="0" smtClean="0"/>
              <a:t/>
            </a:r>
            <a:br>
              <a:rPr lang="en-US" sz="1100" dirty="0" smtClean="0"/>
            </a:br>
            <a:r>
              <a:rPr lang="en-US" sz="1100" dirty="0" smtClean="0"/>
              <a:t>The basic idea behind permutation methods is to generate a reference distribution by recalculating a statistic for many permutations of the data. Fisher (1936) wrote that “the statistician does not carry out this very simple and very tedious process, but his conclusions have no justification beyond the fact that they agree with those which could have been arrived at by this elementary method.” Today, with fast computers, there is little reason for the statistician not to carry out this “very tedious process.”</a:t>
            </a:r>
            <a:br>
              <a:rPr lang="en-US" sz="1100" dirty="0" smtClean="0"/>
            </a:br>
            <a:endParaRPr lang="en-US" sz="1100" dirty="0" smtClean="0"/>
          </a:p>
          <a:p>
            <a:pPr marL="0" indent="0">
              <a:buNone/>
            </a:pPr>
            <a:r>
              <a:rPr lang="en-US" sz="1100" dirty="0" smtClean="0"/>
              <a:t>And </a:t>
            </a:r>
            <a:r>
              <a:rPr lang="en-US" sz="1100" dirty="0"/>
              <a:t>here is a quote from Tim </a:t>
            </a:r>
            <a:r>
              <a:rPr lang="en-US" sz="1100" dirty="0" err="1"/>
              <a:t>Hesterberg</a:t>
            </a:r>
            <a:r>
              <a:rPr lang="en-US" sz="1100" dirty="0"/>
              <a:t>, who works at Google</a:t>
            </a:r>
            <a:r>
              <a:rPr lang="en-US" sz="1100" dirty="0" smtClean="0"/>
              <a:t>:</a:t>
            </a:r>
          </a:p>
          <a:p>
            <a:pPr marL="227012" lvl="1" indent="0">
              <a:buNone/>
            </a:pPr>
            <a:r>
              <a:rPr lang="en-US" sz="1100" dirty="0"/>
              <a:t/>
            </a:r>
            <a:br>
              <a:rPr lang="en-US" sz="1100" dirty="0"/>
            </a:br>
            <a:r>
              <a:rPr lang="en-US" sz="1100" dirty="0"/>
              <a:t>Permutation tests are accurate. t tests are a computationally </a:t>
            </a:r>
            <a:r>
              <a:rPr lang="en-US" sz="1100" dirty="0" smtClean="0"/>
              <a:t>feasible approximation </a:t>
            </a:r>
            <a:r>
              <a:rPr lang="en-US" sz="1100" dirty="0"/>
              <a:t>to permutation tests, given the computers of </a:t>
            </a:r>
            <a:r>
              <a:rPr lang="en-US" sz="1100" dirty="0" smtClean="0"/>
              <a:t>the 1920's </a:t>
            </a:r>
            <a:r>
              <a:rPr lang="en-US" sz="1100" dirty="0"/>
              <a:t>- young women</a:t>
            </a:r>
            <a:r>
              <a:rPr lang="en-US" sz="1100" dirty="0" smtClean="0"/>
              <a:t>.</a:t>
            </a:r>
          </a:p>
          <a:p>
            <a:pPr marL="0" indent="0">
              <a:buNone/>
            </a:pPr>
            <a:endParaRPr lang="en-US" sz="1100" dirty="0"/>
          </a:p>
          <a:p>
            <a:pPr marL="0" indent="0">
              <a:buNone/>
            </a:pPr>
            <a:r>
              <a:rPr lang="en-US" sz="1100" dirty="0" err="1" smtClean="0"/>
              <a:t>Hesterberg</a:t>
            </a:r>
            <a:r>
              <a:rPr lang="en-US" sz="1100" dirty="0" smtClean="0"/>
              <a:t> </a:t>
            </a:r>
            <a:r>
              <a:rPr lang="en-US" sz="1100" dirty="0"/>
              <a:t>also says:</a:t>
            </a:r>
            <a:br>
              <a:rPr lang="en-US" sz="1100" dirty="0"/>
            </a:br>
            <a:endParaRPr lang="en-US" sz="1100" dirty="0" smtClean="0"/>
          </a:p>
          <a:p>
            <a:pPr marL="227012" lvl="1" indent="0">
              <a:buNone/>
            </a:pPr>
            <a:r>
              <a:rPr lang="en-US" sz="1100" dirty="0" smtClean="0"/>
              <a:t>When </a:t>
            </a:r>
            <a:r>
              <a:rPr lang="en-US" sz="1100" dirty="0"/>
              <a:t>you search on Google you are probably in a dozen or more experiments.</a:t>
            </a:r>
            <a:br>
              <a:rPr lang="en-US" sz="1100" dirty="0"/>
            </a:br>
            <a:endParaRPr lang="en-US" sz="1100" dirty="0" smtClean="0"/>
          </a:p>
          <a:p>
            <a:pPr marL="0" indent="0">
              <a:buNone/>
            </a:pPr>
            <a:r>
              <a:rPr lang="en-US" sz="1100" dirty="0" smtClean="0"/>
              <a:t>He </a:t>
            </a:r>
            <a:r>
              <a:rPr lang="en-US" sz="1100" dirty="0"/>
              <a:t>says that Google analyzes these experiments using a variety of methods related to permutation tests and bootstrapping (our topic for the next meeting).</a:t>
            </a:r>
          </a:p>
        </p:txBody>
      </p:sp>
      <p:sp>
        <p:nvSpPr>
          <p:cNvPr id="3" name="Title 2"/>
          <p:cNvSpPr>
            <a:spLocks noGrp="1"/>
          </p:cNvSpPr>
          <p:nvPr>
            <p:ph type="title"/>
          </p:nvPr>
        </p:nvSpPr>
        <p:spPr/>
        <p:txBody>
          <a:bodyPr/>
          <a:lstStyle/>
          <a:p>
            <a:r>
              <a:rPr lang="en-US" dirty="0" smtClean="0"/>
              <a:t>Meeting 2 “solutions”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15</a:t>
            </a:fld>
            <a:endParaRPr lang="en-US" dirty="0"/>
          </a:p>
        </p:txBody>
      </p:sp>
    </p:spTree>
    <p:extLst>
      <p:ext uri="{BB962C8B-B14F-4D97-AF65-F5344CB8AC3E}">
        <p14:creationId xmlns:p14="http://schemas.microsoft.com/office/powerpoint/2010/main" val="141064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925867"/>
            <a:ext cx="8225399" cy="4813300"/>
          </a:xfrm>
        </p:spPr>
        <p:txBody>
          <a:bodyPr/>
          <a:lstStyle/>
          <a:p>
            <a:pPr marL="0" indent="0">
              <a:buNone/>
            </a:pPr>
            <a:r>
              <a:rPr lang="en-US" sz="1200" dirty="0"/>
              <a:t>Next time we're going to talk about "the bootstrap". This is the most important algorithm in all of statistics. Like the randomized permutation tests we talked about today, the bootstrap can be applied to many different problems using simple Monte Carlo methods, and it allows you to focus on the statistical concepts rather than getting bogged down </a:t>
            </a:r>
            <a:r>
              <a:rPr lang="en-US" sz="1200" dirty="0" smtClean="0"/>
              <a:t>in </a:t>
            </a:r>
            <a:r>
              <a:rPr lang="en-US" sz="1200" dirty="0"/>
              <a:t>equations and probabilistic formalities.</a:t>
            </a:r>
            <a:br>
              <a:rPr lang="en-US" sz="1200" dirty="0"/>
            </a:br>
            <a:r>
              <a:rPr lang="en-US" sz="1200" dirty="0"/>
              <a:t/>
            </a:r>
            <a:br>
              <a:rPr lang="en-US" sz="1200" dirty="0"/>
            </a:br>
            <a:r>
              <a:rPr lang="en-US" sz="1200" dirty="0"/>
              <a:t>The concept is pretty simple, though textbooks can certainly add enough formality to make it look confusing. In particular, I think the All of Statistics book does not provide the best introduction</a:t>
            </a:r>
            <a:r>
              <a:rPr lang="en-US" sz="1200" dirty="0" smtClean="0"/>
              <a:t>.  Here is one paper (with my highlights) that I encourage you to read through, especially page 374:</a:t>
            </a:r>
          </a:p>
          <a:p>
            <a:pPr marL="0" indent="0">
              <a:buNone/>
            </a:pPr>
            <a:r>
              <a:rPr lang="en-US" sz="1200" dirty="0">
                <a:hlinkClick r:id="rId2"/>
              </a:rPr>
              <a:t>https://mysite.na.xom.com/personal/upstreamaccts_dburch/Shared%20Documents/EP-DAREG/readings/2015.Hesterberg.What%20Teachers%20Should%20Know%20About%20the%20Bootstrap%20-%20Resampling%20in%20the%20Undergraduate%20Statistics%20Curriculum.pdf</a:t>
            </a:r>
            <a:endParaRPr lang="en-US" sz="1200" dirty="0"/>
          </a:p>
          <a:p>
            <a:pPr marL="0" indent="0">
              <a:buNone/>
            </a:pPr>
            <a:r>
              <a:rPr lang="en-US" sz="1200" dirty="0"/>
              <a:t/>
            </a:r>
            <a:br>
              <a:rPr lang="en-US" sz="1200" dirty="0"/>
            </a:br>
            <a:r>
              <a:rPr lang="en-US" sz="1200" dirty="0" smtClean="0"/>
              <a:t>Watch </a:t>
            </a:r>
            <a:r>
              <a:rPr lang="en-US" sz="1200" dirty="0"/>
              <a:t>the first 2.5 minutes of this video</a:t>
            </a:r>
            <a:r>
              <a:rPr lang="en-US" sz="1200" dirty="0" smtClean="0"/>
              <a:t>:</a:t>
            </a:r>
          </a:p>
          <a:p>
            <a:pPr marL="0" indent="0">
              <a:buNone/>
            </a:pPr>
            <a:r>
              <a:rPr lang="en-US" sz="1200" dirty="0">
                <a:hlinkClick r:id="rId3" tooltip="https://www.youtube.com/watch?v=_nhgHjdLE-I"/>
              </a:rPr>
              <a:t>https://www.youtube.com/watch?v=_</a:t>
            </a:r>
            <a:r>
              <a:rPr lang="en-US" sz="1200" dirty="0" smtClean="0">
                <a:hlinkClick r:id="rId3" tooltip="https://www.youtube.com/watch?v=_nhgHjdLE-I"/>
              </a:rPr>
              <a:t>nhgHjdLE-I</a:t>
            </a:r>
            <a:endParaRPr lang="en-US" sz="1200" dirty="0" smtClean="0"/>
          </a:p>
          <a:p>
            <a:pPr marL="0" indent="0">
              <a:buNone/>
            </a:pPr>
            <a:endParaRPr lang="en-US" sz="1200" dirty="0"/>
          </a:p>
          <a:p>
            <a:pPr marL="0" indent="0">
              <a:buNone/>
            </a:pPr>
            <a:r>
              <a:rPr lang="en-US" sz="1200" dirty="0" smtClean="0"/>
              <a:t>and </a:t>
            </a:r>
            <a:r>
              <a:rPr lang="en-US" sz="1200" dirty="0"/>
              <a:t>this series of videos:</a:t>
            </a:r>
            <a:br>
              <a:rPr lang="en-US" sz="1200" dirty="0"/>
            </a:br>
            <a:r>
              <a:rPr lang="en-US" sz="1200" dirty="0">
                <a:hlinkClick r:id="rId4" tooltip="https://www.youtube.com/watch?v=0hNQx9nagq4"/>
              </a:rPr>
              <a:t>https://www.youtube.com/watch?v=0hNQx9nagq4</a:t>
            </a:r>
            <a:r>
              <a:rPr lang="en-US" sz="1200" dirty="0"/>
              <a:t/>
            </a:r>
            <a:br>
              <a:rPr lang="en-US" sz="1200" dirty="0"/>
            </a:br>
            <a:r>
              <a:rPr lang="en-US" sz="1200" dirty="0">
                <a:hlinkClick r:id="rId5" tooltip="https://www.youtube.com/watch?v=yNTWcmbWvWg"/>
              </a:rPr>
              <a:t>https://www.youtube.com/watch?v=yNTWcmbWvWg</a:t>
            </a:r>
            <a:r>
              <a:rPr lang="en-US" sz="1200" dirty="0"/>
              <a:t/>
            </a:r>
            <a:br>
              <a:rPr lang="en-US" sz="1200" dirty="0"/>
            </a:br>
            <a:r>
              <a:rPr lang="en-US" sz="1200" dirty="0">
                <a:hlinkClick r:id="rId6" tooltip="https://www.youtube.com/watch?v=BKrMjX7FBno"/>
              </a:rPr>
              <a:t>https://</a:t>
            </a:r>
            <a:r>
              <a:rPr lang="en-US" sz="1200" dirty="0" smtClean="0">
                <a:hlinkClick r:id="rId6" tooltip="https://www.youtube.com/watch?v=BKrMjX7FBno"/>
              </a:rPr>
              <a:t>www.youtube.com/watch?v=BKrMjX7FBno</a:t>
            </a:r>
            <a:endParaRPr lang="en-US" sz="1200" dirty="0" smtClean="0"/>
          </a:p>
          <a:p>
            <a:pPr marL="0" indent="0">
              <a:buNone/>
            </a:pPr>
            <a:endParaRPr lang="en-US" sz="1200" dirty="0"/>
          </a:p>
          <a:p>
            <a:pPr marL="0" indent="0">
              <a:buNone/>
            </a:pPr>
            <a:r>
              <a:rPr lang="en-US" sz="1200" dirty="0"/>
              <a:t>Here are a few slide decks that may also be useful:</a:t>
            </a:r>
            <a:br>
              <a:rPr lang="en-US" sz="1200" dirty="0"/>
            </a:br>
            <a:r>
              <a:rPr lang="en-US" sz="1200" dirty="0">
                <a:hlinkClick r:id="rId7" tooltip="http://www-stat.wharton.upenn.edu/~stine/research/spida_2005.pdf"/>
              </a:rPr>
              <a:t>http://www-stat.wharton.upenn.edu/~stine/research/spida_2005.pdf</a:t>
            </a:r>
            <a:r>
              <a:rPr lang="en-US" sz="1200" dirty="0"/>
              <a:t/>
            </a:r>
            <a:br>
              <a:rPr lang="en-US" sz="1200" dirty="0"/>
            </a:br>
            <a:r>
              <a:rPr lang="en-US" sz="1200" dirty="0">
                <a:hlinkClick r:id="rId8" tooltip="https://ocw.mit.edu/courses/mathematics/18-05-introduction-to-probability-and-statistics-spring-2014/class-slides/MIT18_05S14_class24-slde-a.pdf"/>
              </a:rPr>
              <a:t>https://ocw.mit.edu/courses/mathematics/18-05-introduction-to-probability-and-statistics-spring-2014/class-slides/MIT18_05S14_class24-slde-a.pdf</a:t>
            </a:r>
            <a:r>
              <a:rPr lang="en-US" sz="1200" dirty="0"/>
              <a:t/>
            </a:r>
            <a:br>
              <a:rPr lang="en-US" sz="1200" dirty="0"/>
            </a:br>
            <a:r>
              <a:rPr lang="en-US" sz="1200" dirty="0">
                <a:hlinkClick r:id="rId9" tooltip="https://ocw.mit.edu/courses/mathematics/18-05-introduction-to-probability-and-statistics-spring-2014/readings/MIT18_05S14_Reading24.pdf"/>
              </a:rPr>
              <a:t>https://</a:t>
            </a:r>
            <a:r>
              <a:rPr lang="en-US" sz="1200" dirty="0" smtClean="0">
                <a:hlinkClick r:id="rId9" tooltip="https://ocw.mit.edu/courses/mathematics/18-05-introduction-to-probability-and-statistics-spring-2014/readings/MIT18_05S14_Reading24.pdf"/>
              </a:rPr>
              <a:t>ocw.mit.edu/courses/mathematics/18-05-introduction-to-probability-and-statistics-spring-2014/readings/MIT18_05S14_Reading24.pdf</a:t>
            </a:r>
            <a:endParaRPr lang="en-US" sz="1200" dirty="0" smtClean="0"/>
          </a:p>
          <a:p>
            <a:pPr marL="0" indent="0">
              <a:buNone/>
            </a:pPr>
            <a:endParaRPr lang="en-US" sz="1200" dirty="0" smtClean="0"/>
          </a:p>
          <a:p>
            <a:pPr marL="0" indent="0">
              <a:buNone/>
            </a:pPr>
            <a:r>
              <a:rPr lang="en-US" sz="1200" dirty="0"/>
              <a:t>And here are some nice animations that illustrate the point:</a:t>
            </a:r>
            <a:br>
              <a:rPr lang="en-US" sz="1200" dirty="0"/>
            </a:br>
            <a:r>
              <a:rPr lang="en-US" sz="1200" dirty="0">
                <a:hlinkClick r:id="rId10" tooltip="https://www.stat.auckland.ac.nz/~wild/BootAnim/"/>
              </a:rPr>
              <a:t>https://www.stat.auckland.ac.nz/~wild/BootAnim</a:t>
            </a:r>
            <a:r>
              <a:rPr lang="en-US" sz="1200" dirty="0" smtClean="0">
                <a:hlinkClick r:id="rId10" tooltip="https://www.stat.auckland.ac.nz/~wild/BootAnim/"/>
              </a:rPr>
              <a:t>/</a:t>
            </a:r>
            <a:endParaRPr lang="en-US" sz="1200" dirty="0" smtClean="0"/>
          </a:p>
        </p:txBody>
      </p:sp>
      <p:sp>
        <p:nvSpPr>
          <p:cNvPr id="3" name="Title 2"/>
          <p:cNvSpPr>
            <a:spLocks noGrp="1"/>
          </p:cNvSpPr>
          <p:nvPr>
            <p:ph type="title"/>
          </p:nvPr>
        </p:nvSpPr>
        <p:spPr/>
        <p:txBody>
          <a:bodyPr/>
          <a:lstStyle/>
          <a:p>
            <a:r>
              <a:rPr lang="en-US" dirty="0" smtClean="0"/>
              <a:t>Meeting 3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16</a:t>
            </a:fld>
            <a:endParaRPr lang="en-US" dirty="0"/>
          </a:p>
        </p:txBody>
      </p:sp>
    </p:spTree>
    <p:extLst>
      <p:ext uri="{BB962C8B-B14F-4D97-AF65-F5344CB8AC3E}">
        <p14:creationId xmlns:p14="http://schemas.microsoft.com/office/powerpoint/2010/main" val="940006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228600" indent="-228600">
              <a:buFont typeface="+mj-lt"/>
              <a:buAutoNum type="arabicPeriod"/>
            </a:pPr>
            <a:r>
              <a:rPr lang="en-US" sz="1800" dirty="0" smtClean="0"/>
              <a:t>Re-visit </a:t>
            </a:r>
            <a:r>
              <a:rPr lang="en-US" sz="1800" dirty="0"/>
              <a:t>the stimulation spreadsheet from last time. This time consider the more realistic business problem of weighing the potential benefits of stimulation (assuming some profit per uplifted barrel) vs. the extra costs (assuming high salinity is just as cheap as low salinity, but that enhanced is more expensive). Compare the field-wide numbers against what you would get if you concentrated on just one field. For example, maybe the costs are different from field to </a:t>
            </a:r>
            <a:r>
              <a:rPr lang="en-US" sz="1800" dirty="0" smtClean="0"/>
              <a:t>field.</a:t>
            </a:r>
          </a:p>
          <a:p>
            <a:pPr marL="228600" indent="-228600">
              <a:buFont typeface="+mj-lt"/>
              <a:buAutoNum type="arabicPeriod"/>
            </a:pPr>
            <a:endParaRPr lang="en-US" sz="1800" dirty="0"/>
          </a:p>
          <a:p>
            <a:pPr marL="228600" indent="-228600">
              <a:buFont typeface="+mj-lt"/>
              <a:buAutoNum type="arabicPeriod"/>
            </a:pPr>
            <a:r>
              <a:rPr lang="en-US" sz="1800" dirty="0" smtClean="0"/>
              <a:t>Suppose </a:t>
            </a:r>
            <a:r>
              <a:rPr lang="en-US" sz="1800" dirty="0"/>
              <a:t>the PU says that they need an uplift of 50 </a:t>
            </a:r>
            <a:r>
              <a:rPr lang="en-US" sz="1800" dirty="0" err="1"/>
              <a:t>bbls</a:t>
            </a:r>
            <a:r>
              <a:rPr lang="en-US" sz="1800" dirty="0"/>
              <a:t>/day to recover the costs of a stimulation. What is the probability that the different </a:t>
            </a:r>
            <a:r>
              <a:rPr lang="en-US" sz="1800" dirty="0" err="1"/>
              <a:t>StimTypes</a:t>
            </a:r>
            <a:r>
              <a:rPr lang="en-US" sz="1800" dirty="0"/>
              <a:t> will generate this much uplift? What is the range of probabilities consistent with the </a:t>
            </a:r>
            <a:r>
              <a:rPr lang="en-US" sz="1800" dirty="0" smtClean="0"/>
              <a:t>data?</a:t>
            </a:r>
          </a:p>
          <a:p>
            <a:pPr marL="228600" indent="-228600">
              <a:buFont typeface="+mj-lt"/>
              <a:buAutoNum type="arabicPeriod"/>
            </a:pPr>
            <a:endParaRPr lang="en-US" sz="1800" dirty="0" smtClean="0"/>
          </a:p>
          <a:p>
            <a:pPr marL="228600" indent="-228600">
              <a:buFont typeface="+mj-lt"/>
              <a:buAutoNum type="arabicPeriod"/>
            </a:pPr>
            <a:r>
              <a:rPr lang="en-US" sz="1800" dirty="0" smtClean="0"/>
              <a:t>Try </a:t>
            </a:r>
            <a:r>
              <a:rPr lang="en-US" sz="1800" dirty="0"/>
              <a:t>to formulate a problem with your own data where a permutation test or a bootstrap might be </a:t>
            </a:r>
            <a:r>
              <a:rPr lang="en-US" sz="1800" dirty="0" smtClean="0"/>
              <a:t>interesting</a:t>
            </a:r>
            <a:r>
              <a:rPr lang="en-US" sz="1800" dirty="0"/>
              <a:t>.</a:t>
            </a:r>
          </a:p>
        </p:txBody>
      </p:sp>
      <p:sp>
        <p:nvSpPr>
          <p:cNvPr id="3" name="Title 2"/>
          <p:cNvSpPr>
            <a:spLocks noGrp="1"/>
          </p:cNvSpPr>
          <p:nvPr>
            <p:ph type="title"/>
          </p:nvPr>
        </p:nvSpPr>
        <p:spPr/>
        <p:txBody>
          <a:bodyPr/>
          <a:lstStyle/>
          <a:p>
            <a:r>
              <a:rPr lang="en-US" dirty="0" smtClean="0"/>
              <a:t>Homework due before Meeting 3</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17</a:t>
            </a:fld>
            <a:endParaRPr lang="en-US" dirty="0"/>
          </a:p>
        </p:txBody>
      </p:sp>
    </p:spTree>
    <p:extLst>
      <p:ext uri="{BB962C8B-B14F-4D97-AF65-F5344CB8AC3E}">
        <p14:creationId xmlns:p14="http://schemas.microsoft.com/office/powerpoint/2010/main" val="70723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100" dirty="0" smtClean="0"/>
              <a:t>I </a:t>
            </a:r>
            <a:r>
              <a:rPr lang="en-US" sz="1100" dirty="0"/>
              <a:t>have posted the demo code that I walked through today on my </a:t>
            </a:r>
            <a:r>
              <a:rPr lang="en-US" sz="1100" dirty="0" err="1"/>
              <a:t>MySite</a:t>
            </a:r>
            <a:r>
              <a:rPr lang="en-US" sz="1100" dirty="0"/>
              <a:t>:</a:t>
            </a:r>
            <a:br>
              <a:rPr lang="en-US" sz="1100" dirty="0"/>
            </a:br>
            <a:r>
              <a:rPr lang="en-US" sz="1100" dirty="0">
                <a:hlinkClick r:id="rId2" tooltip="https://mysite.na.xom.com/personal/upstreamaccts_dburch/Shared%20Documents/2017%20EP-DAREG/examples/stims_estimation.m"/>
              </a:rPr>
              <a:t>https://</a:t>
            </a:r>
            <a:r>
              <a:rPr lang="en-US" sz="1100" dirty="0" smtClean="0">
                <a:hlinkClick r:id="rId2" tooltip="https://mysite.na.xom.com/personal/upstreamaccts_dburch/Shared%20Documents/2017%20EP-DAREG/examples/stims_estimation.m"/>
              </a:rPr>
              <a:t>mysite.na.xom.com/personal/upstreamaccts_dburch/Shared%20Documents/EP-DAREG/examples/stims_estimation.m</a:t>
            </a:r>
            <a:r>
              <a:rPr lang="en-US" sz="1100" dirty="0"/>
              <a:t/>
            </a:r>
            <a:br>
              <a:rPr lang="en-US" sz="1100" dirty="0"/>
            </a:br>
            <a:r>
              <a:rPr lang="en-US" sz="1100" dirty="0"/>
              <a:t/>
            </a:r>
            <a:br>
              <a:rPr lang="en-US" sz="1100" dirty="0"/>
            </a:br>
            <a:r>
              <a:rPr lang="en-US" sz="1100" dirty="0"/>
              <a:t>Here is the </a:t>
            </a:r>
            <a:r>
              <a:rPr lang="en-US" sz="1100" dirty="0" smtClean="0"/>
              <a:t>“published” version:</a:t>
            </a:r>
            <a:r>
              <a:rPr lang="en-US" sz="1100" dirty="0"/>
              <a:t/>
            </a:r>
            <a:br>
              <a:rPr lang="en-US" sz="1100" dirty="0"/>
            </a:br>
            <a:r>
              <a:rPr lang="en-US" sz="1100" dirty="0">
                <a:hlinkClick r:id="rId3" tooltip="https://mysite.na.xom.com/personal/upstreamaccts_dburch/Shared%20Documents/2017%20EP-DAREG/examples/html/stims_estimation.html"/>
              </a:rPr>
              <a:t>https://</a:t>
            </a:r>
            <a:r>
              <a:rPr lang="en-US" sz="1100" dirty="0" smtClean="0">
                <a:hlinkClick r:id="rId3" tooltip="https://mysite.na.xom.com/personal/upstreamaccts_dburch/Shared%20Documents/2017%20EP-DAREG/examples/html/stims_estimation.html"/>
              </a:rPr>
              <a:t>mysite.na.xom.com/personal/upstreamaccts_dburch/Shared%20Documents/EP-DAREG/examples/stims_estimation.mht</a:t>
            </a:r>
            <a:r>
              <a:rPr lang="en-US" sz="1100" dirty="0"/>
              <a:t/>
            </a:r>
            <a:br>
              <a:rPr lang="en-US" sz="1100" dirty="0"/>
            </a:br>
            <a:r>
              <a:rPr lang="en-US" sz="1100" dirty="0"/>
              <a:t/>
            </a:r>
            <a:br>
              <a:rPr lang="en-US" sz="1100" dirty="0"/>
            </a:br>
            <a:r>
              <a:rPr lang="en-US" sz="1100" dirty="0"/>
              <a:t>I also posted the slides that I walked through. I don't know if they were helpful, but I remember these being things that confused me when I was learning this stuff.</a:t>
            </a:r>
            <a:br>
              <a:rPr lang="en-US" sz="1100" dirty="0"/>
            </a:br>
            <a:r>
              <a:rPr lang="en-US" sz="1100" dirty="0">
                <a:hlinkClick r:id="rId4" tooltip="https://mysite.na.xom.com/personal/upstreamaccts_dburch/Shared%20Documents/2017%20EP-DAREG/readings/prob_vs_stats_vs_montecarlo_vs_bootstrap.pptx"/>
              </a:rPr>
              <a:t>https://</a:t>
            </a:r>
            <a:r>
              <a:rPr lang="en-US" sz="1100" dirty="0" smtClean="0">
                <a:hlinkClick r:id="rId4" tooltip="https://mysite.na.xom.com/personal/upstreamaccts_dburch/Shared%20Documents/2017%20EP-DAREG/readings/prob_vs_stats_vs_montecarlo_vs_bootstrap.pptx"/>
              </a:rPr>
              <a:t>mysite.na.xom.com/personal/upstreamaccts_dburch/Shared%20Documents/EP-DAREG/readings/prob_vs_stats_vs_montecarlo_vs_bootstrap.pptx</a:t>
            </a:r>
            <a:r>
              <a:rPr lang="en-US" sz="1100" dirty="0"/>
              <a:t/>
            </a:r>
            <a:br>
              <a:rPr lang="en-US" sz="1100" dirty="0"/>
            </a:br>
            <a:endParaRPr lang="en-US" sz="1100" dirty="0"/>
          </a:p>
        </p:txBody>
      </p:sp>
      <p:sp>
        <p:nvSpPr>
          <p:cNvPr id="3" name="Title 2"/>
          <p:cNvSpPr>
            <a:spLocks noGrp="1"/>
          </p:cNvSpPr>
          <p:nvPr>
            <p:ph type="title"/>
          </p:nvPr>
        </p:nvSpPr>
        <p:spPr/>
        <p:txBody>
          <a:bodyPr/>
          <a:lstStyle/>
          <a:p>
            <a:r>
              <a:rPr lang="en-US" dirty="0" smtClean="0"/>
              <a:t>Meeting 3 “solutions”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18</a:t>
            </a:fld>
            <a:endParaRPr lang="en-US" dirty="0"/>
          </a:p>
        </p:txBody>
      </p:sp>
    </p:spTree>
    <p:extLst>
      <p:ext uri="{BB962C8B-B14F-4D97-AF65-F5344CB8AC3E}">
        <p14:creationId xmlns:p14="http://schemas.microsoft.com/office/powerpoint/2010/main" val="243352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We are now moving onto modeling, where we fit a mathematical model to the data rather than just estimate some distributional parameter. We'll start with linear regression, which is the most basic but most widely used and most important statistical modeling technique.</a:t>
            </a:r>
            <a:br>
              <a:rPr lang="en-US" sz="1200" dirty="0"/>
            </a:br>
            <a:r>
              <a:rPr lang="en-US" sz="1200" dirty="0"/>
              <a:t/>
            </a:r>
            <a:br>
              <a:rPr lang="en-US" sz="1200" dirty="0"/>
            </a:br>
            <a:r>
              <a:rPr lang="en-US" sz="1200" dirty="0"/>
              <a:t>For a nice, conceptual introduction, skim through </a:t>
            </a:r>
            <a:r>
              <a:rPr lang="en-US" sz="1200" dirty="0" err="1"/>
              <a:t>OpenIntro</a:t>
            </a:r>
            <a:r>
              <a:rPr lang="en-US" sz="1200" dirty="0"/>
              <a:t> Statistics chapter 7 (introduction and sections 7.1, 7.2, &amp; 7.4) and chapter 8 (just section 8.1). You can also watch the videos:</a:t>
            </a:r>
            <a:br>
              <a:rPr lang="en-US" sz="1200" dirty="0"/>
            </a:br>
            <a:r>
              <a:rPr lang="en-US" sz="1200" dirty="0">
                <a:hlinkClick r:id="rId2" tooltip="https://www.youtube.com/watch?v=mPvtZhdPBhQ&amp;list=PLkIselvEzpM63ikRfN41DNIhSgzboELOM"/>
              </a:rPr>
              <a:t>https://www.youtube.com/watch?v=mPvtZhdPBhQ&amp;list=PLkIselvEzpM63ikRfN41DNIhSgzboELOM</a:t>
            </a:r>
            <a:r>
              <a:rPr lang="en-US" sz="1200" dirty="0"/>
              <a:t/>
            </a:r>
            <a:br>
              <a:rPr lang="en-US" sz="1200" dirty="0"/>
            </a:br>
            <a:r>
              <a:rPr lang="en-US" sz="1200" dirty="0">
                <a:hlinkClick r:id="rId3" tooltip="https://www.youtube.com/watch?v=z8DmwG2G4Qc&amp;list=PLkIselvEzpM63ikRfN41DNIhSgzboELOM"/>
              </a:rPr>
              <a:t>https://www.youtube.com/watch?v=z8DmwG2G4Qc&amp;list=PLkIselvEzpM63ikRfN41DNIhSgzboELOM</a:t>
            </a:r>
            <a:r>
              <a:rPr lang="en-US" sz="1200" dirty="0"/>
              <a:t/>
            </a:r>
            <a:br>
              <a:rPr lang="en-US" sz="1200" dirty="0"/>
            </a:br>
            <a:r>
              <a:rPr lang="en-US" sz="1200" dirty="0">
                <a:hlinkClick r:id="rId4" tooltip="https://www.youtube.com/watch?v=depiT-hTaGA&amp;list=PLkIselvEzpM63ikRfN41DNIhSgzboELOM"/>
              </a:rPr>
              <a:t>https://www.youtube.com/watch?v=depiT-hTaGA&amp;list=PLkIselvEzpM63ikRfN41DNIhSgzboELOM</a:t>
            </a:r>
            <a:r>
              <a:rPr lang="en-US" sz="1200" dirty="0"/>
              <a:t/>
            </a:r>
            <a:br>
              <a:rPr lang="en-US" sz="1200" dirty="0"/>
            </a:br>
            <a:r>
              <a:rPr lang="en-US" sz="1200" dirty="0">
                <a:hlinkClick r:id="rId5" tooltip="https://www.youtube.com/watch?v=sQpAuyfEYZg&amp;list=PLkIselvEzpM5f1HYzIjFt52SD4izsJ2_I"/>
              </a:rPr>
              <a:t>https://www.youtube.com/watch?v=sQpAuyfEYZg&amp;list=PLkIselvEzpM5f1HYzIjFt52SD4izsJ2_I</a:t>
            </a:r>
            <a:r>
              <a:rPr lang="en-US" sz="1200" dirty="0"/>
              <a:t/>
            </a:r>
            <a:br>
              <a:rPr lang="en-US" sz="1200" dirty="0"/>
            </a:br>
            <a:r>
              <a:rPr lang="en-US" sz="1200" dirty="0"/>
              <a:t/>
            </a:r>
            <a:br>
              <a:rPr lang="en-US" sz="1200" dirty="0"/>
            </a:br>
            <a:r>
              <a:rPr lang="en-US" sz="1200" dirty="0"/>
              <a:t>For a more rigorous discussion, read All of Statistics 13.1, 13.3, 13.4, &amp; 13.5.</a:t>
            </a:r>
          </a:p>
        </p:txBody>
      </p:sp>
      <p:sp>
        <p:nvSpPr>
          <p:cNvPr id="3" name="Title 2"/>
          <p:cNvSpPr>
            <a:spLocks noGrp="1"/>
          </p:cNvSpPr>
          <p:nvPr>
            <p:ph type="title"/>
          </p:nvPr>
        </p:nvSpPr>
        <p:spPr/>
        <p:txBody>
          <a:bodyPr/>
          <a:lstStyle/>
          <a:p>
            <a:r>
              <a:rPr lang="en-US" dirty="0" smtClean="0"/>
              <a:t>Meeting 4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19</a:t>
            </a:fld>
            <a:endParaRPr lang="en-US" dirty="0"/>
          </a:p>
        </p:txBody>
      </p:sp>
    </p:spTree>
    <p:extLst>
      <p:ext uri="{BB962C8B-B14F-4D97-AF65-F5344CB8AC3E}">
        <p14:creationId xmlns:p14="http://schemas.microsoft.com/office/powerpoint/2010/main" val="1228303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914400"/>
            <a:ext cx="8225399" cy="2339102"/>
          </a:xfrm>
          <a:solidFill>
            <a:schemeClr val="accent5">
              <a:alpha val="50000"/>
            </a:schemeClr>
          </a:solidFill>
        </p:spPr>
        <p:txBody>
          <a:bodyPr lIns="91440" tIns="91440" rIns="91440" bIns="91440">
            <a:spAutoFit/>
          </a:bodyPr>
          <a:lstStyle/>
          <a:p>
            <a:pPr marL="0" indent="0" algn="just">
              <a:buNone/>
            </a:pPr>
            <a:r>
              <a:rPr lang="en-US" dirty="0"/>
              <a:t>Data analytics is an important tool for engineering, geoscience, and </a:t>
            </a:r>
            <a:r>
              <a:rPr lang="en-US" dirty="0" smtClean="0"/>
              <a:t>commercial applications.</a:t>
            </a:r>
            <a:r>
              <a:rPr lang="en-US" dirty="0"/>
              <a:t>  It is not a technology that can be bought, but rather a capability that must be fostered among domain experts.  This is a new program designed to help engineers and geoscientists who already have some experience with data analytics to broaden their experience, deepen their knowledge, and enlarge their network of fellow practitioners</a:t>
            </a:r>
            <a:r>
              <a:rPr lang="en-US" dirty="0" smtClean="0"/>
              <a:t>.</a:t>
            </a:r>
            <a:endParaRPr lang="en-US" dirty="0"/>
          </a:p>
        </p:txBody>
      </p:sp>
      <p:sp>
        <p:nvSpPr>
          <p:cNvPr id="3" name="Title 2"/>
          <p:cNvSpPr>
            <a:spLocks noGrp="1"/>
          </p:cNvSpPr>
          <p:nvPr>
            <p:ph type="title"/>
          </p:nvPr>
        </p:nvSpPr>
        <p:spPr/>
        <p:txBody>
          <a:bodyPr/>
          <a:lstStyle/>
          <a:p>
            <a:r>
              <a:rPr lang="en-US" dirty="0" smtClean="0"/>
              <a:t>Why</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a:t>
            </a:fld>
            <a:endParaRPr lang="en-US" dirty="0"/>
          </a:p>
        </p:txBody>
      </p:sp>
      <p:sp>
        <p:nvSpPr>
          <p:cNvPr id="5" name="Content Placeholder 1"/>
          <p:cNvSpPr txBox="1">
            <a:spLocks/>
          </p:cNvSpPr>
          <p:nvPr/>
        </p:nvSpPr>
        <p:spPr bwMode="auto">
          <a:xfrm>
            <a:off x="454024" y="3291840"/>
            <a:ext cx="8225399" cy="3566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27013" indent="-227013" algn="l" defTabSz="457200" rtl="0" eaLnBrk="1" fontAlgn="base" hangingPunct="1">
              <a:spcBef>
                <a:spcPct val="0"/>
              </a:spcBef>
              <a:spcAft>
                <a:spcPct val="0"/>
              </a:spcAft>
              <a:buFont typeface="Arial" charset="0"/>
              <a:buChar char="•"/>
              <a:defRPr sz="2000" kern="1200">
                <a:solidFill>
                  <a:srgbClr val="000000"/>
                </a:solidFill>
                <a:latin typeface="+mn-lt"/>
                <a:ea typeface="Arial"/>
                <a:cs typeface="Arial"/>
              </a:defRPr>
            </a:lvl1pPr>
            <a:lvl2pPr marL="454025" indent="-227013" algn="l" defTabSz="457200" rtl="0" eaLnBrk="1" fontAlgn="base" hangingPunct="1">
              <a:spcBef>
                <a:spcPts val="600"/>
              </a:spcBef>
              <a:spcAft>
                <a:spcPct val="0"/>
              </a:spcAft>
              <a:buFont typeface="Arial" charset="0"/>
              <a:buChar char="•"/>
              <a:defRPr sz="1800" kern="1200">
                <a:solidFill>
                  <a:srgbClr val="000000"/>
                </a:solidFill>
                <a:latin typeface="+mn-lt"/>
                <a:ea typeface="Arial"/>
                <a:cs typeface="+mn-cs"/>
              </a:defRPr>
            </a:lvl2pPr>
            <a:lvl3pPr marL="688975" indent="-234950"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3pPr>
            <a:lvl4pPr marL="915988" indent="-227013" algn="l" defTabSz="569913" rtl="0" eaLnBrk="1" fontAlgn="base" hangingPunct="1">
              <a:spcBef>
                <a:spcPct val="0"/>
              </a:spcBef>
              <a:spcAft>
                <a:spcPct val="0"/>
              </a:spcAft>
              <a:buFont typeface="Arial" charset="0"/>
              <a:buChar char="•"/>
              <a:defRPr sz="1800" kern="1200">
                <a:solidFill>
                  <a:srgbClr val="000000"/>
                </a:solidFill>
                <a:latin typeface="+mn-lt"/>
                <a:ea typeface="Arial"/>
                <a:cs typeface="+mn-cs"/>
              </a:defRPr>
            </a:lvl4pPr>
            <a:lvl5pPr marL="1143000" indent="-227013" algn="l" defTabSz="457200" rtl="0" eaLnBrk="1" fontAlgn="base" hangingPunct="1">
              <a:spcBef>
                <a:spcPct val="0"/>
              </a:spcBef>
              <a:spcAft>
                <a:spcPct val="0"/>
              </a:spcAft>
              <a:buFont typeface="Arial" charset="0"/>
              <a:buChar char="•"/>
              <a:defRPr sz="1800" kern="1200">
                <a:solidFill>
                  <a:srgbClr val="000000"/>
                </a:solidFill>
                <a:latin typeface="+mn-lt"/>
                <a:ea typeface="Arial"/>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t>Most practical problems do not require deep theoretical concepts or state-of-the-art algorithms.  Nor can they typically be solved by a few mouse clicks in any general software.  They usually require careful thought, domain-specific knowledge, sound statistical judgment, and a fair amount of grunge work.</a:t>
            </a:r>
          </a:p>
          <a:p>
            <a:endParaRPr lang="en-US" sz="1000" dirty="0" smtClean="0"/>
          </a:p>
          <a:p>
            <a:r>
              <a:rPr lang="en-US" sz="1600" dirty="0" smtClean="0"/>
              <a:t>From Lovett and Greenhouse, "Applying Cognitive Theory to Statistics Instruction", The American Statistician Vol. 54, (2000):</a:t>
            </a:r>
          </a:p>
          <a:p>
            <a:pPr marL="569912" lvl="1" indent="-342900">
              <a:buFont typeface="+mj-lt"/>
              <a:buAutoNum type="arabicPeriod"/>
            </a:pPr>
            <a:r>
              <a:rPr lang="en-US" sz="1400" dirty="0" smtClean="0"/>
              <a:t>Students learn best what they practice and perform on their own.</a:t>
            </a:r>
          </a:p>
          <a:p>
            <a:pPr marL="569912" lvl="1" indent="-342900">
              <a:buFont typeface="+mj-lt"/>
              <a:buAutoNum type="arabicPeriod"/>
            </a:pPr>
            <a:r>
              <a:rPr lang="en-US" sz="1400" dirty="0" smtClean="0"/>
              <a:t>Knowledge tends to be specific to the context in which it is learned.</a:t>
            </a:r>
          </a:p>
          <a:p>
            <a:pPr marL="569912" lvl="1" indent="-342900">
              <a:buFont typeface="+mj-lt"/>
              <a:buAutoNum type="arabicPeriod"/>
            </a:pPr>
            <a:r>
              <a:rPr lang="en-US" sz="1400" dirty="0" smtClean="0"/>
              <a:t>Learning is more efficient when students receive real-time feedback on errors.</a:t>
            </a:r>
          </a:p>
          <a:p>
            <a:pPr marL="569912" lvl="1" indent="-342900">
              <a:buFont typeface="+mj-lt"/>
              <a:buAutoNum type="arabicPeriod"/>
            </a:pPr>
            <a:r>
              <a:rPr lang="en-US" sz="1400" dirty="0" smtClean="0"/>
              <a:t>Learning involved integrating new knowledge with existing knowledge.</a:t>
            </a:r>
          </a:p>
          <a:p>
            <a:pPr marL="569912" lvl="1" indent="-342900">
              <a:buFont typeface="+mj-lt"/>
              <a:buAutoNum type="arabicPeriod"/>
            </a:pPr>
            <a:r>
              <a:rPr lang="en-US" sz="1400" dirty="0" smtClean="0"/>
              <a:t>Learning becomes less efficient as the mental load students must carry increases.</a:t>
            </a:r>
          </a:p>
        </p:txBody>
      </p:sp>
    </p:spTree>
    <p:extLst>
      <p:ext uri="{BB962C8B-B14F-4D97-AF65-F5344CB8AC3E}">
        <p14:creationId xmlns:p14="http://schemas.microsoft.com/office/powerpoint/2010/main" val="16871013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162931"/>
            <a:ext cx="8225399" cy="4813300"/>
          </a:xfrm>
        </p:spPr>
        <p:txBody>
          <a:bodyPr/>
          <a:lstStyle/>
          <a:p>
            <a:pPr marL="342900" indent="-342900">
              <a:buAutoNum type="arabicPeriod"/>
            </a:pPr>
            <a:r>
              <a:rPr lang="en-US" sz="1400" dirty="0" smtClean="0"/>
              <a:t>Think </a:t>
            </a:r>
            <a:r>
              <a:rPr lang="en-US" sz="1400" dirty="0"/>
              <a:t>about the bootstrap a little more. Let me know if you have any </a:t>
            </a:r>
            <a:r>
              <a:rPr lang="en-US" sz="1400" dirty="0" smtClean="0"/>
              <a:t>questions.</a:t>
            </a:r>
          </a:p>
          <a:p>
            <a:pPr marL="342900" indent="-342900">
              <a:buAutoNum type="arabicPeriod"/>
            </a:pPr>
            <a:endParaRPr lang="en-US" sz="1400" dirty="0" smtClean="0"/>
          </a:p>
          <a:p>
            <a:pPr marL="342900" indent="-342900">
              <a:buAutoNum type="arabicPeriod"/>
            </a:pPr>
            <a:r>
              <a:rPr lang="en-US" sz="1400" dirty="0" smtClean="0"/>
              <a:t>I </a:t>
            </a:r>
            <a:r>
              <a:rPr lang="en-US" sz="1400" dirty="0"/>
              <a:t>stored a file on my </a:t>
            </a:r>
            <a:r>
              <a:rPr lang="en-US" sz="1400" dirty="0" err="1"/>
              <a:t>MySite</a:t>
            </a:r>
            <a:r>
              <a:rPr lang="en-US" sz="1400" dirty="0"/>
              <a:t> (link below) with information about a few thousand unconventional oil wells in the </a:t>
            </a:r>
            <a:r>
              <a:rPr lang="en-US" sz="1400" dirty="0" err="1"/>
              <a:t>Bakken</a:t>
            </a:r>
            <a:r>
              <a:rPr lang="en-US" sz="1400" dirty="0"/>
              <a:t>. Look through the HTML to get a feel for what's in the </a:t>
            </a:r>
            <a:r>
              <a:rPr lang="en-US" sz="1400" dirty="0" smtClean="0"/>
              <a:t>data.</a:t>
            </a:r>
          </a:p>
          <a:p>
            <a:pPr marL="569912" lvl="1" indent="-342900">
              <a:buFont typeface="+mj-lt"/>
              <a:buAutoNum type="alphaLcParenR"/>
            </a:pPr>
            <a:r>
              <a:rPr lang="en-US" sz="1400" dirty="0" smtClean="0"/>
              <a:t>Are </a:t>
            </a:r>
            <a:r>
              <a:rPr lang="en-US" sz="1400" dirty="0"/>
              <a:t>there any outliers that you might want to exclude from further analysis (or at least from your first analysis</a:t>
            </a:r>
            <a:r>
              <a:rPr lang="en-US" sz="1400" dirty="0" smtClean="0"/>
              <a:t>)?</a:t>
            </a:r>
          </a:p>
          <a:p>
            <a:pPr marL="569912" lvl="1" indent="-342900">
              <a:buFont typeface="+mj-lt"/>
              <a:buAutoNum type="alphaLcParenR"/>
            </a:pPr>
            <a:r>
              <a:rPr lang="en-US" sz="1400" dirty="0" smtClean="0"/>
              <a:t>How </a:t>
            </a:r>
            <a:r>
              <a:rPr lang="en-US" sz="1400" dirty="0"/>
              <a:t>should you deal with missing data (the </a:t>
            </a:r>
            <a:r>
              <a:rPr lang="en-US" sz="1400" dirty="0" err="1"/>
              <a:t>NaN's</a:t>
            </a:r>
            <a:r>
              <a:rPr lang="en-US" sz="1400" dirty="0"/>
              <a:t> in X and Y</a:t>
            </a:r>
            <a:r>
              <a:rPr lang="en-US" sz="1400" dirty="0" smtClean="0"/>
              <a:t>)?</a:t>
            </a:r>
          </a:p>
          <a:p>
            <a:pPr marL="569912" lvl="1" indent="-342900">
              <a:buFont typeface="+mj-lt"/>
              <a:buAutoNum type="alphaLcParenR"/>
            </a:pPr>
            <a:r>
              <a:rPr lang="en-US" sz="1400" dirty="0" smtClean="0"/>
              <a:t>Do </a:t>
            </a:r>
            <a:r>
              <a:rPr lang="en-US" sz="1400" dirty="0"/>
              <a:t>long wells produce more oil than short </a:t>
            </a:r>
            <a:r>
              <a:rPr lang="en-US" sz="1400" dirty="0" smtClean="0"/>
              <a:t>wells?</a:t>
            </a:r>
          </a:p>
          <a:p>
            <a:pPr marL="569912" lvl="1" indent="-342900">
              <a:buFont typeface="+mj-lt"/>
              <a:buAutoNum type="alphaLcParenR"/>
            </a:pPr>
            <a:r>
              <a:rPr lang="en-US" sz="1400" dirty="0" smtClean="0"/>
              <a:t>Which </a:t>
            </a:r>
            <a:r>
              <a:rPr lang="en-US" sz="1400" dirty="0"/>
              <a:t>variables seem to be good predictors of oil </a:t>
            </a:r>
            <a:r>
              <a:rPr lang="en-US" sz="1400" dirty="0" smtClean="0"/>
              <a:t>production?</a:t>
            </a:r>
          </a:p>
          <a:p>
            <a:pPr marL="569912" lvl="1" indent="-342900">
              <a:buFont typeface="+mj-lt"/>
              <a:buAutoNum type="alphaLcParenR"/>
            </a:pPr>
            <a:r>
              <a:rPr lang="en-US" sz="1400" dirty="0" smtClean="0"/>
              <a:t>What's </a:t>
            </a:r>
            <a:r>
              <a:rPr lang="en-US" sz="1400" dirty="0"/>
              <a:t>more important for oil production, geology or engineering? Let the flame war begin.</a:t>
            </a:r>
          </a:p>
          <a:p>
            <a:pPr marL="0" indent="0">
              <a:buNone/>
            </a:pPr>
            <a:endParaRPr lang="en-US" sz="1400" dirty="0"/>
          </a:p>
          <a:p>
            <a:pPr marL="0" indent="0">
              <a:buNone/>
            </a:pPr>
            <a:r>
              <a:rPr lang="en-US" sz="1400" dirty="0" smtClean="0"/>
              <a:t>data</a:t>
            </a:r>
            <a:r>
              <a:rPr lang="en-US" sz="1400" dirty="0"/>
              <a:t>:</a:t>
            </a:r>
          </a:p>
          <a:p>
            <a:pPr marL="0" indent="0">
              <a:buNone/>
            </a:pPr>
            <a:r>
              <a:rPr lang="en-US" sz="1400" dirty="0">
                <a:hlinkClick r:id="rId2"/>
              </a:rPr>
              <a:t>https://</a:t>
            </a:r>
            <a:r>
              <a:rPr lang="en-US" sz="1400" dirty="0" smtClean="0">
                <a:hlinkClick r:id="rId2"/>
              </a:rPr>
              <a:t>mysite.na.xom.com/personal/upstreamaccts_dburch/Shared%20Documents/EP-DAREG/examples/bakken.matlab</a:t>
            </a:r>
            <a:endParaRPr lang="en-US" sz="1400" dirty="0"/>
          </a:p>
          <a:p>
            <a:pPr marL="0" indent="0">
              <a:buNone/>
            </a:pPr>
            <a:endParaRPr lang="en-US" sz="1400" dirty="0"/>
          </a:p>
          <a:p>
            <a:pPr marL="0" indent="0">
              <a:buNone/>
            </a:pPr>
            <a:r>
              <a:rPr lang="en-US" sz="1400" dirty="0" smtClean="0"/>
              <a:t>starter </a:t>
            </a:r>
            <a:r>
              <a:rPr lang="en-US" sz="1400" dirty="0"/>
              <a:t>code for your analysis:</a:t>
            </a:r>
          </a:p>
          <a:p>
            <a:pPr marL="0" indent="0">
              <a:buNone/>
            </a:pPr>
            <a:r>
              <a:rPr lang="en-US" sz="1400" dirty="0">
                <a:hlinkClick r:id="rId3"/>
              </a:rPr>
              <a:t>https://</a:t>
            </a:r>
            <a:r>
              <a:rPr lang="en-US" sz="1400" dirty="0" smtClean="0">
                <a:hlinkClick r:id="rId3"/>
              </a:rPr>
              <a:t>mysite.na.xom.com/personal/upstreamaccts_dburch/Shared%20Documents/EP-DAREG/examples/bakken_import.m</a:t>
            </a:r>
            <a:endParaRPr lang="en-US" sz="1400" dirty="0"/>
          </a:p>
          <a:p>
            <a:pPr marL="0" indent="0">
              <a:buNone/>
            </a:pPr>
            <a:endParaRPr lang="en-US" sz="1400" dirty="0"/>
          </a:p>
          <a:p>
            <a:pPr marL="0" indent="0">
              <a:buNone/>
            </a:pPr>
            <a:r>
              <a:rPr lang="en-US" sz="1400" dirty="0" smtClean="0"/>
              <a:t>HTML </a:t>
            </a:r>
            <a:r>
              <a:rPr lang="en-US" sz="1400" dirty="0"/>
              <a:t>version:</a:t>
            </a:r>
          </a:p>
          <a:p>
            <a:pPr marL="0" indent="0">
              <a:buNone/>
            </a:pPr>
            <a:r>
              <a:rPr lang="en-US" sz="1400" dirty="0">
                <a:hlinkClick r:id="rId4"/>
              </a:rPr>
              <a:t>https://</a:t>
            </a:r>
            <a:r>
              <a:rPr lang="en-US" sz="1400" dirty="0" smtClean="0">
                <a:hlinkClick r:id="rId4"/>
              </a:rPr>
              <a:t>mysite.na.xom.com/personal/upstreamaccts_dburch/Shared%20Documents/EP-DAREG/examples/bakken_import.mht</a:t>
            </a:r>
            <a:endParaRPr lang="en-US" sz="1400" dirty="0"/>
          </a:p>
        </p:txBody>
      </p:sp>
      <p:sp>
        <p:nvSpPr>
          <p:cNvPr id="3" name="Title 2"/>
          <p:cNvSpPr>
            <a:spLocks noGrp="1"/>
          </p:cNvSpPr>
          <p:nvPr>
            <p:ph type="title"/>
          </p:nvPr>
        </p:nvSpPr>
        <p:spPr/>
        <p:txBody>
          <a:bodyPr/>
          <a:lstStyle/>
          <a:p>
            <a:r>
              <a:rPr lang="en-US" dirty="0" smtClean="0"/>
              <a:t>Homework due before Meeting 4</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20</a:t>
            </a:fld>
            <a:endParaRPr lang="en-US" dirty="0"/>
          </a:p>
        </p:txBody>
      </p:sp>
    </p:spTree>
    <p:extLst>
      <p:ext uri="{BB962C8B-B14F-4D97-AF65-F5344CB8AC3E}">
        <p14:creationId xmlns:p14="http://schemas.microsoft.com/office/powerpoint/2010/main" val="518178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600" dirty="0" smtClean="0"/>
              <a:t>I </a:t>
            </a:r>
            <a:r>
              <a:rPr lang="en-US" sz="1600" dirty="0"/>
              <a:t>have posted the demo code that I walked through today on my </a:t>
            </a:r>
            <a:r>
              <a:rPr lang="en-US" sz="1600" dirty="0" err="1" smtClean="0"/>
              <a:t>MySite</a:t>
            </a:r>
            <a:r>
              <a:rPr lang="en-US" sz="1600" dirty="0" smtClean="0"/>
              <a:t>, including the scaling/variable importance stuff that we discussed at the end:</a:t>
            </a:r>
            <a:r>
              <a:rPr lang="en-US" sz="1600" dirty="0"/>
              <a:t/>
            </a:r>
            <a:br>
              <a:rPr lang="en-US" sz="1600" dirty="0"/>
            </a:br>
            <a:r>
              <a:rPr lang="en-US" sz="1600" dirty="0">
                <a:hlinkClick r:id="rId2" tooltip="https://mysite.na.xom.com/personal/upstreamaccts_dburch/Shared%20Documents/2017%20EP-DAREG/examples/stims_estimation.m"/>
              </a:rPr>
              <a:t>https://</a:t>
            </a:r>
            <a:r>
              <a:rPr lang="en-US" sz="1600" dirty="0" smtClean="0">
                <a:hlinkClick r:id="rId2" tooltip="https://mysite.na.xom.com/personal/upstreamaccts_dburch/Shared%20Documents/2017%20EP-DAREG/examples/stims_estimation.m"/>
              </a:rPr>
              <a:t>mysite.na.xom.com/personal/upstreamaccts_dburch/Shared%20Documents/EP-DAREG/examples/bakken_linear.m</a:t>
            </a:r>
            <a:r>
              <a:rPr lang="en-US" sz="1600" dirty="0"/>
              <a:t/>
            </a:r>
            <a:br>
              <a:rPr lang="en-US" sz="1600" dirty="0"/>
            </a:br>
            <a:r>
              <a:rPr lang="en-US" sz="1600" dirty="0"/>
              <a:t/>
            </a:r>
            <a:br>
              <a:rPr lang="en-US" sz="1600" dirty="0"/>
            </a:br>
            <a:r>
              <a:rPr lang="en-US" sz="1600" dirty="0"/>
              <a:t>Here is the </a:t>
            </a:r>
            <a:r>
              <a:rPr lang="en-US" sz="1600" dirty="0" smtClean="0"/>
              <a:t>“published” version:</a:t>
            </a:r>
            <a:r>
              <a:rPr lang="en-US" sz="1600" dirty="0"/>
              <a:t/>
            </a:r>
            <a:br>
              <a:rPr lang="en-US" sz="1600" dirty="0"/>
            </a:br>
            <a:r>
              <a:rPr lang="en-US" sz="1600" dirty="0">
                <a:hlinkClick r:id="rId3" tooltip="https://mysite.na.xom.com/personal/upstreamaccts_dburch/Shared%20Documents/2017%20EP-DAREG/examples/html/stims_estimation.html"/>
              </a:rPr>
              <a:t>https://</a:t>
            </a:r>
            <a:r>
              <a:rPr lang="en-US" sz="1600" dirty="0" smtClean="0">
                <a:hlinkClick r:id="rId3" tooltip="https://mysite.na.xom.com/personal/upstreamaccts_dburch/Shared%20Documents/2017%20EP-DAREG/examples/html/stims_estimation.html"/>
              </a:rPr>
              <a:t>mysite.na.xom.com/personal/upstreamaccts_dburch/Shared%20Documents/EP-DAREG/examples/bakken_linear.mht</a:t>
            </a:r>
            <a:r>
              <a:rPr lang="en-US" sz="1600" dirty="0"/>
              <a:t/>
            </a:r>
            <a:br>
              <a:rPr lang="en-US" sz="1600" dirty="0"/>
            </a:br>
            <a:endParaRPr lang="en-US" sz="1600" dirty="0" smtClean="0"/>
          </a:p>
          <a:p>
            <a:pPr marL="0" indent="0">
              <a:buNone/>
            </a:pPr>
            <a:r>
              <a:rPr lang="en-US" sz="1600" dirty="0" smtClean="0"/>
              <a:t>If </a:t>
            </a:r>
            <a:r>
              <a:rPr lang="en-US" sz="1600" dirty="0"/>
              <a:t>you want to make variable importance plots just like mine, make sure you also download the file </a:t>
            </a:r>
            <a:r>
              <a:rPr lang="en-US" sz="1600" dirty="0" err="1" smtClean="0"/>
              <a:t>variable_importance.m</a:t>
            </a:r>
            <a:r>
              <a:rPr lang="en-US" sz="1600" dirty="0" smtClean="0"/>
              <a:t>:</a:t>
            </a:r>
          </a:p>
          <a:p>
            <a:pPr marL="0" indent="0">
              <a:buNone/>
            </a:pPr>
            <a:r>
              <a:rPr lang="en-US" sz="1600" dirty="0">
                <a:hlinkClick r:id="rId4" tooltip="https://mysite.na.xom.com/personal/upstreamaccts_dburch/Shared%20Documents/2017%20EP-DAREG/examples/stims_estimation.m"/>
              </a:rPr>
              <a:t>https://</a:t>
            </a:r>
            <a:r>
              <a:rPr lang="en-US" sz="1600" dirty="0" smtClean="0">
                <a:hlinkClick r:id="rId4" tooltip="https://mysite.na.xom.com/personal/upstreamaccts_dburch/Shared%20Documents/2017%20EP-DAREG/examples/stims_estimation.m"/>
              </a:rPr>
              <a:t>mysite.na.xom.com/personal/upstreamaccts_dburch/Shared%20Documents/EP-DAREG/examples/variable_importance.m</a:t>
            </a:r>
            <a:r>
              <a:rPr lang="en-US" sz="1600" dirty="0"/>
              <a:t/>
            </a:r>
            <a:br>
              <a:rPr lang="en-US" sz="1600" dirty="0"/>
            </a:br>
            <a:endParaRPr lang="en-US" sz="1600" dirty="0" smtClean="0"/>
          </a:p>
          <a:p>
            <a:pPr marL="0" indent="0">
              <a:buNone/>
            </a:pPr>
            <a:r>
              <a:rPr lang="en-US" sz="1600" dirty="0" smtClean="0"/>
              <a:t>Make sure you understand through </a:t>
            </a:r>
            <a:r>
              <a:rPr lang="en-US" sz="1600" dirty="0"/>
              <a:t>2(b) and the "generic outlier detection" part of 2(a).</a:t>
            </a:r>
            <a:br>
              <a:rPr lang="en-US" sz="1600" dirty="0"/>
            </a:br>
            <a:endParaRPr lang="en-US" sz="1600" dirty="0"/>
          </a:p>
        </p:txBody>
      </p:sp>
      <p:sp>
        <p:nvSpPr>
          <p:cNvPr id="3" name="Title 2"/>
          <p:cNvSpPr>
            <a:spLocks noGrp="1"/>
          </p:cNvSpPr>
          <p:nvPr>
            <p:ph type="title"/>
          </p:nvPr>
        </p:nvSpPr>
        <p:spPr/>
        <p:txBody>
          <a:bodyPr/>
          <a:lstStyle/>
          <a:p>
            <a:r>
              <a:rPr lang="en-US" dirty="0" smtClean="0"/>
              <a:t>Meeting 4 “solutions”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21</a:t>
            </a:fld>
            <a:endParaRPr lang="en-US" dirty="0"/>
          </a:p>
        </p:txBody>
      </p:sp>
    </p:spTree>
    <p:extLst>
      <p:ext uri="{BB962C8B-B14F-4D97-AF65-F5344CB8AC3E}">
        <p14:creationId xmlns:p14="http://schemas.microsoft.com/office/powerpoint/2010/main" val="64163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400" dirty="0" smtClean="0"/>
              <a:t>We </a:t>
            </a:r>
            <a:r>
              <a:rPr lang="en-US" sz="1400" dirty="0"/>
              <a:t>are going to stick with linear regression as our topic for the next few weeks. I would strongly encourage you to go through the reading assignment from last time. This time, add </a:t>
            </a:r>
            <a:r>
              <a:rPr lang="en-US" sz="1400" dirty="0" err="1"/>
              <a:t>OpenIntro</a:t>
            </a:r>
            <a:r>
              <a:rPr lang="en-US" sz="1400" dirty="0"/>
              <a:t> section 7.3, 8.2, and 8.3, or watch the videos:</a:t>
            </a:r>
            <a:br>
              <a:rPr lang="en-US" sz="1400" dirty="0"/>
            </a:br>
            <a:r>
              <a:rPr lang="en-US" sz="1400" dirty="0">
                <a:hlinkClick r:id="rId2" tooltip="https://www.youtube.com/watch?v=jZEKAlo1E54&amp;list=PLkIselvEzpM63ikRfN41DNIhSgzboELOM"/>
              </a:rPr>
              <a:t>https://www.youtube.com/watch?v=jZEKAlo1E54&amp;list=PLkIselvEzpM63ikRfN41DNIhSgzboELOM</a:t>
            </a:r>
            <a:r>
              <a:rPr lang="en-US" sz="1400" dirty="0"/>
              <a:t/>
            </a:r>
            <a:br>
              <a:rPr lang="en-US" sz="1400" dirty="0"/>
            </a:br>
            <a:r>
              <a:rPr lang="en-US" sz="1400" dirty="0">
                <a:hlinkClick r:id="rId3" tooltip="https://www.youtube.com/watch?v=VB1qSwoF-l0&amp;list=PLkIselvEzpM5f1HYzIjFt52SD4izsJ2_I"/>
              </a:rPr>
              <a:t>https://www.youtube.com/watch?v=VB1qSwoF-l0&amp;list=PLkIselvEzpM5f1HYzIjFt52SD4izsJ2_I</a:t>
            </a:r>
            <a:r>
              <a:rPr lang="en-US" sz="1400" dirty="0"/>
              <a:t/>
            </a:r>
            <a:br>
              <a:rPr lang="en-US" sz="1400" dirty="0"/>
            </a:br>
            <a:r>
              <a:rPr lang="en-US" sz="1400" dirty="0">
                <a:hlinkClick r:id="rId4" tooltip="https://www.youtube.com/watch?v=3KSUeYMKt5A&amp;list=PLkIselvEzpM5f1HYzIjFt52SD4izsJ2_I"/>
              </a:rPr>
              <a:t>https://www.youtube.com/watch?v=3KSUeYMKt5A&amp;list=PLkIselvEzpM5f1HYzIjFt52SD4izsJ2_I</a:t>
            </a:r>
            <a:endParaRPr lang="en-US" sz="1400" dirty="0"/>
          </a:p>
        </p:txBody>
      </p:sp>
      <p:sp>
        <p:nvSpPr>
          <p:cNvPr id="3" name="Title 2"/>
          <p:cNvSpPr>
            <a:spLocks noGrp="1"/>
          </p:cNvSpPr>
          <p:nvPr>
            <p:ph type="title"/>
          </p:nvPr>
        </p:nvSpPr>
        <p:spPr/>
        <p:txBody>
          <a:bodyPr/>
          <a:lstStyle/>
          <a:p>
            <a:r>
              <a:rPr lang="en-US" dirty="0" smtClean="0"/>
              <a:t>Meeting 5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22</a:t>
            </a:fld>
            <a:endParaRPr lang="en-US" dirty="0"/>
          </a:p>
        </p:txBody>
      </p:sp>
    </p:spTree>
    <p:extLst>
      <p:ext uri="{BB962C8B-B14F-4D97-AF65-F5344CB8AC3E}">
        <p14:creationId xmlns:p14="http://schemas.microsoft.com/office/powerpoint/2010/main" val="2254714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722665"/>
            <a:ext cx="8232775" cy="5967529"/>
          </a:xfrm>
        </p:spPr>
        <p:txBody>
          <a:bodyPr/>
          <a:lstStyle/>
          <a:p>
            <a:pPr marL="0" indent="0">
              <a:buNone/>
            </a:pPr>
            <a:r>
              <a:rPr lang="en-US" sz="1200" dirty="0"/>
              <a:t>This is a continuation from last </a:t>
            </a:r>
            <a:r>
              <a:rPr lang="en-US" sz="1200" dirty="0" smtClean="0"/>
              <a:t>time.  It's </a:t>
            </a:r>
            <a:r>
              <a:rPr lang="en-US" sz="1200" dirty="0"/>
              <a:t>a little less focused on business questions than our previous </a:t>
            </a:r>
            <a:r>
              <a:rPr lang="en-US" sz="1200" dirty="0" err="1"/>
              <a:t>homeworks</a:t>
            </a:r>
            <a:r>
              <a:rPr lang="en-US" sz="1200" dirty="0"/>
              <a:t>. Instead, it's focused on the kinds of questions that will occur to you and that others will ask you when they look at model results</a:t>
            </a:r>
            <a:r>
              <a:rPr lang="en-US" sz="1200" dirty="0" smtClean="0"/>
              <a:t>.</a:t>
            </a:r>
          </a:p>
          <a:p>
            <a:r>
              <a:rPr lang="en-US" sz="1200" dirty="0" smtClean="0"/>
              <a:t>2(f</a:t>
            </a:r>
            <a:r>
              <a:rPr lang="en-US" sz="1200" dirty="0"/>
              <a:t>) Why is the coefficient for porosity negative in the multivariate linear regression model? Does that make physical sense? Hint: What happens if we remove </a:t>
            </a:r>
            <a:r>
              <a:rPr lang="en-US" sz="1200" dirty="0" err="1"/>
              <a:t>oil_in_place</a:t>
            </a:r>
            <a:r>
              <a:rPr lang="en-US" sz="1200" dirty="0"/>
              <a:t> as one of the X </a:t>
            </a:r>
            <a:r>
              <a:rPr lang="en-US" sz="1200" dirty="0" smtClean="0"/>
              <a:t>variables?</a:t>
            </a:r>
          </a:p>
          <a:p>
            <a:r>
              <a:rPr lang="en-US" sz="1200" dirty="0" smtClean="0"/>
              <a:t>2(g</a:t>
            </a:r>
            <a:r>
              <a:rPr lang="en-US" sz="1200" dirty="0"/>
              <a:t>) In 2(d) we built a model with engineering and geological parameters. In </a:t>
            </a:r>
            <a:r>
              <a:rPr lang="en-US" sz="1200" dirty="0" smtClean="0"/>
              <a:t>2(e) </a:t>
            </a:r>
            <a:r>
              <a:rPr lang="en-US" sz="1200" dirty="0"/>
              <a:t>we built a model with just the engineering </a:t>
            </a:r>
            <a:r>
              <a:rPr lang="en-US" sz="1200" dirty="0" smtClean="0"/>
              <a:t>parameters. </a:t>
            </a:r>
            <a:r>
              <a:rPr lang="en-US" sz="1200" dirty="0"/>
              <a:t>Now build a third model with the engineering parameters, latitude, and longitude (no geology). Compare the latitude/longitude model with the other two. Does it make sense? What does it mean to have a statistical model with latitude and longitude as </a:t>
            </a:r>
            <a:r>
              <a:rPr lang="en-US" sz="1200" dirty="0" smtClean="0"/>
              <a:t>predictors?</a:t>
            </a:r>
          </a:p>
          <a:p>
            <a:r>
              <a:rPr lang="en-US" sz="1200" dirty="0" smtClean="0"/>
              <a:t>2(h</a:t>
            </a:r>
            <a:r>
              <a:rPr lang="en-US" sz="1200" dirty="0"/>
              <a:t>) Rebuild the model from 2(d) without first filtering out the enormous </a:t>
            </a:r>
            <a:r>
              <a:rPr lang="en-US" sz="1200" dirty="0" err="1"/>
              <a:t>proppant</a:t>
            </a:r>
            <a:r>
              <a:rPr lang="en-US" sz="1200" dirty="0"/>
              <a:t> outliers. How does leaving in the outlier affect the </a:t>
            </a:r>
            <a:r>
              <a:rPr lang="en-US" sz="1200" dirty="0" smtClean="0"/>
              <a:t>results?</a:t>
            </a:r>
          </a:p>
          <a:p>
            <a:endParaRPr lang="en-US" sz="1200" dirty="0"/>
          </a:p>
          <a:p>
            <a:r>
              <a:rPr lang="en-US" sz="1200" dirty="0" smtClean="0"/>
              <a:t>3(a</a:t>
            </a:r>
            <a:r>
              <a:rPr lang="en-US" sz="1200" dirty="0"/>
              <a:t>) Suppose we believe model 2(d). What is the estimate for the average increase in oil production per unit increase in </a:t>
            </a:r>
            <a:r>
              <a:rPr lang="en-US" sz="1200" dirty="0" err="1"/>
              <a:t>proppant</a:t>
            </a:r>
            <a:r>
              <a:rPr lang="en-US" sz="1200" dirty="0"/>
              <a:t>? What does classical statistical theory suggest is the range of values that are consistent with the data? Hint: use </a:t>
            </a:r>
            <a:r>
              <a:rPr lang="en-US" sz="1200" dirty="0" err="1" smtClean="0"/>
              <a:t>mdl.coefCI</a:t>
            </a:r>
            <a:r>
              <a:rPr lang="en-US" sz="1200" dirty="0" smtClean="0"/>
              <a:t>.</a:t>
            </a:r>
          </a:p>
          <a:p>
            <a:r>
              <a:rPr lang="en-US" sz="1200" dirty="0" smtClean="0"/>
              <a:t>3(b</a:t>
            </a:r>
            <a:r>
              <a:rPr lang="en-US" sz="1200" dirty="0"/>
              <a:t>) Use BOOTCI to get the bootstrapped confidence intervals, and compare to the t-test confidence intervals from 3(a). Any </a:t>
            </a:r>
            <a:r>
              <a:rPr lang="en-US" sz="1200" dirty="0" smtClean="0"/>
              <a:t>thoughts?</a:t>
            </a:r>
          </a:p>
          <a:p>
            <a:r>
              <a:rPr lang="en-US" sz="1200" dirty="0" smtClean="0"/>
              <a:t>3(c) In 3(b), you looked at confidence intervals for each of the coefficients, which leaves the impression that the estimated coefficients are independent. Use BOOTSTAT to plot the two-dimensional probability distribution of estimates for the </a:t>
            </a:r>
            <a:r>
              <a:rPr lang="en-US" sz="1200" dirty="0" err="1" smtClean="0"/>
              <a:t>oil_in_place</a:t>
            </a:r>
            <a:r>
              <a:rPr lang="en-US" sz="1200" dirty="0" smtClean="0"/>
              <a:t> and porosity coefficients. Does the plot make sense physically?</a:t>
            </a:r>
          </a:p>
          <a:p>
            <a:pPr marL="0" indent="0">
              <a:buNone/>
            </a:pPr>
            <a:endParaRPr lang="en-US" sz="1200" dirty="0"/>
          </a:p>
          <a:p>
            <a:pPr marL="0" indent="0">
              <a:buNone/>
            </a:pPr>
            <a:r>
              <a:rPr lang="en-US" sz="1200" dirty="0" smtClean="0"/>
              <a:t>data:</a:t>
            </a:r>
            <a:br>
              <a:rPr lang="en-US" sz="1200" dirty="0" smtClean="0"/>
            </a:br>
            <a:r>
              <a:rPr lang="en-US" sz="1200" dirty="0" smtClean="0">
                <a:hlinkClick r:id="rId2" tooltip="https://mysite.na.xom.com/personal/upstreamaccts_dburch/Shared%20Documents/2017%20EP-DAREG/examples/bakken.matlab"/>
              </a:rPr>
              <a:t>https://mysite.na.xom.com/personal/upstreamaccts_dburch/Shared%20Documents/EP-DAREG/examples/bakken.matlab</a:t>
            </a:r>
            <a:r>
              <a:rPr lang="en-US" sz="1200" dirty="0" smtClean="0"/>
              <a:t/>
            </a:r>
            <a:br>
              <a:rPr lang="en-US" sz="1200" dirty="0" smtClean="0"/>
            </a:br>
            <a:r>
              <a:rPr lang="en-US" sz="1200" dirty="0" smtClean="0"/>
              <a:t/>
            </a:r>
            <a:br>
              <a:rPr lang="en-US" sz="1200" dirty="0" smtClean="0"/>
            </a:br>
            <a:r>
              <a:rPr lang="en-US" sz="1200" dirty="0" smtClean="0"/>
              <a:t>starter code for your analysis:</a:t>
            </a:r>
            <a:br>
              <a:rPr lang="en-US" sz="1200" dirty="0" smtClean="0"/>
            </a:br>
            <a:r>
              <a:rPr lang="en-US" sz="1200" dirty="0" smtClean="0">
                <a:hlinkClick r:id="rId3" tooltip="https://mysite.na.xom.com/personal/upstreamaccts_dburch/Shared%20Documents/2017%20EP-DAREG/examples/bakken_linear.m"/>
              </a:rPr>
              <a:t>https://mysite.na.xom.com/personal/upstreamaccts_dburch/Shared%20Documents/EP-DAREG/examples/bakken_linear.m</a:t>
            </a:r>
            <a:r>
              <a:rPr lang="en-US" sz="1200" dirty="0" smtClean="0"/>
              <a:t/>
            </a:r>
            <a:br>
              <a:rPr lang="en-US" sz="1200" dirty="0" smtClean="0"/>
            </a:br>
            <a:r>
              <a:rPr lang="en-US" sz="1200" dirty="0" smtClean="0"/>
              <a:t/>
            </a:r>
            <a:br>
              <a:rPr lang="en-US" sz="1200" dirty="0" smtClean="0"/>
            </a:br>
            <a:r>
              <a:rPr lang="en-US" sz="1200" dirty="0" smtClean="0"/>
              <a:t>HTML version:</a:t>
            </a:r>
            <a:br>
              <a:rPr lang="en-US" sz="1200" dirty="0" smtClean="0"/>
            </a:br>
            <a:r>
              <a:rPr lang="en-US" sz="1200" dirty="0" smtClean="0">
                <a:hlinkClick r:id="rId4" tooltip="https://mysite.na.xom.com/personal/upstreamaccts_dburch/Shared%20Documents/2017%20EP-DAREG/examples/html/bakken_linear.html"/>
              </a:rPr>
              <a:t>https://mysite.na.xom.com/personal/upstreamaccts_dburch/Shared%20Documents/EP-DAREG/examples/bakken_linear.mht</a:t>
            </a:r>
            <a:endParaRPr lang="en-US" sz="1200" dirty="0"/>
          </a:p>
        </p:txBody>
      </p:sp>
      <p:sp>
        <p:nvSpPr>
          <p:cNvPr id="3" name="Title 2"/>
          <p:cNvSpPr>
            <a:spLocks noGrp="1"/>
          </p:cNvSpPr>
          <p:nvPr>
            <p:ph type="title"/>
          </p:nvPr>
        </p:nvSpPr>
        <p:spPr/>
        <p:txBody>
          <a:bodyPr/>
          <a:lstStyle/>
          <a:p>
            <a:r>
              <a:rPr lang="en-US" dirty="0" smtClean="0"/>
              <a:t>Homework due before Meeting 5</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23</a:t>
            </a:fld>
            <a:endParaRPr lang="en-US" dirty="0"/>
          </a:p>
        </p:txBody>
      </p:sp>
    </p:spTree>
    <p:extLst>
      <p:ext uri="{BB962C8B-B14F-4D97-AF65-F5344CB8AC3E}">
        <p14:creationId xmlns:p14="http://schemas.microsoft.com/office/powerpoint/2010/main" val="3010831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600" dirty="0" smtClean="0"/>
              <a:t>I </a:t>
            </a:r>
            <a:r>
              <a:rPr lang="en-US" sz="1600" dirty="0"/>
              <a:t>have posted the demo code that I walked through today on my </a:t>
            </a:r>
            <a:r>
              <a:rPr lang="en-US" sz="1600" dirty="0" err="1" smtClean="0"/>
              <a:t>MySite</a:t>
            </a:r>
            <a:r>
              <a:rPr lang="en-US" sz="1600" dirty="0" smtClean="0"/>
              <a:t>:</a:t>
            </a:r>
            <a:r>
              <a:rPr lang="en-US" sz="1600" dirty="0"/>
              <a:t/>
            </a:r>
            <a:br>
              <a:rPr lang="en-US" sz="1600" dirty="0"/>
            </a:br>
            <a:r>
              <a:rPr lang="en-US" sz="1600" dirty="0">
                <a:hlinkClick r:id="rId2" tooltip="https://mysite.na.xom.com/personal/upstreamaccts_dburch/Shared%20Documents/2017%20EP-DAREG/examples/stims_estimation.m"/>
              </a:rPr>
              <a:t>https://</a:t>
            </a:r>
            <a:r>
              <a:rPr lang="en-US" sz="1600" dirty="0" smtClean="0">
                <a:hlinkClick r:id="rId2" tooltip="https://mysite.na.xom.com/personal/upstreamaccts_dburch/Shared%20Documents/2017%20EP-DAREG/examples/stims_estimation.m"/>
              </a:rPr>
              <a:t>mysite.na.xom.com/personal/upstreamaccts_dburch/Shared%20Documents/EP-DAREG/examples/bakken_linear2.m</a:t>
            </a:r>
            <a:r>
              <a:rPr lang="en-US" sz="1600" dirty="0"/>
              <a:t/>
            </a:r>
            <a:br>
              <a:rPr lang="en-US" sz="1600" dirty="0"/>
            </a:br>
            <a:r>
              <a:rPr lang="en-US" sz="1600" dirty="0"/>
              <a:t/>
            </a:r>
            <a:br>
              <a:rPr lang="en-US" sz="1600" dirty="0"/>
            </a:br>
            <a:r>
              <a:rPr lang="en-US" sz="1600" dirty="0"/>
              <a:t>Here is the </a:t>
            </a:r>
            <a:r>
              <a:rPr lang="en-US" sz="1600" dirty="0" smtClean="0"/>
              <a:t>“published” version:</a:t>
            </a:r>
            <a:r>
              <a:rPr lang="en-US" sz="1600" dirty="0"/>
              <a:t/>
            </a:r>
            <a:br>
              <a:rPr lang="en-US" sz="1600" dirty="0"/>
            </a:br>
            <a:r>
              <a:rPr lang="en-US" sz="1600" dirty="0">
                <a:hlinkClick r:id="rId3" tooltip="https://mysite.na.xom.com/personal/upstreamaccts_dburch/Shared%20Documents/2017%20EP-DAREG/examples/html/stims_estimation.html"/>
              </a:rPr>
              <a:t>https://</a:t>
            </a:r>
            <a:r>
              <a:rPr lang="en-US" sz="1600" dirty="0" smtClean="0">
                <a:hlinkClick r:id="rId3" tooltip="https://mysite.na.xom.com/personal/upstreamaccts_dburch/Shared%20Documents/2017%20EP-DAREG/examples/html/stims_estimation.html"/>
              </a:rPr>
              <a:t>mysite.na.xom.com/personal/upstreamaccts_dburch/Shared%20Documents/EP-DAREG/examples/bakken_linear2.mht</a:t>
            </a:r>
            <a:r>
              <a:rPr lang="en-US" sz="1600" dirty="0"/>
              <a:t/>
            </a:r>
            <a:br>
              <a:rPr lang="en-US" sz="1600" dirty="0"/>
            </a:br>
            <a:endParaRPr lang="en-US" sz="1600" dirty="0" smtClean="0"/>
          </a:p>
        </p:txBody>
      </p:sp>
      <p:sp>
        <p:nvSpPr>
          <p:cNvPr id="3" name="Title 2"/>
          <p:cNvSpPr>
            <a:spLocks noGrp="1"/>
          </p:cNvSpPr>
          <p:nvPr>
            <p:ph type="title"/>
          </p:nvPr>
        </p:nvSpPr>
        <p:spPr/>
        <p:txBody>
          <a:bodyPr/>
          <a:lstStyle/>
          <a:p>
            <a:r>
              <a:rPr lang="en-US" dirty="0" smtClean="0"/>
              <a:t>Meeting 5 “solutions”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24</a:t>
            </a:fld>
            <a:endParaRPr lang="en-US" dirty="0"/>
          </a:p>
        </p:txBody>
      </p:sp>
    </p:spTree>
    <p:extLst>
      <p:ext uri="{BB962C8B-B14F-4D97-AF65-F5344CB8AC3E}">
        <p14:creationId xmlns:p14="http://schemas.microsoft.com/office/powerpoint/2010/main" val="4003053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25399" cy="4813300"/>
          </a:xfrm>
        </p:spPr>
        <p:txBody>
          <a:bodyPr/>
          <a:lstStyle/>
          <a:p>
            <a:pPr marL="0" indent="0">
              <a:buNone/>
            </a:pPr>
            <a:r>
              <a:rPr lang="en-US" sz="1400" dirty="0" smtClean="0"/>
              <a:t>Here </a:t>
            </a:r>
            <a:r>
              <a:rPr lang="en-US" sz="1400" dirty="0"/>
              <a:t>is a link to the </a:t>
            </a:r>
            <a:r>
              <a:rPr lang="en-US" sz="1400" dirty="0" smtClean="0"/>
              <a:t>first demo </a:t>
            </a:r>
            <a:r>
              <a:rPr lang="en-US" sz="1400" dirty="0"/>
              <a:t>we looked </a:t>
            </a:r>
            <a:r>
              <a:rPr lang="en-US" sz="1400" dirty="0" smtClean="0"/>
              <a:t>at:</a:t>
            </a:r>
            <a:r>
              <a:rPr lang="en-US" sz="1400" dirty="0"/>
              <a:t/>
            </a:r>
            <a:br>
              <a:rPr lang="en-US" sz="1400" dirty="0"/>
            </a:br>
            <a:r>
              <a:rPr lang="en-US" sz="1400" dirty="0">
                <a:hlinkClick r:id="rId2" tooltip="https://mysite.na.xom.com/personal/upstreamaccts_dburch/Shared%20Documents/2017%20EP-DAREG/slides/data_fitting.pdf"/>
              </a:rPr>
              <a:t>https://</a:t>
            </a:r>
            <a:r>
              <a:rPr lang="en-US" sz="1400" dirty="0" smtClean="0">
                <a:hlinkClick r:id="rId2" tooltip="https://mysite.na.xom.com/personal/upstreamaccts_dburch/Shared%20Documents/2017%20EP-DAREG/slides/data_fitting.pdf"/>
              </a:rPr>
              <a:t>mysite.na.xom.com/personal/upstreamaccts_dburch/Shared%20Documents/EP-DAREG/examples/demo_highD_crossplot.mht</a:t>
            </a:r>
            <a:r>
              <a:rPr lang="en-US" sz="1400" dirty="0"/>
              <a:t/>
            </a:r>
            <a:br>
              <a:rPr lang="en-US" sz="1400" dirty="0"/>
            </a:br>
            <a:r>
              <a:rPr lang="en-US" sz="1400" dirty="0"/>
              <a:t/>
            </a:r>
            <a:br>
              <a:rPr lang="en-US" sz="1400" dirty="0"/>
            </a:br>
            <a:r>
              <a:rPr lang="en-US" sz="1400" dirty="0" smtClean="0"/>
              <a:t>We’re all prone to drawing conclusions from plots.  It’s important to remember, though, that plotting is not analysis.  This example is artificial, but it’s actually artificially SIMPLE, and EVEN THEN we can’t tell what’s happening from the cross plots.</a:t>
            </a:r>
          </a:p>
          <a:p>
            <a:pPr marL="0" indent="0">
              <a:buNone/>
            </a:pPr>
            <a:endParaRPr lang="en-US" sz="1400" dirty="0" smtClean="0"/>
          </a:p>
          <a:p>
            <a:pPr marL="0" indent="0">
              <a:buNone/>
            </a:pPr>
            <a:endParaRPr lang="en-US" sz="1400" dirty="0"/>
          </a:p>
          <a:p>
            <a:pPr marL="0" indent="0">
              <a:buNone/>
            </a:pPr>
            <a:endParaRPr lang="en-US" sz="1400" dirty="0"/>
          </a:p>
          <a:p>
            <a:pPr marL="0" indent="0">
              <a:buNone/>
            </a:pPr>
            <a:r>
              <a:rPr lang="en-US" sz="1400" dirty="0"/>
              <a:t>Here is a link to the </a:t>
            </a:r>
            <a:r>
              <a:rPr lang="en-US" sz="1400" dirty="0" smtClean="0"/>
              <a:t>second </a:t>
            </a:r>
            <a:r>
              <a:rPr lang="en-US" sz="1400" dirty="0"/>
              <a:t>demo we looked at</a:t>
            </a:r>
            <a:r>
              <a:rPr lang="en-US" sz="1400" dirty="0" smtClean="0"/>
              <a:t>:</a:t>
            </a:r>
          </a:p>
          <a:p>
            <a:pPr marL="0" indent="0">
              <a:buNone/>
            </a:pPr>
            <a:r>
              <a:rPr lang="en-US" sz="1400" dirty="0">
                <a:hlinkClick r:id="rId3"/>
              </a:rPr>
              <a:t>https://</a:t>
            </a:r>
            <a:r>
              <a:rPr lang="en-US" sz="1400" dirty="0" smtClean="0">
                <a:hlinkClick r:id="rId3"/>
              </a:rPr>
              <a:t>mysite.na.xom.com/personal/upstreamaccts_dburch/Shared%20Documents/EP-DAREG/examples/demo_conf_intervals.mht</a:t>
            </a:r>
            <a:endParaRPr lang="en-US" sz="1400" dirty="0" smtClean="0"/>
          </a:p>
          <a:p>
            <a:pPr marL="0" indent="0">
              <a:buNone/>
            </a:pPr>
            <a:r>
              <a:rPr lang="en-US" sz="1400" dirty="0"/>
              <a:t/>
            </a:r>
            <a:br>
              <a:rPr lang="en-US" sz="1400" dirty="0"/>
            </a:br>
            <a:r>
              <a:rPr lang="en-US" sz="1400" dirty="0" smtClean="0"/>
              <a:t>I hope this clarifies the differences between percentiles, confidence intervals, and prediction intervals.  The ideas behind these concepts are not always clear from statistics books, which often focus more on derivations than explanations.</a:t>
            </a:r>
            <a:endParaRPr lang="en-US" sz="1400" dirty="0"/>
          </a:p>
          <a:p>
            <a:pPr marL="0" indent="0">
              <a:buNone/>
            </a:pPr>
            <a:endParaRPr lang="en-US" sz="1400" dirty="0"/>
          </a:p>
        </p:txBody>
      </p:sp>
      <p:sp>
        <p:nvSpPr>
          <p:cNvPr id="3" name="Title 2"/>
          <p:cNvSpPr>
            <a:spLocks noGrp="1"/>
          </p:cNvSpPr>
          <p:nvPr>
            <p:ph type="title"/>
          </p:nvPr>
        </p:nvSpPr>
        <p:spPr/>
        <p:txBody>
          <a:bodyPr/>
          <a:lstStyle/>
          <a:p>
            <a:r>
              <a:rPr lang="en-US" dirty="0" smtClean="0"/>
              <a:t>Meeting 5 discussion</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25</a:t>
            </a:fld>
            <a:endParaRPr lang="en-US" dirty="0"/>
          </a:p>
        </p:txBody>
      </p:sp>
    </p:spTree>
    <p:extLst>
      <p:ext uri="{BB962C8B-B14F-4D97-AF65-F5344CB8AC3E}">
        <p14:creationId xmlns:p14="http://schemas.microsoft.com/office/powerpoint/2010/main" val="312659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903289"/>
            <a:ext cx="8225399" cy="4813300"/>
          </a:xfrm>
        </p:spPr>
        <p:txBody>
          <a:bodyPr/>
          <a:lstStyle/>
          <a:p>
            <a:pPr marL="0" indent="0">
              <a:buNone/>
            </a:pPr>
            <a:r>
              <a:rPr lang="en-US" sz="1400" dirty="0" smtClean="0"/>
              <a:t>Here </a:t>
            </a:r>
            <a:r>
              <a:rPr lang="en-US" sz="1400" dirty="0"/>
              <a:t>is a link to the slides we looked </a:t>
            </a:r>
            <a:r>
              <a:rPr lang="en-US" sz="1400" dirty="0" smtClean="0"/>
              <a:t>at:</a:t>
            </a:r>
            <a:r>
              <a:rPr lang="en-US" sz="1400" dirty="0"/>
              <a:t/>
            </a:r>
            <a:br>
              <a:rPr lang="en-US" sz="1400" dirty="0"/>
            </a:br>
            <a:r>
              <a:rPr lang="en-US" sz="1400" dirty="0">
                <a:hlinkClick r:id="rId2" tooltip="https://mysite.na.xom.com/personal/upstreamaccts_dburch/Shared%20Documents/2017%20EP-DAREG/slides/data_fitting.pdf"/>
              </a:rPr>
              <a:t>https://</a:t>
            </a:r>
            <a:r>
              <a:rPr lang="en-US" sz="1400" dirty="0" smtClean="0">
                <a:hlinkClick r:id="rId2" tooltip="https://mysite.na.xom.com/personal/upstreamaccts_dburch/Shared%20Documents/2017%20EP-DAREG/slides/data_fitting.pdf"/>
              </a:rPr>
              <a:t>mysite.na.xom.com/personal/upstreamaccts_dburch/Shared%20Documents/EP-DAREG/slides/data_fitting.pdf</a:t>
            </a:r>
            <a:r>
              <a:rPr lang="en-US" sz="1400" dirty="0"/>
              <a:t/>
            </a:r>
            <a:br>
              <a:rPr lang="en-US" sz="1400" dirty="0"/>
            </a:br>
            <a:r>
              <a:rPr lang="en-US" sz="1400" dirty="0"/>
              <a:t/>
            </a:r>
            <a:br>
              <a:rPr lang="en-US" sz="1400" dirty="0"/>
            </a:br>
            <a:r>
              <a:rPr lang="en-US" sz="1400" dirty="0"/>
              <a:t>Again, I just showed you those to emphasize two points: (1) clarify the relationship between least squares and linear regression, and (2) demonstrate </a:t>
            </a:r>
            <a:r>
              <a:rPr lang="en-US" sz="1400" dirty="0" smtClean="0"/>
              <a:t>that </a:t>
            </a:r>
            <a:r>
              <a:rPr lang="en-US" sz="1400" dirty="0"/>
              <a:t>"linear" regression can actually be highly nonlinear.</a:t>
            </a:r>
            <a:br>
              <a:rPr lang="en-US" sz="1400" dirty="0"/>
            </a:br>
            <a:r>
              <a:rPr lang="en-US" sz="1400" dirty="0"/>
              <a:t/>
            </a:r>
            <a:br>
              <a:rPr lang="en-US" sz="1400" dirty="0"/>
            </a:br>
            <a:r>
              <a:rPr lang="en-US" sz="1400" dirty="0"/>
              <a:t>Least squares is a general method for fitting a function to data. On its own, least squares has nothing to do with statistics. It's not even really an algorithm. It's more of a concept of closeness between two mathematical objects. However, when used to define closeness between a class of curves and a set of data, it can be used to construct an algorithm for curve fitting.</a:t>
            </a:r>
            <a:br>
              <a:rPr lang="en-US" sz="1400" dirty="0"/>
            </a:br>
            <a:r>
              <a:rPr lang="en-US" sz="1400" dirty="0"/>
              <a:t/>
            </a:r>
            <a:br>
              <a:rPr lang="en-US" sz="1400" dirty="0"/>
            </a:br>
            <a:r>
              <a:rPr lang="en-US" sz="1400" dirty="0"/>
              <a:t>Curve fitting is a class of problems where we want to draw a curve of some form through a scatter plot of data. More generally, we might want to "draw" some surface or other more complex geometric object through a high-dimensional data set. The curve usually doesn't have to touch all of the data points, which allows us to smoothly approximate a noisy data set.</a:t>
            </a:r>
            <a:br>
              <a:rPr lang="en-US" sz="1400" dirty="0"/>
            </a:br>
            <a:r>
              <a:rPr lang="en-US" sz="1400" dirty="0"/>
              <a:t/>
            </a:r>
            <a:br>
              <a:rPr lang="en-US" sz="1400" dirty="0"/>
            </a:br>
            <a:r>
              <a:rPr lang="en-US" sz="1400" dirty="0"/>
              <a:t>Modeling is superficially similar to curve fitting. However, we usually model a data set either to (1) estimate parameters in a model; (2) quantify uncertainty in the parameter estimates for the model; (3) test hypotheses about the system using the data; (4) predict future values from the system. These all require the use of statistical concepts in addition to an algorithm for curve fitting.</a:t>
            </a:r>
            <a:br>
              <a:rPr lang="en-US" sz="1400" dirty="0"/>
            </a:br>
            <a:r>
              <a:rPr lang="en-US" sz="1400" dirty="0"/>
              <a:t/>
            </a:r>
            <a:br>
              <a:rPr lang="en-US" sz="1400" dirty="0"/>
            </a:br>
            <a:r>
              <a:rPr lang="en-US" sz="1400" dirty="0"/>
              <a:t>It is a very nice coincidence that least squares line fitting plus reasonable statistical assumptions yields robust statistical conclusions.</a:t>
            </a:r>
            <a:br>
              <a:rPr lang="en-US" sz="1400" dirty="0"/>
            </a:br>
            <a:endParaRPr lang="en-US" sz="1400" dirty="0"/>
          </a:p>
        </p:txBody>
      </p:sp>
      <p:sp>
        <p:nvSpPr>
          <p:cNvPr id="3" name="Title 2"/>
          <p:cNvSpPr>
            <a:spLocks noGrp="1"/>
          </p:cNvSpPr>
          <p:nvPr>
            <p:ph type="title"/>
          </p:nvPr>
        </p:nvSpPr>
        <p:spPr/>
        <p:txBody>
          <a:bodyPr/>
          <a:lstStyle/>
          <a:p>
            <a:r>
              <a:rPr lang="en-US" dirty="0" smtClean="0"/>
              <a:t>Meeting 5 discussion (continued)</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26</a:t>
            </a:fld>
            <a:endParaRPr lang="en-US" dirty="0"/>
          </a:p>
        </p:txBody>
      </p:sp>
    </p:spTree>
    <p:extLst>
      <p:ext uri="{BB962C8B-B14F-4D97-AF65-F5344CB8AC3E}">
        <p14:creationId xmlns:p14="http://schemas.microsoft.com/office/powerpoint/2010/main" val="2008825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Here is an interactive demonstration of linear least squares regression. Just copy the </a:t>
            </a:r>
            <a:r>
              <a:rPr lang="en-US" dirty="0" err="1"/>
              <a:t>Matlab</a:t>
            </a:r>
            <a:r>
              <a:rPr lang="en-US" dirty="0"/>
              <a:t> file to your computer, type ILLS at the </a:t>
            </a:r>
            <a:r>
              <a:rPr lang="en-US" dirty="0" err="1"/>
              <a:t>Matlab</a:t>
            </a:r>
            <a:r>
              <a:rPr lang="en-US" dirty="0"/>
              <a:t> prompt, and then click the Help button on the menu bar. The demo includes the famous </a:t>
            </a:r>
            <a:r>
              <a:rPr lang="en-US" dirty="0" err="1"/>
              <a:t>Anscombe</a:t>
            </a:r>
            <a:r>
              <a:rPr lang="en-US" dirty="0"/>
              <a:t> data sets, but you can also experiment with it interactively.</a:t>
            </a:r>
            <a:br>
              <a:rPr lang="en-US" dirty="0"/>
            </a:br>
            <a:r>
              <a:rPr lang="en-US" dirty="0"/>
              <a:t/>
            </a:r>
            <a:br>
              <a:rPr lang="en-US" dirty="0"/>
            </a:br>
            <a:r>
              <a:rPr lang="en-US" dirty="0">
                <a:hlinkClick r:id="rId2" tooltip="https://mysite.na.xom.com/personal/upstreamaccts_dburch/Shared%20Documents/EP-DAREG/examples/ILLS.m"/>
              </a:rPr>
              <a:t>https://mysite.na.xom.com/personal/upstreamaccts_dburch/Shared%20Documents/EP-DAREG/examples/ILLS.m</a:t>
            </a:r>
            <a:endParaRPr lang="en-US" dirty="0"/>
          </a:p>
        </p:txBody>
      </p:sp>
      <p:sp>
        <p:nvSpPr>
          <p:cNvPr id="3" name="Title 2"/>
          <p:cNvSpPr>
            <a:spLocks noGrp="1"/>
          </p:cNvSpPr>
          <p:nvPr>
            <p:ph type="title"/>
          </p:nvPr>
        </p:nvSpPr>
        <p:spPr/>
        <p:txBody>
          <a:bodyPr/>
          <a:lstStyle/>
          <a:p>
            <a:r>
              <a:rPr lang="en-US" dirty="0"/>
              <a:t>Meeting 5 discussion (continued)</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27</a:t>
            </a:fld>
            <a:endParaRPr lang="en-US" dirty="0"/>
          </a:p>
        </p:txBody>
      </p:sp>
    </p:spTree>
    <p:extLst>
      <p:ext uri="{BB962C8B-B14F-4D97-AF65-F5344CB8AC3E}">
        <p14:creationId xmlns:p14="http://schemas.microsoft.com/office/powerpoint/2010/main" val="31739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1401" y="767821"/>
            <a:ext cx="8225399" cy="4813300"/>
          </a:xfrm>
        </p:spPr>
        <p:txBody>
          <a:bodyPr/>
          <a:lstStyle/>
          <a:p>
            <a:pPr marL="0" indent="0">
              <a:buNone/>
            </a:pPr>
            <a:r>
              <a:rPr lang="en-US" sz="1400" dirty="0"/>
              <a:t>We're going to keep expanding on the modeling topic next time. This would be a good time to revisit the linear regression readings/videos from </a:t>
            </a:r>
            <a:r>
              <a:rPr lang="en-US" sz="1400" dirty="0" err="1"/>
              <a:t>OpenIntro</a:t>
            </a:r>
            <a:r>
              <a:rPr lang="en-US" sz="1400" dirty="0"/>
              <a:t> Statistics and Chapter 13 of All of Statistics. I would also suggest that you read sections 6.0 and 6.1, and skim section 6.2, of An Introduction to Statistical Learning, which you can download for free from:</a:t>
            </a:r>
            <a:br>
              <a:rPr lang="en-US" sz="1400" dirty="0"/>
            </a:br>
            <a:r>
              <a:rPr lang="en-US" sz="1400" dirty="0">
                <a:hlinkClick r:id="rId2" tooltip="http://www-bcf.usc.edu/~gareth/ISL/"/>
              </a:rPr>
              <a:t>http://www-bcf.usc.edu/~gareth/ISL/</a:t>
            </a:r>
            <a:r>
              <a:rPr lang="en-US" sz="1400" dirty="0"/>
              <a:t/>
            </a:r>
            <a:br>
              <a:rPr lang="en-US" sz="1400" dirty="0"/>
            </a:br>
            <a:r>
              <a:rPr lang="en-US" sz="1400" dirty="0"/>
              <a:t/>
            </a:r>
            <a:br>
              <a:rPr lang="en-US" sz="1400" dirty="0"/>
            </a:br>
            <a:r>
              <a:rPr lang="en-US" sz="1400" dirty="0"/>
              <a:t>Here's another short video lecture worth </a:t>
            </a:r>
            <a:r>
              <a:rPr lang="en-US" sz="1400" dirty="0" smtClean="0"/>
              <a:t>watching (by Andrew Ng on the subject of </a:t>
            </a:r>
            <a:r>
              <a:rPr lang="en-US" sz="1400" dirty="0" err="1" smtClean="0"/>
              <a:t>overfitting</a:t>
            </a:r>
            <a:r>
              <a:rPr lang="en-US" sz="1400" dirty="0" smtClean="0"/>
              <a:t>):</a:t>
            </a:r>
            <a:r>
              <a:rPr lang="en-US" sz="1400" dirty="0"/>
              <a:t/>
            </a:r>
            <a:br>
              <a:rPr lang="en-US" sz="1400" dirty="0"/>
            </a:br>
            <a:r>
              <a:rPr lang="en-US" sz="1400" dirty="0">
                <a:hlinkClick r:id="rId3" tooltip="http://openclassroom.stanford.edu/MainFolder/VideoPage.php?course=MachineLearning&amp;video=05.1-Regularization-TheProblemOfOverfitting&amp;speed=100"/>
              </a:rPr>
              <a:t>http://</a:t>
            </a:r>
            <a:r>
              <a:rPr lang="en-US" sz="1400" dirty="0" smtClean="0">
                <a:hlinkClick r:id="rId3" tooltip="http://openclassroom.stanford.edu/MainFolder/VideoPage.php?course=MachineLearning&amp;video=05.1-Regularization-TheProblemOfOverfitting&amp;speed=100"/>
              </a:rPr>
              <a:t>openclassroom.stanford.edu/MainFolder/VideoPage.php?course=MachineLearning&amp;video=05.1-Regularization-TheProblemOfOverfitting&amp;speed=100</a:t>
            </a:r>
            <a:endParaRPr lang="en-US" sz="1400" dirty="0" smtClean="0"/>
          </a:p>
          <a:p>
            <a:pPr marL="0" indent="0">
              <a:buNone/>
            </a:pPr>
            <a:endParaRPr lang="en-US" sz="1400" dirty="0"/>
          </a:p>
          <a:p>
            <a:pPr marL="0" indent="0">
              <a:buNone/>
            </a:pPr>
            <a:r>
              <a:rPr lang="en-US" sz="1400" dirty="0"/>
              <a:t>If you'd like more explanation than All of Statistics and more rigor than </a:t>
            </a:r>
            <a:r>
              <a:rPr lang="en-US" sz="1400" dirty="0" err="1"/>
              <a:t>OpenIntro</a:t>
            </a:r>
            <a:r>
              <a:rPr lang="en-US" sz="1400" dirty="0"/>
              <a:t> Statistics, I have a few suggestions. If you want something free that you can look at right away, then I recommend you try the following paper:</a:t>
            </a:r>
            <a:br>
              <a:rPr lang="en-US" sz="1400" dirty="0"/>
            </a:br>
            <a:r>
              <a:rPr lang="en-US" sz="1400" dirty="0"/>
              <a:t/>
            </a:r>
            <a:br>
              <a:rPr lang="en-US" sz="1400" dirty="0"/>
            </a:br>
            <a:r>
              <a:rPr lang="en-US" sz="1400" dirty="0">
                <a:hlinkClick r:id="rId4" tooltip="https://mysite.na.xom.com/personal/upstreamaccts_dburch/Shared%20Documents/2017%20EP-DAREG/readings/Finite-Sample%20Properties%20of%20OLS%20by%20Hayashi.pdf"/>
              </a:rPr>
              <a:t>https://</a:t>
            </a:r>
            <a:r>
              <a:rPr lang="en-US" sz="1400" dirty="0" smtClean="0">
                <a:hlinkClick r:id="rId4" tooltip="https://mysite.na.xom.com/personal/upstreamaccts_dburch/Shared%20Documents/2017%20EP-DAREG/readings/Finite-Sample%20Properties%20of%20OLS%20by%20Hayashi.pdf"/>
              </a:rPr>
              <a:t>mysite.na.xom.com/personal/upstreamaccts_dburch/Shared%20Documents/EP-DAREG/readings/Finite-Sample%20Properties%20of%20OLS%20by%20Hayashi.pdf</a:t>
            </a:r>
            <a:r>
              <a:rPr lang="en-US" sz="1400" dirty="0"/>
              <a:t/>
            </a:r>
            <a:br>
              <a:rPr lang="en-US" sz="1400" dirty="0"/>
            </a:br>
            <a:r>
              <a:rPr lang="en-US" sz="1400" dirty="0"/>
              <a:t/>
            </a:r>
            <a:br>
              <a:rPr lang="en-US" sz="1400" dirty="0"/>
            </a:br>
            <a:r>
              <a:rPr lang="en-US" sz="1400" dirty="0"/>
              <a:t>It is a very thorough treatment of linear regression. It makes all of the assumptions explicitly clear, it derives the t-distribution and confidence intervals for the coefficients, it discusses hypothesis testing related to the model (t-test and F-test), it relates the results to maximum likelihood estimation, and it talks a little about regression diagnostics and generalizations of ordinary least squares linear regression.</a:t>
            </a:r>
            <a:br>
              <a:rPr lang="en-US" sz="1400" dirty="0"/>
            </a:br>
            <a:r>
              <a:rPr lang="en-US" sz="1400" dirty="0"/>
              <a:t/>
            </a:r>
            <a:br>
              <a:rPr lang="en-US" sz="1400" dirty="0"/>
            </a:br>
            <a:r>
              <a:rPr lang="en-US" sz="1400" dirty="0"/>
              <a:t>If you want a book that’s a little less intense than that paper, I really like “Probability and Statistics” by </a:t>
            </a:r>
            <a:r>
              <a:rPr lang="en-US" sz="1400" dirty="0" err="1"/>
              <a:t>DeGroot</a:t>
            </a:r>
            <a:r>
              <a:rPr lang="en-US" sz="1400" dirty="0"/>
              <a:t> and </a:t>
            </a:r>
            <a:r>
              <a:rPr lang="en-US" sz="1400" dirty="0" err="1"/>
              <a:t>Schervish</a:t>
            </a:r>
            <a:r>
              <a:rPr lang="en-US" sz="1400" dirty="0"/>
              <a:t>. The first half covers probability, so you can refer to it as needed. It has chapters on estimation, hypothesis testing, linear models, and simulation (Monte Carlo, bootstrap, even MCMC). It covers maximum likelihood and the related Fisher information matrix. They have high level introductions and summaries for every section, which is nice. </a:t>
            </a:r>
          </a:p>
        </p:txBody>
      </p:sp>
      <p:sp>
        <p:nvSpPr>
          <p:cNvPr id="3" name="Title 2"/>
          <p:cNvSpPr>
            <a:spLocks noGrp="1"/>
          </p:cNvSpPr>
          <p:nvPr>
            <p:ph type="title"/>
          </p:nvPr>
        </p:nvSpPr>
        <p:spPr/>
        <p:txBody>
          <a:bodyPr/>
          <a:lstStyle/>
          <a:p>
            <a:r>
              <a:rPr lang="en-US" dirty="0" smtClean="0"/>
              <a:t>Meeting 6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28</a:t>
            </a:fld>
            <a:endParaRPr lang="en-US" dirty="0"/>
          </a:p>
        </p:txBody>
      </p:sp>
    </p:spTree>
    <p:extLst>
      <p:ext uri="{BB962C8B-B14F-4D97-AF65-F5344CB8AC3E}">
        <p14:creationId xmlns:p14="http://schemas.microsoft.com/office/powerpoint/2010/main" val="3310585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pPr marL="0" indent="0">
              <a:buNone/>
            </a:pPr>
            <a:r>
              <a:rPr lang="en-US" sz="1200" dirty="0" smtClean="0"/>
              <a:t>Build </a:t>
            </a:r>
            <a:r>
              <a:rPr lang="en-US" sz="1200" dirty="0"/>
              <a:t>a “good” model for </a:t>
            </a:r>
            <a:r>
              <a:rPr lang="en-US" sz="1200" dirty="0" err="1"/>
              <a:t>Y.oil</a:t>
            </a:r>
            <a:r>
              <a:rPr lang="en-US" sz="1200" dirty="0"/>
              <a:t> as a function of the columns of X. Study the regression diagnostics from FITLM. Try STEPWISELM and LASSO (use the ‘CV’ parameter with value 10, and look at B(:,</a:t>
            </a:r>
            <a:r>
              <a:rPr lang="en-US" sz="1200" dirty="0" err="1"/>
              <a:t>FitInfo.IndexMinMSE</a:t>
            </a:r>
            <a:r>
              <a:rPr lang="en-US" sz="1200" dirty="0"/>
              <a:t>) after running it). Comment on the results.</a:t>
            </a:r>
          </a:p>
          <a:p>
            <a:pPr marL="0" indent="0">
              <a:buNone/>
            </a:pPr>
            <a:endParaRPr lang="en-US" sz="1200" dirty="0" smtClean="0"/>
          </a:p>
          <a:p>
            <a:pPr marL="0" indent="0">
              <a:buNone/>
            </a:pPr>
            <a:r>
              <a:rPr lang="en-US" sz="1200" dirty="0"/>
              <a:t>d</a:t>
            </a:r>
            <a:r>
              <a:rPr lang="en-US" sz="1200" dirty="0" smtClean="0"/>
              <a:t>ata</a:t>
            </a:r>
            <a:r>
              <a:rPr lang="en-US" sz="1200" dirty="0"/>
              <a:t>:</a:t>
            </a:r>
            <a:br>
              <a:rPr lang="en-US" sz="1200" dirty="0"/>
            </a:br>
            <a:r>
              <a:rPr lang="en-US" sz="1200" dirty="0">
                <a:hlinkClick r:id="rId2" tooltip="https://mysite.na.xom.com/personal/upstreamaccts_dburch/Shared%20Documents/2017%20EP-DAREG/examples/bakken.matlab"/>
              </a:rPr>
              <a:t>https://mysite.na.xom.com/personal/upstreamaccts_dburch/Shared%20Documents/EP-DAREG/examples/bakken.matlab</a:t>
            </a:r>
            <a:r>
              <a:rPr lang="en-US" sz="1200" dirty="0"/>
              <a:t/>
            </a:r>
            <a:br>
              <a:rPr lang="en-US" sz="1200" dirty="0"/>
            </a:br>
            <a:r>
              <a:rPr lang="en-US" sz="1200" dirty="0"/>
              <a:t/>
            </a:r>
            <a:br>
              <a:rPr lang="en-US" sz="1200" dirty="0"/>
            </a:br>
            <a:r>
              <a:rPr lang="en-US" sz="1200" dirty="0"/>
              <a:t>starter code for your analysis:</a:t>
            </a:r>
            <a:br>
              <a:rPr lang="en-US" sz="1200" dirty="0"/>
            </a:br>
            <a:r>
              <a:rPr lang="en-US" sz="1200" dirty="0">
                <a:hlinkClick r:id="rId3" tooltip="https://mysite.na.xom.com/personal/upstreamaccts_dburch/Shared%20Documents/2017%20EP-DAREG/examples/bakken_linear.m"/>
              </a:rPr>
              <a:t>https://mysite.na.xom.com/personal/upstreamaccts_dburch/Shared%20Documents/EP-DAREG/examples/bakken_linear.m</a:t>
            </a:r>
            <a:r>
              <a:rPr lang="en-US" sz="1200" dirty="0"/>
              <a:t/>
            </a:r>
            <a:br>
              <a:rPr lang="en-US" sz="1200" dirty="0"/>
            </a:br>
            <a:r>
              <a:rPr lang="en-US" sz="1200" dirty="0"/>
              <a:t/>
            </a:r>
            <a:br>
              <a:rPr lang="en-US" sz="1200" dirty="0"/>
            </a:br>
            <a:r>
              <a:rPr lang="en-US" sz="1200" dirty="0"/>
              <a:t>HTML version:</a:t>
            </a:r>
            <a:br>
              <a:rPr lang="en-US" sz="1200" dirty="0"/>
            </a:br>
            <a:r>
              <a:rPr lang="en-US" sz="1200" dirty="0">
                <a:hlinkClick r:id="rId4" tooltip="https://mysite.na.xom.com/personal/upstreamaccts_dburch/Shared%20Documents/2017%20EP-DAREG/examples/html/bakken_linear.html"/>
              </a:rPr>
              <a:t>https://</a:t>
            </a:r>
            <a:r>
              <a:rPr lang="en-US" sz="1200" dirty="0" smtClean="0">
                <a:hlinkClick r:id="rId4" tooltip="https://mysite.na.xom.com/personal/upstreamaccts_dburch/Shared%20Documents/2017%20EP-DAREG/examples/html/bakken_linear.html"/>
              </a:rPr>
              <a:t>mysite.na.xom.com/personal/upstreamaccts_dburch/Shared%20Documents/EP-DAREG/examples/bakken_linear.mht</a:t>
            </a:r>
            <a:endParaRPr lang="en-US" sz="1200" dirty="0"/>
          </a:p>
          <a:p>
            <a:pPr marL="0" indent="0">
              <a:buNone/>
            </a:pPr>
            <a:endParaRPr lang="en-US" sz="1200" dirty="0"/>
          </a:p>
        </p:txBody>
      </p:sp>
      <p:sp>
        <p:nvSpPr>
          <p:cNvPr id="3" name="Title 2"/>
          <p:cNvSpPr>
            <a:spLocks noGrp="1"/>
          </p:cNvSpPr>
          <p:nvPr>
            <p:ph type="title"/>
          </p:nvPr>
        </p:nvSpPr>
        <p:spPr/>
        <p:txBody>
          <a:bodyPr/>
          <a:lstStyle/>
          <a:p>
            <a:r>
              <a:rPr lang="en-US" dirty="0" smtClean="0"/>
              <a:t>Homework due before Meeting 6</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29</a:t>
            </a:fld>
            <a:endParaRPr lang="en-US" dirty="0"/>
          </a:p>
        </p:txBody>
      </p:sp>
    </p:spTree>
    <p:extLst>
      <p:ext uri="{BB962C8B-B14F-4D97-AF65-F5344CB8AC3E}">
        <p14:creationId xmlns:p14="http://schemas.microsoft.com/office/powerpoint/2010/main" val="20290436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914400"/>
            <a:ext cx="8225399" cy="5486400"/>
          </a:xfrm>
        </p:spPr>
        <p:txBody>
          <a:bodyPr/>
          <a:lstStyle/>
          <a:p>
            <a:pPr marL="0" indent="0">
              <a:buNone/>
            </a:pPr>
            <a:r>
              <a:rPr lang="en-US" dirty="0"/>
              <a:t>By the end of the course, enrollees will be expected to have </a:t>
            </a:r>
            <a:r>
              <a:rPr lang="en-US" dirty="0" smtClean="0"/>
              <a:t>demonstrated </a:t>
            </a:r>
            <a:r>
              <a:rPr lang="en-US" dirty="0"/>
              <a:t>the ability to:</a:t>
            </a:r>
          </a:p>
          <a:p>
            <a:pPr marL="569912" lvl="1" indent="-342900">
              <a:spcBef>
                <a:spcPts val="200"/>
              </a:spcBef>
              <a:buFont typeface="+mj-lt"/>
              <a:buAutoNum type="alphaLcPeriod"/>
            </a:pPr>
            <a:r>
              <a:rPr lang="en-US" dirty="0" smtClean="0"/>
              <a:t>Translate </a:t>
            </a:r>
            <a:r>
              <a:rPr lang="en-US" dirty="0"/>
              <a:t>a scientific or business question into one that can be investigated using </a:t>
            </a:r>
            <a:r>
              <a:rPr lang="en-US" dirty="0" smtClean="0"/>
              <a:t>data.</a:t>
            </a:r>
          </a:p>
          <a:p>
            <a:pPr marL="569912" lvl="1" indent="-342900">
              <a:spcBef>
                <a:spcPts val="200"/>
              </a:spcBef>
              <a:buFont typeface="+mj-lt"/>
              <a:buAutoNum type="alphaLcPeriod"/>
            </a:pPr>
            <a:r>
              <a:rPr lang="en-US" dirty="0" smtClean="0"/>
              <a:t>Apply </a:t>
            </a:r>
            <a:r>
              <a:rPr lang="en-US" dirty="0"/>
              <a:t>basic but rigorous experimental designs to laboratory and/or computational problems, including an estimation of power and sample size </a:t>
            </a:r>
            <a:r>
              <a:rPr lang="en-US" dirty="0" smtClean="0"/>
              <a:t>requirements.</a:t>
            </a:r>
          </a:p>
          <a:p>
            <a:pPr marL="569912" lvl="1" indent="-342900">
              <a:spcBef>
                <a:spcPts val="200"/>
              </a:spcBef>
              <a:buFont typeface="+mj-lt"/>
              <a:buAutoNum type="alphaLcPeriod"/>
            </a:pPr>
            <a:r>
              <a:rPr lang="en-US" dirty="0" smtClean="0"/>
              <a:t>Write </a:t>
            </a:r>
            <a:r>
              <a:rPr lang="en-US" dirty="0"/>
              <a:t>and test code in </a:t>
            </a:r>
            <a:r>
              <a:rPr lang="en-US" u="sng" dirty="0" err="1"/>
              <a:t>Matlab</a:t>
            </a:r>
            <a:r>
              <a:rPr lang="en-US" dirty="0"/>
              <a:t>, Python, or R to import data from Excel </a:t>
            </a:r>
            <a:r>
              <a:rPr lang="en-US" dirty="0" smtClean="0"/>
              <a:t>and </a:t>
            </a:r>
            <a:r>
              <a:rPr lang="en-US" dirty="0"/>
              <a:t>text files and to prepare that data appropriately for </a:t>
            </a:r>
            <a:r>
              <a:rPr lang="en-US" dirty="0" smtClean="0"/>
              <a:t>analysis.</a:t>
            </a:r>
          </a:p>
          <a:p>
            <a:pPr marL="569912" lvl="1" indent="-342900">
              <a:spcBef>
                <a:spcPts val="200"/>
              </a:spcBef>
              <a:buFont typeface="+mj-lt"/>
              <a:buAutoNum type="alphaLcPeriod"/>
            </a:pPr>
            <a:r>
              <a:rPr lang="en-US" dirty="0" smtClean="0"/>
              <a:t>Create </a:t>
            </a:r>
            <a:r>
              <a:rPr lang="en-US" dirty="0"/>
              <a:t>histograms, line plots, and scatter plots using </a:t>
            </a:r>
            <a:r>
              <a:rPr lang="en-US" u="sng" dirty="0" err="1"/>
              <a:t>Matlab</a:t>
            </a:r>
            <a:r>
              <a:rPr lang="en-US" dirty="0"/>
              <a:t>, Python (e.g. </a:t>
            </a:r>
            <a:r>
              <a:rPr lang="en-US" dirty="0" err="1"/>
              <a:t>matplotlib</a:t>
            </a:r>
            <a:r>
              <a:rPr lang="en-US" dirty="0"/>
              <a:t>), or R (e.g. ggplot2).  Apply basic clustering and dimensionality reduction algorithms to a real data </a:t>
            </a:r>
            <a:r>
              <a:rPr lang="en-US" dirty="0" smtClean="0"/>
              <a:t>set.</a:t>
            </a:r>
          </a:p>
          <a:p>
            <a:pPr marL="569912" lvl="1" indent="-342900">
              <a:spcBef>
                <a:spcPts val="200"/>
              </a:spcBef>
              <a:buFont typeface="+mj-lt"/>
              <a:buAutoNum type="alphaLcPeriod"/>
            </a:pPr>
            <a:r>
              <a:rPr lang="en-US" dirty="0" smtClean="0"/>
              <a:t>Reproducibly </a:t>
            </a:r>
            <a:r>
              <a:rPr lang="en-US" dirty="0"/>
              <a:t>analyze a data set using linear models, regression diagnostics, and confidence intervals.  Build and run a Monte Carlo analysis to evaluate a statistical result.  Explain basic concepts of supervised learning vs. unsupervised learning, classification vs. regression, and the importance of training data vs. test </a:t>
            </a:r>
            <a:r>
              <a:rPr lang="en-US" dirty="0" smtClean="0"/>
              <a:t>data.</a:t>
            </a:r>
          </a:p>
          <a:p>
            <a:pPr marL="569912" lvl="1" indent="-342900">
              <a:spcBef>
                <a:spcPts val="200"/>
              </a:spcBef>
              <a:buFont typeface="+mj-lt"/>
              <a:buAutoNum type="alphaLcPeriod"/>
            </a:pPr>
            <a:r>
              <a:rPr lang="en-US" dirty="0" smtClean="0"/>
              <a:t>Communicate </a:t>
            </a:r>
            <a:r>
              <a:rPr lang="en-US" dirty="0"/>
              <a:t>the results of a data analysis to relevant parties who are not proficient in probability, statistics, or machine learning.</a:t>
            </a:r>
          </a:p>
        </p:txBody>
      </p:sp>
      <p:sp>
        <p:nvSpPr>
          <p:cNvPr id="3" name="Title 2"/>
          <p:cNvSpPr>
            <a:spLocks noGrp="1"/>
          </p:cNvSpPr>
          <p:nvPr>
            <p:ph type="title"/>
          </p:nvPr>
        </p:nvSpPr>
        <p:spPr/>
        <p:txBody>
          <a:bodyPr/>
          <a:lstStyle/>
          <a:p>
            <a:r>
              <a:rPr lang="en-US" dirty="0" smtClean="0"/>
              <a:t>Learning Objectives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a:t>
            </a:fld>
            <a:endParaRPr lang="en-US" dirty="0"/>
          </a:p>
        </p:txBody>
      </p:sp>
    </p:spTree>
    <p:extLst>
      <p:ext uri="{BB962C8B-B14F-4D97-AF65-F5344CB8AC3E}">
        <p14:creationId xmlns:p14="http://schemas.microsoft.com/office/powerpoint/2010/main" val="22797068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800" dirty="0"/>
              <a:t>I posted "solutions" to the homework from last time to my </a:t>
            </a:r>
            <a:r>
              <a:rPr lang="en-US" sz="1800" dirty="0" err="1"/>
              <a:t>MySite</a:t>
            </a:r>
            <a:r>
              <a:rPr lang="en-US" sz="1800" dirty="0"/>
              <a:t>:</a:t>
            </a:r>
            <a:br>
              <a:rPr lang="en-US" sz="1800" dirty="0"/>
            </a:br>
            <a:r>
              <a:rPr lang="en-US" sz="1800" dirty="0">
                <a:hlinkClick r:id="rId2" tooltip="https://mysite.na.xom.com/personal/upstreamaccts_dburch/Shared%20Documents/2017%20EP-DAREG/examples/bakken_linear3.m"/>
              </a:rPr>
              <a:t>https://</a:t>
            </a:r>
            <a:r>
              <a:rPr lang="en-US" sz="1800" dirty="0" smtClean="0">
                <a:hlinkClick r:id="rId2" tooltip="https://mysite.na.xom.com/personal/upstreamaccts_dburch/Shared%20Documents/2017%20EP-DAREG/examples/bakken_linear3.m"/>
              </a:rPr>
              <a:t>mysite.na.xom.com/personal/upstreamaccts_dburch/Shared%20Documents/EP-DAREG/examples/bakken_linear3.m</a:t>
            </a:r>
            <a:r>
              <a:rPr lang="en-US" sz="1800" dirty="0"/>
              <a:t/>
            </a:r>
            <a:br>
              <a:rPr lang="en-US" sz="1800" dirty="0"/>
            </a:br>
            <a:r>
              <a:rPr lang="en-US" sz="1800" dirty="0"/>
              <a:t/>
            </a:r>
            <a:br>
              <a:rPr lang="en-US" sz="1800" dirty="0"/>
            </a:br>
            <a:r>
              <a:rPr lang="en-US" sz="1800" dirty="0"/>
              <a:t>There are also two utility functions:</a:t>
            </a:r>
            <a:br>
              <a:rPr lang="en-US" sz="1800" dirty="0"/>
            </a:br>
            <a:r>
              <a:rPr lang="en-US" sz="1800" dirty="0">
                <a:hlinkClick r:id="rId3" tooltip="https://mysite.na.xom.com/personal/upstreamaccts_dburch/Shared%20Documents/2017%20EP-DAREG/examples/rd_influence_plot2.m"/>
              </a:rPr>
              <a:t>https://</a:t>
            </a:r>
            <a:r>
              <a:rPr lang="en-US" sz="1800" dirty="0" smtClean="0">
                <a:hlinkClick r:id="rId3" tooltip="https://mysite.na.xom.com/personal/upstreamaccts_dburch/Shared%20Documents/2017%20EP-DAREG/examples/rd_influence_plot2.m"/>
              </a:rPr>
              <a:t>mysite.na.xom.com/personal/upstreamaccts_dburch/Shared%20Documents/EP-DAREG/examples/rd_influence_plot2.m</a:t>
            </a:r>
            <a:r>
              <a:rPr lang="en-US" sz="1800" dirty="0"/>
              <a:t/>
            </a:r>
            <a:br>
              <a:rPr lang="en-US" sz="1800" dirty="0"/>
            </a:br>
            <a:r>
              <a:rPr lang="en-US" sz="1800" dirty="0"/>
              <a:t>and</a:t>
            </a:r>
            <a:br>
              <a:rPr lang="en-US" sz="1800" dirty="0"/>
            </a:br>
            <a:r>
              <a:rPr lang="en-US" sz="1800" dirty="0">
                <a:hlinkClick r:id="rId4" tooltip="https://mysite.na.xom.com/personal/upstreamaccts_dburch/Shared%20Documents/2017%20EP-DAREG/examples/rd_vif.m"/>
              </a:rPr>
              <a:t>https://</a:t>
            </a:r>
            <a:r>
              <a:rPr lang="en-US" sz="1800" dirty="0" smtClean="0">
                <a:hlinkClick r:id="rId4" tooltip="https://mysite.na.xom.com/personal/upstreamaccts_dburch/Shared%20Documents/2017%20EP-DAREG/examples/rd_vif.m"/>
              </a:rPr>
              <a:t>mysite.na.xom.com/personal/upstreamaccts_dburch/Shared%20Documents/EP-DAREG/examples/rd_vif.m</a:t>
            </a:r>
            <a:r>
              <a:rPr lang="en-US" sz="1800" dirty="0"/>
              <a:t/>
            </a:r>
            <a:br>
              <a:rPr lang="en-US" sz="1800" dirty="0"/>
            </a:br>
            <a:r>
              <a:rPr lang="en-US" sz="1800" dirty="0"/>
              <a:t/>
            </a:r>
            <a:br>
              <a:rPr lang="en-US" sz="1800" dirty="0"/>
            </a:br>
            <a:r>
              <a:rPr lang="en-US" sz="1800" dirty="0"/>
              <a:t>Here is the HTML version:</a:t>
            </a:r>
            <a:br>
              <a:rPr lang="en-US" sz="1800" dirty="0"/>
            </a:br>
            <a:r>
              <a:rPr lang="en-US" sz="1800" dirty="0">
                <a:hlinkClick r:id="rId5" tooltip="https://mysite.na.xom.com/personal/upstreamaccts_dburch/Shared%20Documents/2017%20EP-DAREG/examples/html/bakken_linear3.html"/>
              </a:rPr>
              <a:t>https://</a:t>
            </a:r>
            <a:r>
              <a:rPr lang="en-US" sz="1800" dirty="0" smtClean="0">
                <a:hlinkClick r:id="rId5" tooltip="https://mysite.na.xom.com/personal/upstreamaccts_dburch/Shared%20Documents/2017%20EP-DAREG/examples/html/bakken_linear3.html"/>
              </a:rPr>
              <a:t>mysite.na.xom.com/personal/upstreamaccts_dburch/Shared%20Documents/EP-DAREG/examples/bakken_linear3.mht</a:t>
            </a:r>
            <a:r>
              <a:rPr lang="en-US" sz="1800" dirty="0"/>
              <a:t/>
            </a:r>
            <a:br>
              <a:rPr lang="en-US" sz="1800" dirty="0"/>
            </a:br>
            <a:r>
              <a:rPr lang="en-US" sz="1800" dirty="0"/>
              <a:t/>
            </a:r>
            <a:br>
              <a:rPr lang="en-US" sz="1800" dirty="0"/>
            </a:br>
            <a:r>
              <a:rPr lang="en-US" sz="1800" dirty="0"/>
              <a:t>Regression diagnostics is a big topic. For further reading, I recommend the book Introduction to Linear Regression Analysis by Montgomery, Peck, and Vining. </a:t>
            </a:r>
          </a:p>
        </p:txBody>
      </p:sp>
      <p:sp>
        <p:nvSpPr>
          <p:cNvPr id="3" name="Title 2"/>
          <p:cNvSpPr>
            <a:spLocks noGrp="1"/>
          </p:cNvSpPr>
          <p:nvPr>
            <p:ph type="title"/>
          </p:nvPr>
        </p:nvSpPr>
        <p:spPr/>
        <p:txBody>
          <a:bodyPr/>
          <a:lstStyle/>
          <a:p>
            <a:r>
              <a:rPr lang="en-US" dirty="0"/>
              <a:t>Meeting </a:t>
            </a:r>
            <a:r>
              <a:rPr lang="en-US" dirty="0" smtClean="0"/>
              <a:t>6 </a:t>
            </a:r>
            <a:r>
              <a:rPr lang="en-US" dirty="0"/>
              <a:t>“solutions”</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30</a:t>
            </a:fld>
            <a:endParaRPr lang="en-US" dirty="0"/>
          </a:p>
        </p:txBody>
      </p:sp>
    </p:spTree>
    <p:extLst>
      <p:ext uri="{BB962C8B-B14F-4D97-AF65-F5344CB8AC3E}">
        <p14:creationId xmlns:p14="http://schemas.microsoft.com/office/powerpoint/2010/main" val="31626539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1401" y="1307592"/>
            <a:ext cx="8225399" cy="4813300"/>
          </a:xfrm>
        </p:spPr>
        <p:txBody>
          <a:bodyPr/>
          <a:lstStyle/>
          <a:p>
            <a:pPr marL="0" indent="0">
              <a:buNone/>
            </a:pPr>
            <a:r>
              <a:rPr lang="en-US" sz="1400" dirty="0" smtClean="0"/>
              <a:t>By far the most important topic in data analytics is data.  Most courses and books don’t cover this topic.  In fact, even within ExxonMobil’s EMIT organization, there is more interest in “doing” data analytics than there is in managing data, despite the fact that we don’t always need sophisticated analysis to get value from the data.  The reasons for this are (1) analysis is glamorous while data is boring, and (2) dealing with data is hard and requires lots of domain knowledge.  This week’s homework will focus on data wrangling.</a:t>
            </a:r>
          </a:p>
          <a:p>
            <a:pPr marL="0" indent="0">
              <a:buNone/>
            </a:pPr>
            <a:endParaRPr lang="en-US" sz="1400" dirty="0" smtClean="0"/>
          </a:p>
          <a:p>
            <a:pPr marL="0" indent="0">
              <a:buNone/>
            </a:pPr>
            <a:r>
              <a:rPr lang="en-US" sz="1400" dirty="0" smtClean="0"/>
              <a:t>Hadley Wickham is a statistics professor at Rice who studies the practice of data analytics.  Here is a great paper he wrote (with my highlights) about what he calls “tidy data”.  The </a:t>
            </a:r>
            <a:r>
              <a:rPr lang="en-US" sz="1400" dirty="0"/>
              <a:t>ideas give a way to systematize data manipulation:</a:t>
            </a:r>
          </a:p>
          <a:p>
            <a:pPr marL="0" indent="0">
              <a:buNone/>
            </a:pPr>
            <a:r>
              <a:rPr lang="en-US" sz="1400" u="sng" dirty="0">
                <a:hlinkClick r:id="rId2"/>
              </a:rPr>
              <a:t>https://mysite.na.xom.com/personal/upstreamaccts_dburch/Shared%20Documents/EP-DAREG/readings/2014.Wickham.Tidy%20Data.pdf</a:t>
            </a:r>
            <a:endParaRPr lang="en-US" sz="1400" dirty="0"/>
          </a:p>
          <a:p>
            <a:pPr marL="0" indent="0">
              <a:buNone/>
            </a:pPr>
            <a:r>
              <a:rPr lang="en-US" sz="1400" dirty="0"/>
              <a:t> </a:t>
            </a:r>
          </a:p>
          <a:p>
            <a:pPr marL="0" indent="0">
              <a:buNone/>
            </a:pPr>
            <a:r>
              <a:rPr lang="en-US" sz="1400" dirty="0"/>
              <a:t>Here is a “manifesto” he wrote about a more general systematization of data analytics:</a:t>
            </a:r>
          </a:p>
          <a:p>
            <a:pPr marL="0" indent="0">
              <a:buNone/>
            </a:pPr>
            <a:r>
              <a:rPr lang="en-US" sz="1400" u="sng" dirty="0">
                <a:hlinkClick r:id="rId3"/>
              </a:rPr>
              <a:t>https://cran.r-project.org/web/packages/tidyverse/vignettes/manifesto.html</a:t>
            </a:r>
            <a:endParaRPr lang="en-US" sz="1400" dirty="0"/>
          </a:p>
          <a:p>
            <a:pPr marL="0" indent="0">
              <a:buNone/>
            </a:pPr>
            <a:r>
              <a:rPr lang="en-US" sz="1400" dirty="0"/>
              <a:t> </a:t>
            </a:r>
          </a:p>
          <a:p>
            <a:pPr marL="0" indent="0">
              <a:buNone/>
            </a:pPr>
            <a:r>
              <a:rPr lang="en-US" sz="1400" dirty="0"/>
              <a:t>Hadley being Hadley, though, he only developed libraries that implement these ideas in R:</a:t>
            </a:r>
          </a:p>
          <a:p>
            <a:pPr marL="0" indent="0">
              <a:buNone/>
            </a:pPr>
            <a:r>
              <a:rPr lang="en-US" sz="1400" u="sng" dirty="0">
                <a:hlinkClick r:id="rId4"/>
              </a:rPr>
              <a:t>https://www.tidyverse.org/</a:t>
            </a:r>
            <a:endParaRPr lang="en-US" sz="1400" dirty="0"/>
          </a:p>
          <a:p>
            <a:pPr marL="0" indent="0">
              <a:buNone/>
            </a:pPr>
            <a:r>
              <a:rPr lang="en-US" sz="1400" dirty="0"/>
              <a:t> </a:t>
            </a:r>
          </a:p>
          <a:p>
            <a:pPr marL="0" indent="0">
              <a:buNone/>
            </a:pPr>
            <a:r>
              <a:rPr lang="en-US" sz="1400" dirty="0"/>
              <a:t>However, they have implemented some of this in pandas:</a:t>
            </a:r>
          </a:p>
          <a:p>
            <a:pPr marL="0" indent="0">
              <a:buNone/>
            </a:pPr>
            <a:r>
              <a:rPr lang="en-US" sz="1400" u="sng" dirty="0">
                <a:hlinkClick r:id="rId5"/>
              </a:rPr>
              <a:t>http://www.jeannicholashould.com/tidy-data-in-python.html</a:t>
            </a:r>
            <a:endParaRPr lang="en-US" sz="1400" dirty="0"/>
          </a:p>
          <a:p>
            <a:pPr marL="0" indent="0">
              <a:buNone/>
            </a:pPr>
            <a:r>
              <a:rPr lang="en-US" sz="1400" u="sng" dirty="0">
                <a:hlinkClick r:id="rId6"/>
              </a:rPr>
              <a:t>https://www.ibm.com/developerworks/community/blogs/jfp/entry/Tidy_Data_In_Python?lang=en</a:t>
            </a:r>
            <a:endParaRPr lang="en-US" sz="1400" dirty="0"/>
          </a:p>
          <a:p>
            <a:pPr marL="0" indent="0">
              <a:buNone/>
            </a:pPr>
            <a:r>
              <a:rPr lang="en-US" sz="1400" dirty="0"/>
              <a:t> </a:t>
            </a:r>
          </a:p>
          <a:p>
            <a:pPr marL="0" indent="0">
              <a:buNone/>
            </a:pPr>
            <a:r>
              <a:rPr lang="en-US" sz="1400" dirty="0" err="1"/>
              <a:t>Matlab</a:t>
            </a:r>
            <a:r>
              <a:rPr lang="en-US" sz="1400" dirty="0"/>
              <a:t>, not so much</a:t>
            </a:r>
            <a:r>
              <a:rPr lang="en-US" sz="1400" dirty="0" smtClean="0"/>
              <a:t>.</a:t>
            </a:r>
            <a:endParaRPr lang="en-US" sz="1400" dirty="0"/>
          </a:p>
        </p:txBody>
      </p:sp>
      <p:sp>
        <p:nvSpPr>
          <p:cNvPr id="3" name="Title 2"/>
          <p:cNvSpPr>
            <a:spLocks noGrp="1"/>
          </p:cNvSpPr>
          <p:nvPr>
            <p:ph type="title"/>
          </p:nvPr>
        </p:nvSpPr>
        <p:spPr/>
        <p:txBody>
          <a:bodyPr/>
          <a:lstStyle/>
          <a:p>
            <a:r>
              <a:rPr lang="en-US" dirty="0" smtClean="0"/>
              <a:t>Meeting 7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31</a:t>
            </a:fld>
            <a:endParaRPr lang="en-US" dirty="0"/>
          </a:p>
        </p:txBody>
      </p:sp>
    </p:spTree>
    <p:extLst>
      <p:ext uri="{BB962C8B-B14F-4D97-AF65-F5344CB8AC3E}">
        <p14:creationId xmlns:p14="http://schemas.microsoft.com/office/powerpoint/2010/main" val="2541600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61401" y="1307592"/>
            <a:ext cx="8225399" cy="4813300"/>
          </a:xfrm>
        </p:spPr>
        <p:txBody>
          <a:bodyPr/>
          <a:lstStyle/>
          <a:p>
            <a:pPr marL="0" indent="0">
              <a:buNone/>
            </a:pPr>
            <a:endParaRPr lang="en-US" sz="1400" dirty="0"/>
          </a:p>
          <a:p>
            <a:pPr marL="0" indent="0">
              <a:buNone/>
            </a:pPr>
            <a:r>
              <a:rPr lang="en-US" sz="1400" dirty="0" smtClean="0"/>
              <a:t>For more extensive help with this important topic, I recommend the following official </a:t>
            </a:r>
            <a:r>
              <a:rPr lang="en-US" sz="1400" dirty="0" err="1" smtClean="0"/>
              <a:t>Matlab</a:t>
            </a:r>
            <a:r>
              <a:rPr lang="en-US" sz="1400" dirty="0" smtClean="0"/>
              <a:t> training:</a:t>
            </a:r>
          </a:p>
          <a:p>
            <a:r>
              <a:rPr lang="en-US" sz="1400" dirty="0" smtClean="0"/>
              <a:t>MATLAB for Data Processing </a:t>
            </a:r>
            <a:r>
              <a:rPr lang="en-US" sz="1400" dirty="0"/>
              <a:t>and Visualization (</a:t>
            </a:r>
            <a:r>
              <a:rPr lang="en-US" sz="1400" dirty="0">
                <a:hlinkClick r:id="rId2"/>
              </a:rPr>
              <a:t>https://</a:t>
            </a:r>
            <a:r>
              <a:rPr lang="en-US" sz="1400" dirty="0" smtClean="0">
                <a:hlinkClick r:id="rId2"/>
              </a:rPr>
              <a:t>www.mathworks.com/training-schedule/matlab-for-data-processing-and-visualization?class_format=Public+Self+Paced</a:t>
            </a:r>
            <a:r>
              <a:rPr lang="en-US" sz="1400" dirty="0" smtClean="0"/>
              <a:t>)</a:t>
            </a:r>
          </a:p>
          <a:p>
            <a:pPr marL="0" indent="0">
              <a:buNone/>
            </a:pPr>
            <a:r>
              <a:rPr lang="en-US" sz="1400" dirty="0" smtClean="0"/>
              <a:t>This </a:t>
            </a:r>
            <a:r>
              <a:rPr lang="en-US" sz="1400" dirty="0"/>
              <a:t>is a great class.  It teaches all of the important MATLAB tools for what I call “fighting with data”, which is fundamental for data analytics but obviously has much broader applicability.  I’d bet that every MATLAB programmer at URC would benefit from this course</a:t>
            </a:r>
            <a:r>
              <a:rPr lang="en-US" sz="1400" dirty="0" smtClean="0"/>
              <a:t>.</a:t>
            </a:r>
            <a:endParaRPr lang="en-US" sz="1400" dirty="0"/>
          </a:p>
          <a:p>
            <a:pPr marL="0" indent="0">
              <a:buNone/>
            </a:pPr>
            <a:r>
              <a:rPr lang="en-US" sz="1400" dirty="0"/>
              <a:t> </a:t>
            </a:r>
            <a:endParaRPr lang="en-US" sz="1400" dirty="0" smtClean="0"/>
          </a:p>
          <a:p>
            <a:pPr marL="0" indent="0">
              <a:buNone/>
            </a:pPr>
            <a:r>
              <a:rPr lang="en-US" sz="1400" dirty="0" smtClean="0"/>
              <a:t>There are also non-vendor online courses that cover some of this material (</a:t>
            </a:r>
            <a:r>
              <a:rPr lang="en-US" sz="1400" dirty="0" err="1" smtClean="0"/>
              <a:t>Coursera</a:t>
            </a:r>
            <a:r>
              <a:rPr lang="en-US" sz="1400" dirty="0" smtClean="0"/>
              <a:t>, </a:t>
            </a:r>
            <a:r>
              <a:rPr lang="en-US" sz="1400" dirty="0" err="1" smtClean="0"/>
              <a:t>Udemy</a:t>
            </a:r>
            <a:r>
              <a:rPr lang="en-US" sz="1400" dirty="0" smtClean="0"/>
              <a:t>, </a:t>
            </a:r>
            <a:r>
              <a:rPr lang="en-US" sz="1400" dirty="0" err="1" smtClean="0"/>
              <a:t>EdX</a:t>
            </a:r>
            <a:r>
              <a:rPr lang="en-US" sz="1400" dirty="0" smtClean="0"/>
              <a:t>, etc.).  We have some experience with these courses:</a:t>
            </a:r>
            <a:endParaRPr lang="en-US" sz="1400" dirty="0"/>
          </a:p>
          <a:p>
            <a:pPr lvl="0"/>
            <a:r>
              <a:rPr lang="en-US" sz="1400" dirty="0"/>
              <a:t>An A-Z data science course (</a:t>
            </a:r>
            <a:r>
              <a:rPr lang="en-US" sz="1400" u="sng" dirty="0">
                <a:hlinkClick r:id="rId3"/>
              </a:rPr>
              <a:t>https://</a:t>
            </a:r>
            <a:r>
              <a:rPr lang="en-US" sz="1400" u="sng" dirty="0" smtClean="0">
                <a:hlinkClick r:id="rId3"/>
              </a:rPr>
              <a:t>www.udemy.com/datascience/learn/v4/overview</a:t>
            </a:r>
            <a:r>
              <a:rPr lang="en-US" sz="1400" dirty="0" smtClean="0"/>
              <a:t>)</a:t>
            </a:r>
          </a:p>
          <a:p>
            <a:pPr lvl="0"/>
            <a:r>
              <a:rPr lang="en-US" sz="1400" dirty="0" smtClean="0"/>
              <a:t>Getting </a:t>
            </a:r>
            <a:r>
              <a:rPr lang="en-US" sz="1400" dirty="0"/>
              <a:t>and Cleaning data (</a:t>
            </a:r>
            <a:r>
              <a:rPr lang="en-US" sz="1400" u="sng" dirty="0">
                <a:hlinkClick r:id="rId4"/>
              </a:rPr>
              <a:t>https://</a:t>
            </a:r>
            <a:r>
              <a:rPr lang="en-US" sz="1400" u="sng" dirty="0" smtClean="0">
                <a:hlinkClick r:id="rId4"/>
              </a:rPr>
              <a:t>www.coursera.org/learn/data-cleaning#faqs</a:t>
            </a:r>
            <a:r>
              <a:rPr lang="en-US" sz="1400" dirty="0" smtClean="0"/>
              <a:t>)</a:t>
            </a:r>
            <a:endParaRPr lang="en-US" sz="1400" dirty="0"/>
          </a:p>
          <a:p>
            <a:pPr marL="0" indent="0">
              <a:buNone/>
            </a:pPr>
            <a:r>
              <a:rPr lang="en-US" sz="1400" dirty="0" smtClean="0"/>
              <a:t>Here is a book on the topic, which also has companion videos online:</a:t>
            </a:r>
          </a:p>
          <a:p>
            <a:pPr marL="0" indent="0">
              <a:buNone/>
            </a:pPr>
            <a:r>
              <a:rPr lang="en-US" sz="1400" u="sng" dirty="0" smtClean="0">
                <a:hlinkClick r:id="rId5"/>
              </a:rPr>
              <a:t>http</a:t>
            </a:r>
            <a:r>
              <a:rPr lang="en-US" sz="1400" u="sng" dirty="0">
                <a:hlinkClick r:id="rId5"/>
              </a:rPr>
              <a:t>://shop.oreilly.com/product/0636920032861.do</a:t>
            </a:r>
            <a:endParaRPr lang="en-US" sz="1400" dirty="0"/>
          </a:p>
          <a:p>
            <a:pPr marL="0" indent="0">
              <a:buNone/>
            </a:pPr>
            <a:endParaRPr lang="en-US" sz="1400" dirty="0"/>
          </a:p>
        </p:txBody>
      </p:sp>
      <p:sp>
        <p:nvSpPr>
          <p:cNvPr id="3" name="Title 2"/>
          <p:cNvSpPr>
            <a:spLocks noGrp="1"/>
          </p:cNvSpPr>
          <p:nvPr>
            <p:ph type="title"/>
          </p:nvPr>
        </p:nvSpPr>
        <p:spPr/>
        <p:txBody>
          <a:bodyPr/>
          <a:lstStyle/>
          <a:p>
            <a:r>
              <a:rPr lang="en-US" dirty="0" smtClean="0"/>
              <a:t>Meeting 7 pre-reading – further resources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32</a:t>
            </a:fld>
            <a:endParaRPr lang="en-US" dirty="0"/>
          </a:p>
        </p:txBody>
      </p:sp>
    </p:spTree>
    <p:extLst>
      <p:ext uri="{BB962C8B-B14F-4D97-AF65-F5344CB8AC3E}">
        <p14:creationId xmlns:p14="http://schemas.microsoft.com/office/powerpoint/2010/main" val="2993853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pPr marL="0" indent="0">
              <a:buNone/>
            </a:pPr>
            <a:r>
              <a:rPr lang="en-US" sz="1600" dirty="0" smtClean="0"/>
              <a:t>Amit Kushwaha has prepared three exercises to give you practice with data import and manipulation.  The homework problems and related files are available here:</a:t>
            </a:r>
          </a:p>
          <a:p>
            <a:pPr marL="0" indent="0">
              <a:buNone/>
            </a:pPr>
            <a:r>
              <a:rPr lang="en-US" sz="1600" dirty="0">
                <a:hlinkClick r:id="rId2"/>
              </a:rPr>
              <a:t>https://</a:t>
            </a:r>
            <a:r>
              <a:rPr lang="en-US" sz="1600" dirty="0" smtClean="0">
                <a:hlinkClick r:id="rId2"/>
              </a:rPr>
              <a:t>mysite.na.xom.com/personal/upstreamaccts_dburch/Shared%20Documents/EP-DAREG/examples/data_homework.zip</a:t>
            </a:r>
            <a:endParaRPr lang="en-US" sz="1600" dirty="0" smtClean="0"/>
          </a:p>
          <a:p>
            <a:pPr marL="0" indent="0">
              <a:buNone/>
            </a:pPr>
            <a:endParaRPr lang="en-US" sz="1600" dirty="0"/>
          </a:p>
          <a:p>
            <a:pPr marL="0" indent="0">
              <a:buNone/>
            </a:pPr>
            <a:r>
              <a:rPr lang="en-US" sz="1600" dirty="0" smtClean="0"/>
              <a:t>The first problem teaches importing data from text files, the second problem teaches importing data from Excel spreadsheets, and the third problem teaches importing data from databases.  This will probably take a little longer than our normal </a:t>
            </a:r>
            <a:r>
              <a:rPr lang="en-US" sz="1600" dirty="0" err="1" smtClean="0"/>
              <a:t>homeworks</a:t>
            </a:r>
            <a:r>
              <a:rPr lang="en-US" sz="1600" dirty="0" smtClean="0"/>
              <a:t>, but it might also be the most important homework for you to actually do.  Please try your best and reach out to Amit, Lindsey, Sri, or me for help if you need it.</a:t>
            </a:r>
            <a:endParaRPr lang="en-US" sz="1600" dirty="0"/>
          </a:p>
        </p:txBody>
      </p:sp>
      <p:sp>
        <p:nvSpPr>
          <p:cNvPr id="3" name="Title 2"/>
          <p:cNvSpPr>
            <a:spLocks noGrp="1"/>
          </p:cNvSpPr>
          <p:nvPr>
            <p:ph type="title"/>
          </p:nvPr>
        </p:nvSpPr>
        <p:spPr/>
        <p:txBody>
          <a:bodyPr/>
          <a:lstStyle/>
          <a:p>
            <a:r>
              <a:rPr lang="en-US" dirty="0" smtClean="0"/>
              <a:t>Data Wrangling “Homework”</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33</a:t>
            </a:fld>
            <a:endParaRPr lang="en-US" dirty="0"/>
          </a:p>
        </p:txBody>
      </p:sp>
    </p:spTree>
    <p:extLst>
      <p:ext uri="{BB962C8B-B14F-4D97-AF65-F5344CB8AC3E}">
        <p14:creationId xmlns:p14="http://schemas.microsoft.com/office/powerpoint/2010/main" val="2299491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pPr marL="0" indent="0">
              <a:buNone/>
            </a:pPr>
            <a:r>
              <a:rPr lang="en-US" sz="1600" dirty="0" smtClean="0"/>
              <a:t>Here are solutions to the “data wrangling” </a:t>
            </a:r>
            <a:r>
              <a:rPr lang="en-US" sz="1600" dirty="0" err="1" smtClean="0"/>
              <a:t>homeworks</a:t>
            </a:r>
            <a:r>
              <a:rPr lang="en-US" sz="1600" dirty="0" smtClean="0"/>
              <a:t>:</a:t>
            </a:r>
          </a:p>
          <a:p>
            <a:pPr marL="0" indent="0">
              <a:buNone/>
            </a:pPr>
            <a:r>
              <a:rPr lang="en-US" sz="1600" dirty="0">
                <a:hlinkClick r:id="rId2"/>
              </a:rPr>
              <a:t>https://mysite.na.xom.com/personal/upstreamaccts_dburch/Shared%20Documents/EP-DAREG/examples/data_solutions.zip</a:t>
            </a:r>
            <a:endParaRPr lang="en-US" sz="1600" dirty="0" smtClean="0"/>
          </a:p>
          <a:p>
            <a:pPr marL="0" indent="0">
              <a:buNone/>
            </a:pPr>
            <a:endParaRPr lang="en-US" sz="1600" dirty="0"/>
          </a:p>
          <a:p>
            <a:pPr marL="0" indent="0">
              <a:buNone/>
            </a:pPr>
            <a:r>
              <a:rPr lang="en-US" sz="1600" dirty="0" smtClean="0"/>
              <a:t>This includes </a:t>
            </a:r>
            <a:r>
              <a:rPr lang="en-US" sz="1600" dirty="0" err="1" smtClean="0"/>
              <a:t>Matlab</a:t>
            </a:r>
            <a:r>
              <a:rPr lang="en-US" sz="1600" dirty="0" smtClean="0"/>
              <a:t> solutions and HTML versions thereof, as usual.  I also included Python code from Akash and Tripti.  As you can probably tell, Python (with the pandas library) makes it much easier to do data manipulation than </a:t>
            </a:r>
            <a:r>
              <a:rPr lang="en-US" sz="1600" dirty="0" err="1" smtClean="0"/>
              <a:t>Matlab</a:t>
            </a:r>
            <a:r>
              <a:rPr lang="en-US" sz="1600" dirty="0" smtClean="0"/>
              <a:t>.</a:t>
            </a:r>
            <a:endParaRPr lang="en-US" sz="1600" dirty="0"/>
          </a:p>
        </p:txBody>
      </p:sp>
      <p:sp>
        <p:nvSpPr>
          <p:cNvPr id="3" name="Title 2"/>
          <p:cNvSpPr>
            <a:spLocks noGrp="1"/>
          </p:cNvSpPr>
          <p:nvPr>
            <p:ph type="title"/>
          </p:nvPr>
        </p:nvSpPr>
        <p:spPr/>
        <p:txBody>
          <a:bodyPr/>
          <a:lstStyle/>
          <a:p>
            <a:r>
              <a:rPr lang="en-US" dirty="0" smtClean="0"/>
              <a:t>Data Wrangling “Solutions</a:t>
            </a:r>
            <a:r>
              <a:rPr lang="en-US" dirty="0"/>
              <a:t>”</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34</a:t>
            </a:fld>
            <a:endParaRPr lang="en-US" dirty="0"/>
          </a:p>
        </p:txBody>
      </p:sp>
    </p:spTree>
    <p:extLst>
      <p:ext uri="{BB962C8B-B14F-4D97-AF65-F5344CB8AC3E}">
        <p14:creationId xmlns:p14="http://schemas.microsoft.com/office/powerpoint/2010/main" val="1431070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788988"/>
            <a:ext cx="8225399" cy="4813300"/>
          </a:xfrm>
        </p:spPr>
        <p:txBody>
          <a:bodyPr/>
          <a:lstStyle/>
          <a:p>
            <a:pPr marL="0" indent="0">
              <a:buNone/>
            </a:pPr>
            <a:r>
              <a:rPr lang="en-US" sz="1400" dirty="0"/>
              <a:t>We have now talked about all of the most important concepts from statistics, including the design of experiments, and we’re about to start talking about machine learning.  This is a good time to remember that data analytics, if used poorly, will give you wrong answers.  That sounds obvious, but it’s easy to use data analytics poorly, and fast computers plus easy-to-use software is making bad data analytics much easier.  </a:t>
            </a:r>
            <a:r>
              <a:rPr lang="en-US" sz="1400" dirty="0" err="1"/>
              <a:t>MathWorks</a:t>
            </a:r>
            <a:r>
              <a:rPr lang="en-US" sz="1400" dirty="0"/>
              <a:t> visited campus a year or two ago and told us how easy they were making it to build machine learning models in </a:t>
            </a:r>
            <a:r>
              <a:rPr lang="en-US" sz="1400" dirty="0" err="1"/>
              <a:t>Matlab</a:t>
            </a:r>
            <a:r>
              <a:rPr lang="en-US" sz="1400" dirty="0"/>
              <a:t>.  When they asked us if we had any feature requests, I asked them if they could make it harder instead of easier.</a:t>
            </a:r>
          </a:p>
          <a:p>
            <a:pPr marL="0" indent="0">
              <a:buNone/>
            </a:pPr>
            <a:r>
              <a:rPr lang="en-US" sz="1400" dirty="0"/>
              <a:t> </a:t>
            </a:r>
          </a:p>
          <a:p>
            <a:pPr marL="0" indent="0">
              <a:buNone/>
            </a:pPr>
            <a:r>
              <a:rPr lang="en-US" sz="1400" dirty="0"/>
              <a:t>Anyway, here are a few interesting papers on this subject:</a:t>
            </a:r>
          </a:p>
          <a:p>
            <a:pPr lvl="0"/>
            <a:r>
              <a:rPr lang="en-US" sz="1400" u="sng" dirty="0">
                <a:hlinkClick r:id="rId2"/>
              </a:rPr>
              <a:t>The Meaning of Significance for Different Types of Research</a:t>
            </a:r>
            <a:r>
              <a:rPr lang="en-US" sz="1400" dirty="0"/>
              <a:t> – This paper discusses the differences between “hypothesis testing” (a.k.a. “confirmatory research”) and “hypothesis generation” (a.k.a. “exploratory research”).  Looking for patterns in an existing data set is very different from performing an experiment to test a particular idea.  If you’re mining a data set looking for interesting patterns, then you should NOT treat the patterns you find as being as valid as those you find from analyzing a designed experiment.</a:t>
            </a:r>
          </a:p>
          <a:p>
            <a:pPr lvl="0"/>
            <a:r>
              <a:rPr lang="en-US" sz="1400" u="sng" dirty="0">
                <a:hlinkClick r:id="rId3"/>
              </a:rPr>
              <a:t>Why Most Published Research Findings Are False</a:t>
            </a:r>
            <a:r>
              <a:rPr lang="en-US" sz="1400" dirty="0"/>
              <a:t> – This has become a very famous paper.  Some of the algebra can be confusing if you’re not proficient with the concepts from design of experiments.  Don’t get bogged down, though.  The discussion is very readable.  And his conclusions, based purely on statistical arguments, have turned out to be right when tested in various fields [see the next paper].</a:t>
            </a:r>
          </a:p>
          <a:p>
            <a:pPr lvl="0"/>
            <a:r>
              <a:rPr lang="en-US" sz="1400" u="sng" dirty="0">
                <a:hlinkClick r:id="rId4"/>
              </a:rPr>
              <a:t>Estimating the Reproducibility of Psychological Science</a:t>
            </a:r>
            <a:r>
              <a:rPr lang="en-US" sz="1400" dirty="0"/>
              <a:t> – This is an article in Nature that got a lot of popular attention.  In response to the previous paper, some scientific disciplines have decided to try reproducing published experiments to verify the results.  This was a large scale attempt at reproducing psychology experiments, and it verified that, indeed, “most published research findings are false”.  The reason isn’t bad science, but rather not being sufficiently careful with data analytics.  You might not have a high opinion of psychology as a science, but this should worry you:  there’s a paper just like this for cancer research</a:t>
            </a:r>
            <a:r>
              <a:rPr lang="en-US" sz="1400" dirty="0" smtClean="0"/>
              <a:t>.</a:t>
            </a:r>
            <a:endParaRPr lang="en-US" sz="1400" dirty="0"/>
          </a:p>
        </p:txBody>
      </p:sp>
      <p:sp>
        <p:nvSpPr>
          <p:cNvPr id="3" name="Title 2"/>
          <p:cNvSpPr>
            <a:spLocks noGrp="1"/>
          </p:cNvSpPr>
          <p:nvPr>
            <p:ph type="title"/>
          </p:nvPr>
        </p:nvSpPr>
        <p:spPr/>
        <p:txBody>
          <a:bodyPr/>
          <a:lstStyle/>
          <a:p>
            <a:r>
              <a:rPr lang="en-US" dirty="0" smtClean="0"/>
              <a:t>Design of Experiments post-reading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35</a:t>
            </a:fld>
            <a:endParaRPr lang="en-US" dirty="0"/>
          </a:p>
        </p:txBody>
      </p:sp>
    </p:spTree>
    <p:extLst>
      <p:ext uri="{BB962C8B-B14F-4D97-AF65-F5344CB8AC3E}">
        <p14:creationId xmlns:p14="http://schemas.microsoft.com/office/powerpoint/2010/main" val="2003777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600" dirty="0" smtClean="0"/>
              <a:t>Here is the code we walked through today:</a:t>
            </a:r>
            <a:r>
              <a:rPr lang="en-US" sz="1600" dirty="0"/>
              <a:t/>
            </a:r>
            <a:br>
              <a:rPr lang="en-US" sz="1600" dirty="0"/>
            </a:br>
            <a:r>
              <a:rPr lang="en-US" sz="1600" dirty="0">
                <a:hlinkClick r:id="rId2"/>
              </a:rPr>
              <a:t>https://</a:t>
            </a:r>
            <a:r>
              <a:rPr lang="en-US" sz="1600" dirty="0" smtClean="0">
                <a:hlinkClick r:id="rId2"/>
              </a:rPr>
              <a:t>mysite.na.xom.com/personal/upstreamaccts_dburch/Shared%20Documents/EP-DAREG/examples/bakken_supervised_learning.m</a:t>
            </a:r>
            <a:r>
              <a:rPr lang="en-US" sz="1600" dirty="0"/>
              <a:t/>
            </a:r>
            <a:br>
              <a:rPr lang="en-US" sz="1600" dirty="0"/>
            </a:br>
            <a:r>
              <a:rPr lang="en-US" sz="1600" dirty="0"/>
              <a:t/>
            </a:r>
            <a:br>
              <a:rPr lang="en-US" sz="1600" dirty="0"/>
            </a:br>
            <a:r>
              <a:rPr lang="en-US" sz="1600" dirty="0" smtClean="0"/>
              <a:t>the </a:t>
            </a:r>
            <a:r>
              <a:rPr lang="en-US" sz="1600" dirty="0"/>
              <a:t>utility functions that you need to run the code:</a:t>
            </a:r>
            <a:br>
              <a:rPr lang="en-US" sz="1600" dirty="0"/>
            </a:br>
            <a:r>
              <a:rPr lang="en-US" sz="1600" dirty="0">
                <a:hlinkClick r:id="rId3"/>
              </a:rPr>
              <a:t>https://</a:t>
            </a:r>
            <a:r>
              <a:rPr lang="en-US" sz="1600" dirty="0" smtClean="0">
                <a:hlinkClick r:id="rId3"/>
              </a:rPr>
              <a:t>mysite.na.xom.com/personal/upstreamaccts_dburch/Shared%20Documents/EP-DAREG/examples/tb_parametric.m</a:t>
            </a:r>
            <a:r>
              <a:rPr lang="en-US" sz="1600" dirty="0"/>
              <a:t/>
            </a:r>
            <a:br>
              <a:rPr lang="en-US" sz="1600" dirty="0"/>
            </a:br>
            <a:r>
              <a:rPr lang="en-US" sz="1600" dirty="0">
                <a:hlinkClick r:id="rId4"/>
              </a:rPr>
              <a:t>https://mysite.na.xom.com/personal/upstreamaccts_dburch/Shared%20Documents/EP-DAREG/examples/tb_pdplot.m</a:t>
            </a:r>
            <a:r>
              <a:rPr lang="en-US" sz="1600" dirty="0"/>
              <a:t> </a:t>
            </a:r>
            <a:br>
              <a:rPr lang="en-US" sz="1600" dirty="0"/>
            </a:br>
            <a:r>
              <a:rPr lang="en-US" sz="1600" dirty="0">
                <a:hlinkClick r:id="rId5"/>
              </a:rPr>
              <a:t>https://</a:t>
            </a:r>
            <a:r>
              <a:rPr lang="en-US" sz="1600" dirty="0" smtClean="0">
                <a:hlinkClick r:id="rId5"/>
              </a:rPr>
              <a:t>mysite.na.xom.com/personal/upstreamaccts_dburch/Shared%20Documents/EP-DAREG/examples/suptitle.m</a:t>
            </a:r>
            <a:r>
              <a:rPr lang="en-US" sz="1600" dirty="0"/>
              <a:t/>
            </a:r>
            <a:br>
              <a:rPr lang="en-US" sz="1600" dirty="0"/>
            </a:br>
            <a:r>
              <a:rPr lang="en-US" sz="1600" dirty="0" smtClean="0"/>
              <a:t/>
            </a:r>
            <a:br>
              <a:rPr lang="en-US" sz="1600" dirty="0" smtClean="0"/>
            </a:br>
            <a:r>
              <a:rPr lang="en-US" sz="1600" dirty="0" smtClean="0"/>
              <a:t>and </a:t>
            </a:r>
            <a:r>
              <a:rPr lang="en-US" sz="1600" dirty="0"/>
              <a:t>the HTML:</a:t>
            </a:r>
            <a:br>
              <a:rPr lang="en-US" sz="1600" dirty="0"/>
            </a:br>
            <a:r>
              <a:rPr lang="en-US" sz="1600" dirty="0">
                <a:hlinkClick r:id="rId6" tooltip="https://mysite.na.xom.com/personal/upstreamaccts_dburch/Shared%20Documents/2017%20EP-DAREG/examples/html/bakken_supervised_learning.html"/>
              </a:rPr>
              <a:t>https://</a:t>
            </a:r>
            <a:r>
              <a:rPr lang="en-US" sz="1600" dirty="0" smtClean="0">
                <a:hlinkClick r:id="rId6" tooltip="https://mysite.na.xom.com/personal/upstreamaccts_dburch/Shared%20Documents/2017%20EP-DAREG/examples/html/bakken_supervised_learning.html"/>
              </a:rPr>
              <a:t>mysite.na.xom.com/personal/upstreamaccts_dburch/Shared%20Documents/EP-DAREG/examples/bakken_supervised_learning.mht</a:t>
            </a:r>
            <a:endParaRPr lang="en-US" sz="1600" dirty="0"/>
          </a:p>
          <a:p>
            <a:endParaRPr lang="en-US" sz="1600" dirty="0" smtClean="0"/>
          </a:p>
          <a:p>
            <a:r>
              <a:rPr lang="en-US" sz="1600" dirty="0"/>
              <a:t>Here is a really cool, visual explanation of tree-based machine learning methods:</a:t>
            </a:r>
            <a:br>
              <a:rPr lang="en-US" sz="1600" dirty="0"/>
            </a:br>
            <a:r>
              <a:rPr lang="en-US" sz="1600" dirty="0">
                <a:hlinkClick r:id="rId7" tooltip="http://www.r2d3.us/visual-intro-to-machine-learning-part-1/"/>
              </a:rPr>
              <a:t>http://www.r2d3.us/visual-intro-to-machine-learning-part-1/</a:t>
            </a:r>
            <a:endParaRPr lang="en-US" sz="1600" dirty="0"/>
          </a:p>
          <a:p>
            <a:endParaRPr lang="en-US" sz="1600" dirty="0"/>
          </a:p>
        </p:txBody>
      </p:sp>
      <p:sp>
        <p:nvSpPr>
          <p:cNvPr id="3" name="Title 2"/>
          <p:cNvSpPr>
            <a:spLocks noGrp="1"/>
          </p:cNvSpPr>
          <p:nvPr>
            <p:ph type="title"/>
          </p:nvPr>
        </p:nvSpPr>
        <p:spPr/>
        <p:txBody>
          <a:bodyPr/>
          <a:lstStyle/>
          <a:p>
            <a:r>
              <a:rPr lang="en-US" dirty="0"/>
              <a:t>Meeting </a:t>
            </a:r>
            <a:r>
              <a:rPr lang="en-US" dirty="0" smtClean="0"/>
              <a:t>8 </a:t>
            </a:r>
            <a:r>
              <a:rPr lang="en-US" dirty="0"/>
              <a:t>discussion</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36</a:t>
            </a:fld>
            <a:endParaRPr lang="en-US" dirty="0"/>
          </a:p>
        </p:txBody>
      </p:sp>
    </p:spTree>
    <p:extLst>
      <p:ext uri="{BB962C8B-B14F-4D97-AF65-F5344CB8AC3E}">
        <p14:creationId xmlns:p14="http://schemas.microsoft.com/office/powerpoint/2010/main" val="320618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We're going to talk about classification next time. </a:t>
            </a:r>
            <a:r>
              <a:rPr lang="en-US" dirty="0" smtClean="0"/>
              <a:t> Classification </a:t>
            </a:r>
            <a:r>
              <a:rPr lang="en-US" dirty="0"/>
              <a:t>is like regression, except you want to predict a discrete value rather than a continuous value. </a:t>
            </a:r>
            <a:r>
              <a:rPr lang="en-US" dirty="0" smtClean="0"/>
              <a:t> The </a:t>
            </a:r>
            <a:r>
              <a:rPr lang="en-US" dirty="0"/>
              <a:t>most common case is that you want to predict some yes/no or +1/-1 answer. </a:t>
            </a:r>
            <a:r>
              <a:rPr lang="en-US" dirty="0" smtClean="0"/>
              <a:t> This </a:t>
            </a:r>
            <a:r>
              <a:rPr lang="en-US" dirty="0"/>
              <a:t>is a huge topic in machine learning, but there are classical statistical methods for performing classification, as well. </a:t>
            </a:r>
            <a:r>
              <a:rPr lang="en-US" dirty="0" smtClean="0"/>
              <a:t> In </a:t>
            </a:r>
            <a:r>
              <a:rPr lang="en-US" dirty="0"/>
              <a:t>two weeks we will discuss "logistic regression", which is the most commonly used statistical classification method.</a:t>
            </a:r>
            <a:br>
              <a:rPr lang="en-US" dirty="0"/>
            </a:br>
            <a:endParaRPr lang="en-US" dirty="0" smtClean="0"/>
          </a:p>
          <a:p>
            <a:r>
              <a:rPr lang="en-US" dirty="0" smtClean="0"/>
              <a:t>Please </a:t>
            </a:r>
            <a:r>
              <a:rPr lang="en-US" dirty="0"/>
              <a:t>read </a:t>
            </a:r>
            <a:r>
              <a:rPr lang="en-US" dirty="0" err="1"/>
              <a:t>OpenIntro</a:t>
            </a:r>
            <a:r>
              <a:rPr lang="en-US" dirty="0"/>
              <a:t> Statistics, section 8.4 and An Introduction to Statistical Learning, chapter 4. You can also watch the accompanying video:</a:t>
            </a:r>
            <a:br>
              <a:rPr lang="en-US" dirty="0"/>
            </a:br>
            <a:r>
              <a:rPr lang="en-US" dirty="0">
                <a:hlinkClick r:id="rId2" tooltip="https://www.youtube.com/watch?v=uYC2eLVSpI8&amp;list=PLkIselvEzpM5f1HYzIjFt52SD4izsJ2_I"/>
              </a:rPr>
              <a:t>https://www.youtube.com/watch?v=uYC2eLVSpI8&amp;list=PLkIselvEzpM5f1HYzIjFt52SD4izsJ2_I</a:t>
            </a:r>
            <a:endParaRPr lang="en-US" dirty="0"/>
          </a:p>
        </p:txBody>
      </p:sp>
      <p:sp>
        <p:nvSpPr>
          <p:cNvPr id="3" name="Title 2"/>
          <p:cNvSpPr>
            <a:spLocks noGrp="1"/>
          </p:cNvSpPr>
          <p:nvPr>
            <p:ph type="title"/>
          </p:nvPr>
        </p:nvSpPr>
        <p:spPr/>
        <p:txBody>
          <a:bodyPr/>
          <a:lstStyle/>
          <a:p>
            <a:r>
              <a:rPr lang="en-US" dirty="0"/>
              <a:t>Meeting </a:t>
            </a:r>
            <a:r>
              <a:rPr lang="en-US" dirty="0" smtClean="0"/>
              <a:t>9 </a:t>
            </a:r>
            <a:r>
              <a:rPr lang="en-US" dirty="0"/>
              <a:t>pre-reading</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37</a:t>
            </a:fld>
            <a:endParaRPr lang="en-US" dirty="0"/>
          </a:p>
        </p:txBody>
      </p:sp>
    </p:spTree>
    <p:extLst>
      <p:ext uri="{BB962C8B-B14F-4D97-AF65-F5344CB8AC3E}">
        <p14:creationId xmlns:p14="http://schemas.microsoft.com/office/powerpoint/2010/main" val="3116985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800" dirty="0"/>
              <a:t>We've mostly concentrated on modern methods for statistical inference. Antonio's class focused entirely on machine learning, and mostly on supervised learning. Here is a nice </a:t>
            </a:r>
            <a:r>
              <a:rPr lang="en-US" sz="1800" dirty="0" smtClean="0"/>
              <a:t>reference </a:t>
            </a:r>
            <a:r>
              <a:rPr lang="en-US" sz="1800" dirty="0"/>
              <a:t>contrasting the two</a:t>
            </a:r>
            <a:r>
              <a:rPr lang="en-US" sz="1800" dirty="0" smtClean="0"/>
              <a:t>:</a:t>
            </a:r>
            <a:r>
              <a:rPr lang="en-US" sz="1800" dirty="0"/>
              <a:t/>
            </a:r>
            <a:br>
              <a:rPr lang="en-US" sz="1800" dirty="0"/>
            </a:br>
            <a:r>
              <a:rPr lang="en-US" sz="1800" dirty="0">
                <a:hlinkClick r:id="rId2" tooltip="https://mysite.na.xom.com/personal/upstreamaccts_dburch/Shared%20Documents/2017%20EP-DAREG/readings/2010.Shmuell.To%20Explain%20or%20to%20Predict.pdf"/>
              </a:rPr>
              <a:t>https://</a:t>
            </a:r>
            <a:r>
              <a:rPr lang="en-US" sz="1800" dirty="0" smtClean="0">
                <a:hlinkClick r:id="rId2" tooltip="https://mysite.na.xom.com/personal/upstreamaccts_dburch/Shared%20Documents/2017%20EP-DAREG/readings/2010.Shmuell.To%20Explain%20or%20to%20Predict.pdf"/>
              </a:rPr>
              <a:t>mysite.na.xom.com/personal/upstreamaccts_dburch/Shared%20Documents/EP-DAREG/readings/2010.Shmuell.To%20Explain%20or%20to%20Predict.pdf</a:t>
            </a:r>
            <a:r>
              <a:rPr lang="en-US" sz="1800" dirty="0"/>
              <a:t/>
            </a:r>
            <a:br>
              <a:rPr lang="en-US" sz="1800" dirty="0"/>
            </a:br>
            <a:endParaRPr lang="en-US" sz="1800" dirty="0" smtClean="0"/>
          </a:p>
          <a:p>
            <a:r>
              <a:rPr lang="en-US" sz="1800" dirty="0" smtClean="0"/>
              <a:t>And here </a:t>
            </a:r>
            <a:r>
              <a:rPr lang="en-US" sz="1800" dirty="0"/>
              <a:t>is another article strongly favoring the "predictive modeling" approach from the previous article. </a:t>
            </a:r>
            <a:r>
              <a:rPr lang="en-US" sz="1800" dirty="0" smtClean="0"/>
              <a:t> </a:t>
            </a:r>
            <a:r>
              <a:rPr lang="en-US" sz="1800" dirty="0" err="1" smtClean="0"/>
              <a:t>Breiman</a:t>
            </a:r>
            <a:r>
              <a:rPr lang="en-US" sz="1800" dirty="0" smtClean="0"/>
              <a:t> </a:t>
            </a:r>
            <a:r>
              <a:rPr lang="en-US" sz="1800" dirty="0"/>
              <a:t>is famous for having invented and/or explained many of the popular algorithms in use today. In my humble opinion, he goes too far in one direction, but maybe you'll think differently</a:t>
            </a:r>
            <a:r>
              <a:rPr lang="en-US" sz="1800" dirty="0" smtClean="0"/>
              <a:t>:</a:t>
            </a:r>
            <a:r>
              <a:rPr lang="en-US" sz="1800" dirty="0"/>
              <a:t/>
            </a:r>
            <a:br>
              <a:rPr lang="en-US" sz="1800" dirty="0"/>
            </a:br>
            <a:r>
              <a:rPr lang="en-US" sz="1800" dirty="0">
                <a:hlinkClick r:id="rId3" tooltip="https://mysite.na.xom.com/personal/upstreamaccts_dburch/Shared%20Documents/2017%20EP-DAREG/readings/2001.Breiman.Statistical%20Modeling%20-%20The%20Two%20Cultures.pdf"/>
              </a:rPr>
              <a:t>https://</a:t>
            </a:r>
            <a:r>
              <a:rPr lang="en-US" sz="1800" dirty="0" smtClean="0">
                <a:hlinkClick r:id="rId3" tooltip="https://mysite.na.xom.com/personal/upstreamaccts_dburch/Shared%20Documents/2017%20EP-DAREG/readings/2001.Breiman.Statistical%20Modeling%20-%20The%20Two%20Cultures.pdf"/>
              </a:rPr>
              <a:t>mysite.na.xom.com/personal/upstreamaccts_dburch/Shared%20Documents/EP-DAREG/readings/2001.Breiman.Statistical%20Modeling%20-</a:t>
            </a:r>
            <a:r>
              <a:rPr lang="en-US" sz="1800" dirty="0">
                <a:hlinkClick r:id="rId3" tooltip="https://mysite.na.xom.com/personal/upstreamaccts_dburch/Shared%20Documents/2017%20EP-DAREG/readings/2001.Breiman.Statistical%20Modeling%20-%20The%20Two%20Cultures.pdf"/>
              </a:rPr>
              <a:t>%20The%20Two%20Cultures.pdf</a:t>
            </a:r>
            <a:r>
              <a:rPr lang="en-US" sz="1800" dirty="0"/>
              <a:t> </a:t>
            </a:r>
          </a:p>
        </p:txBody>
      </p:sp>
      <p:sp>
        <p:nvSpPr>
          <p:cNvPr id="3" name="Title 2"/>
          <p:cNvSpPr>
            <a:spLocks noGrp="1"/>
          </p:cNvSpPr>
          <p:nvPr>
            <p:ph type="title"/>
          </p:nvPr>
        </p:nvSpPr>
        <p:spPr/>
        <p:txBody>
          <a:bodyPr/>
          <a:lstStyle/>
          <a:p>
            <a:r>
              <a:rPr lang="en-US" dirty="0"/>
              <a:t>Meeting 9 </a:t>
            </a:r>
            <a:r>
              <a:rPr lang="en-US" dirty="0" smtClean="0"/>
              <a:t>pre-reading (continued)</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38</a:t>
            </a:fld>
            <a:endParaRPr lang="en-US" dirty="0"/>
          </a:p>
        </p:txBody>
      </p:sp>
    </p:spTree>
    <p:extLst>
      <p:ext uri="{BB962C8B-B14F-4D97-AF65-F5344CB8AC3E}">
        <p14:creationId xmlns:p14="http://schemas.microsoft.com/office/powerpoint/2010/main" val="2023566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r>
              <a:rPr lang="en-US" sz="1600" dirty="0" smtClean="0"/>
              <a:t>Let’s revisit the Chad stimulation data.  I’ve built a new spreadsheet with more information in it:</a:t>
            </a:r>
            <a:br>
              <a:rPr lang="en-US" sz="1600" dirty="0" smtClean="0"/>
            </a:br>
            <a:r>
              <a:rPr lang="en-US" sz="1600" dirty="0" smtClean="0">
                <a:hlinkClick r:id="rId2"/>
              </a:rPr>
              <a:t>https</a:t>
            </a:r>
            <a:r>
              <a:rPr lang="en-US" sz="1600" dirty="0">
                <a:hlinkClick r:id="rId2"/>
              </a:rPr>
              <a:t>://mysite.na.xom.com/personal/upstreamaccts_dburch/Shared%20Documents/EP-DAREG/examples/stims2.xls</a:t>
            </a:r>
            <a:endParaRPr lang="en-US" sz="1600" dirty="0"/>
          </a:p>
          <a:p>
            <a:r>
              <a:rPr lang="en-US" sz="1600" dirty="0" smtClean="0"/>
              <a:t>The </a:t>
            </a:r>
            <a:r>
              <a:rPr lang="en-US" sz="1600" dirty="0"/>
              <a:t>STIMS2.XLS spreadsheet contains information about most of the </a:t>
            </a:r>
            <a:r>
              <a:rPr lang="en-US" sz="1600" b="1" dirty="0"/>
              <a:t>well stimulations</a:t>
            </a:r>
            <a:r>
              <a:rPr lang="en-US" sz="1600" dirty="0"/>
              <a:t> that have been performed at a particular producing unit (PU). The PU has wells spread across 6 different </a:t>
            </a:r>
            <a:r>
              <a:rPr lang="en-US" sz="1600" b="1" dirty="0"/>
              <a:t>fields</a:t>
            </a:r>
            <a:r>
              <a:rPr lang="en-US" sz="1600" dirty="0"/>
              <a:t>, which are several kilometers apart so may be geologically different. As production starts to decline, the wells are stimulated by pumping fluid down the tubing and into the reservoir rock, hopefully removing any sand that might be blocking the </a:t>
            </a:r>
            <a:r>
              <a:rPr lang="en-US" sz="1600" dirty="0" err="1"/>
              <a:t>flowpath</a:t>
            </a:r>
            <a:r>
              <a:rPr lang="en-US" sz="1600" dirty="0"/>
              <a:t> of hydrocarbons into the wellbore. There are three basic kinds of fluids or </a:t>
            </a:r>
            <a:r>
              <a:rPr lang="en-US" sz="1600" b="1" dirty="0" err="1"/>
              <a:t>stim</a:t>
            </a:r>
            <a:r>
              <a:rPr lang="en-US" sz="1600" b="1" dirty="0"/>
              <a:t> types</a:t>
            </a:r>
            <a:r>
              <a:rPr lang="en-US" sz="1600" dirty="0"/>
              <a:t> used: a low salinity brine, a high salinity brine, and an enhanced fluid which is diesel-based rather than water-based. The </a:t>
            </a:r>
            <a:r>
              <a:rPr lang="en-US" sz="1600" b="1" dirty="0"/>
              <a:t>uplift</a:t>
            </a:r>
            <a:r>
              <a:rPr lang="en-US" sz="1600" dirty="0"/>
              <a:t> is the average production rate (in </a:t>
            </a:r>
            <a:r>
              <a:rPr lang="en-US" sz="1600" dirty="0" err="1"/>
              <a:t>bbls</a:t>
            </a:r>
            <a:r>
              <a:rPr lang="en-US" sz="1600" dirty="0"/>
              <a:t>/day) after the stimulation minus the average production rate before the stimulation.</a:t>
            </a:r>
          </a:p>
          <a:p>
            <a:r>
              <a:rPr lang="en-US" sz="1600" dirty="0"/>
              <a:t>Some of the wells have negative uplifts, which means that the stimulation did more harm than good. We have applied hypothesis testing and estimation to related problems in the past, but now we would like to focus on these "stimulation failures". </a:t>
            </a:r>
            <a:r>
              <a:rPr lang="en-US" sz="1600" dirty="0" smtClean="0"/>
              <a:t> Specifically</a:t>
            </a:r>
            <a:r>
              <a:rPr lang="en-US" sz="1600" dirty="0"/>
              <a:t>, can we predict the probability that the stimulation will actually hurt production? This can be turned into a </a:t>
            </a:r>
            <a:r>
              <a:rPr lang="en-US" sz="1600" b="1" dirty="0"/>
              <a:t>classification</a:t>
            </a:r>
            <a:r>
              <a:rPr lang="en-US" sz="1600" dirty="0"/>
              <a:t> problem.</a:t>
            </a:r>
          </a:p>
          <a:p>
            <a:pPr marL="0" indent="0">
              <a:buNone/>
            </a:pPr>
            <a:endParaRPr lang="en-US" sz="1600" dirty="0"/>
          </a:p>
        </p:txBody>
      </p:sp>
      <p:sp>
        <p:nvSpPr>
          <p:cNvPr id="3" name="Title 2"/>
          <p:cNvSpPr>
            <a:spLocks noGrp="1"/>
          </p:cNvSpPr>
          <p:nvPr>
            <p:ph type="title"/>
          </p:nvPr>
        </p:nvSpPr>
        <p:spPr/>
        <p:txBody>
          <a:bodyPr/>
          <a:lstStyle/>
          <a:p>
            <a:r>
              <a:rPr lang="en-US" dirty="0" smtClean="0"/>
              <a:t>Homework due before Meeting 9</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39</a:t>
            </a:fld>
            <a:endParaRPr lang="en-US" dirty="0"/>
          </a:p>
        </p:txBody>
      </p:sp>
    </p:spTree>
    <p:extLst>
      <p:ext uri="{BB962C8B-B14F-4D97-AF65-F5344CB8AC3E}">
        <p14:creationId xmlns:p14="http://schemas.microsoft.com/office/powerpoint/2010/main" val="20831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4" y="1309688"/>
            <a:ext cx="8629015" cy="4813300"/>
          </a:xfrm>
        </p:spPr>
        <p:txBody>
          <a:bodyPr/>
          <a:lstStyle/>
          <a:p>
            <a:r>
              <a:rPr lang="en-US" sz="1800" dirty="0"/>
              <a:t>ASAP:  learn </a:t>
            </a:r>
            <a:r>
              <a:rPr lang="en-US" sz="1800" dirty="0" err="1"/>
              <a:t>Matlab</a:t>
            </a:r>
            <a:r>
              <a:rPr lang="en-US" sz="1800" dirty="0"/>
              <a:t> 2015(b)</a:t>
            </a:r>
          </a:p>
          <a:p>
            <a:pPr lvl="1"/>
            <a:r>
              <a:rPr lang="en-US" sz="1600" dirty="0"/>
              <a:t>If you are not already proficient with </a:t>
            </a:r>
            <a:r>
              <a:rPr lang="en-US" sz="1600" dirty="0" err="1"/>
              <a:t>Matlab</a:t>
            </a:r>
            <a:r>
              <a:rPr lang="en-US" sz="1600" dirty="0"/>
              <a:t>, I highly recommend the </a:t>
            </a:r>
            <a:r>
              <a:rPr lang="en-US" sz="1600" dirty="0" err="1"/>
              <a:t>Mathworks</a:t>
            </a:r>
            <a:r>
              <a:rPr lang="en-US" sz="1600" dirty="0"/>
              <a:t> course “</a:t>
            </a:r>
            <a:r>
              <a:rPr lang="en-US" sz="1600" dirty="0" err="1"/>
              <a:t>Matlab</a:t>
            </a:r>
            <a:r>
              <a:rPr lang="en-US" sz="1600" dirty="0"/>
              <a:t> Fundamentals”.  It may be taken as a self-paced or an instructor-guided online </a:t>
            </a:r>
            <a:r>
              <a:rPr lang="en-US" sz="1600" dirty="0" smtClean="0"/>
              <a:t>course.</a:t>
            </a:r>
            <a:endParaRPr lang="en-US" sz="2400" dirty="0" smtClean="0"/>
          </a:p>
          <a:p>
            <a:pPr lvl="1"/>
            <a:r>
              <a:rPr lang="en-US" sz="1600" u="sng" dirty="0" smtClean="0">
                <a:hlinkClick r:id="rId2"/>
              </a:rPr>
              <a:t>https://www.mathworks.com/training-schedule/matlab-fundamentals</a:t>
            </a:r>
            <a:endParaRPr lang="en-US" sz="1600" dirty="0" smtClean="0"/>
          </a:p>
          <a:p>
            <a:endParaRPr lang="en-US" sz="1000" dirty="0"/>
          </a:p>
          <a:p>
            <a:r>
              <a:rPr lang="en-US" sz="1800" dirty="0" smtClean="0"/>
              <a:t>by December 31, 2017:  select project(s)</a:t>
            </a:r>
          </a:p>
          <a:p>
            <a:pPr lvl="1"/>
            <a:r>
              <a:rPr lang="en-US" sz="1600" dirty="0" smtClean="0"/>
              <a:t>Select one or two business-relevant projects to progress throughout the course</a:t>
            </a:r>
          </a:p>
          <a:p>
            <a:endParaRPr lang="en-US" sz="1000" dirty="0" smtClean="0"/>
          </a:p>
          <a:p>
            <a:r>
              <a:rPr lang="en-US" sz="1800" dirty="0" smtClean="0">
                <a:solidFill>
                  <a:srgbClr val="FF0000"/>
                </a:solidFill>
              </a:rPr>
              <a:t>January </a:t>
            </a:r>
            <a:r>
              <a:rPr lang="en-US" sz="1800" dirty="0">
                <a:solidFill>
                  <a:srgbClr val="FF0000"/>
                </a:solidFill>
              </a:rPr>
              <a:t>1, </a:t>
            </a:r>
            <a:r>
              <a:rPr lang="en-US" sz="1800" dirty="0" smtClean="0">
                <a:solidFill>
                  <a:srgbClr val="FF0000"/>
                </a:solidFill>
              </a:rPr>
              <a:t>2018 </a:t>
            </a:r>
            <a:r>
              <a:rPr lang="en-US" sz="1800" dirty="0">
                <a:solidFill>
                  <a:srgbClr val="FF0000"/>
                </a:solidFill>
              </a:rPr>
              <a:t>through June 30, </a:t>
            </a:r>
            <a:r>
              <a:rPr lang="en-US" sz="1800" dirty="0" smtClean="0">
                <a:solidFill>
                  <a:srgbClr val="FF0000"/>
                </a:solidFill>
              </a:rPr>
              <a:t>2018 </a:t>
            </a:r>
            <a:r>
              <a:rPr lang="en-US" sz="1800" dirty="0">
                <a:solidFill>
                  <a:srgbClr val="FF0000"/>
                </a:solidFill>
              </a:rPr>
              <a:t>– biweekly </a:t>
            </a:r>
            <a:r>
              <a:rPr lang="en-US" sz="1800" dirty="0" smtClean="0">
                <a:solidFill>
                  <a:srgbClr val="FF0000"/>
                </a:solidFill>
              </a:rPr>
              <a:t>meetings</a:t>
            </a:r>
          </a:p>
          <a:p>
            <a:endParaRPr lang="en-US" sz="1000" dirty="0"/>
          </a:p>
          <a:p>
            <a:r>
              <a:rPr lang="en-US" sz="1800" dirty="0"/>
              <a:t>March 28-29, 2018:  Design of Experiments (2-day course)</a:t>
            </a:r>
          </a:p>
          <a:p>
            <a:pPr lvl="1"/>
            <a:r>
              <a:rPr lang="en-US" sz="1600" dirty="0"/>
              <a:t>Required if you have not taken this course before</a:t>
            </a:r>
          </a:p>
          <a:p>
            <a:endParaRPr lang="en-US" sz="1000" dirty="0"/>
          </a:p>
          <a:p>
            <a:r>
              <a:rPr lang="en-US" sz="1800" dirty="0" smtClean="0"/>
              <a:t>April 9-11, 2018:  Intro. to Machine Learning &amp; Pattern Recognition (3-day course)</a:t>
            </a:r>
          </a:p>
          <a:p>
            <a:pPr lvl="1"/>
            <a:r>
              <a:rPr lang="en-US" sz="1600" dirty="0" smtClean="0"/>
              <a:t>Required if you have not taken this course before</a:t>
            </a:r>
          </a:p>
          <a:p>
            <a:endParaRPr lang="en-US" sz="1000" dirty="0" smtClean="0"/>
          </a:p>
          <a:p>
            <a:r>
              <a:rPr lang="en-US" sz="1800" dirty="0" smtClean="0"/>
              <a:t>June 2018:  Report-out</a:t>
            </a:r>
          </a:p>
          <a:p>
            <a:pPr lvl="1"/>
            <a:r>
              <a:rPr lang="en-US" sz="1600" dirty="0" smtClean="0"/>
              <a:t>Present the results of your project to your home function</a:t>
            </a:r>
          </a:p>
        </p:txBody>
      </p:sp>
      <p:sp>
        <p:nvSpPr>
          <p:cNvPr id="3" name="Title 2"/>
          <p:cNvSpPr>
            <a:spLocks noGrp="1"/>
          </p:cNvSpPr>
          <p:nvPr>
            <p:ph type="title"/>
          </p:nvPr>
        </p:nvSpPr>
        <p:spPr/>
        <p:txBody>
          <a:bodyPr/>
          <a:lstStyle/>
          <a:p>
            <a:r>
              <a:rPr lang="en-US" dirty="0" smtClean="0"/>
              <a:t>Schedule</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a:t>
            </a:fld>
            <a:endParaRPr lang="en-US" dirty="0"/>
          </a:p>
        </p:txBody>
      </p:sp>
    </p:spTree>
    <p:extLst>
      <p:ext uri="{BB962C8B-B14F-4D97-AF65-F5344CB8AC3E}">
        <p14:creationId xmlns:p14="http://schemas.microsoft.com/office/powerpoint/2010/main" val="361324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I posted "solutions" to the homework from last time to my </a:t>
            </a:r>
            <a:r>
              <a:rPr lang="en-US" sz="1200" dirty="0" err="1"/>
              <a:t>MySite</a:t>
            </a:r>
            <a:r>
              <a:rPr lang="en-US" sz="1200" dirty="0"/>
              <a:t>:</a:t>
            </a:r>
            <a:br>
              <a:rPr lang="en-US" sz="1200" dirty="0"/>
            </a:br>
            <a:r>
              <a:rPr lang="en-US" sz="1200" dirty="0">
                <a:hlinkClick r:id="rId2" tooltip="https://mysite.na.xom.com/personal/upstreamaccts_dburch/Shared%20Documents/2017%20EP-DAREG/examples/bakken_linear3.m"/>
              </a:rPr>
              <a:t>https://</a:t>
            </a:r>
            <a:r>
              <a:rPr lang="en-US" sz="1200" dirty="0" smtClean="0">
                <a:hlinkClick r:id="rId2" tooltip="https://mysite.na.xom.com/personal/upstreamaccts_dburch/Shared%20Documents/2017%20EP-DAREG/examples/bakken_linear3.m"/>
              </a:rPr>
              <a:t>mysite.na.xom.com/personal/upstreamaccts_dburch/Shared%20Documents/EP-DAREG/examples/stims_classification.m</a:t>
            </a:r>
            <a:r>
              <a:rPr lang="en-US" sz="1200" dirty="0"/>
              <a:t/>
            </a:r>
            <a:br>
              <a:rPr lang="en-US" sz="1200" dirty="0"/>
            </a:br>
            <a:endParaRPr lang="en-US" sz="1200" dirty="0" smtClean="0"/>
          </a:p>
          <a:p>
            <a:pPr marL="0" indent="0">
              <a:buNone/>
            </a:pPr>
            <a:r>
              <a:rPr lang="en-US" sz="1200" dirty="0" smtClean="0"/>
              <a:t>In case you haven’t already grabbed it from me, you’ll need this to run the code:</a:t>
            </a:r>
          </a:p>
          <a:p>
            <a:pPr marL="0" indent="0">
              <a:buNone/>
            </a:pPr>
            <a:r>
              <a:rPr lang="en-US" sz="1200" dirty="0" smtClean="0">
                <a:hlinkClick r:id="rId3" tooltip="https://mysite.na.xom.com/personal/upstreamaccts_dburch/Shared%20Documents/2017%20EP-DAREG/examples/variable_importance.m"/>
              </a:rPr>
              <a:t>https</a:t>
            </a:r>
            <a:r>
              <a:rPr lang="en-US" sz="1200" dirty="0">
                <a:hlinkClick r:id="rId3" tooltip="https://mysite.na.xom.com/personal/upstreamaccts_dburch/Shared%20Documents/2017%20EP-DAREG/examples/variable_importance.m"/>
              </a:rPr>
              <a:t>://</a:t>
            </a:r>
            <a:r>
              <a:rPr lang="en-US" sz="1200" dirty="0" smtClean="0">
                <a:hlinkClick r:id="rId3" tooltip="https://mysite.na.xom.com/personal/upstreamaccts_dburch/Shared%20Documents/2017%20EP-DAREG/examples/variable_importance.m"/>
              </a:rPr>
              <a:t>mysite.na.xom.com/personal/upstreamaccts_dburch/Shared%20Documents/EP-DAREG/examples/variable_importance.m</a:t>
            </a:r>
            <a:endParaRPr lang="en-US" sz="1200" dirty="0" smtClean="0"/>
          </a:p>
          <a:p>
            <a:pPr marL="0" indent="0">
              <a:buNone/>
            </a:pPr>
            <a:r>
              <a:rPr lang="en-US" sz="1200" dirty="0"/>
              <a:t/>
            </a:r>
            <a:br>
              <a:rPr lang="en-US" sz="1200" dirty="0"/>
            </a:br>
            <a:r>
              <a:rPr lang="en-US" sz="1200" dirty="0" smtClean="0"/>
              <a:t>Here </a:t>
            </a:r>
            <a:r>
              <a:rPr lang="en-US" sz="1200" dirty="0"/>
              <a:t>is the HTML version:</a:t>
            </a:r>
            <a:br>
              <a:rPr lang="en-US" sz="1200" dirty="0"/>
            </a:br>
            <a:r>
              <a:rPr lang="en-US" sz="1200" dirty="0">
                <a:hlinkClick r:id="rId4" tooltip="https://mysite.na.xom.com/personal/upstreamaccts_dburch/Shared%20Documents/2017%20EP-DAREG/examples/html/bakken_linear3.html"/>
              </a:rPr>
              <a:t>https://</a:t>
            </a:r>
            <a:r>
              <a:rPr lang="en-US" sz="1200" dirty="0" smtClean="0">
                <a:hlinkClick r:id="rId4" tooltip="https://mysite.na.xom.com/personal/upstreamaccts_dburch/Shared%20Documents/2017%20EP-DAREG/examples/html/bakken_linear3.html"/>
              </a:rPr>
              <a:t>mysite.na.xom.com/personal/upstreamaccts_dburch/Shared%20Documents/EP-DAREG/examples/stims_classification.mht</a:t>
            </a:r>
            <a:r>
              <a:rPr lang="en-US" sz="1200" dirty="0"/>
              <a:t/>
            </a:r>
            <a:br>
              <a:rPr lang="en-US" sz="1200" dirty="0"/>
            </a:br>
            <a:r>
              <a:rPr lang="en-US" sz="1200" dirty="0"/>
              <a:t/>
            </a:r>
            <a:br>
              <a:rPr lang="en-US" sz="1200" dirty="0"/>
            </a:br>
            <a:r>
              <a:rPr lang="en-US" sz="1200" dirty="0" smtClean="0"/>
              <a:t>There are many common classification algorithms:</a:t>
            </a:r>
          </a:p>
          <a:p>
            <a:r>
              <a:rPr lang="en-US" sz="1200" dirty="0" smtClean="0"/>
              <a:t>k-nearest neighbors</a:t>
            </a:r>
          </a:p>
          <a:p>
            <a:r>
              <a:rPr lang="en-US" sz="1200" dirty="0" smtClean="0"/>
              <a:t>linear discriminant analysis (LDA)</a:t>
            </a:r>
          </a:p>
          <a:p>
            <a:r>
              <a:rPr lang="en-US" sz="1200" dirty="0"/>
              <a:t>l</a:t>
            </a:r>
            <a:r>
              <a:rPr lang="en-US" sz="1200" dirty="0" smtClean="0"/>
              <a:t>ogistic regression</a:t>
            </a:r>
          </a:p>
          <a:p>
            <a:r>
              <a:rPr lang="en-US" sz="1200" dirty="0" smtClean="0"/>
              <a:t>classification </a:t>
            </a:r>
            <a:r>
              <a:rPr lang="en-US" sz="1200" dirty="0"/>
              <a:t>t</a:t>
            </a:r>
            <a:r>
              <a:rPr lang="en-US" sz="1200" dirty="0" smtClean="0"/>
              <a:t>rees (CART)</a:t>
            </a:r>
          </a:p>
          <a:p>
            <a:r>
              <a:rPr lang="en-US" sz="1200" dirty="0" smtClean="0"/>
              <a:t>random forests</a:t>
            </a:r>
          </a:p>
          <a:p>
            <a:r>
              <a:rPr lang="en-US" sz="1200" dirty="0"/>
              <a:t>b</a:t>
            </a:r>
            <a:r>
              <a:rPr lang="en-US" sz="1200" dirty="0" smtClean="0"/>
              <a:t>oosting</a:t>
            </a:r>
          </a:p>
          <a:p>
            <a:r>
              <a:rPr lang="en-US" sz="1200" dirty="0" smtClean="0"/>
              <a:t>support </a:t>
            </a:r>
            <a:r>
              <a:rPr lang="en-US" sz="1200" dirty="0"/>
              <a:t>v</a:t>
            </a:r>
            <a:r>
              <a:rPr lang="en-US" sz="1200" dirty="0" smtClean="0"/>
              <a:t>ector </a:t>
            </a:r>
            <a:r>
              <a:rPr lang="en-US" sz="1200" dirty="0"/>
              <a:t>m</a:t>
            </a:r>
            <a:r>
              <a:rPr lang="en-US" sz="1200" dirty="0" smtClean="0"/>
              <a:t>achines (SVM)</a:t>
            </a:r>
          </a:p>
          <a:p>
            <a:r>
              <a:rPr lang="en-US" sz="1200" dirty="0" smtClean="0"/>
              <a:t>neural networks</a:t>
            </a:r>
          </a:p>
          <a:p>
            <a:r>
              <a:rPr lang="en-US" sz="1200" dirty="0" smtClean="0"/>
              <a:t>…</a:t>
            </a:r>
            <a:endParaRPr lang="en-US" sz="1200" dirty="0"/>
          </a:p>
          <a:p>
            <a:pPr marL="0" indent="0">
              <a:buNone/>
            </a:pPr>
            <a:r>
              <a:rPr lang="en-US" sz="1200" dirty="0" smtClean="0"/>
              <a:t>As usual, problem-specific “feature engineering” is the most important thing you can do to improve classification performance.</a:t>
            </a:r>
            <a:endParaRPr lang="en-US" sz="1200" dirty="0"/>
          </a:p>
        </p:txBody>
      </p:sp>
      <p:sp>
        <p:nvSpPr>
          <p:cNvPr id="3" name="Title 2"/>
          <p:cNvSpPr>
            <a:spLocks noGrp="1"/>
          </p:cNvSpPr>
          <p:nvPr>
            <p:ph type="title"/>
          </p:nvPr>
        </p:nvSpPr>
        <p:spPr/>
        <p:txBody>
          <a:bodyPr/>
          <a:lstStyle/>
          <a:p>
            <a:r>
              <a:rPr lang="en-US" dirty="0"/>
              <a:t>Meeting </a:t>
            </a:r>
            <a:r>
              <a:rPr lang="en-US" dirty="0" smtClean="0"/>
              <a:t>9 </a:t>
            </a:r>
            <a:r>
              <a:rPr lang="en-US" dirty="0"/>
              <a:t>“solutions”</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40</a:t>
            </a:fld>
            <a:endParaRPr lang="en-US" dirty="0"/>
          </a:p>
        </p:txBody>
      </p:sp>
    </p:spTree>
    <p:extLst>
      <p:ext uri="{BB962C8B-B14F-4D97-AF65-F5344CB8AC3E}">
        <p14:creationId xmlns:p14="http://schemas.microsoft.com/office/powerpoint/2010/main" val="419422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You should read chapter 10 of An Introduction to Statistical Learning. This gives a nice, short introduction to unsupervised learning, and clustering in particular. It also includes a section on principal component analysis (PCA), which you can think of as a dimensionality reduction technique</a:t>
            </a:r>
            <a:r>
              <a:rPr lang="en-US" dirty="0" smtClean="0"/>
              <a:t>.</a:t>
            </a:r>
            <a:endParaRPr lang="en-US" dirty="0"/>
          </a:p>
          <a:p>
            <a:endParaRPr lang="en-US" dirty="0"/>
          </a:p>
          <a:p>
            <a:r>
              <a:rPr lang="en-US" dirty="0" smtClean="0"/>
              <a:t>Andrew Ng has some videos on these subjects that might be useful:</a:t>
            </a:r>
          </a:p>
          <a:p>
            <a:pPr lvl="1"/>
            <a:r>
              <a:rPr lang="en-US" dirty="0" smtClean="0">
                <a:hlinkClick r:id="rId2"/>
              </a:rPr>
              <a:t>Unsupervised Learning</a:t>
            </a:r>
            <a:endParaRPr lang="en-US" dirty="0"/>
          </a:p>
          <a:p>
            <a:pPr lvl="1"/>
            <a:r>
              <a:rPr lang="en-US" dirty="0" smtClean="0">
                <a:hlinkClick r:id="rId3"/>
              </a:rPr>
              <a:t>Clustering – k-means</a:t>
            </a:r>
            <a:endParaRPr lang="en-US" dirty="0" smtClean="0"/>
          </a:p>
          <a:p>
            <a:pPr lvl="1"/>
            <a:r>
              <a:rPr lang="en-US" dirty="0" smtClean="0">
                <a:hlinkClick r:id="rId4"/>
              </a:rPr>
              <a:t>Principal Component Analysis</a:t>
            </a:r>
            <a:endParaRPr lang="en-US" dirty="0" smtClean="0"/>
          </a:p>
        </p:txBody>
      </p:sp>
      <p:sp>
        <p:nvSpPr>
          <p:cNvPr id="3" name="Title 2"/>
          <p:cNvSpPr>
            <a:spLocks noGrp="1"/>
          </p:cNvSpPr>
          <p:nvPr>
            <p:ph type="title"/>
          </p:nvPr>
        </p:nvSpPr>
        <p:spPr/>
        <p:txBody>
          <a:bodyPr/>
          <a:lstStyle/>
          <a:p>
            <a:r>
              <a:rPr lang="en-US" dirty="0"/>
              <a:t>Meeting </a:t>
            </a:r>
            <a:r>
              <a:rPr lang="en-US" dirty="0" smtClean="0"/>
              <a:t>10 </a:t>
            </a:r>
            <a:r>
              <a:rPr lang="en-US" dirty="0"/>
              <a:t>pre-reading</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41</a:t>
            </a:fld>
            <a:endParaRPr lang="en-US" dirty="0"/>
          </a:p>
        </p:txBody>
      </p:sp>
    </p:spTree>
    <p:extLst>
      <p:ext uri="{BB962C8B-B14F-4D97-AF65-F5344CB8AC3E}">
        <p14:creationId xmlns:p14="http://schemas.microsoft.com/office/powerpoint/2010/main" val="3525627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r>
              <a:rPr lang="en-US" sz="1200" dirty="0" smtClean="0"/>
              <a:t>It is difficult to ask business-relevant questions that can be answered entirely using unsupervised learning.  Clustering, for example, is often a tool for exploratory data analysis, and dimensionality reduction is sometimes helpful in reducing the size of the inputs to a supervised learning method.  So this homework will be more exploratory than business-y.</a:t>
            </a:r>
          </a:p>
          <a:p>
            <a:endParaRPr lang="en-US" sz="1200" dirty="0" smtClean="0"/>
          </a:p>
          <a:p>
            <a:r>
              <a:rPr lang="en-US" sz="1200" dirty="0" smtClean="0"/>
              <a:t>Let’s go back to the </a:t>
            </a:r>
            <a:r>
              <a:rPr lang="en-US" sz="1200" dirty="0" err="1" smtClean="0"/>
              <a:t>Bakken</a:t>
            </a:r>
            <a:r>
              <a:rPr lang="en-US" sz="1200" dirty="0" smtClean="0"/>
              <a:t> data set:</a:t>
            </a:r>
          </a:p>
          <a:p>
            <a:endParaRPr lang="en-US" sz="1200" dirty="0" smtClean="0"/>
          </a:p>
          <a:p>
            <a:pPr marL="0" indent="0">
              <a:buNone/>
            </a:pPr>
            <a:r>
              <a:rPr lang="en-US" sz="1200" dirty="0"/>
              <a:t>data:</a:t>
            </a:r>
          </a:p>
          <a:p>
            <a:pPr marL="0" indent="0">
              <a:buNone/>
            </a:pPr>
            <a:r>
              <a:rPr lang="en-US" sz="1200" dirty="0">
                <a:hlinkClick r:id="rId2"/>
              </a:rPr>
              <a:t>https://mysite.na.xom.com/personal/upstreamaccts_dburch/Shared%20Documents/EP-DAREG/examples/bakken.matlab</a:t>
            </a:r>
            <a:endParaRPr lang="en-US" sz="1200" dirty="0"/>
          </a:p>
          <a:p>
            <a:pPr marL="0" indent="0">
              <a:buNone/>
            </a:pPr>
            <a:endParaRPr lang="en-US" sz="1200" dirty="0"/>
          </a:p>
          <a:p>
            <a:pPr marL="0" indent="0">
              <a:buNone/>
            </a:pPr>
            <a:r>
              <a:rPr lang="en-US" sz="1200" dirty="0"/>
              <a:t>starter code for your analysis:</a:t>
            </a:r>
          </a:p>
          <a:p>
            <a:pPr marL="0" indent="0">
              <a:buNone/>
            </a:pPr>
            <a:r>
              <a:rPr lang="en-US" sz="1200" dirty="0">
                <a:hlinkClick r:id="rId3"/>
              </a:rPr>
              <a:t>https://mysite.na.xom.com/personal/upstreamaccts_dburch/Shared%20Documents/EP-DAREG/examples/bakken_import.m</a:t>
            </a:r>
            <a:endParaRPr lang="en-US" sz="1200" dirty="0"/>
          </a:p>
          <a:p>
            <a:pPr marL="0" indent="0">
              <a:buNone/>
            </a:pPr>
            <a:endParaRPr lang="en-US" sz="1200" dirty="0"/>
          </a:p>
          <a:p>
            <a:pPr marL="0" indent="0">
              <a:buNone/>
            </a:pPr>
            <a:r>
              <a:rPr lang="en-US" sz="1200" dirty="0"/>
              <a:t>HTML version:</a:t>
            </a:r>
          </a:p>
          <a:p>
            <a:pPr marL="0" indent="0">
              <a:buNone/>
            </a:pPr>
            <a:r>
              <a:rPr lang="en-US" sz="1200" dirty="0">
                <a:hlinkClick r:id="rId4"/>
              </a:rPr>
              <a:t>https://</a:t>
            </a:r>
            <a:r>
              <a:rPr lang="en-US" sz="1200" dirty="0" smtClean="0">
                <a:hlinkClick r:id="rId4"/>
              </a:rPr>
              <a:t>mysite.na.xom.com/personal/upstreamaccts_dburch/Shared%20Documents/EP-DAREG/examples/bakken_import.mht</a:t>
            </a:r>
            <a:endParaRPr lang="en-US" sz="1200" dirty="0" smtClean="0"/>
          </a:p>
          <a:p>
            <a:pPr marL="0" indent="0">
              <a:buNone/>
            </a:pPr>
            <a:endParaRPr lang="en-US" sz="1200" dirty="0" smtClean="0"/>
          </a:p>
          <a:p>
            <a:pPr marL="0" indent="0">
              <a:buNone/>
            </a:pPr>
            <a:endParaRPr lang="en-US" sz="1200" dirty="0"/>
          </a:p>
          <a:p>
            <a:pPr marL="342900" indent="-342900">
              <a:buFont typeface="+mj-lt"/>
              <a:buAutoNum type="arabicPeriod"/>
            </a:pPr>
            <a:r>
              <a:rPr lang="en-US" sz="1200" dirty="0" smtClean="0"/>
              <a:t>Clustering – Experiment with clustering the </a:t>
            </a:r>
            <a:r>
              <a:rPr lang="en-US" sz="1200" dirty="0" err="1" smtClean="0"/>
              <a:t>Bakken</a:t>
            </a:r>
            <a:r>
              <a:rPr lang="en-US" sz="1200" dirty="0" smtClean="0"/>
              <a:t> data.  Use whatever features and algorithms you’d like.  Submit whatever seems interesting.  It would probably be best to use 2 or 3 features so you can visualize the results.</a:t>
            </a:r>
          </a:p>
          <a:p>
            <a:pPr marL="342900" indent="-342900">
              <a:buFont typeface="+mj-lt"/>
              <a:buAutoNum type="arabicPeriod"/>
            </a:pPr>
            <a:r>
              <a:rPr lang="en-US" sz="1200" dirty="0" smtClean="0"/>
              <a:t>PCA – Try running Principal Component Analysis on the engineering data.  Can you interpret the principal components?  Does it help you make sense</a:t>
            </a:r>
            <a:r>
              <a:rPr lang="en-US" sz="1200" dirty="0"/>
              <a:t> </a:t>
            </a:r>
            <a:r>
              <a:rPr lang="en-US" sz="1200" dirty="0" smtClean="0"/>
              <a:t>of how the engineering-related columns are related?  Could you build a regression model using some of the principal components instead of all of the </a:t>
            </a:r>
            <a:r>
              <a:rPr lang="en-US" sz="1200" smtClean="0"/>
              <a:t>original columns?</a:t>
            </a:r>
            <a:endParaRPr lang="en-US" sz="1200" dirty="0" smtClean="0"/>
          </a:p>
        </p:txBody>
      </p:sp>
      <p:sp>
        <p:nvSpPr>
          <p:cNvPr id="3" name="Title 2"/>
          <p:cNvSpPr>
            <a:spLocks noGrp="1"/>
          </p:cNvSpPr>
          <p:nvPr>
            <p:ph type="title"/>
          </p:nvPr>
        </p:nvSpPr>
        <p:spPr/>
        <p:txBody>
          <a:bodyPr/>
          <a:lstStyle/>
          <a:p>
            <a:r>
              <a:rPr lang="en-US" dirty="0" smtClean="0"/>
              <a:t>Homework due before Meeting 10</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42</a:t>
            </a:fld>
            <a:endParaRPr lang="en-US" dirty="0"/>
          </a:p>
        </p:txBody>
      </p:sp>
    </p:spTree>
    <p:extLst>
      <p:ext uri="{BB962C8B-B14F-4D97-AF65-F5344CB8AC3E}">
        <p14:creationId xmlns:p14="http://schemas.microsoft.com/office/powerpoint/2010/main" val="416689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I posted "solutions" to the homework from last time to my </a:t>
            </a:r>
            <a:r>
              <a:rPr lang="en-US" sz="1200" dirty="0" err="1"/>
              <a:t>MySite</a:t>
            </a:r>
            <a:r>
              <a:rPr lang="en-US" sz="1200" dirty="0"/>
              <a:t>:</a:t>
            </a:r>
            <a:br>
              <a:rPr lang="en-US" sz="1200" dirty="0"/>
            </a:br>
            <a:r>
              <a:rPr lang="en-US" sz="1200" dirty="0">
                <a:hlinkClick r:id="rId2"/>
              </a:rPr>
              <a:t>https://mysite.na.xom.com/personal/upstreamaccts_dburch/Shared%20Documents/EP-DAREG/examples/bakken_unsupervised_learning.m</a:t>
            </a:r>
            <a:r>
              <a:rPr lang="en-US" sz="1200" dirty="0"/>
              <a:t/>
            </a:r>
            <a:br>
              <a:rPr lang="en-US" sz="1200" dirty="0"/>
            </a:br>
            <a:endParaRPr lang="en-US" sz="1200" dirty="0" smtClean="0"/>
          </a:p>
          <a:p>
            <a:pPr marL="0" indent="0">
              <a:buNone/>
            </a:pPr>
            <a:r>
              <a:rPr lang="en-US" sz="1200" dirty="0" smtClean="0"/>
              <a:t>Here </a:t>
            </a:r>
            <a:r>
              <a:rPr lang="en-US" sz="1200" dirty="0"/>
              <a:t>is the HTML version</a:t>
            </a:r>
            <a:r>
              <a:rPr lang="en-US" sz="1200" dirty="0" smtClean="0"/>
              <a:t>:</a:t>
            </a:r>
          </a:p>
          <a:p>
            <a:pPr marL="0" indent="0">
              <a:buNone/>
            </a:pPr>
            <a:r>
              <a:rPr lang="en-US" sz="1200" dirty="0">
                <a:hlinkClick r:id="rId3"/>
              </a:rPr>
              <a:t>https://mysite.na.xom.com/personal/upstreamaccts_dburch/Shared%20Documents/EP-DAREG/examples/bakken_unsupervised_learning.mht</a:t>
            </a:r>
            <a:r>
              <a:rPr lang="en-US" sz="1200" dirty="0"/>
              <a:t/>
            </a:r>
            <a:br>
              <a:rPr lang="en-US" sz="1200" dirty="0"/>
            </a:br>
            <a:r>
              <a:rPr lang="en-US" sz="1200" dirty="0"/>
              <a:t/>
            </a:r>
            <a:br>
              <a:rPr lang="en-US" sz="1200" dirty="0"/>
            </a:br>
            <a:r>
              <a:rPr lang="en-US" sz="1200" dirty="0" smtClean="0"/>
              <a:t>Many clustering algorithms have been proposed, but these are the most commonly used:</a:t>
            </a:r>
          </a:p>
          <a:p>
            <a:r>
              <a:rPr lang="en-US" sz="1200" dirty="0" smtClean="0"/>
              <a:t>k-means</a:t>
            </a:r>
          </a:p>
          <a:p>
            <a:r>
              <a:rPr lang="en-US" sz="1200" dirty="0" smtClean="0"/>
              <a:t>Gaussian mixture models</a:t>
            </a:r>
          </a:p>
          <a:p>
            <a:r>
              <a:rPr lang="en-US" sz="1200" dirty="0" smtClean="0"/>
              <a:t>Hierarchical clustering</a:t>
            </a:r>
          </a:p>
          <a:p>
            <a:r>
              <a:rPr lang="en-US" sz="1200" dirty="0" smtClean="0"/>
              <a:t>Spectral clustering</a:t>
            </a:r>
          </a:p>
          <a:p>
            <a:pPr marL="0" indent="0">
              <a:buNone/>
            </a:pPr>
            <a:r>
              <a:rPr lang="en-US" sz="1200" dirty="0" smtClean="0"/>
              <a:t>In every case, it is up to you to define a “similarity” or “distance” measure.</a:t>
            </a:r>
          </a:p>
          <a:p>
            <a:pPr marL="0" indent="0">
              <a:buNone/>
            </a:pPr>
            <a:endParaRPr lang="en-US" sz="1200" dirty="0"/>
          </a:p>
          <a:p>
            <a:pPr marL="0" indent="0">
              <a:buNone/>
            </a:pPr>
            <a:r>
              <a:rPr lang="en-US" sz="1200" dirty="0" smtClean="0"/>
              <a:t>There are also many approaches to dimensionality reduction, but this is a much harder problem to solve in any generality, so do not expect an “off-the-shelf” algorithm to work well for any particular problem.</a:t>
            </a:r>
            <a:r>
              <a:rPr lang="en-US" sz="1200" dirty="0"/>
              <a:t> </a:t>
            </a:r>
            <a:r>
              <a:rPr lang="en-US" sz="1200" dirty="0" smtClean="0"/>
              <a:t> A few commonly used methods include:</a:t>
            </a:r>
          </a:p>
          <a:p>
            <a:r>
              <a:rPr lang="en-US" sz="1200" dirty="0" smtClean="0"/>
              <a:t>Principal Component Analysis (PCA)</a:t>
            </a:r>
          </a:p>
          <a:p>
            <a:r>
              <a:rPr lang="en-US" sz="1200" dirty="0" smtClean="0"/>
              <a:t>Self-Organizing Maps (SOM)</a:t>
            </a:r>
          </a:p>
          <a:p>
            <a:r>
              <a:rPr lang="en-US" sz="1200" dirty="0" smtClean="0"/>
              <a:t>Multi-Dimensional Scaling (MDS)</a:t>
            </a:r>
          </a:p>
          <a:p>
            <a:r>
              <a:rPr lang="en-US" sz="1200" dirty="0" err="1" smtClean="0"/>
              <a:t>Isomap</a:t>
            </a:r>
            <a:endParaRPr lang="en-US" sz="1200" dirty="0" smtClean="0"/>
          </a:p>
          <a:p>
            <a:endParaRPr lang="en-US" sz="1200" dirty="0" smtClean="0"/>
          </a:p>
        </p:txBody>
      </p:sp>
      <p:sp>
        <p:nvSpPr>
          <p:cNvPr id="3" name="Title 2"/>
          <p:cNvSpPr>
            <a:spLocks noGrp="1"/>
          </p:cNvSpPr>
          <p:nvPr>
            <p:ph type="title"/>
          </p:nvPr>
        </p:nvSpPr>
        <p:spPr/>
        <p:txBody>
          <a:bodyPr/>
          <a:lstStyle/>
          <a:p>
            <a:r>
              <a:rPr lang="en-US" dirty="0"/>
              <a:t>Meeting </a:t>
            </a:r>
            <a:r>
              <a:rPr lang="en-US" dirty="0" smtClean="0"/>
              <a:t>10 </a:t>
            </a:r>
            <a:r>
              <a:rPr lang="en-US" dirty="0"/>
              <a:t>“solutions”</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43</a:t>
            </a:fld>
            <a:endParaRPr lang="en-US" dirty="0"/>
          </a:p>
        </p:txBody>
      </p:sp>
    </p:spTree>
    <p:extLst>
      <p:ext uri="{BB962C8B-B14F-4D97-AF65-F5344CB8AC3E}">
        <p14:creationId xmlns:p14="http://schemas.microsoft.com/office/powerpoint/2010/main" val="216241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pPr marL="0" indent="0">
              <a:buNone/>
            </a:pPr>
            <a:r>
              <a:rPr lang="en-US" sz="1200" dirty="0"/>
              <a:t>Please download the following file, unzip it, and fill in the last three (currently empty) sections:</a:t>
            </a:r>
          </a:p>
          <a:p>
            <a:pPr marL="0" indent="0">
              <a:buNone/>
            </a:pPr>
            <a:r>
              <a:rPr lang="en-US" sz="1200" u="sng" dirty="0">
                <a:hlinkClick r:id="rId2"/>
              </a:rPr>
              <a:t>https://mysite.na.xom.com/personal/upstreamaccts_dburch/Shared%20Documents/EP-DAREG/examples/zip.zip</a:t>
            </a:r>
            <a:endParaRPr lang="en-US" sz="1200" dirty="0"/>
          </a:p>
          <a:p>
            <a:pPr marL="0" indent="0">
              <a:buNone/>
            </a:pPr>
            <a:r>
              <a:rPr lang="en-US" sz="1200" dirty="0"/>
              <a:t> </a:t>
            </a:r>
          </a:p>
          <a:p>
            <a:pPr marL="0" indent="0">
              <a:buNone/>
            </a:pPr>
            <a:r>
              <a:rPr lang="en-US" sz="1200" dirty="0"/>
              <a:t>This is a handwriting recognition classification problem.  It is a real data set from a real problem, just not from our industry.  It is a nice demonstration of how to start doing “data analytics” on images.</a:t>
            </a:r>
          </a:p>
        </p:txBody>
      </p:sp>
      <p:sp>
        <p:nvSpPr>
          <p:cNvPr id="3" name="Title 2"/>
          <p:cNvSpPr>
            <a:spLocks noGrp="1"/>
          </p:cNvSpPr>
          <p:nvPr>
            <p:ph type="title"/>
          </p:nvPr>
        </p:nvSpPr>
        <p:spPr/>
        <p:txBody>
          <a:bodyPr/>
          <a:lstStyle/>
          <a:p>
            <a:r>
              <a:rPr lang="en-US" dirty="0" smtClean="0"/>
              <a:t>Homework due before Meeting 11</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44</a:t>
            </a:fld>
            <a:endParaRPr lang="en-US" dirty="0"/>
          </a:p>
        </p:txBody>
      </p:sp>
    </p:spTree>
    <p:extLst>
      <p:ext uri="{BB962C8B-B14F-4D97-AF65-F5344CB8AC3E}">
        <p14:creationId xmlns:p14="http://schemas.microsoft.com/office/powerpoint/2010/main" val="11973298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1600" dirty="0" smtClean="0"/>
              <a:t>Here is the code we walked through today:</a:t>
            </a:r>
            <a:r>
              <a:rPr lang="en-US" sz="1600" dirty="0"/>
              <a:t/>
            </a:r>
            <a:br>
              <a:rPr lang="en-US" sz="1600" dirty="0"/>
            </a:br>
            <a:r>
              <a:rPr lang="en-US" sz="1600" dirty="0">
                <a:hlinkClick r:id="rId2"/>
              </a:rPr>
              <a:t>https://</a:t>
            </a:r>
            <a:r>
              <a:rPr lang="en-US" sz="1600" dirty="0" smtClean="0">
                <a:hlinkClick r:id="rId2"/>
              </a:rPr>
              <a:t>mysite.na.xom.com/personal/upstreamaccts_dburch/Shared%20Documents/EP-DAREG/examples/eigenfaces.m</a:t>
            </a:r>
            <a:r>
              <a:rPr lang="en-US" sz="1600" dirty="0"/>
              <a:t/>
            </a:r>
            <a:br>
              <a:rPr lang="en-US" sz="1600" dirty="0"/>
            </a:br>
            <a:r>
              <a:rPr lang="en-US" sz="1600" dirty="0">
                <a:hlinkClick r:id="rId3"/>
              </a:rPr>
              <a:t>https://</a:t>
            </a:r>
            <a:r>
              <a:rPr lang="en-US" sz="1600" dirty="0" smtClean="0">
                <a:hlinkClick r:id="rId3"/>
              </a:rPr>
              <a:t>mysite.na.xom.com/personal/upstreamaccts_dburch/Shared%20Documents/EP-DAREG/examples/nlp.ipynb</a:t>
            </a:r>
            <a:r>
              <a:rPr lang="en-US" sz="1600" dirty="0"/>
              <a:t/>
            </a:r>
            <a:br>
              <a:rPr lang="en-US" sz="1600" dirty="0"/>
            </a:br>
            <a:r>
              <a:rPr lang="en-US" sz="1600" dirty="0"/>
              <a:t/>
            </a:r>
            <a:br>
              <a:rPr lang="en-US" sz="1600" dirty="0"/>
            </a:br>
            <a:r>
              <a:rPr lang="en-US" sz="1600" dirty="0" smtClean="0"/>
              <a:t>and </a:t>
            </a:r>
            <a:r>
              <a:rPr lang="en-US" sz="1600" dirty="0"/>
              <a:t>the HTML:</a:t>
            </a:r>
            <a:br>
              <a:rPr lang="en-US" sz="1600" dirty="0"/>
            </a:br>
            <a:r>
              <a:rPr lang="en-US" sz="1600" dirty="0">
                <a:hlinkClick r:id="rId4" tooltip="https://mysite.na.xom.com/personal/upstreamaccts_dburch/Shared%20Documents/2017%20EP-DAREG/examples/html/bakken_supervised_learning.html"/>
              </a:rPr>
              <a:t>https://</a:t>
            </a:r>
            <a:r>
              <a:rPr lang="en-US" sz="1600" dirty="0" smtClean="0">
                <a:hlinkClick r:id="rId4" tooltip="https://mysite.na.xom.com/personal/upstreamaccts_dburch/Shared%20Documents/2017%20EP-DAREG/examples/html/bakken_supervised_learning.html"/>
              </a:rPr>
              <a:t>mysite.na.xom.com/personal/upstreamaccts_dburch/Shared%20Documents/EP-DAREG/examples/eigenfaces.mht</a:t>
            </a:r>
            <a:r>
              <a:rPr lang="en-US" sz="1600" dirty="0"/>
              <a:t/>
            </a:r>
            <a:br>
              <a:rPr lang="en-US" sz="1600" dirty="0"/>
            </a:br>
            <a:r>
              <a:rPr lang="en-US" sz="1600" dirty="0">
                <a:hlinkClick r:id="rId5"/>
              </a:rPr>
              <a:t>https://</a:t>
            </a:r>
            <a:r>
              <a:rPr lang="en-US" sz="1600" dirty="0" smtClean="0">
                <a:hlinkClick r:id="rId5"/>
              </a:rPr>
              <a:t>mysite.na.xom.com/personal/upstreamaccts_dburch/Shared%20Documents/EP-DAREG/examples/nlp.html</a:t>
            </a:r>
            <a:r>
              <a:rPr lang="en-US" sz="1600" dirty="0"/>
              <a:t/>
            </a:r>
            <a:br>
              <a:rPr lang="en-US" sz="1600" dirty="0"/>
            </a:br>
            <a:endParaRPr lang="en-US" sz="1600" dirty="0"/>
          </a:p>
        </p:txBody>
      </p:sp>
      <p:sp>
        <p:nvSpPr>
          <p:cNvPr id="3" name="Title 2"/>
          <p:cNvSpPr>
            <a:spLocks noGrp="1"/>
          </p:cNvSpPr>
          <p:nvPr>
            <p:ph type="title"/>
          </p:nvPr>
        </p:nvSpPr>
        <p:spPr/>
        <p:txBody>
          <a:bodyPr/>
          <a:lstStyle/>
          <a:p>
            <a:r>
              <a:rPr lang="en-US" dirty="0"/>
              <a:t>Meeting </a:t>
            </a:r>
            <a:r>
              <a:rPr lang="en-US" dirty="0" smtClean="0"/>
              <a:t>11 </a:t>
            </a:r>
            <a:r>
              <a:rPr lang="en-US" dirty="0"/>
              <a:t>discussion</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45</a:t>
            </a:fld>
            <a:endParaRPr lang="en-US" dirty="0"/>
          </a:p>
        </p:txBody>
      </p:sp>
    </p:spTree>
    <p:extLst>
      <p:ext uri="{BB962C8B-B14F-4D97-AF65-F5344CB8AC3E}">
        <p14:creationId xmlns:p14="http://schemas.microsoft.com/office/powerpoint/2010/main" val="506349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I posted "solutions" to the homework from last time to my </a:t>
            </a:r>
            <a:r>
              <a:rPr lang="en-US" sz="1200" dirty="0" err="1"/>
              <a:t>MySite</a:t>
            </a:r>
            <a:r>
              <a:rPr lang="en-US" sz="1200" dirty="0"/>
              <a:t>:</a:t>
            </a:r>
            <a:br>
              <a:rPr lang="en-US" sz="1200" dirty="0"/>
            </a:br>
            <a:r>
              <a:rPr lang="en-US" sz="1200" dirty="0" smtClean="0">
                <a:hlinkClick r:id="rId2"/>
              </a:rPr>
              <a:t>https://</a:t>
            </a:r>
            <a:r>
              <a:rPr lang="en-US" sz="1200" dirty="0" smtClean="0">
                <a:hlinkClick r:id="rId3"/>
              </a:rPr>
              <a:t>mysite.na.xom.com/personal/upstreamaccts_dburch/Shared%20Documents/EP-DAREG/examples/zip_knn_svm.m</a:t>
            </a:r>
            <a:r>
              <a:rPr lang="en-US" sz="1200" dirty="0"/>
              <a:t/>
            </a:r>
            <a:br>
              <a:rPr lang="en-US" sz="1200" dirty="0"/>
            </a:br>
            <a:endParaRPr lang="en-US" sz="1200" dirty="0" smtClean="0"/>
          </a:p>
          <a:p>
            <a:pPr marL="0" indent="0">
              <a:buNone/>
            </a:pPr>
            <a:r>
              <a:rPr lang="en-US" sz="1200" dirty="0" smtClean="0"/>
              <a:t>Here </a:t>
            </a:r>
            <a:r>
              <a:rPr lang="en-US" sz="1200" dirty="0"/>
              <a:t>is the HTML version</a:t>
            </a:r>
            <a:r>
              <a:rPr lang="en-US" sz="1200" dirty="0" smtClean="0"/>
              <a:t>:</a:t>
            </a:r>
          </a:p>
          <a:p>
            <a:pPr marL="0" indent="0">
              <a:buNone/>
            </a:pPr>
            <a:r>
              <a:rPr lang="en-US" sz="1200" dirty="0">
                <a:hlinkClick r:id="rId2"/>
              </a:rPr>
              <a:t>https://</a:t>
            </a:r>
            <a:r>
              <a:rPr lang="en-US" sz="1200" dirty="0" smtClean="0">
                <a:hlinkClick r:id="rId2"/>
              </a:rPr>
              <a:t>mysite.na.xom.com/personal/upstreamaccts_dburch/Shared%20Documents/EP-DAREG/examples/zip_knn_svm.mht</a:t>
            </a:r>
            <a:r>
              <a:rPr lang="en-US" sz="1200" dirty="0"/>
              <a:t/>
            </a:r>
            <a:br>
              <a:rPr lang="en-US" sz="1200" dirty="0"/>
            </a:br>
            <a:r>
              <a:rPr lang="en-US" sz="1200" dirty="0"/>
              <a:t/>
            </a:r>
            <a:br>
              <a:rPr lang="en-US" sz="1200" dirty="0"/>
            </a:br>
            <a:r>
              <a:rPr lang="en-US" sz="1200" dirty="0" smtClean="0"/>
              <a:t>I only tried two classification algorithms – k-nearest neighbors and Support Vector Machines.  I can think of several other approaches that might perform even better.  For instance, logistic regression with L1 regularization on the principal components, or convolutional neural networks.  This solution demonstrates the general approach, though:</a:t>
            </a:r>
          </a:p>
          <a:p>
            <a:pPr marL="228600" indent="-228600">
              <a:buFont typeface="+mj-lt"/>
              <a:buAutoNum type="arabicPeriod"/>
            </a:pPr>
            <a:r>
              <a:rPr lang="en-US" sz="1200" dirty="0" smtClean="0"/>
              <a:t>Split the data into training and test (which was done for us with this data set).</a:t>
            </a:r>
          </a:p>
          <a:p>
            <a:pPr marL="228600" indent="-228600">
              <a:buFont typeface="+mj-lt"/>
              <a:buAutoNum type="arabicPeriod"/>
            </a:pPr>
            <a:r>
              <a:rPr lang="en-US" sz="1200" dirty="0" smtClean="0"/>
              <a:t>For every algorithm of interest, use cross-validation on the training set to tune the </a:t>
            </a:r>
            <a:r>
              <a:rPr lang="en-US" sz="1200" dirty="0" err="1" smtClean="0"/>
              <a:t>hyperparameters</a:t>
            </a:r>
            <a:r>
              <a:rPr lang="en-US" sz="1200" dirty="0" smtClean="0"/>
              <a:t>.</a:t>
            </a:r>
          </a:p>
          <a:p>
            <a:pPr marL="228600" indent="-228600">
              <a:buFont typeface="+mj-lt"/>
              <a:buAutoNum type="arabicPeriod"/>
            </a:pPr>
            <a:r>
              <a:rPr lang="en-US" sz="1200" dirty="0" smtClean="0"/>
              <a:t>Compare the tuned algorithms against the test set.</a:t>
            </a:r>
          </a:p>
          <a:p>
            <a:pPr marL="228600" indent="-228600">
              <a:buFont typeface="+mj-lt"/>
              <a:buAutoNum type="arabicPeriod"/>
            </a:pPr>
            <a:r>
              <a:rPr lang="en-US" sz="1200" dirty="0" smtClean="0"/>
              <a:t>Choose the single tuned algorithm that works best.  Rebuild the model on the full data set (training + test) for final deployment.</a:t>
            </a:r>
          </a:p>
        </p:txBody>
      </p:sp>
      <p:sp>
        <p:nvSpPr>
          <p:cNvPr id="3" name="Title 2"/>
          <p:cNvSpPr>
            <a:spLocks noGrp="1"/>
          </p:cNvSpPr>
          <p:nvPr>
            <p:ph type="title"/>
          </p:nvPr>
        </p:nvSpPr>
        <p:spPr/>
        <p:txBody>
          <a:bodyPr/>
          <a:lstStyle/>
          <a:p>
            <a:r>
              <a:rPr lang="en-US" dirty="0"/>
              <a:t>Meeting </a:t>
            </a:r>
            <a:r>
              <a:rPr lang="en-US" dirty="0" smtClean="0"/>
              <a:t>11 </a:t>
            </a:r>
            <a:r>
              <a:rPr lang="en-US" dirty="0"/>
              <a:t>“solutions”</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46</a:t>
            </a:fld>
            <a:endParaRPr lang="en-US" dirty="0"/>
          </a:p>
        </p:txBody>
      </p:sp>
    </p:spTree>
    <p:extLst>
      <p:ext uri="{BB962C8B-B14F-4D97-AF65-F5344CB8AC3E}">
        <p14:creationId xmlns:p14="http://schemas.microsoft.com/office/powerpoint/2010/main" val="696358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chapter 11 of All of </a:t>
            </a:r>
            <a:r>
              <a:rPr lang="en-US" dirty="0" smtClean="0"/>
              <a:t>Statistics</a:t>
            </a:r>
            <a:endParaRPr lang="en-US" dirty="0"/>
          </a:p>
        </p:txBody>
      </p:sp>
      <p:sp>
        <p:nvSpPr>
          <p:cNvPr id="3" name="Title 2"/>
          <p:cNvSpPr>
            <a:spLocks noGrp="1"/>
          </p:cNvSpPr>
          <p:nvPr>
            <p:ph type="title"/>
          </p:nvPr>
        </p:nvSpPr>
        <p:spPr/>
        <p:txBody>
          <a:bodyPr/>
          <a:lstStyle/>
          <a:p>
            <a:r>
              <a:rPr lang="en-US" dirty="0"/>
              <a:t>Meeting </a:t>
            </a:r>
            <a:r>
              <a:rPr lang="en-US" dirty="0" smtClean="0"/>
              <a:t>12 </a:t>
            </a:r>
            <a:r>
              <a:rPr lang="en-US" dirty="0"/>
              <a:t>pre-reading</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47</a:t>
            </a:fld>
            <a:endParaRPr lang="en-US" dirty="0"/>
          </a:p>
        </p:txBody>
      </p:sp>
    </p:spTree>
    <p:extLst>
      <p:ext uri="{BB962C8B-B14F-4D97-AF65-F5344CB8AC3E}">
        <p14:creationId xmlns:p14="http://schemas.microsoft.com/office/powerpoint/2010/main" val="2474135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4025" y="1307592"/>
            <a:ext cx="8232775" cy="5154723"/>
          </a:xfrm>
        </p:spPr>
        <p:txBody>
          <a:bodyPr/>
          <a:lstStyle/>
          <a:p>
            <a:pPr marL="342900" lvl="0" indent="-342900">
              <a:buFont typeface="+mj-lt"/>
              <a:buAutoNum type="arabicPeriod"/>
            </a:pPr>
            <a:r>
              <a:rPr lang="en-US" sz="1400" dirty="0" smtClean="0"/>
              <a:t>Medical </a:t>
            </a:r>
            <a:r>
              <a:rPr lang="en-US" sz="1400" dirty="0"/>
              <a:t>tests aren’t as useful as doctors think:</a:t>
            </a:r>
            <a:endParaRPr lang="en-US" sz="1800" dirty="0"/>
          </a:p>
          <a:p>
            <a:pPr marL="569912" lvl="1" indent="-342900">
              <a:buFont typeface="+mj-lt"/>
              <a:buAutoNum type="alphaLcParenR"/>
            </a:pPr>
            <a:r>
              <a:rPr lang="en-US" sz="1200" dirty="0"/>
              <a:t>Suppose that 1% of the population has a particular disease.  Your doctor routinely tests all patients for this disease whether or not they have any symptoms.  The test has a 1% false positive rate and a 1% false negative rate.  In other words, 1% of people who do not have the disease will (falsely) test positive for it, and 1% of people with the disease will (falsely) test negative for it.  Now suppose that your test comes back positive.  What is the probability that you really do have that disease?</a:t>
            </a:r>
            <a:endParaRPr lang="en-US" sz="1600" dirty="0"/>
          </a:p>
          <a:p>
            <a:pPr marL="569912" lvl="1" indent="-342900">
              <a:buFont typeface="+mj-lt"/>
              <a:buAutoNum type="alphaLcParenR"/>
            </a:pPr>
            <a:r>
              <a:rPr lang="en-US" sz="1200" dirty="0"/>
              <a:t>Why are medical associations debating the idea of INCREASING the age at which to begin routine cancer screenings?</a:t>
            </a:r>
            <a:endParaRPr lang="en-US" sz="1600" dirty="0"/>
          </a:p>
          <a:p>
            <a:pPr marL="342900" lvl="0" indent="-342900">
              <a:buFont typeface="+mj-lt"/>
              <a:buAutoNum type="arabicPeriod"/>
            </a:pPr>
            <a:r>
              <a:rPr lang="en-US" sz="1400" dirty="0"/>
              <a:t>Small field trials can be more informative than you might think:</a:t>
            </a:r>
            <a:endParaRPr lang="en-US" sz="1800" dirty="0"/>
          </a:p>
          <a:p>
            <a:pPr marL="569912" lvl="1" indent="-342900">
              <a:buFont typeface="+mj-lt"/>
              <a:buAutoNum type="alphaLcParenR"/>
            </a:pPr>
            <a:r>
              <a:rPr lang="en-US" sz="1200" dirty="0"/>
              <a:t>Suppose we test a new hydraulic fracturing procedure using a randomized field trial.  The old procedure has been used extensively; the mean production from these wells is 100 </a:t>
            </a:r>
            <a:r>
              <a:rPr lang="en-US" sz="1200" dirty="0" err="1"/>
              <a:t>kbbls</a:t>
            </a:r>
            <a:r>
              <a:rPr lang="en-US" sz="1200" dirty="0"/>
              <a:t>, and the standard deviation is 10 </a:t>
            </a:r>
            <a:r>
              <a:rPr lang="en-US" sz="1200" dirty="0" err="1"/>
              <a:t>kbbls</a:t>
            </a:r>
            <a:r>
              <a:rPr lang="en-US" sz="1200" dirty="0"/>
              <a:t>.  The new procedure is used on three wells that produce 95, 110, and 115 </a:t>
            </a:r>
            <a:r>
              <a:rPr lang="en-US" sz="1200" dirty="0" err="1"/>
              <a:t>kbbls</a:t>
            </a:r>
            <a:r>
              <a:rPr lang="en-US" sz="1200" dirty="0"/>
              <a:t>.  Using what we’ve discussed so far, would you say that the new procedure is definitely better than the old procedure, or might the results just be due to chance and small sample sizes?  [Hint:  the z-test is more appropriate here than the t-test.]</a:t>
            </a:r>
            <a:endParaRPr lang="en-US" sz="1600" dirty="0"/>
          </a:p>
          <a:p>
            <a:pPr marL="569912" lvl="1" indent="-342900">
              <a:buFont typeface="+mj-lt"/>
              <a:buAutoNum type="alphaLcParenR"/>
            </a:pPr>
            <a:r>
              <a:rPr lang="en-US" sz="1200" dirty="0"/>
              <a:t>Now suppose that this isn’t a new procedure.  We’ve tried this same procedure in dozens of fields before.  In half of the historical fields, the new procedure tended to increase production by 10%.  In the other half of the historical fields, the new procedure tended to decrease production by 10%.  Give this </a:t>
            </a:r>
            <a:r>
              <a:rPr lang="en-US" sz="1200" i="1" dirty="0"/>
              <a:t>prior information</a:t>
            </a:r>
            <a:r>
              <a:rPr lang="en-US" sz="1200" dirty="0"/>
              <a:t> and the same three-well experiment above, do you think this is the kind of field in which the new procedure increases or decreases production?  What probabilities would you assign to these two possibilities?</a:t>
            </a:r>
            <a:endParaRPr lang="en-US" sz="1600" dirty="0"/>
          </a:p>
          <a:p>
            <a:pPr marL="0" indent="0">
              <a:buNone/>
            </a:pPr>
            <a:endParaRPr lang="en-US" sz="1800" dirty="0" smtClean="0"/>
          </a:p>
          <a:p>
            <a:pPr marL="0" indent="0">
              <a:buNone/>
            </a:pPr>
            <a:r>
              <a:rPr lang="en-US" sz="1400" dirty="0" smtClean="0"/>
              <a:t>These </a:t>
            </a:r>
            <a:r>
              <a:rPr lang="en-US" sz="1400" dirty="0"/>
              <a:t>two exercises share something in common:  If you apply classical statistical methods, you get the wrong answer because you don’t include your background knowledge.  Bayesian methodology is the rigorous way to update your probabilistic understanding in light of new data</a:t>
            </a:r>
            <a:r>
              <a:rPr lang="en-US" sz="1400" dirty="0" smtClean="0"/>
              <a:t>.</a:t>
            </a:r>
            <a:endParaRPr lang="en-US" sz="1800" dirty="0"/>
          </a:p>
          <a:p>
            <a:pPr marL="0" indent="0">
              <a:buNone/>
            </a:pPr>
            <a:endParaRPr lang="en-US" sz="1000" dirty="0" smtClean="0"/>
          </a:p>
        </p:txBody>
      </p:sp>
      <p:sp>
        <p:nvSpPr>
          <p:cNvPr id="3" name="Title 2"/>
          <p:cNvSpPr>
            <a:spLocks noGrp="1"/>
          </p:cNvSpPr>
          <p:nvPr>
            <p:ph type="title"/>
          </p:nvPr>
        </p:nvSpPr>
        <p:spPr/>
        <p:txBody>
          <a:bodyPr/>
          <a:lstStyle/>
          <a:p>
            <a:r>
              <a:rPr lang="en-US" dirty="0" smtClean="0"/>
              <a:t>Homework due before Meeting 12</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48</a:t>
            </a:fld>
            <a:endParaRPr lang="en-US" dirty="0"/>
          </a:p>
        </p:txBody>
      </p:sp>
    </p:spTree>
    <p:extLst>
      <p:ext uri="{BB962C8B-B14F-4D97-AF65-F5344CB8AC3E}">
        <p14:creationId xmlns:p14="http://schemas.microsoft.com/office/powerpoint/2010/main" val="22259614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600" dirty="0" smtClean="0"/>
              <a:t>I posted the Gaussian Process “tutorial" to my </a:t>
            </a:r>
            <a:r>
              <a:rPr lang="en-US" sz="1600" dirty="0" err="1" smtClean="0"/>
              <a:t>MySite</a:t>
            </a:r>
            <a:r>
              <a:rPr lang="en-US" sz="1600" dirty="0" smtClean="0"/>
              <a:t>:</a:t>
            </a:r>
            <a:endParaRPr lang="en-US" sz="1600" dirty="0"/>
          </a:p>
          <a:p>
            <a:pPr marL="0" indent="0">
              <a:buNone/>
            </a:pPr>
            <a:r>
              <a:rPr lang="en-US" sz="1600" dirty="0">
                <a:hlinkClick r:id="rId2"/>
              </a:rPr>
              <a:t>https://</a:t>
            </a:r>
            <a:r>
              <a:rPr lang="en-US" sz="1600" dirty="0" smtClean="0">
                <a:hlinkClick r:id="rId2"/>
              </a:rPr>
              <a:t>mysite.na.xom.com/personal/upstreamaccts_dburch/Shared%20Documents/EP-DAREG/examples/gaussian_processes.m</a:t>
            </a:r>
            <a:endParaRPr lang="en-US" sz="1600" dirty="0" smtClean="0"/>
          </a:p>
          <a:p>
            <a:pPr marL="0" indent="0">
              <a:buNone/>
            </a:pPr>
            <a:endParaRPr lang="en-US" sz="1600" dirty="0"/>
          </a:p>
          <a:p>
            <a:pPr marL="0" indent="0">
              <a:buNone/>
            </a:pPr>
            <a:r>
              <a:rPr lang="en-US" sz="1600" dirty="0"/>
              <a:t>Here is the HTML </a:t>
            </a:r>
            <a:r>
              <a:rPr lang="en-US" sz="1600" dirty="0" smtClean="0"/>
              <a:t>version:</a:t>
            </a:r>
          </a:p>
          <a:p>
            <a:pPr marL="0" indent="0">
              <a:buNone/>
            </a:pPr>
            <a:r>
              <a:rPr lang="en-US" sz="1600" dirty="0">
                <a:hlinkClick r:id="rId3"/>
              </a:rPr>
              <a:t>https://</a:t>
            </a:r>
            <a:r>
              <a:rPr lang="en-US" sz="1600" dirty="0" smtClean="0">
                <a:hlinkClick r:id="rId3"/>
              </a:rPr>
              <a:t>mysite.na.xom.com/personal/upstreamaccts_dburch/Shared%20Documents/EP-DAREG/examples/gaussian_processes.mht</a:t>
            </a:r>
            <a:endParaRPr lang="en-US" sz="1600" dirty="0" smtClean="0"/>
          </a:p>
          <a:p>
            <a:pPr marL="0" indent="0">
              <a:buNone/>
            </a:pPr>
            <a:endParaRPr lang="en-US" sz="1600" dirty="0"/>
          </a:p>
          <a:p>
            <a:pPr marL="0" indent="0">
              <a:buNone/>
            </a:pPr>
            <a:r>
              <a:rPr lang="en-US" sz="1600" dirty="0" smtClean="0"/>
              <a:t>You should always keep the </a:t>
            </a:r>
            <a:r>
              <a:rPr lang="en-US" sz="1600" b="1" dirty="0" smtClean="0"/>
              <a:t>base rate fallacy </a:t>
            </a:r>
            <a:r>
              <a:rPr lang="en-US" sz="1600" dirty="0" smtClean="0"/>
              <a:t>in mind:</a:t>
            </a:r>
          </a:p>
          <a:p>
            <a:pPr marL="0" indent="0">
              <a:buNone/>
            </a:pPr>
            <a:r>
              <a:rPr lang="en-US" sz="1600" dirty="0">
                <a:hlinkClick r:id="rId4"/>
              </a:rPr>
              <a:t>https://</a:t>
            </a:r>
            <a:r>
              <a:rPr lang="en-US" sz="1600" dirty="0" smtClean="0">
                <a:hlinkClick r:id="rId4"/>
              </a:rPr>
              <a:t>en.wikipedia.org/wiki/Base_rate_fallacy</a:t>
            </a:r>
            <a:endParaRPr lang="en-US" sz="1600" dirty="0" smtClean="0"/>
          </a:p>
          <a:p>
            <a:pPr marL="0" indent="0">
              <a:buNone/>
            </a:pPr>
            <a:r>
              <a:rPr lang="en-US" sz="1600" dirty="0" smtClean="0"/>
              <a:t>This is the error that most data analytics evangelizers commit when they try to tell you how powerful data analytics is.  In the Upstream, we usually have LOTS of prior information, and the data analytics challenge is to quantify that information and incorporate it into our data analytics.  </a:t>
            </a:r>
            <a:r>
              <a:rPr lang="en-US" sz="1600" u="sng" dirty="0" smtClean="0"/>
              <a:t>Whenever someone tells you that data analytics can solve your problems without your input, run.</a:t>
            </a:r>
          </a:p>
          <a:p>
            <a:pPr marL="0" indent="0">
              <a:buNone/>
            </a:pPr>
            <a:endParaRPr lang="en-US" sz="1600" dirty="0" smtClean="0"/>
          </a:p>
        </p:txBody>
      </p:sp>
      <p:sp>
        <p:nvSpPr>
          <p:cNvPr id="3" name="Title 2"/>
          <p:cNvSpPr>
            <a:spLocks noGrp="1"/>
          </p:cNvSpPr>
          <p:nvPr>
            <p:ph type="title"/>
          </p:nvPr>
        </p:nvSpPr>
        <p:spPr/>
        <p:txBody>
          <a:bodyPr/>
          <a:lstStyle/>
          <a:p>
            <a:r>
              <a:rPr lang="en-US"/>
              <a:t>Meeting </a:t>
            </a:r>
            <a:r>
              <a:rPr lang="en-US" smtClean="0"/>
              <a:t>12 </a:t>
            </a:r>
            <a:r>
              <a:rPr lang="en-US" dirty="0"/>
              <a:t>discussion</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49</a:t>
            </a:fld>
            <a:endParaRPr lang="en-US" dirty="0"/>
          </a:p>
        </p:txBody>
      </p:sp>
    </p:spTree>
    <p:extLst>
      <p:ext uri="{BB962C8B-B14F-4D97-AF65-F5344CB8AC3E}">
        <p14:creationId xmlns:p14="http://schemas.microsoft.com/office/powerpoint/2010/main" val="184805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Projects</a:t>
            </a:r>
          </a:p>
          <a:p>
            <a:pPr lvl="1"/>
            <a:r>
              <a:rPr lang="en-US" dirty="0"/>
              <a:t>Every participant will be expected to progressively work through his or her own problems throughout the course.  These should be business relevant, but not necessarily business critical since we will be working on them over the next several months</a:t>
            </a:r>
            <a:r>
              <a:rPr lang="en-US" dirty="0" smtClean="0"/>
              <a:t>.</a:t>
            </a:r>
          </a:p>
          <a:p>
            <a:endParaRPr lang="en-US" sz="1000" dirty="0"/>
          </a:p>
          <a:p>
            <a:r>
              <a:rPr lang="en-US" dirty="0"/>
              <a:t>Biweekly meetings</a:t>
            </a:r>
          </a:p>
          <a:p>
            <a:pPr lvl="1"/>
            <a:r>
              <a:rPr lang="en-US" dirty="0"/>
              <a:t>Rotating update on between 0 and 2 individual projects</a:t>
            </a:r>
          </a:p>
          <a:p>
            <a:pPr lvl="2"/>
            <a:r>
              <a:rPr lang="en-US" dirty="0"/>
              <a:t>Significant group feedback is expected</a:t>
            </a:r>
          </a:p>
          <a:p>
            <a:pPr lvl="1"/>
            <a:r>
              <a:rPr lang="en-US" dirty="0"/>
              <a:t>Discussion of readings, CBTs, and/or assignments</a:t>
            </a:r>
          </a:p>
          <a:p>
            <a:pPr lvl="2"/>
            <a:r>
              <a:rPr lang="en-US" dirty="0"/>
              <a:t>“Flipped classroom” – participants do the reading on their own, come to the meetings prepared to </a:t>
            </a:r>
            <a:r>
              <a:rPr lang="en-US" dirty="0" smtClean="0"/>
              <a:t>discuss</a:t>
            </a:r>
          </a:p>
          <a:p>
            <a:endParaRPr lang="en-US" sz="1000" dirty="0"/>
          </a:p>
          <a:p>
            <a:r>
              <a:rPr lang="en-US" dirty="0" smtClean="0"/>
              <a:t>Yammer (online discussion forum)</a:t>
            </a:r>
          </a:p>
          <a:p>
            <a:pPr lvl="1"/>
            <a:r>
              <a:rPr lang="en-US" dirty="0" smtClean="0"/>
              <a:t>new group – </a:t>
            </a:r>
            <a:r>
              <a:rPr lang="en-US" dirty="0" smtClean="0">
                <a:hlinkClick r:id="rId2"/>
              </a:rPr>
              <a:t>Data Analytics for Research Engineers and Geoscientists</a:t>
            </a:r>
            <a:endParaRPr lang="en-US" dirty="0" smtClean="0"/>
          </a:p>
          <a:p>
            <a:pPr lvl="1"/>
            <a:r>
              <a:rPr lang="en-US" dirty="0" smtClean="0"/>
              <a:t>Please </a:t>
            </a:r>
            <a:r>
              <a:rPr lang="en-US" dirty="0"/>
              <a:t>activate your Yammer account if you have not already done so</a:t>
            </a:r>
          </a:p>
          <a:p>
            <a:pPr lvl="1"/>
            <a:r>
              <a:rPr lang="en-US" dirty="0" smtClean="0"/>
              <a:t>Not suitable for business critical, confidential, or MPI classified data</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Details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5</a:t>
            </a:fld>
            <a:endParaRPr lang="en-US" dirty="0"/>
          </a:p>
        </p:txBody>
      </p:sp>
    </p:spTree>
    <p:extLst>
      <p:ext uri="{BB962C8B-B14F-4D97-AF65-F5344CB8AC3E}">
        <p14:creationId xmlns:p14="http://schemas.microsoft.com/office/powerpoint/2010/main" val="2337723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200" dirty="0"/>
              <a:t>I posted "solutions" to the homework from last time to my </a:t>
            </a:r>
            <a:r>
              <a:rPr lang="en-US" sz="1200" dirty="0" err="1"/>
              <a:t>MySite</a:t>
            </a:r>
            <a:r>
              <a:rPr lang="en-US" sz="1200" dirty="0" smtClean="0"/>
              <a:t>:</a:t>
            </a:r>
          </a:p>
          <a:p>
            <a:pPr marL="0" indent="0">
              <a:buNone/>
            </a:pPr>
            <a:r>
              <a:rPr lang="en-US" sz="1200" dirty="0">
                <a:hlinkClick r:id="rId2"/>
              </a:rPr>
              <a:t>https://</a:t>
            </a:r>
            <a:r>
              <a:rPr lang="en-US" sz="1200" dirty="0" smtClean="0">
                <a:hlinkClick r:id="rId2"/>
              </a:rPr>
              <a:t>mysite.na.xom.com/personal/upstreamaccts_dburch/Shared%20Documents/EP-DAREG/examples/bayes.m</a:t>
            </a:r>
            <a:endParaRPr lang="en-US" sz="1200" dirty="0" smtClean="0"/>
          </a:p>
          <a:p>
            <a:pPr marL="0" indent="0">
              <a:buNone/>
            </a:pPr>
            <a:endParaRPr lang="en-US" sz="1200" dirty="0" smtClean="0"/>
          </a:p>
          <a:p>
            <a:pPr marL="0" indent="0">
              <a:buNone/>
            </a:pPr>
            <a:r>
              <a:rPr lang="en-US" sz="1200" dirty="0" smtClean="0"/>
              <a:t>Here </a:t>
            </a:r>
            <a:r>
              <a:rPr lang="en-US" sz="1200" dirty="0"/>
              <a:t>is the HTML version:</a:t>
            </a:r>
            <a:br>
              <a:rPr lang="en-US" sz="1200" dirty="0"/>
            </a:br>
            <a:r>
              <a:rPr lang="en-US" sz="1200" dirty="0">
                <a:hlinkClick r:id="rId3"/>
              </a:rPr>
              <a:t>https://</a:t>
            </a:r>
            <a:r>
              <a:rPr lang="en-US" sz="1200" dirty="0" smtClean="0">
                <a:hlinkClick r:id="rId3"/>
              </a:rPr>
              <a:t>mysite.na.xom.com/personal/upstreamaccts_dburch/Shared%20Documents/EP-DAREG/examples/bayes.mht</a:t>
            </a:r>
            <a:endParaRPr lang="en-US" sz="1200" dirty="0" smtClean="0"/>
          </a:p>
          <a:p>
            <a:pPr marL="0" indent="0">
              <a:buNone/>
            </a:pPr>
            <a:endParaRPr lang="en-US" sz="1200" dirty="0"/>
          </a:p>
          <a:p>
            <a:pPr marL="0" indent="0">
              <a:buNone/>
            </a:pPr>
            <a:r>
              <a:rPr lang="en-US" sz="1200" dirty="0" smtClean="0"/>
              <a:t>Here is the Excel sheet that I built for the medical example.  It makes it easier to play with the inputs and see how the results change:</a:t>
            </a:r>
          </a:p>
          <a:p>
            <a:pPr marL="0" indent="0">
              <a:buNone/>
            </a:pPr>
            <a:r>
              <a:rPr lang="en-US" sz="1200" dirty="0">
                <a:hlinkClick r:id="rId4"/>
              </a:rPr>
              <a:t>https://mysite.na.xom.com/personal/upstreamaccts_dburch/Shared%20Documents/EP-DAREG/examples/bayes.xlsx</a:t>
            </a:r>
            <a:endParaRPr lang="en-US" sz="1200" dirty="0"/>
          </a:p>
          <a:p>
            <a:pPr marL="0" indent="0">
              <a:buNone/>
            </a:pPr>
            <a:endParaRPr lang="en-US" sz="1200" dirty="0" smtClean="0"/>
          </a:p>
        </p:txBody>
      </p:sp>
      <p:sp>
        <p:nvSpPr>
          <p:cNvPr id="3" name="Title 2"/>
          <p:cNvSpPr>
            <a:spLocks noGrp="1"/>
          </p:cNvSpPr>
          <p:nvPr>
            <p:ph type="title"/>
          </p:nvPr>
        </p:nvSpPr>
        <p:spPr/>
        <p:txBody>
          <a:bodyPr/>
          <a:lstStyle/>
          <a:p>
            <a:r>
              <a:rPr lang="en-US" dirty="0"/>
              <a:t>Meeting </a:t>
            </a:r>
            <a:r>
              <a:rPr lang="en-US" dirty="0" smtClean="0"/>
              <a:t>12 </a:t>
            </a:r>
            <a:r>
              <a:rPr lang="en-US" dirty="0"/>
              <a:t>“solutions”</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50</a:t>
            </a:fld>
            <a:endParaRPr lang="en-US" dirty="0"/>
          </a:p>
        </p:txBody>
      </p:sp>
    </p:spTree>
    <p:extLst>
      <p:ext uri="{BB962C8B-B14F-4D97-AF65-F5344CB8AC3E}">
        <p14:creationId xmlns:p14="http://schemas.microsoft.com/office/powerpoint/2010/main" val="10707129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600" dirty="0" smtClean="0"/>
              <a:t>Here are the slides that Amit Kushwaha walked through today:</a:t>
            </a:r>
          </a:p>
          <a:p>
            <a:pPr marL="0" indent="0">
              <a:buNone/>
            </a:pPr>
            <a:r>
              <a:rPr lang="en-US" sz="1600" dirty="0">
                <a:hlinkClick r:id="rId2"/>
              </a:rPr>
              <a:t>https</a:t>
            </a:r>
            <a:r>
              <a:rPr lang="en-US" sz="1600">
                <a:hlinkClick r:id="rId2"/>
              </a:rPr>
              <a:t>://</a:t>
            </a:r>
            <a:r>
              <a:rPr lang="en-US" sz="1600" smtClean="0">
                <a:hlinkClick r:id="rId2"/>
              </a:rPr>
              <a:t>mysite.na.xom.com/personal/upstreamaccts_dburch/Shared%20Documents/EP-DAREG/slides/2017-08-03.Kushwaha.Basic%20Introduction%20to%20Deep%20Learning.pptx</a:t>
            </a:r>
            <a:endParaRPr lang="en-US" sz="1600" smtClean="0"/>
          </a:p>
          <a:p>
            <a:pPr marL="0" indent="0">
              <a:buNone/>
            </a:pPr>
            <a:endParaRPr lang="en-US" sz="1600" dirty="0"/>
          </a:p>
        </p:txBody>
      </p:sp>
      <p:sp>
        <p:nvSpPr>
          <p:cNvPr id="3" name="Title 2"/>
          <p:cNvSpPr>
            <a:spLocks noGrp="1"/>
          </p:cNvSpPr>
          <p:nvPr>
            <p:ph type="title"/>
          </p:nvPr>
        </p:nvSpPr>
        <p:spPr/>
        <p:txBody>
          <a:bodyPr/>
          <a:lstStyle/>
          <a:p>
            <a:r>
              <a:rPr lang="en-US" dirty="0"/>
              <a:t>Meeting </a:t>
            </a:r>
            <a:r>
              <a:rPr lang="en-US" dirty="0" smtClean="0"/>
              <a:t>13 </a:t>
            </a:r>
            <a:r>
              <a:rPr lang="en-US" dirty="0"/>
              <a:t>discussion</a:t>
            </a:r>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51</a:t>
            </a:fld>
            <a:endParaRPr lang="en-US" dirty="0"/>
          </a:p>
        </p:txBody>
      </p:sp>
    </p:spTree>
    <p:extLst>
      <p:ext uri="{BB962C8B-B14F-4D97-AF65-F5344CB8AC3E}">
        <p14:creationId xmlns:p14="http://schemas.microsoft.com/office/powerpoint/2010/main" val="408012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For those of you interested in the educational research behind a course like this, I've posted some publications (with my highlights) on my </a:t>
            </a:r>
            <a:r>
              <a:rPr lang="en-US" dirty="0" err="1"/>
              <a:t>MySite</a:t>
            </a:r>
            <a:r>
              <a:rPr lang="en-US" dirty="0"/>
              <a:t>:</a:t>
            </a:r>
            <a:br>
              <a:rPr lang="en-US" dirty="0"/>
            </a:br>
            <a:r>
              <a:rPr lang="en-US" dirty="0">
                <a:hlinkClick r:id="rId2" tooltip="https://mysite.na.xom.com/personal/upstreamaccts_dburch/Shared%20Documents/Forms/AllItems.aspx?RootFolder=%2Fpersonal%2Fupstreamaccts%5Fdburch%2FShared%20Documents%2Fdata%20science%20educational%20research"/>
              </a:rPr>
              <a:t>https://mysite.na.xom.com/personal/upstreamaccts_dburch/Shared%20Documents/Forms/AllItems.aspx?RootFolder=%2Fpersonal%2Fupstreamaccts%5Fdburch%2FShared%20Documents%2Fdata%20science%20educational%20research</a:t>
            </a:r>
            <a:endParaRPr lang="en-US" dirty="0"/>
          </a:p>
        </p:txBody>
      </p:sp>
      <p:sp>
        <p:nvSpPr>
          <p:cNvPr id="3" name="Title 2"/>
          <p:cNvSpPr>
            <a:spLocks noGrp="1"/>
          </p:cNvSpPr>
          <p:nvPr>
            <p:ph type="title"/>
          </p:nvPr>
        </p:nvSpPr>
        <p:spPr/>
        <p:txBody>
          <a:bodyPr/>
          <a:lstStyle/>
          <a:p>
            <a:r>
              <a:rPr lang="en-US" dirty="0" smtClean="0"/>
              <a:t>Background</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6</a:t>
            </a:fld>
            <a:endParaRPr lang="en-US" dirty="0"/>
          </a:p>
        </p:txBody>
      </p:sp>
    </p:spTree>
    <p:extLst>
      <p:ext uri="{BB962C8B-B14F-4D97-AF65-F5344CB8AC3E}">
        <p14:creationId xmlns:p14="http://schemas.microsoft.com/office/powerpoint/2010/main" val="373695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0" indent="0">
              <a:buNone/>
            </a:pPr>
            <a:r>
              <a:rPr lang="en-US" sz="1400" dirty="0"/>
              <a:t>I've picked out three textbooks that will be useful references for this course. I'll suggest readings and exercises from each one. I have stored a copy of the textbooks on my </a:t>
            </a:r>
            <a:r>
              <a:rPr lang="en-US" sz="1400" dirty="0" err="1"/>
              <a:t>MySite</a:t>
            </a:r>
            <a:r>
              <a:rPr lang="en-US" sz="1400" dirty="0"/>
              <a:t>:</a:t>
            </a:r>
            <a:br>
              <a:rPr lang="en-US" sz="1400" dirty="0"/>
            </a:br>
            <a:r>
              <a:rPr lang="en-US" sz="1400" dirty="0">
                <a:hlinkClick r:id="rId2" tooltip="https://mysite.na.xom.com/personal/upstreamaccts_dburch/Shared%20Documents/Forms/AllItems.aspx?RootFolder=%2Fpersonal%2Fupstreamaccts%5Fdburch%2FShared%20Documents%2FEP%2DDAREG%2Freadings"/>
              </a:rPr>
              <a:t>https://mysite.na.xom.com/personal/upstreamaccts_dburch/Shared%20Documents/Forms/AllItems.aspx?RootFolder=%2Fpersonal%2Fupstreamaccts%5Fdburch%2FShared%20Documents%2FEP%2DDAREG%2Freadings</a:t>
            </a:r>
            <a:r>
              <a:rPr lang="en-US" sz="1400" dirty="0"/>
              <a:t/>
            </a:r>
            <a:br>
              <a:rPr lang="en-US" sz="1400" dirty="0"/>
            </a:br>
            <a:r>
              <a:rPr lang="en-US" sz="1400" dirty="0"/>
              <a:t/>
            </a:r>
            <a:br>
              <a:rPr lang="en-US" sz="1400" dirty="0"/>
            </a:br>
            <a:r>
              <a:rPr lang="en-US" sz="1400" dirty="0"/>
              <a:t>The first book is "</a:t>
            </a:r>
            <a:r>
              <a:rPr lang="en-US" sz="1400" dirty="0" err="1"/>
              <a:t>OpenIntro</a:t>
            </a:r>
            <a:r>
              <a:rPr lang="en-US" sz="1400" dirty="0"/>
              <a:t> Statistics", a free and open-source introductory textbook on probability and statistics. The website is:</a:t>
            </a:r>
            <a:br>
              <a:rPr lang="en-US" sz="1400" dirty="0"/>
            </a:br>
            <a:r>
              <a:rPr lang="en-US" sz="1400" dirty="0">
                <a:hlinkClick r:id="rId3" tooltip="https://www.openintro.org/stat/textbook.php?stat_book=os"/>
              </a:rPr>
              <a:t>https://www.openintro.org/stat/textbook.php?stat_book=os</a:t>
            </a:r>
            <a:r>
              <a:rPr lang="en-US" sz="1400" dirty="0"/>
              <a:t/>
            </a:r>
            <a:br>
              <a:rPr lang="en-US" sz="1400" dirty="0"/>
            </a:br>
            <a:r>
              <a:rPr lang="en-US" sz="1400" dirty="0"/>
              <a:t/>
            </a:r>
            <a:br>
              <a:rPr lang="en-US" sz="1400" dirty="0"/>
            </a:br>
            <a:r>
              <a:rPr lang="en-US" sz="1400" dirty="0"/>
              <a:t>The second book is "All of Statistics: A Concise Course in Statistical Inference" by Wasserman. This should really be called "Almost All of Practical Statistics". It is not an encyclopedia of classical statistical theory, but instead a broad introduction to those aspects of modern statistical practice that are useful for non-statisticians. It is available for free download as a PDF through ExxonMobil's library subscriptions:</a:t>
            </a:r>
            <a:br>
              <a:rPr lang="en-US" sz="1400" dirty="0"/>
            </a:br>
            <a:r>
              <a:rPr lang="en-US" sz="1400" dirty="0">
                <a:hlinkClick r:id="rId4" tooltip="http://dx.doi.org/10.1007/978-0-387-21736-9"/>
              </a:rPr>
              <a:t>http://dx.doi.org/10.1007/978-0-387-21736-9</a:t>
            </a:r>
            <a:r>
              <a:rPr lang="en-US" sz="1400" dirty="0"/>
              <a:t/>
            </a:r>
            <a:br>
              <a:rPr lang="en-US" sz="1400" dirty="0"/>
            </a:br>
            <a:r>
              <a:rPr lang="en-US" sz="1400" dirty="0"/>
              <a:t/>
            </a:r>
            <a:br>
              <a:rPr lang="en-US" sz="1400" dirty="0"/>
            </a:br>
            <a:r>
              <a:rPr lang="en-US" sz="1400" dirty="0"/>
              <a:t>The third book is "An Introduction to Statistical Learning" by James, Witten, Hastie, and </a:t>
            </a:r>
            <a:r>
              <a:rPr lang="en-US" sz="1400" dirty="0" err="1"/>
              <a:t>Tibshirani</a:t>
            </a:r>
            <a:r>
              <a:rPr lang="en-US" sz="1400" dirty="0"/>
              <a:t>. This covers some of the same material as Wasserman but from a machine learning rather than statistical point of view. It also covers a few other important practical methods that Wasserman skipped. The authors have made a PDF version freely available on their website:</a:t>
            </a:r>
            <a:br>
              <a:rPr lang="en-US" sz="1400" dirty="0"/>
            </a:br>
            <a:r>
              <a:rPr lang="en-US" sz="1400" dirty="0">
                <a:hlinkClick r:id="rId5" tooltip="http://www-bcf.usc.edu/~gareth/ISL/"/>
              </a:rPr>
              <a:t>http://www-bcf.usc.edu/~gareth/ISL/</a:t>
            </a:r>
            <a:endParaRPr lang="en-US" sz="1400" dirty="0"/>
          </a:p>
        </p:txBody>
      </p:sp>
      <p:sp>
        <p:nvSpPr>
          <p:cNvPr id="3" name="Title 2"/>
          <p:cNvSpPr>
            <a:spLocks noGrp="1"/>
          </p:cNvSpPr>
          <p:nvPr>
            <p:ph type="title"/>
          </p:nvPr>
        </p:nvSpPr>
        <p:spPr/>
        <p:txBody>
          <a:bodyPr/>
          <a:lstStyle/>
          <a:p>
            <a:r>
              <a:rPr lang="en-US" dirty="0" smtClean="0"/>
              <a:t>Books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7</a:t>
            </a:fld>
            <a:endParaRPr lang="en-US" dirty="0"/>
          </a:p>
        </p:txBody>
      </p:sp>
    </p:spTree>
    <p:extLst>
      <p:ext uri="{BB962C8B-B14F-4D97-AF65-F5344CB8AC3E}">
        <p14:creationId xmlns:p14="http://schemas.microsoft.com/office/powerpoint/2010/main" val="103235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marL="457200" indent="-457200">
              <a:buFont typeface="+mj-lt"/>
              <a:buAutoNum type="arabicPeriod"/>
            </a:pPr>
            <a:r>
              <a:rPr lang="en-US" sz="1600" dirty="0" smtClean="0"/>
              <a:t>A </a:t>
            </a:r>
            <a:r>
              <a:rPr lang="en-US" sz="1600" dirty="0"/>
              <a:t>project to work </a:t>
            </a:r>
            <a:r>
              <a:rPr lang="en-US" sz="1600" dirty="0" smtClean="0"/>
              <a:t>on</a:t>
            </a:r>
          </a:p>
          <a:p>
            <a:pPr marL="457200" indent="-457200">
              <a:buFont typeface="+mj-lt"/>
              <a:buAutoNum type="arabicPeriod"/>
            </a:pPr>
            <a:r>
              <a:rPr lang="en-US" sz="1600" dirty="0" smtClean="0"/>
              <a:t>Working </a:t>
            </a:r>
            <a:r>
              <a:rPr lang="en-US" sz="1600" dirty="0"/>
              <a:t>knowledge of </a:t>
            </a:r>
            <a:r>
              <a:rPr lang="en-US" sz="1600" dirty="0" err="1" smtClean="0"/>
              <a:t>Matlab</a:t>
            </a:r>
            <a:endParaRPr lang="en-US" sz="1600" dirty="0" smtClean="0"/>
          </a:p>
          <a:p>
            <a:pPr lvl="1"/>
            <a:r>
              <a:rPr lang="en-US" sz="1400" dirty="0"/>
              <a:t>If you need a </a:t>
            </a:r>
            <a:r>
              <a:rPr lang="en-US" sz="1400" dirty="0" err="1"/>
              <a:t>Matlab</a:t>
            </a:r>
            <a:r>
              <a:rPr lang="en-US" sz="1400" dirty="0"/>
              <a:t> tutorial, the "MATLAB Onramp" from </a:t>
            </a:r>
            <a:r>
              <a:rPr lang="en-US" sz="1400" dirty="0" err="1"/>
              <a:t>MathWorks</a:t>
            </a:r>
            <a:r>
              <a:rPr lang="en-US" sz="1400" dirty="0"/>
              <a:t> is free:</a:t>
            </a:r>
            <a:br>
              <a:rPr lang="en-US" sz="1400" dirty="0"/>
            </a:br>
            <a:r>
              <a:rPr lang="en-US" sz="1400" dirty="0" smtClean="0">
                <a:hlinkClick r:id="rId2" tooltip="https://matlabacademy.mathworks.com/"/>
              </a:rPr>
              <a:t>https</a:t>
            </a:r>
            <a:r>
              <a:rPr lang="en-US" sz="1400" dirty="0">
                <a:hlinkClick r:id="rId2" tooltip="https://matlabacademy.mathworks.com/"/>
              </a:rPr>
              <a:t>://</a:t>
            </a:r>
            <a:r>
              <a:rPr lang="en-US" sz="1400" dirty="0" smtClean="0">
                <a:hlinkClick r:id="rId2" tooltip="https://matlabacademy.mathworks.com/"/>
              </a:rPr>
              <a:t>matlabacademy.mathworks.com/</a:t>
            </a:r>
            <a:endParaRPr lang="en-US" sz="1400" dirty="0" smtClean="0"/>
          </a:p>
          <a:p>
            <a:pPr lvl="1"/>
            <a:r>
              <a:rPr lang="en-US" sz="1400" dirty="0" smtClean="0"/>
              <a:t>If </a:t>
            </a:r>
            <a:r>
              <a:rPr lang="en-US" sz="1400" dirty="0"/>
              <a:t>you do not know </a:t>
            </a:r>
            <a:r>
              <a:rPr lang="en-US" sz="1400" dirty="0" err="1"/>
              <a:t>Matlab</a:t>
            </a:r>
            <a:r>
              <a:rPr lang="en-US" sz="1400" dirty="0"/>
              <a:t> very well, but you would like to use it for data-analytic projects, then I would recommend that you take the "MATLAB for Data Processing and Visualization" course through </a:t>
            </a:r>
            <a:r>
              <a:rPr lang="en-US" sz="1400" dirty="0" err="1"/>
              <a:t>MathWorks</a:t>
            </a:r>
            <a:r>
              <a:rPr lang="en-US" sz="1400" dirty="0"/>
              <a:t>. It is a self-paced, online course that covers many important topics for DEALING with your data. The class software is really cool --- you actually write and run </a:t>
            </a:r>
            <a:r>
              <a:rPr lang="en-US" sz="1400" dirty="0" err="1"/>
              <a:t>Matlab</a:t>
            </a:r>
            <a:r>
              <a:rPr lang="en-US" sz="1400" dirty="0"/>
              <a:t> code over the web.</a:t>
            </a:r>
            <a:br>
              <a:rPr lang="en-US" sz="1400" dirty="0"/>
            </a:br>
            <a:r>
              <a:rPr lang="en-US" sz="1400" dirty="0" smtClean="0">
                <a:hlinkClick r:id="rId3" tooltip="https://www.mathworks.com/training-schedule/matlab-for-data-processing-and-visualization?class_format=Public+Self+Paced"/>
              </a:rPr>
              <a:t>https</a:t>
            </a:r>
            <a:r>
              <a:rPr lang="en-US" sz="1400" dirty="0">
                <a:hlinkClick r:id="rId3" tooltip="https://www.mathworks.com/training-schedule/matlab-for-data-processing-and-visualization?class_format=Public+Self+Paced"/>
              </a:rPr>
              <a:t>://www.mathworks.com/training-schedule/matlab-for-data-processing-and-visualization?class_format=Public+Self+Paced</a:t>
            </a:r>
            <a:endParaRPr lang="en-US" sz="1400" dirty="0" smtClean="0"/>
          </a:p>
          <a:p>
            <a:pPr marL="457200" indent="-457200">
              <a:buFont typeface="+mj-lt"/>
              <a:buAutoNum type="arabicPeriod"/>
            </a:pPr>
            <a:r>
              <a:rPr lang="en-US" sz="1600" dirty="0" smtClean="0"/>
              <a:t>Some </a:t>
            </a:r>
            <a:r>
              <a:rPr lang="en-US" sz="1600" dirty="0"/>
              <a:t>experience with analyzing </a:t>
            </a:r>
            <a:r>
              <a:rPr lang="en-US" sz="1600" dirty="0" smtClean="0"/>
              <a:t>data</a:t>
            </a:r>
          </a:p>
          <a:p>
            <a:pPr lvl="1"/>
            <a:r>
              <a:rPr lang="en-US" sz="1400" dirty="0" smtClean="0"/>
              <a:t>Please </a:t>
            </a:r>
            <a:r>
              <a:rPr lang="en-US" sz="1400" dirty="0"/>
              <a:t>read </a:t>
            </a:r>
            <a:r>
              <a:rPr lang="en-US" sz="1400" dirty="0" err="1"/>
              <a:t>OpenIntro</a:t>
            </a:r>
            <a:r>
              <a:rPr lang="en-US" sz="1400" dirty="0"/>
              <a:t> Statistics chapter 1</a:t>
            </a:r>
            <a:endParaRPr lang="en-US" sz="1400" dirty="0" smtClean="0"/>
          </a:p>
          <a:p>
            <a:pPr marL="457200" indent="-457200">
              <a:buFont typeface="+mj-lt"/>
              <a:buAutoNum type="arabicPeriod"/>
            </a:pPr>
            <a:r>
              <a:rPr lang="en-US" sz="1600" dirty="0"/>
              <a:t>B</a:t>
            </a:r>
            <a:r>
              <a:rPr lang="en-US" sz="1600" dirty="0" smtClean="0"/>
              <a:t>asic probability</a:t>
            </a:r>
          </a:p>
          <a:p>
            <a:pPr lvl="1"/>
            <a:r>
              <a:rPr lang="en-US" sz="1400" dirty="0" smtClean="0"/>
              <a:t>Make </a:t>
            </a:r>
            <a:r>
              <a:rPr lang="en-US" sz="1400" dirty="0"/>
              <a:t>sure you understand the material in </a:t>
            </a:r>
            <a:r>
              <a:rPr lang="en-US" sz="1400" dirty="0" err="1"/>
              <a:t>OpenIntro</a:t>
            </a:r>
            <a:r>
              <a:rPr lang="en-US" sz="1400" dirty="0"/>
              <a:t> Statistics chapter 2 and skim through chapter </a:t>
            </a:r>
            <a:r>
              <a:rPr lang="en-US" sz="1400" dirty="0" smtClean="0"/>
              <a:t>3.</a:t>
            </a:r>
          </a:p>
          <a:p>
            <a:pPr lvl="1"/>
            <a:r>
              <a:rPr lang="en-US" sz="1400" dirty="0" smtClean="0"/>
              <a:t>For </a:t>
            </a:r>
            <a:r>
              <a:rPr lang="en-US" sz="1400" dirty="0"/>
              <a:t>a more advanced treatment, read Wasserman chapter 1, chapter 2 sections 1-9, and chapter 3 sections </a:t>
            </a:r>
            <a:r>
              <a:rPr lang="en-US" sz="1400" dirty="0" smtClean="0"/>
              <a:t>1-3.</a:t>
            </a:r>
          </a:p>
          <a:p>
            <a:pPr lvl="1"/>
            <a:r>
              <a:rPr lang="en-US" sz="1400" dirty="0" smtClean="0"/>
              <a:t>The </a:t>
            </a:r>
            <a:r>
              <a:rPr lang="en-US" sz="1400" dirty="0"/>
              <a:t>level of expertise required for our course is somewhere between these two texts, so don't worry if you don't completely understand the Wasserman sections.</a:t>
            </a:r>
          </a:p>
        </p:txBody>
      </p:sp>
      <p:sp>
        <p:nvSpPr>
          <p:cNvPr id="3" name="Title 2"/>
          <p:cNvSpPr>
            <a:spLocks noGrp="1"/>
          </p:cNvSpPr>
          <p:nvPr>
            <p:ph type="title"/>
          </p:nvPr>
        </p:nvSpPr>
        <p:spPr/>
        <p:txBody>
          <a:bodyPr/>
          <a:lstStyle/>
          <a:p>
            <a:r>
              <a:rPr lang="en-US" dirty="0" smtClean="0"/>
              <a:t>Prerequisites</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8</a:t>
            </a:fld>
            <a:endParaRPr lang="en-US" dirty="0"/>
          </a:p>
        </p:txBody>
      </p:sp>
    </p:spTree>
    <p:extLst>
      <p:ext uri="{BB962C8B-B14F-4D97-AF65-F5344CB8AC3E}">
        <p14:creationId xmlns:p14="http://schemas.microsoft.com/office/powerpoint/2010/main" val="70533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Read “50 Years of Data Science” by David </a:t>
            </a:r>
            <a:r>
              <a:rPr lang="en-US" dirty="0" err="1"/>
              <a:t>Donoho</a:t>
            </a:r>
            <a:endParaRPr lang="en-US" dirty="0"/>
          </a:p>
          <a:p>
            <a:pPr lvl="1"/>
            <a:r>
              <a:rPr lang="en-US" dirty="0"/>
              <a:t>I placed a highlighted pdf on the Yammer page [</a:t>
            </a:r>
            <a:r>
              <a:rPr lang="en-US" dirty="0">
                <a:hlinkClick r:id="rId2"/>
              </a:rPr>
              <a:t>link</a:t>
            </a:r>
            <a:r>
              <a:rPr lang="en-US" dirty="0"/>
              <a:t>]</a:t>
            </a:r>
          </a:p>
        </p:txBody>
      </p:sp>
      <p:sp>
        <p:nvSpPr>
          <p:cNvPr id="3" name="Title 2"/>
          <p:cNvSpPr>
            <a:spLocks noGrp="1"/>
          </p:cNvSpPr>
          <p:nvPr>
            <p:ph type="title"/>
          </p:nvPr>
        </p:nvSpPr>
        <p:spPr/>
        <p:txBody>
          <a:bodyPr/>
          <a:lstStyle/>
          <a:p>
            <a:r>
              <a:rPr lang="en-US" dirty="0" smtClean="0"/>
              <a:t>Meeting 1 pre-reading</a:t>
            </a:r>
            <a:endParaRPr lang="en-US" dirty="0"/>
          </a:p>
        </p:txBody>
      </p:sp>
      <p:sp>
        <p:nvSpPr>
          <p:cNvPr id="4" name="Slide Number Placeholder 3"/>
          <p:cNvSpPr>
            <a:spLocks noGrp="1"/>
          </p:cNvSpPr>
          <p:nvPr>
            <p:ph type="sldNum" sz="quarter" idx="11"/>
          </p:nvPr>
        </p:nvSpPr>
        <p:spPr/>
        <p:txBody>
          <a:bodyPr/>
          <a:lstStyle/>
          <a:p>
            <a:pPr algn="r"/>
            <a:fld id="{6A1832FB-D067-F14F-8F63-A059BBF7F3FB}" type="slidenum">
              <a:rPr lang="en-US" smtClean="0"/>
              <a:pPr algn="r"/>
              <a:t>9</a:t>
            </a:fld>
            <a:endParaRPr lang="en-US" dirty="0"/>
          </a:p>
        </p:txBody>
      </p:sp>
    </p:spTree>
    <p:extLst>
      <p:ext uri="{BB962C8B-B14F-4D97-AF65-F5344CB8AC3E}">
        <p14:creationId xmlns:p14="http://schemas.microsoft.com/office/powerpoint/2010/main" val="2756759106"/>
      </p:ext>
    </p:extLst>
  </p:cSld>
  <p:clrMapOvr>
    <a:masterClrMapping/>
  </p:clrMapOvr>
</p:sld>
</file>

<file path=ppt/theme/theme1.xml><?xml version="1.0" encoding="utf-8"?>
<a:theme xmlns:a="http://schemas.openxmlformats.org/drawingml/2006/main" name="Blank">
  <a:themeElements>
    <a:clrScheme name="ExxonMobil">
      <a:dk1>
        <a:srgbClr val="000000"/>
      </a:dk1>
      <a:lt1>
        <a:srgbClr val="FFFFFF"/>
      </a:lt1>
      <a:dk2>
        <a:srgbClr val="ED1C2E"/>
      </a:dk2>
      <a:lt2>
        <a:srgbClr val="5A5A5A"/>
      </a:lt2>
      <a:accent1>
        <a:srgbClr val="0C479D"/>
      </a:accent1>
      <a:accent2>
        <a:srgbClr val="00A3E0"/>
      </a:accent2>
      <a:accent3>
        <a:srgbClr val="13943C"/>
      </a:accent3>
      <a:accent4>
        <a:srgbClr val="B4D405"/>
      </a:accent4>
      <a:accent5>
        <a:srgbClr val="FFD700"/>
      </a:accent5>
      <a:accent6>
        <a:srgbClr val="ED8B00"/>
      </a:accent6>
      <a:hlink>
        <a:srgbClr val="0C479D"/>
      </a:hlink>
      <a:folHlink>
        <a:srgbClr val="00A3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w="127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6808</TotalTime>
  <Words>3064</Words>
  <Application>Microsoft Office PowerPoint</Application>
  <PresentationFormat>On-screen Show (4:3)</PresentationFormat>
  <Paragraphs>402</Paragraphs>
  <Slides>51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ヒラギノ角ゴ Pro W3</vt:lpstr>
      <vt:lpstr>Blank</vt:lpstr>
      <vt:lpstr>Schedule</vt:lpstr>
      <vt:lpstr>Why</vt:lpstr>
      <vt:lpstr>Learning Objectives</vt:lpstr>
      <vt:lpstr>Schedule</vt:lpstr>
      <vt:lpstr>Details</vt:lpstr>
      <vt:lpstr>Background</vt:lpstr>
      <vt:lpstr>Books</vt:lpstr>
      <vt:lpstr>Prerequisites</vt:lpstr>
      <vt:lpstr>Meeting 1 pre-reading</vt:lpstr>
      <vt:lpstr>Meeting 1</vt:lpstr>
      <vt:lpstr>Meeting 1 (continued)</vt:lpstr>
      <vt:lpstr>Meeting 2 pre-reading</vt:lpstr>
      <vt:lpstr>Meeting 2 pre-reading (continued)</vt:lpstr>
      <vt:lpstr>Homework due before Meeting 2</vt:lpstr>
      <vt:lpstr>Meeting 2 “solutions”</vt:lpstr>
      <vt:lpstr>Meeting 3 pre-reading</vt:lpstr>
      <vt:lpstr>Homework due before Meeting 3</vt:lpstr>
      <vt:lpstr>Meeting 3 “solutions”</vt:lpstr>
      <vt:lpstr>Meeting 4 pre-reading</vt:lpstr>
      <vt:lpstr>Homework due before Meeting 4</vt:lpstr>
      <vt:lpstr>Meeting 4 “solutions”</vt:lpstr>
      <vt:lpstr>Meeting 5 pre-reading</vt:lpstr>
      <vt:lpstr>Homework due before Meeting 5</vt:lpstr>
      <vt:lpstr>Meeting 5 “solutions”</vt:lpstr>
      <vt:lpstr>Meeting 5 discussion</vt:lpstr>
      <vt:lpstr>Meeting 5 discussion (continued)</vt:lpstr>
      <vt:lpstr>Meeting 5 discussion (continued)</vt:lpstr>
      <vt:lpstr>Meeting 6 pre-reading</vt:lpstr>
      <vt:lpstr>Homework due before Meeting 6</vt:lpstr>
      <vt:lpstr>Meeting 6 “solutions”</vt:lpstr>
      <vt:lpstr>Meeting 7 pre-reading</vt:lpstr>
      <vt:lpstr>Meeting 7 pre-reading – further resources</vt:lpstr>
      <vt:lpstr>Data Wrangling “Homework”</vt:lpstr>
      <vt:lpstr>Data Wrangling “Solutions”</vt:lpstr>
      <vt:lpstr>Design of Experiments post-reading</vt:lpstr>
      <vt:lpstr>Meeting 8 discussion</vt:lpstr>
      <vt:lpstr>Meeting 9 pre-reading</vt:lpstr>
      <vt:lpstr>Meeting 9 pre-reading (continued)</vt:lpstr>
      <vt:lpstr>Homework due before Meeting 9</vt:lpstr>
      <vt:lpstr>Meeting 9 “solutions”</vt:lpstr>
      <vt:lpstr>Meeting 10 pre-reading</vt:lpstr>
      <vt:lpstr>Homework due before Meeting 10</vt:lpstr>
      <vt:lpstr>Meeting 10 “solutions”</vt:lpstr>
      <vt:lpstr>Homework due before Meeting 11</vt:lpstr>
      <vt:lpstr>Meeting 11 discussion</vt:lpstr>
      <vt:lpstr>Meeting 11 “solutions”</vt:lpstr>
      <vt:lpstr>Meeting 12 pre-reading</vt:lpstr>
      <vt:lpstr>Homework due before Meeting 12</vt:lpstr>
      <vt:lpstr>Meeting 12 discussion</vt:lpstr>
      <vt:lpstr>Meeting 12 “solutions”</vt:lpstr>
      <vt:lpstr>Meeting 13 discussion</vt:lpstr>
    </vt:vector>
  </TitlesOfParts>
  <Company>ExxonMobil or an Affiliate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Tentative Schedule</dc:title>
  <dc:creator>Damian Burch</dc:creator>
  <cp:lastModifiedBy>Burch, Damian</cp:lastModifiedBy>
  <cp:revision>116</cp:revision>
  <dcterms:created xsi:type="dcterms:W3CDTF">2017-01-10T14:12:28Z</dcterms:created>
  <dcterms:modified xsi:type="dcterms:W3CDTF">2018-06-28T18:29:33Z</dcterms:modified>
</cp:coreProperties>
</file>