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3" r:id="rId3"/>
    <p:sldId id="262" r:id="rId4"/>
    <p:sldId id="265" r:id="rId5"/>
    <p:sldId id="267" r:id="rId6"/>
    <p:sldId id="257" r:id="rId7"/>
    <p:sldId id="258" r:id="rId8"/>
    <p:sldId id="259" r:id="rId9"/>
    <p:sldId id="26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-269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CDBC-08BA-4189-AEAE-13C91257FD7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E986E-2DD1-4634-85C0-8B941A6F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986E-2DD1-4634-85C0-8B941A6F0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986E-2DD1-4634-85C0-8B941A6F0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Analytical method does not work for</a:t>
            </a:r>
            <a:r>
              <a:rPr lang="en-US" baseline="0" dirty="0" smtClean="0"/>
              <a:t> data generated by non-linear process such as a polynomial (e.g. quadratic)</a:t>
            </a:r>
          </a:p>
          <a:p>
            <a:r>
              <a:rPr lang="en-US" baseline="0" dirty="0" smtClean="0"/>
              <a:t>iid – independent &amp; identically distributed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986E-2DD1-4634-85C0-8B941A6F0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error includes error x and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0240-7D04-4CCF-B0A2-211F0A9A2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986E-2DD1-4634-85C0-8B941A6F0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0.632+</a:t>
            </a:r>
            <a:r>
              <a:rPr lang="en-US" baseline="0" dirty="0" smtClean="0"/>
              <a:t> bootstrap estimate : uses no information error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turns out that the training errors will usually be too small as we tend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we have to rely on the validation errors somewhat.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 will tend to be slightly too large however, as a bootstrap sample only contains roughly 2/3 of the training data on average, meaning that the predictions will be artificially worsened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smtClean="0"/>
              <a:t>the distribution of the bootstrapped statistics approximates the distribution of the sample statistics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0240-7D04-4CCF-B0A2-211F0A9A29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error distribution is close to Gaussian, then even parametric approach works well</a:t>
            </a:r>
          </a:p>
          <a:p>
            <a:r>
              <a:rPr lang="en-US" baseline="0" dirty="0" smtClean="0"/>
              <a:t>In this case , its hard to see but in case we have a skewed distribution, that will be observed in the bootstrapped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0240-7D04-4CCF-B0A2-211F0A9A2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7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6F40-73E4-4F40-98C6-E77ED8ECFE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F35B-13EF-40AD-B5AE-4A1ADE89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8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ElemStatLearn/" TargetMode="External"/><Relationship Id="rId2" Type="http://schemas.openxmlformats.org/officeDocument/2006/relationships/hyperlink" Target="https://saattrupdan.github.io/2020-03-09-quantile-regression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online.stat.psu.edu/stat501/lesson/3/3.3" TargetMode="External"/><Relationship Id="rId4" Type="http://schemas.openxmlformats.org/officeDocument/2006/relationships/hyperlink" Target="https://ntrs.nasa.gov/citations/201300143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5" Type="http://schemas.openxmlformats.org/officeDocument/2006/relationships/image" Target="../media/image9.png"/><Relationship Id="rId4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27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0.png"/><Relationship Id="rId5" Type="http://schemas.openxmlformats.org/officeDocument/2006/relationships/image" Target="../media/image1290.png"/><Relationship Id="rId4" Type="http://schemas.openxmlformats.org/officeDocument/2006/relationships/image" Target="../media/image13.png"/><Relationship Id="rId9" Type="http://schemas.openxmlformats.org/officeDocument/2006/relationships/image" Target="../media/image13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Uncertainty quantification for </a:t>
            </a:r>
            <a:r>
              <a:rPr lang="en-US" dirty="0" smtClean="0"/>
              <a:t>regression </a:t>
            </a:r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Tripti </a:t>
            </a:r>
            <a:r>
              <a:rPr lang="en-US" dirty="0" smtClean="0"/>
              <a:t>Kumari</a:t>
            </a:r>
          </a:p>
          <a:p>
            <a:r>
              <a:rPr lang="en-US" dirty="0" smtClean="0"/>
              <a:t>25 September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6" y="270933"/>
            <a:ext cx="10515600" cy="7085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Mprint" panose="020B0503020204020204" pitchFamily="34" charset="0"/>
                <a:ea typeface="EMprint" panose="020B0503020204020204" pitchFamily="34" charset="0"/>
              </a:rPr>
              <a:t>Quantile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1132" y="1041400"/>
                <a:ext cx="10600267" cy="342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Training </a:t>
                </a:r>
                <a:r>
                  <a:rPr lang="en-US" dirty="0">
                    <a:latin typeface="EMprint" panose="020B0503020204020204" pitchFamily="34" charset="0"/>
                    <a:ea typeface="EMprint" panose="020B0503020204020204" pitchFamily="34" charset="0"/>
                  </a:rPr>
                  <a:t>the model on a large number of bootstrapped </a:t>
                </a:r>
                <a:r>
                  <a:rPr lang="en-US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samples is </a:t>
                </a:r>
                <a:r>
                  <a:rPr lang="en-US" dirty="0">
                    <a:latin typeface="EMprint" panose="020B0503020204020204" pitchFamily="34" charset="0"/>
                    <a:ea typeface="EMprint" panose="020B0503020204020204" pitchFamily="34" charset="0"/>
                  </a:rPr>
                  <a:t>unfeasible if training the model takes many hours </a:t>
                </a:r>
                <a:r>
                  <a:rPr lang="en-US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or days. For example while using neural nets</a:t>
                </a:r>
              </a:p>
              <a:p>
                <a:endParaRPr lang="en-US" dirty="0" smtClean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In most regression problems we use MSE loss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Minimizing MSE leads to predicting conditional mean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  <a:p>
                <a:pPr lvl="1"/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Quantile Regression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Change the MSE loss function to MQL (Mean Quantile Loss):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one that predicts conditional quantiles rather than conditional means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2" y="1041400"/>
                <a:ext cx="10600267" cy="3423758"/>
              </a:xfrm>
              <a:prstGeom prst="rect">
                <a:avLst/>
              </a:prstGeom>
              <a:blipFill rotWithShape="0">
                <a:blip r:embed="rId2"/>
                <a:stretch>
                  <a:fillRect l="-403" t="-1070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745315" y="3639324"/>
            <a:ext cx="5483398" cy="1177919"/>
            <a:chOff x="4201582" y="3991410"/>
            <a:chExt cx="5483398" cy="1177919"/>
          </a:xfrm>
        </p:grpSpPr>
        <p:grpSp>
          <p:nvGrpSpPr>
            <p:cNvPr id="6" name="Group 5"/>
            <p:cNvGrpSpPr/>
            <p:nvPr/>
          </p:nvGrpSpPr>
          <p:grpSpPr>
            <a:xfrm>
              <a:off x="4201582" y="3991410"/>
              <a:ext cx="2788709" cy="1177919"/>
              <a:chOff x="4201582" y="3678142"/>
              <a:chExt cx="2788709" cy="117791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1582" y="3678142"/>
                <a:ext cx="2788709" cy="69420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582" y="4198720"/>
                <a:ext cx="2580218" cy="65734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191284" y="3991410"/>
                  <a:ext cx="24936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i="1" dirty="0" smtClean="0"/>
                    <a:t>Check function for q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1600" i="1" dirty="0" smtClean="0"/>
                    <a:t> (0,1) </a:t>
                  </a:r>
                  <a:endParaRPr lang="en-US" sz="1600" i="1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84" y="3991410"/>
                  <a:ext cx="249369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67" t="-5357" r="-2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6990291" y="4174067"/>
              <a:ext cx="200993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2310" y="4854105"/>
            <a:ext cx="105325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Build 3 models : one each for high, low &amp; mid case: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P10,P50,P90 -&gt; q : [0.1, 0.5,0.9]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Limitations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EMprint" panose="020B0503020204020204" pitchFamily="34" charset="0"/>
                <a:ea typeface="EMprint" panose="020B0503020204020204" pitchFamily="34" charset="0"/>
              </a:rPr>
              <a:t>T</a:t>
            </a:r>
            <a:r>
              <a:rPr lang="en-US" sz="1600" b="1" dirty="0" smtClean="0">
                <a:latin typeface="EMprint" panose="020B0503020204020204" pitchFamily="34" charset="0"/>
                <a:ea typeface="EMprint" panose="020B0503020204020204" pitchFamily="34" charset="0"/>
              </a:rPr>
              <a:t>he model is quantifying its own uncertainty :</a:t>
            </a:r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 reliant on the model being able to correctly fit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if we’re overfitting the training data then the prediction intervals will also become over fitted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690688"/>
            <a:ext cx="7526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https://saattrupdan.github.io/2020-03-09-quantile-regression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https://web.stanford.edu/~hastie/ElemStatLearn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Chapter 7 (Model assessment &amp; selection)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ntrs.nasa.gov/citations/20130014367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online.stat.psu.edu/stat501/lesson/3/3.3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Things I will cover </a:t>
            </a: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Prediction intervals </a:t>
            </a:r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lvl="1"/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Analytical </a:t>
            </a:r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lvl="1"/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Parametric </a:t>
            </a:r>
          </a:p>
          <a:p>
            <a:pPr lvl="1"/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Non-parametric </a:t>
            </a:r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lvl="1"/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Using quantile loss</a:t>
            </a:r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Not covered</a:t>
            </a:r>
          </a:p>
          <a:p>
            <a:pPr lvl="1"/>
            <a:r>
              <a:rPr lang="en-US" dirty="0">
                <a:latin typeface="EMprint" panose="020B0503020204020204" pitchFamily="34" charset="0"/>
                <a:ea typeface="EMprint" panose="020B0503020204020204" pitchFamily="34" charset="0"/>
              </a:rPr>
              <a:t>D</a:t>
            </a: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etails of confidence intervals </a:t>
            </a:r>
          </a:p>
          <a:p>
            <a:pPr lvl="1"/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Bayesian approaches </a:t>
            </a:r>
          </a:p>
          <a:p>
            <a:pPr marL="0" indent="0">
              <a:buNone/>
            </a:pP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035"/>
            <a:ext cx="10515600" cy="720725"/>
          </a:xfrm>
        </p:spPr>
        <p:txBody>
          <a:bodyPr/>
          <a:lstStyle/>
          <a:p>
            <a:r>
              <a:rPr lang="en-US" dirty="0" smtClean="0"/>
              <a:t>Confidence intervals vs prediction intervals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1463675"/>
            <a:ext cx="10515600" cy="4351338"/>
          </a:xfrm>
        </p:spPr>
        <p:txBody>
          <a:bodyPr/>
          <a:lstStyle/>
          <a:p>
            <a:r>
              <a:rPr lang="en-US" sz="2400" dirty="0" smtClean="0">
                <a:latin typeface="EMprint" panose="020B0503020204020204" pitchFamily="34" charset="0"/>
                <a:ea typeface="EMprint" panose="020B0503020204020204" pitchFamily="34" charset="0"/>
              </a:rPr>
              <a:t>Prediction &amp; confidence intervals are often confused with each other. However, they are not quite the same thing</a:t>
            </a:r>
          </a:p>
          <a:p>
            <a:pPr lvl="1"/>
            <a:r>
              <a:rPr lang="en-US" sz="2000" dirty="0" smtClean="0">
                <a:latin typeface="EMprint" panose="020B0503020204020204" pitchFamily="34" charset="0"/>
                <a:ea typeface="EMprint" panose="020B0503020204020204" pitchFamily="34" charset="0"/>
              </a:rPr>
              <a:t>confidence interval </a:t>
            </a:r>
            <a:r>
              <a:rPr lang="en-US" sz="2000" dirty="0" smtClean="0">
                <a:latin typeface="EMprint" panose="020B0503020204020204" pitchFamily="34" charset="0"/>
                <a:ea typeface="EMprint" panose="020B0503020204020204" pitchFamily="34" charset="0"/>
              </a:rPr>
              <a:t>measure </a:t>
            </a:r>
            <a:r>
              <a:rPr lang="en-US" sz="2000" dirty="0" smtClean="0">
                <a:latin typeface="EMprint" panose="020B0503020204020204" pitchFamily="34" charset="0"/>
                <a:ea typeface="EMprint" panose="020B0503020204020204" pitchFamily="34" charset="0"/>
              </a:rPr>
              <a:t>the confidence in a given population statistic based on current sample e.g. mean , median, max, min </a:t>
            </a:r>
          </a:p>
          <a:p>
            <a:pPr lvl="1"/>
            <a:r>
              <a:rPr lang="en-US" sz="2000" dirty="0" smtClean="0">
                <a:latin typeface="EMprint" panose="020B0503020204020204" pitchFamily="34" charset="0"/>
                <a:ea typeface="EMprint" panose="020B0503020204020204" pitchFamily="34" charset="0"/>
              </a:rPr>
              <a:t>Prediction interval is where you expect your future values to fall given your observed data and model</a:t>
            </a:r>
          </a:p>
          <a:p>
            <a:pPr lvl="1"/>
            <a:r>
              <a:rPr lang="en-US" sz="2000" dirty="0" smtClean="0">
                <a:latin typeface="EMprint" panose="020B0503020204020204" pitchFamily="34" charset="0"/>
                <a:ea typeface="EMprint" panose="020B0503020204020204" pitchFamily="34" charset="0"/>
              </a:rPr>
              <a:t>Using confidence intervals for uncertainty in predictions will result in a much narrower range of values leading your intervals to not be calibrated properly as it completely ignores the random noise. A future measurement of y may be far away from our confidence interval because of the noise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Analytical Confidence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445" y="1820734"/>
                <a:ext cx="4828769" cy="183314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latin typeface="EMprint" panose="020B0503020204020204" pitchFamily="34" charset="0"/>
                    <a:ea typeface="EMprint" panose="020B0503020204020204" pitchFamily="34" charset="0"/>
                  </a:rPr>
                  <a:t>confidence interval 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measures </a:t>
                </a:r>
                <a:r>
                  <a:rPr lang="en-US" sz="1400" dirty="0">
                    <a:latin typeface="EMprint" panose="020B0503020204020204" pitchFamily="34" charset="0"/>
                    <a:ea typeface="EMprint" panose="020B0503020204020204" pitchFamily="34" charset="0"/>
                  </a:rPr>
                  <a:t>the confidence in a given population statistic based on current sample e.g. mean , median, max, 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min, percentiles</a:t>
                </a:r>
              </a:p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For a linear model we often compute confidence intervals for model coefficients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</m:oMath>
                </a14:m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) . This concept can be extended to confidence intervals of modeled values(Y). </a:t>
                </a:r>
                <a:endParaRPr lang="en-US" sz="14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 </a:t>
                </a:r>
                <a:r>
                  <a:rPr lang="en-US" sz="1400" dirty="0">
                    <a:latin typeface="EMprint" panose="020B0503020204020204" pitchFamily="34" charset="0"/>
                    <a:ea typeface="EMprint" panose="020B0503020204020204" pitchFamily="34" charset="0"/>
                  </a:rPr>
                  <a:t>classical theory of linear regression makes strong assumptions about the true relationship and the 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noise</a:t>
                </a:r>
              </a:p>
              <a:p>
                <a:pPr lvl="1"/>
                <a:r>
                  <a:rPr lang="en-US" sz="12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Analytical ways are available to calculate confidence intervals for linear models </a:t>
                </a:r>
                <a:endParaRPr lang="en-US" sz="1100" dirty="0" smtClean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 </a:t>
                </a:r>
                <a:r>
                  <a:rPr lang="en-US" sz="1400" b="1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confidence interval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for dependent data is the range of </a:t>
                </a:r>
                <a:r>
                  <a:rPr lang="en-US" sz="1400" i="1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models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that are consistent with the data. The data is assumed to be generated by one of these models and </a:t>
                </a:r>
                <a:r>
                  <a:rPr lang="en-US" sz="1400" i="1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then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corrupted by noise. </a:t>
                </a:r>
              </a:p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The 95% confidence interval does </a:t>
                </a:r>
                <a:r>
                  <a:rPr lang="en-US" sz="1400" i="1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not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 contain 95% of the data points. As the number of data points increases, the confidence intervals shrink towards the model fit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445" y="1820734"/>
                <a:ext cx="4828769" cy="1833149"/>
              </a:xfrm>
              <a:blipFill rotWithShape="0">
                <a:blip r:embed="rId2"/>
                <a:stretch>
                  <a:fillRect l="-253" t="-1667" r="-758" b="-11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05"/>
          <a:stretch/>
        </p:blipFill>
        <p:spPr>
          <a:xfrm>
            <a:off x="6215709" y="974523"/>
            <a:ext cx="4824936" cy="3880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243" y="4854556"/>
            <a:ext cx="267652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7683" y="1335945"/>
                <a:ext cx="14069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83" y="1335945"/>
                <a:ext cx="140692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165" r="-1299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1643" y="931522"/>
            <a:ext cx="41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A general form of regression model is :</a:t>
            </a: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8592" y="5522475"/>
            <a:ext cx="430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Borrowed from Damian’s class on ML for geoscientists &amp; engineers 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Analytical Prediction Interval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319" y="1646035"/>
            <a:ext cx="4588934" cy="2284951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EMprint" panose="020B0503020204020204" pitchFamily="34" charset="0"/>
                <a:ea typeface="EMprint" panose="020B0503020204020204" pitchFamily="34" charset="0"/>
              </a:rPr>
              <a:t>The shape of the confidence intervals has been washed out by the data noise, which is uniform over all values of X. </a:t>
            </a:r>
            <a:endParaRPr lang="en-US" sz="150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500" dirty="0" smtClean="0">
                <a:latin typeface="EMprint" panose="020B0503020204020204" pitchFamily="34" charset="0"/>
                <a:ea typeface="EMprint" panose="020B0503020204020204" pitchFamily="34" charset="0"/>
              </a:rPr>
              <a:t>In this example the only source of noise/error is the sample error </a:t>
            </a:r>
          </a:p>
          <a:p>
            <a:r>
              <a:rPr lang="en-US" sz="1500" dirty="0" smtClean="0">
                <a:latin typeface="EMprint" panose="020B0503020204020204" pitchFamily="34" charset="0"/>
                <a:ea typeface="EMprint" panose="020B0503020204020204" pitchFamily="34" charset="0"/>
              </a:rPr>
              <a:t>We can use analytical formulas to calculate prediction </a:t>
            </a:r>
            <a:r>
              <a:rPr lang="en-US" sz="1500" dirty="0" smtClean="0">
                <a:latin typeface="EMprint" panose="020B0503020204020204" pitchFamily="34" charset="0"/>
                <a:ea typeface="EMprint" panose="020B0503020204020204" pitchFamily="34" charset="0"/>
              </a:rPr>
              <a:t>interval. </a:t>
            </a:r>
          </a:p>
          <a:p>
            <a:pPr lvl="1"/>
            <a:r>
              <a:rPr lang="en-US" sz="1200" dirty="0" smtClean="0">
                <a:solidFill>
                  <a:schemeClr val="accent5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Only applicable for data generated by linear models</a:t>
            </a:r>
          </a:p>
          <a:p>
            <a:pPr lvl="1"/>
            <a:r>
              <a:rPr lang="en-US" sz="1200" dirty="0" smtClean="0">
                <a:solidFill>
                  <a:schemeClr val="accent5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Error distribution is normal &amp; iid</a:t>
            </a:r>
            <a:r>
              <a:rPr lang="en-US" sz="1200" dirty="0" smtClean="0">
                <a:solidFill>
                  <a:schemeClr val="accent5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endParaRPr lang="en-US" sz="1500" dirty="0">
              <a:solidFill>
                <a:schemeClr val="accent5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48" y="4916507"/>
            <a:ext cx="267652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184" y="706039"/>
            <a:ext cx="4821555" cy="4194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96264" y="5893654"/>
            <a:ext cx="5377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Prediction interval = confidence Interval of data + Confidence interval of noise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8592" y="5522475"/>
            <a:ext cx="430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Borrowed from Damian’s class on ML for geoscientists &amp; engineers </a:t>
            </a:r>
            <a:endParaRPr lang="en-US" sz="11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80009" y="1228137"/>
                <a:ext cx="14069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,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09" y="1228137"/>
                <a:ext cx="1406924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1732" r="-1299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06437" y="899045"/>
            <a:ext cx="413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EMprint" panose="020B0503020204020204" pitchFamily="34" charset="0"/>
                <a:ea typeface="EMprint" panose="020B0503020204020204" pitchFamily="34" charset="0"/>
              </a:rPr>
              <a:t>A general form of regression model is :</a:t>
            </a:r>
            <a:endParaRPr lang="en-US" sz="14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133" y="4492767"/>
            <a:ext cx="3693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err="1">
                <a:solidFill>
                  <a:srgbClr val="3B444F"/>
                </a:solidFill>
                <a:latin typeface="-apple-system"/>
              </a:rPr>
              <a:t>Sample</a:t>
            </a:r>
            <a:r>
              <a:rPr lang="fr-FR" sz="1200" b="1" dirty="0">
                <a:solidFill>
                  <a:srgbClr val="3B444F"/>
                </a:solidFill>
                <a:latin typeface="-apple-system"/>
              </a:rPr>
              <a:t> </a:t>
            </a:r>
            <a:r>
              <a:rPr lang="fr-FR" sz="1200" b="1" dirty="0" err="1">
                <a:solidFill>
                  <a:srgbClr val="3B444F"/>
                </a:solidFill>
                <a:latin typeface="-apple-system"/>
              </a:rPr>
              <a:t>estimate</a:t>
            </a:r>
            <a:r>
              <a:rPr lang="fr-FR" sz="1200" b="1" dirty="0">
                <a:solidFill>
                  <a:srgbClr val="3B444F"/>
                </a:solidFill>
                <a:latin typeface="-apple-system"/>
              </a:rPr>
              <a:t> ± (</a:t>
            </a:r>
            <a:r>
              <a:rPr lang="fr-FR" sz="1200" b="1" i="1" dirty="0">
                <a:solidFill>
                  <a:srgbClr val="3B444F"/>
                </a:solidFill>
                <a:latin typeface="-apple-system"/>
              </a:rPr>
              <a:t>t</a:t>
            </a:r>
            <a:r>
              <a:rPr lang="fr-FR" sz="1200" b="1" dirty="0">
                <a:solidFill>
                  <a:srgbClr val="3B444F"/>
                </a:solidFill>
                <a:latin typeface="-apple-system"/>
              </a:rPr>
              <a:t>-multiplier × standard </a:t>
            </a:r>
            <a:r>
              <a:rPr lang="fr-FR" sz="1200" b="1" dirty="0" err="1">
                <a:solidFill>
                  <a:srgbClr val="3B444F"/>
                </a:solidFill>
                <a:latin typeface="-apple-system"/>
              </a:rPr>
              <a:t>error</a:t>
            </a:r>
            <a:r>
              <a:rPr lang="fr-FR" sz="1200" b="1" dirty="0">
                <a:solidFill>
                  <a:srgbClr val="3B444F"/>
                </a:solidFill>
                <a:latin typeface="-apple-system"/>
              </a:rPr>
              <a:t>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3435" y="3897524"/>
            <a:ext cx="3737338" cy="530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125" y="4903122"/>
            <a:ext cx="476250" cy="44767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38200" y="4938787"/>
            <a:ext cx="4964445" cy="1327040"/>
            <a:chOff x="707499" y="4691420"/>
            <a:chExt cx="4964445" cy="1327040"/>
          </a:xfrm>
        </p:grpSpPr>
        <p:grpSp>
          <p:nvGrpSpPr>
            <p:cNvPr id="22" name="Group 21"/>
            <p:cNvGrpSpPr/>
            <p:nvPr/>
          </p:nvGrpSpPr>
          <p:grpSpPr>
            <a:xfrm>
              <a:off x="1134975" y="4691420"/>
              <a:ext cx="4443764" cy="1327040"/>
              <a:chOff x="520116" y="4690533"/>
              <a:chExt cx="4458284" cy="132704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38200" y="4690533"/>
                <a:ext cx="414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Predicted value for a test </a:t>
                </a:r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sample when predictor is  </a:t>
                </a:r>
                <a:endParaRPr lang="en-US" sz="14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51777" y="5059353"/>
                <a:ext cx="3318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T-multiplier with n-2 degrees of freedom</a:t>
                </a:r>
                <a:endParaRPr lang="en-US" sz="14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62994" y="5434136"/>
                <a:ext cx="3318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Unbiased estimate of noise   </a:t>
                </a:r>
                <a:endParaRPr lang="en-US" sz="14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16" y="5790508"/>
                <a:ext cx="219075" cy="17145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851777" y="5709796"/>
                <a:ext cx="3318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Number of samples</a:t>
                </a:r>
                <a:endParaRPr lang="en-US" sz="14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24294" y="4774818"/>
              <a:ext cx="247650" cy="2095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07499" y="5067529"/>
              <a:ext cx="800100" cy="33337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7137" y="5442313"/>
              <a:ext cx="609600" cy="312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2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03950"/>
            <a:ext cx="10515600" cy="6339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EMprint" panose="020B0503020204020204" pitchFamily="34" charset="0"/>
                <a:ea typeface="EMprint" panose="020B0503020204020204" pitchFamily="34" charset="0"/>
              </a:rPr>
              <a:t>Defining Prediction intervals</a:t>
            </a:r>
            <a:endParaRPr lang="en-US" sz="28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06911" y="4586669"/>
                <a:ext cx="1207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11" y="4586669"/>
                <a:ext cx="1207638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513" r="-2010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1712" y="888551"/>
            <a:ext cx="5415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Prediction Intervals are used to quantify uncertainty in regression models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range of values that would be reasonable estimates for noisy y data</a:t>
            </a:r>
          </a:p>
          <a:p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Given the training data and trained model , the interval in which the true values of a new test sample will lie x percent of the time</a:t>
            </a:r>
          </a:p>
          <a:p>
            <a:endParaRPr lang="en-US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90 percent prediction interval means the true values of the test data samples will lie in this interval 90 % of the time </a:t>
            </a: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45299" y="801882"/>
            <a:ext cx="5451376" cy="3687655"/>
            <a:chOff x="6064349" y="443978"/>
            <a:chExt cx="5451376" cy="368765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3681" y="443978"/>
              <a:ext cx="5082044" cy="332349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rot="16200000">
              <a:off x="6008509" y="1603076"/>
              <a:ext cx="48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08028" y="3762301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9345015" y="656752"/>
              <a:ext cx="2108912" cy="722445"/>
              <a:chOff x="8926658" y="4343601"/>
              <a:chExt cx="3544049" cy="11077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557460" y="4343601"/>
                <a:ext cx="2180861" cy="42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True values</a:t>
                </a:r>
                <a:endParaRPr lang="en-US" sz="12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309808" y="4498301"/>
                <a:ext cx="125134" cy="12455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9309808" y="4793633"/>
                <a:ext cx="125134" cy="1245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557461" y="4676708"/>
                <a:ext cx="1344807" cy="295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Predicted </a:t>
                </a:r>
                <a:r>
                  <a:rPr lang="en-US" sz="1200" dirty="0"/>
                  <a:t>values</a:t>
                </a: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926658" y="5135060"/>
                <a:ext cx="439225" cy="152400"/>
                <a:chOff x="8926658" y="5135060"/>
                <a:chExt cx="439225" cy="1524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926658" y="5211261"/>
                  <a:ext cx="439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357434" y="5135060"/>
                  <a:ext cx="0" cy="152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8926658" y="5135060"/>
                  <a:ext cx="0" cy="152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/>
              <p:cNvSpPr/>
              <p:nvPr/>
            </p:nvSpPr>
            <p:spPr>
              <a:xfrm>
                <a:off x="9528469" y="5026595"/>
                <a:ext cx="2942238" cy="424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80% Prediction Interval </a:t>
                </a:r>
                <a:endParaRPr lang="en-US" sz="12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834496" y="5377246"/>
                <a:ext cx="2813911" cy="269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1600" dirty="0">
                          <a:solidFill>
                            <a:srgbClr val="404040"/>
                          </a:solidFill>
                          <a:latin typeface="MathJax_Math-italic"/>
                        </a:rPr>
                        <m:t>η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sz="1600" dirty="0">
                              <a:solidFill>
                                <a:srgbClr val="404040"/>
                              </a:solidFill>
                              <a:latin typeface="MathJax_Math-italic"/>
                            </a:rPr>
                            <m:t>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496" y="5377246"/>
                <a:ext cx="2813911" cy="269113"/>
              </a:xfrm>
              <a:prstGeom prst="rect">
                <a:avLst/>
              </a:prstGeom>
              <a:blipFill rotWithShape="0">
                <a:blip r:embed="rId5"/>
                <a:stretch>
                  <a:fillRect l="-17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118680" y="5882938"/>
                <a:ext cx="15328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𝑀𝑜𝑑𝑒𝑙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𝑒𝑠𝑡𝑖𝑚𝑎𝑡𝑒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680" y="5882938"/>
                <a:ext cx="1532856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7681" y="4723309"/>
            <a:ext cx="6167208" cy="1175976"/>
            <a:chOff x="362109" y="4375423"/>
            <a:chExt cx="6167208" cy="1175976"/>
          </a:xfrm>
        </p:grpSpPr>
        <p:sp>
          <p:nvSpPr>
            <p:cNvPr id="3" name="TextBox 2"/>
            <p:cNvSpPr txBox="1"/>
            <p:nvPr/>
          </p:nvSpPr>
          <p:spPr>
            <a:xfrm>
              <a:off x="362109" y="4375423"/>
              <a:ext cx="6163546" cy="1175976"/>
            </a:xfrm>
            <a:prstGeom prst="rect">
              <a:avLst/>
            </a:prstGeom>
            <a:noFill/>
            <a:ln w="28575">
              <a:solidFill>
                <a:srgbClr val="0000B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65771" y="4612812"/>
              <a:ext cx="6163546" cy="762455"/>
              <a:chOff x="294340" y="4751475"/>
              <a:chExt cx="6163546" cy="7624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94340" y="4751475"/>
                    <a:ext cx="61635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𝐵𝑖𝑎𝑠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40" y="4751475"/>
                    <a:ext cx="6163546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2514869" y="5118822"/>
                    <a:ext cx="3464171" cy="39510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s-ES" dirty="0" smtClean="0">
                              <a:solidFill>
                                <a:srgbClr val="0070C0"/>
                              </a:solidFill>
                              <a:latin typeface="MathJax_Math-italic"/>
                            </a:rPr>
                            <m:t>η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dirty="0">
                                  <a:solidFill>
                                    <a:srgbClr val="0070C0"/>
                                  </a:solidFill>
                                  <a:latin typeface="MathJax_Math-italic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869" y="5118822"/>
                    <a:ext cx="3464171" cy="39510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088399" y="4993047"/>
                <a:ext cx="1155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True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𝑀𝑜𝑑𝑒𝑙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99" y="4993047"/>
                <a:ext cx="11553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8680088" y="4862187"/>
            <a:ext cx="1763" cy="20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812369" y="5691485"/>
            <a:ext cx="0" cy="2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31" y="328736"/>
            <a:ext cx="10515600" cy="63394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Mprint" panose="020B0503020204020204" pitchFamily="34" charset="0"/>
                <a:ea typeface="EMprint" panose="020B0503020204020204" pitchFamily="34" charset="0"/>
              </a:rPr>
              <a:t>Model based uncertainty: (1) Distribution based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3020" y="962677"/>
            <a:ext cx="6509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Parametric approach</a:t>
            </a:r>
            <a:r>
              <a:rPr lang="en-US" dirty="0">
                <a:solidFill>
                  <a:schemeClr val="accent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: </a:t>
            </a:r>
            <a:r>
              <a:rPr lang="en-US" dirty="0">
                <a:latin typeface="EMprint" panose="020B0503020204020204" pitchFamily="34" charset="0"/>
                <a:ea typeface="EMprint" panose="020B0503020204020204" pitchFamily="34" charset="0"/>
              </a:rPr>
              <a:t>assume a parametric form for error distribution (e.g., Gaussian)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Cross-validation error : estimate of generalization error when predictions are made on an independent test sample from the joint distribution of X &amp; Y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372350" y="2276475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7918086" y="2614246"/>
          <a:ext cx="4135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46"/>
              </a:tblGrid>
              <a:tr h="22585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X0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8766391" y="2429910"/>
            <a:ext cx="1358333" cy="612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Trained Model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24724" y="2736004"/>
            <a:ext cx="41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10559483" y="2619132"/>
          <a:ext cx="4135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46"/>
              </a:tblGrid>
              <a:tr h="22585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Y0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58" idx="1"/>
          </p:cNvCxnSpPr>
          <p:nvPr/>
        </p:nvCxnSpPr>
        <p:spPr>
          <a:xfrm>
            <a:off x="8410994" y="2736004"/>
            <a:ext cx="355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42898" y="3688491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P10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: Prediction(Y0) – 1.262 * RMSE (CV)</a:t>
            </a: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42897" y="4119273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P90 </a:t>
            </a:r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:  Prediction(Y0) + 1.262 * RMSE (CV)</a:t>
            </a: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08385" y="3257709"/>
            <a:ext cx="446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Mprint" panose="020B0503020204020204" pitchFamily="34" charset="0"/>
                <a:ea typeface="EMprint" panose="020B0503020204020204" pitchFamily="34" charset="0"/>
              </a:rPr>
              <a:t>Assuming error distribution as Gaussian </a:t>
            </a: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6572" y="5790927"/>
            <a:ext cx="182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RMSE (CV)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58275" y="2233195"/>
            <a:ext cx="1169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New Sample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6797" y="5282875"/>
            <a:ext cx="387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Example of a 5 fold Cross validation technique</a:t>
            </a:r>
            <a:endParaRPr lang="en-US" sz="1400" dirty="0">
              <a:solidFill>
                <a:srgbClr val="C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330222" y="2257961"/>
            <a:ext cx="103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509284" y="5888644"/>
                <a:ext cx="923330" cy="425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rgbClr val="0070C0"/>
                          </a:solidFill>
                        </a:rPr>
                        <m:t>CV</m:t>
                      </m:r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rgbClr val="0070C0"/>
                          </a:solidFill>
                        </a:rPr>
                        <m:t>MSEavg</m:t>
                      </m:r>
                    </m:oMath>
                  </m:oMathPara>
                </a14:m>
                <a:endParaRPr lang="en-US" sz="1400" baseline="-25000" dirty="0">
                  <a:solidFill>
                    <a:srgbClr val="0070C0"/>
                  </a:solidFill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84" y="5888644"/>
                <a:ext cx="923330" cy="425950"/>
              </a:xfrm>
              <a:prstGeom prst="rect">
                <a:avLst/>
              </a:prstGeom>
              <a:blipFill rotWithShape="0">
                <a:blip r:embed="rId3"/>
                <a:stretch>
                  <a:fillRect l="-662" r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434871" y="5873874"/>
            <a:ext cx="1614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EMprint" panose="020B0503020204020204" pitchFamily="34" charset="0"/>
                <a:ea typeface="EMprint" panose="020B0503020204020204" pitchFamily="34" charset="0"/>
              </a:rPr>
              <a:t>estimate of prediction </a:t>
            </a:r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error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058038" y="5737829"/>
            <a:ext cx="18587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estimate of standard deviation of prediction error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5" y="2473072"/>
            <a:ext cx="6553596" cy="26924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72350" y="4630822"/>
            <a:ext cx="42943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Limitation: can lead to slightly bigger intervals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Constant width on both sides centered at the predicted 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Requires careful selection of cross-validation data for good calibration </a:t>
            </a:r>
            <a:endParaRPr lang="en-US" sz="120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Not good for situations when residuals have varying variance (e.g. heteroscedasticity)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endParaRPr lang="en-US" sz="1600" dirty="0">
              <a:solidFill>
                <a:srgbClr val="0070C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31" y="328736"/>
            <a:ext cx="10515600" cy="63394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Mprint" panose="020B0503020204020204" pitchFamily="34" charset="0"/>
                <a:ea typeface="EMprint" panose="020B0503020204020204" pitchFamily="34" charset="0"/>
              </a:rPr>
              <a:t>Model based uncertainty : (2 </a:t>
            </a:r>
            <a:r>
              <a:rPr lang="en-US" sz="2800" dirty="0" smtClean="0">
                <a:latin typeface="EMprint" panose="020B0503020204020204" pitchFamily="34" charset="0"/>
                <a:ea typeface="EMprint" panose="020B0503020204020204" pitchFamily="34" charset="0"/>
              </a:rPr>
              <a:t>) Non-Parametric</a:t>
            </a:r>
            <a:endParaRPr lang="en-US" sz="28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091" y="679069"/>
            <a:ext cx="6043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Non-parametric approach: </a:t>
            </a:r>
            <a:r>
              <a:rPr lang="en-US" sz="1400" dirty="0" smtClean="0">
                <a:latin typeface="EMprint" panose="020B0503020204020204" pitchFamily="34" charset="0"/>
                <a:ea typeface="EMprint" panose="020B0503020204020204" pitchFamily="34" charset="0"/>
              </a:rPr>
              <a:t>No assumption regarding the sampling distribution of noise or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Bootstrap (sampling with replacement) – B ~ 10,000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Can work with non-normal </a:t>
            </a:r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noise, non-linear data or if the model is overfitting</a:t>
            </a:r>
            <a:endParaRPr lang="en-US" sz="1200" dirty="0" smtClean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7912" y="4299452"/>
            <a:ext cx="14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Mprint Semibold" panose="020B0703020204020204" pitchFamily="34" charset="0"/>
                <a:ea typeface="EMprint Semibold" panose="020B0703020204020204" pitchFamily="34" charset="0"/>
              </a:rPr>
              <a:t>Training Sets </a:t>
            </a:r>
            <a:endParaRPr lang="en-US" sz="1200" dirty="0">
              <a:latin typeface="EMprint Semibold" panose="020B0703020204020204" pitchFamily="34" charset="0"/>
              <a:ea typeface="EMprint Semibold" panose="020B07030202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6234" y="4302827"/>
            <a:ext cx="14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Mprint Semibold" panose="020B0703020204020204" pitchFamily="34" charset="0"/>
                <a:ea typeface="EMprint Semibold" panose="020B0703020204020204" pitchFamily="34" charset="0"/>
              </a:rPr>
              <a:t>Test Sets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3436424" y="2147018"/>
            <a:ext cx="221706" cy="4049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6272749" y="3476986"/>
            <a:ext cx="137504" cy="1355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390664" y="2814302"/>
            <a:ext cx="539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384856" y="3140817"/>
            <a:ext cx="564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383099" y="3818621"/>
            <a:ext cx="53936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95747" y="2408257"/>
            <a:ext cx="708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Predict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903310" y="4669801"/>
            <a:ext cx="0" cy="2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930026" y="2755673"/>
            <a:ext cx="1631783" cy="980274"/>
            <a:chOff x="9106284" y="2959305"/>
            <a:chExt cx="1631783" cy="98027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/>
            <a:srcRect l="3616" b="7625"/>
            <a:stretch/>
          </p:blipFill>
          <p:spPr>
            <a:xfrm>
              <a:off x="9383284" y="2979233"/>
              <a:ext cx="1354783" cy="92994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 rot="16200000">
              <a:off x="8754647" y="3310942"/>
              <a:ext cx="980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EMprint" panose="020B0503020204020204" pitchFamily="34" charset="0"/>
                  <a:ea typeface="EMprint" panose="020B0503020204020204" pitchFamily="34" charset="0"/>
                </a:rPr>
                <a:t>F</a:t>
              </a:r>
              <a:r>
                <a:rPr lang="en-US" sz="12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requency</a:t>
              </a:r>
              <a:endParaRPr lang="en-US" sz="1200" dirty="0"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60453" y="5139154"/>
            <a:ext cx="1754724" cy="1449859"/>
            <a:chOff x="6177695" y="4677609"/>
            <a:chExt cx="1754724" cy="1449859"/>
          </a:xfrm>
        </p:grpSpPr>
        <p:grpSp>
          <p:nvGrpSpPr>
            <p:cNvPr id="58" name="Group 57"/>
            <p:cNvGrpSpPr/>
            <p:nvPr/>
          </p:nvGrpSpPr>
          <p:grpSpPr>
            <a:xfrm>
              <a:off x="6177695" y="4677609"/>
              <a:ext cx="1379741" cy="1239610"/>
              <a:chOff x="9113387" y="2200899"/>
              <a:chExt cx="1625593" cy="1345483"/>
            </a:xfrm>
          </p:grpSpPr>
          <p:sp>
            <p:nvSpPr>
              <p:cNvPr id="51" name="TextBox 50"/>
              <p:cNvSpPr txBox="1"/>
              <p:nvPr/>
            </p:nvSpPr>
            <p:spPr>
              <a:xfrm rot="16200000">
                <a:off x="8734333" y="2579953"/>
                <a:ext cx="1084465" cy="326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EMprint" panose="020B0503020204020204" pitchFamily="34" charset="0"/>
                    <a:ea typeface="EMprint" panose="020B0503020204020204" pitchFamily="34" charset="0"/>
                  </a:rPr>
                  <a:t>F</a:t>
                </a:r>
                <a:r>
                  <a:rPr lang="en-US" sz="12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requency</a:t>
                </a:r>
                <a:endParaRPr lang="en-US" sz="12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52216" y="3245725"/>
                <a:ext cx="1086764" cy="3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Errors</a:t>
                </a:r>
                <a:endParaRPr lang="en-US" sz="12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4"/>
              <a:srcRect l="8803" b="8139"/>
              <a:stretch/>
            </p:blipFill>
            <p:spPr>
              <a:xfrm>
                <a:off x="9467507" y="2288639"/>
                <a:ext cx="1203075" cy="917403"/>
              </a:xfrm>
              <a:prstGeom prst="rect">
                <a:avLst/>
              </a:prstGeom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6234910" y="5850469"/>
              <a:ext cx="169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B9"/>
                  </a:solidFill>
                  <a:latin typeface="EMprint" panose="020B0503020204020204" pitchFamily="34" charset="0"/>
                  <a:ea typeface="EMprint" panose="020B0503020204020204" pitchFamily="34" charset="0"/>
                </a:rPr>
                <a:t>Bias + sample error</a:t>
              </a:r>
              <a:endParaRPr lang="en-US" sz="1200" dirty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9579153" y="5639651"/>
            <a:ext cx="428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11645" y="4544686"/>
            <a:ext cx="159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Quantiles </a:t>
            </a:r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from combined error distribution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59140" y="5443072"/>
            <a:ext cx="52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Mprint" panose="020B0503020204020204" pitchFamily="34" charset="0"/>
                <a:ea typeface="EMprint" panose="020B0503020204020204" pitchFamily="34" charset="0"/>
              </a:rPr>
              <a:t>+</a:t>
            </a:r>
            <a:endParaRPr lang="en-US" sz="24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62829" y="4950530"/>
            <a:ext cx="1936636" cy="1652259"/>
            <a:chOff x="8112892" y="4925772"/>
            <a:chExt cx="1936636" cy="1652259"/>
          </a:xfrm>
        </p:grpSpPr>
        <p:grpSp>
          <p:nvGrpSpPr>
            <p:cNvPr id="67" name="Group 66"/>
            <p:cNvGrpSpPr/>
            <p:nvPr/>
          </p:nvGrpSpPr>
          <p:grpSpPr>
            <a:xfrm>
              <a:off x="8112892" y="5183671"/>
              <a:ext cx="1416345" cy="1124426"/>
              <a:chOff x="9153089" y="2230433"/>
              <a:chExt cx="1585891" cy="1347161"/>
            </a:xfrm>
          </p:grpSpPr>
          <p:sp>
            <p:nvSpPr>
              <p:cNvPr id="68" name="TextBox 67"/>
              <p:cNvSpPr txBox="1"/>
              <p:nvPr/>
            </p:nvSpPr>
            <p:spPr>
              <a:xfrm rot="16200000">
                <a:off x="8748610" y="2634912"/>
                <a:ext cx="1119115" cy="31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EMprint" panose="020B0503020204020204" pitchFamily="34" charset="0"/>
                    <a:ea typeface="EMprint" panose="020B0503020204020204" pitchFamily="34" charset="0"/>
                  </a:rPr>
                  <a:t>F</a:t>
                </a:r>
                <a:r>
                  <a:rPr lang="en-US" sz="12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requency</a:t>
                </a:r>
                <a:endParaRPr lang="en-US" sz="12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652215" y="3245725"/>
                <a:ext cx="1086765" cy="33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EMprint" panose="020B0503020204020204" pitchFamily="34" charset="0"/>
                    <a:ea typeface="EMprint" panose="020B0503020204020204" pitchFamily="34" charset="0"/>
                  </a:rPr>
                  <a:t>Errors</a:t>
                </a:r>
                <a:endParaRPr lang="en-US" sz="1200" dirty="0">
                  <a:latin typeface="EMprint" panose="020B0503020204020204" pitchFamily="34" charset="0"/>
                  <a:ea typeface="EMprint" panose="020B0503020204020204" pitchFamily="34" charset="0"/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4"/>
              <a:srcRect l="8803" b="8139"/>
              <a:stretch/>
            </p:blipFill>
            <p:spPr>
              <a:xfrm>
                <a:off x="9467507" y="2288639"/>
                <a:ext cx="1203075" cy="917403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8352019" y="6301032"/>
              <a:ext cx="169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B9"/>
                  </a:solidFill>
                  <a:latin typeface="EMprint" panose="020B0503020204020204" pitchFamily="34" charset="0"/>
                  <a:ea typeface="EMprint" panose="020B0503020204020204" pitchFamily="34" charset="0"/>
                </a:rPr>
                <a:t>Variance  error </a:t>
              </a:r>
              <a:endParaRPr lang="en-US" sz="1200" dirty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69269" y="4925772"/>
              <a:ext cx="169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EMprint" panose="020B0503020204020204" pitchFamily="34" charset="0"/>
                  <a:ea typeface="EMprint" panose="020B0503020204020204" pitchFamily="34" charset="0"/>
                </a:rPr>
                <a:t>Ypred</a:t>
              </a:r>
              <a:r>
                <a:rPr lang="en-US" sz="12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 – </a:t>
              </a:r>
              <a:r>
                <a:rPr lang="en-US" sz="1200" dirty="0" err="1" smtClean="0">
                  <a:latin typeface="EMprint" panose="020B0503020204020204" pitchFamily="34" charset="0"/>
                  <a:ea typeface="EMprint" panose="020B0503020204020204" pitchFamily="34" charset="0"/>
                </a:rPr>
                <a:t>avg</a:t>
              </a:r>
              <a:r>
                <a:rPr lang="en-US" sz="12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(</a:t>
              </a:r>
              <a:r>
                <a:rPr lang="en-US" sz="1200" dirty="0" err="1" smtClean="0">
                  <a:latin typeface="EMprint" panose="020B0503020204020204" pitchFamily="34" charset="0"/>
                  <a:ea typeface="EMprint" panose="020B0503020204020204" pitchFamily="34" charset="0"/>
                </a:rPr>
                <a:t>Ypred</a:t>
              </a:r>
              <a:r>
                <a:rPr lang="en-US" sz="12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 ) </a:t>
              </a:r>
              <a:endParaRPr lang="en-US" sz="1200" dirty="0"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946234" y="4942991"/>
            <a:ext cx="985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OOB Error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54719" y="4313275"/>
            <a:ext cx="708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Mprint Semibold" panose="020B0703020204020204" pitchFamily="34" charset="0"/>
                <a:ea typeface="EMprint Semibold" panose="020B0703020204020204" pitchFamily="34" charset="0"/>
              </a:rPr>
              <a:t>Models</a:t>
            </a:r>
          </a:p>
        </p:txBody>
      </p:sp>
      <p:sp>
        <p:nvSpPr>
          <p:cNvPr id="92" name="Left Brace 91"/>
          <p:cNvSpPr/>
          <p:nvPr/>
        </p:nvSpPr>
        <p:spPr>
          <a:xfrm rot="16200000">
            <a:off x="7279939" y="3923518"/>
            <a:ext cx="125847" cy="460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07129" y="4610008"/>
            <a:ext cx="429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Example of a Bootstrap technique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91" y="2283827"/>
            <a:ext cx="7315494" cy="168609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9614769" y="3047813"/>
            <a:ext cx="2391174" cy="461665"/>
          </a:xfrm>
          <a:prstGeom prst="rect">
            <a:avLst/>
          </a:prstGeom>
          <a:noFill/>
          <a:ln w="19050">
            <a:solidFill>
              <a:srgbClr val="0404FA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P10 : Y0 –</a:t>
            </a:r>
            <a:r>
              <a:rPr lang="en-US" sz="1200" dirty="0" smtClean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P10 (</a:t>
            </a:r>
            <a:r>
              <a:rPr lang="en-US" sz="1200" dirty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error distribution)</a:t>
            </a:r>
          </a:p>
          <a:p>
            <a:r>
              <a:rPr lang="en-US" sz="1200" dirty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P90 : Y0 + </a:t>
            </a:r>
            <a:r>
              <a:rPr lang="en-US" sz="1200" dirty="0" smtClean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P90 (</a:t>
            </a:r>
            <a:r>
              <a:rPr lang="en-US" sz="1200" dirty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error distribution)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761068" y="3860777"/>
            <a:ext cx="1" cy="4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08131" y="1798161"/>
          <a:ext cx="4135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46"/>
              </a:tblGrid>
              <a:tr h="22585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X0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8448506" y="1717108"/>
            <a:ext cx="1238908" cy="487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EMprint" panose="020B0503020204020204" pitchFamily="34" charset="0"/>
                <a:ea typeface="EMprint" panose="020B0503020204020204" pitchFamily="34" charset="0"/>
              </a:rPr>
              <a:t>Trained Model</a:t>
            </a:r>
            <a:endParaRPr lang="en-US" sz="1400" b="1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761890" y="1964929"/>
            <a:ext cx="62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10523240" y="1808532"/>
          <a:ext cx="4135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46"/>
              </a:tblGrid>
              <a:tr h="22585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Y0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090359" y="1425830"/>
            <a:ext cx="1169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New Sample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214335" y="1427974"/>
            <a:ext cx="103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Mprint" panose="020B0503020204020204" pitchFamily="34" charset="0"/>
                <a:ea typeface="EMprint" panose="020B0503020204020204" pitchFamily="34" charset="0"/>
              </a:rPr>
              <a:t>Prediction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4"/>
          <a:srcRect l="8803" b="8139"/>
          <a:stretch/>
        </p:blipFill>
        <p:spPr>
          <a:xfrm>
            <a:off x="10421201" y="5191017"/>
            <a:ext cx="1074455" cy="76572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 rot="16200000">
            <a:off x="9747293" y="5456713"/>
            <a:ext cx="93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F</a:t>
            </a: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requency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57212" y="6043962"/>
            <a:ext cx="97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Errors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4778" y="6290603"/>
            <a:ext cx="169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B9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Combined error </a:t>
            </a:r>
            <a:endParaRPr lang="en-US" sz="1200" dirty="0">
              <a:solidFill>
                <a:srgbClr val="0000B9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0760610" y="2349594"/>
            <a:ext cx="1" cy="41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e 78"/>
          <p:cNvSpPr/>
          <p:nvPr/>
        </p:nvSpPr>
        <p:spPr>
          <a:xfrm rot="16200000">
            <a:off x="8836013" y="3490648"/>
            <a:ext cx="149795" cy="1301797"/>
          </a:xfrm>
          <a:prstGeom prst="leftBrace">
            <a:avLst>
              <a:gd name="adj1" fmla="val 8333"/>
              <a:gd name="adj2" fmla="val 49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28273" y="4313274"/>
            <a:ext cx="95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Mprint Semibold" panose="020B0703020204020204" pitchFamily="34" charset="0"/>
                <a:ea typeface="EMprint Semibold" panose="020B0703020204020204" pitchFamily="34" charset="0"/>
              </a:rPr>
              <a:t>Predictions</a:t>
            </a: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341501" y="4669801"/>
            <a:ext cx="0" cy="2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745519" y="1950561"/>
            <a:ext cx="62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3873" y="5089029"/>
            <a:ext cx="498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Computationally expensive as multiple models &amp; multiple error distributions needed to be computed for each new sample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Other variants : using 0.632 + bootstrap estimate </a:t>
            </a:r>
            <a:endParaRPr lang="en-US" sz="1200" dirty="0">
              <a:solidFill>
                <a:srgbClr val="0070C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22" y="286621"/>
            <a:ext cx="10515600" cy="39539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EMprint" panose="020B0503020204020204" pitchFamily="34" charset="0"/>
                <a:ea typeface="EMprint" panose="020B0503020204020204" pitchFamily="34" charset="0"/>
              </a:rPr>
              <a:t>Parametric vs non-parametric uncertainty example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>
                <a:solidFill>
                  <a:srgbClr val="000000"/>
                </a:solidFill>
              </a:rPr>
              <a:pPr algn="r"/>
              <a:t>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7923" y="1078231"/>
            <a:ext cx="5724297" cy="3127556"/>
            <a:chOff x="1750923" y="1492654"/>
            <a:chExt cx="7339737" cy="31275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498"/>
            <a:stretch/>
          </p:blipFill>
          <p:spPr>
            <a:xfrm rot="16200000">
              <a:off x="3972559" y="-728982"/>
              <a:ext cx="2896465" cy="7339737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690994" y="4358600"/>
              <a:ext cx="1860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EMprint Semibold" panose="020B0703020204020204" pitchFamily="34" charset="0"/>
                  <a:ea typeface="EMprint Semibold" panose="020B0703020204020204" pitchFamily="34" charset="0"/>
                </a:rPr>
                <a:t> Depth</a:t>
              </a:r>
              <a:r>
                <a:rPr lang="en-US" sz="1100" dirty="0" smtClean="0"/>
                <a:t> </a:t>
              </a:r>
              <a:r>
                <a:rPr lang="en-US" sz="1100" dirty="0" smtClean="0">
                  <a:latin typeface="EMprint Semibold" panose="020B0703020204020204" pitchFamily="34" charset="0"/>
                  <a:ea typeface="EMprint Semibold" panose="020B0703020204020204" pitchFamily="34" charset="0"/>
                </a:rPr>
                <a:t>TVDss (m)</a:t>
              </a:r>
              <a:endParaRPr lang="en-US" sz="1100" dirty="0">
                <a:latin typeface="EMprint Semibold" panose="020B0703020204020204" pitchFamily="34" charset="0"/>
                <a:ea typeface="EMprint Semibold" panose="020B0703020204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7922" y="4175267"/>
            <a:ext cx="5048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EMprint Semibold" panose="020B0703020204020204" pitchFamily="34" charset="0"/>
                <a:ea typeface="EMprint Semibold" panose="020B0703020204020204" pitchFamily="34" charset="0"/>
              </a:rPr>
              <a:t>Parametric</a:t>
            </a:r>
            <a:r>
              <a:rPr lang="en-US" sz="1200" dirty="0" smtClean="0">
                <a:solidFill>
                  <a:srgbClr val="0070C0"/>
                </a:solidFill>
                <a:latin typeface="EMprint Semibold" panose="020B0703020204020204" pitchFamily="34" charset="0"/>
                <a:ea typeface="EMprint Semibold" panose="020B0703020204020204" pitchFamily="34" charset="0"/>
              </a:rPr>
              <a:t>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Constant width on both sides centered at the predicted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Requires careful selection of cross-validation data for good calibration </a:t>
            </a:r>
          </a:p>
          <a:p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EMprint Semibold" panose="020B0703020204020204" pitchFamily="34" charset="0"/>
                <a:ea typeface="EMprint Semibold" panose="020B0703020204020204" pitchFamily="34" charset="0"/>
              </a:rPr>
              <a:t>Bootstrap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Width of the interval can vary depending on error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EMprint" panose="020B0503020204020204" pitchFamily="34" charset="0"/>
                <a:ea typeface="EMprint" panose="020B0503020204020204" pitchFamily="34" charset="0"/>
              </a:rPr>
              <a:t>Robust method   </a:t>
            </a:r>
            <a:endParaRPr lang="en-US" sz="12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l="3854" b="5853"/>
          <a:stretch/>
        </p:blipFill>
        <p:spPr>
          <a:xfrm>
            <a:off x="7376160" y="1055689"/>
            <a:ext cx="3945258" cy="23352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/>
          <a:srcRect l="3770" b="6360"/>
          <a:stretch/>
        </p:blipFill>
        <p:spPr>
          <a:xfrm>
            <a:off x="7376160" y="3815205"/>
            <a:ext cx="4035701" cy="24636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62" y="1298833"/>
            <a:ext cx="2482883" cy="641448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4046220" y="1828800"/>
            <a:ext cx="7620" cy="81534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30420" y="1150144"/>
            <a:ext cx="233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Parametric method </a:t>
            </a:r>
            <a:endParaRPr lang="en-US" sz="16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30420" y="4005990"/>
            <a:ext cx="233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Bootstrap method </a:t>
            </a:r>
            <a:endParaRPr lang="en-US" sz="16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47302" y="3626164"/>
            <a:ext cx="381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T</a:t>
            </a:r>
            <a:r>
              <a:rPr lang="en-US" sz="1100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est sample fraction within 80 % uncertainty interval ~ 0.82</a:t>
            </a:r>
            <a:endParaRPr lang="en-US" sz="1100" dirty="0">
              <a:solidFill>
                <a:srgbClr val="0070C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78182" y="6446205"/>
            <a:ext cx="374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T</a:t>
            </a:r>
            <a:r>
              <a:rPr lang="en-US" sz="1100" dirty="0" smtClean="0">
                <a:solidFill>
                  <a:srgbClr val="0070C0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est sample fraction within 80 % uncertainty interval ~ 0.80</a:t>
            </a:r>
            <a:endParaRPr lang="en-US" sz="1100" dirty="0">
              <a:solidFill>
                <a:srgbClr val="0070C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4175" y="5672884"/>
            <a:ext cx="505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EMprint" panose="020B0503020204020204" pitchFamily="34" charset="0"/>
                <a:ea typeface="EMprint" panose="020B0503020204020204" pitchFamily="34" charset="0"/>
              </a:rPr>
              <a:t>For this example from EG we are getting a fairly well calibrated interval from both methods</a:t>
            </a:r>
            <a:endParaRPr lang="en-US" sz="16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6432762" y="4867763"/>
            <a:ext cx="145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EMprint Semibold" panose="020B0703020204020204" pitchFamily="34" charset="0"/>
                <a:ea typeface="EMprint Semibold" panose="020B0703020204020204" pitchFamily="34" charset="0"/>
              </a:rPr>
              <a:t> VES  (psi)</a:t>
            </a:r>
            <a:endParaRPr lang="en-US" sz="1100" dirty="0">
              <a:latin typeface="EMprint Semibold" panose="020B0703020204020204" pitchFamily="34" charset="0"/>
              <a:ea typeface="EMprint Semibold" panose="020B07030202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89315" y="6257659"/>
            <a:ext cx="145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EMprint Semibold" panose="020B0703020204020204" pitchFamily="34" charset="0"/>
                <a:ea typeface="EMprint Semibold" panose="020B0703020204020204" pitchFamily="34" charset="0"/>
              </a:rPr>
              <a:t> P - Imp (g/cc . m/s)</a:t>
            </a:r>
            <a:endParaRPr lang="en-US" sz="1100" dirty="0">
              <a:latin typeface="EMprint Semibold" panose="020B0703020204020204" pitchFamily="34" charset="0"/>
              <a:ea typeface="EMprint Semibold" panose="020B07030202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16200000">
            <a:off x="6432762" y="1759338"/>
            <a:ext cx="145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EMprint Semibold" panose="020B0703020204020204" pitchFamily="34" charset="0"/>
                <a:ea typeface="EMprint Semibold" panose="020B0703020204020204" pitchFamily="34" charset="0"/>
              </a:rPr>
              <a:t> VES  (psi)</a:t>
            </a:r>
            <a:endParaRPr lang="en-US" sz="1100" dirty="0">
              <a:latin typeface="EMprint Semibold" panose="020B0703020204020204" pitchFamily="34" charset="0"/>
              <a:ea typeface="EMprint Semibold" panose="020B07030202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24466" y="3405278"/>
            <a:ext cx="145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EMprint Semibold" panose="020B0703020204020204" pitchFamily="34" charset="0"/>
                <a:ea typeface="EMprint Semibold" panose="020B0703020204020204" pitchFamily="34" charset="0"/>
              </a:rPr>
              <a:t> P - Imp (g/cc . m/s)</a:t>
            </a:r>
            <a:endParaRPr lang="en-US" sz="1100" dirty="0">
              <a:latin typeface="EMprint Semibold" panose="020B0703020204020204" pitchFamily="34" charset="0"/>
              <a:ea typeface="EMprint Semibold" panose="020B0703020204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9449799" y="2482444"/>
            <a:ext cx="1779718" cy="691667"/>
            <a:chOff x="7771188" y="1444653"/>
            <a:chExt cx="1779718" cy="691667"/>
          </a:xfrm>
        </p:grpSpPr>
        <p:sp>
          <p:nvSpPr>
            <p:cNvPr id="69" name="TextBox 68"/>
            <p:cNvSpPr txBox="1"/>
            <p:nvPr/>
          </p:nvSpPr>
          <p:spPr>
            <a:xfrm>
              <a:off x="8036969" y="1444653"/>
              <a:ext cx="12977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True values</a:t>
              </a:r>
              <a:endParaRPr lang="en-US" sz="1000" dirty="0"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889602" y="1545548"/>
              <a:ext cx="60108" cy="63589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889601" y="1738161"/>
              <a:ext cx="86304" cy="1050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36970" y="1661904"/>
              <a:ext cx="11272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Predicted </a:t>
              </a:r>
              <a:r>
                <a:rPr lang="en-US" sz="1000" dirty="0">
                  <a:latin typeface="EMprint" panose="020B0503020204020204" pitchFamily="34" charset="0"/>
                  <a:ea typeface="EMprint" panose="020B0503020204020204" pitchFamily="34" charset="0"/>
                </a:rPr>
                <a:t>values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771188" y="2010538"/>
              <a:ext cx="261364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019718" y="1890099"/>
              <a:ext cx="15311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latin typeface="EMprint" panose="020B0503020204020204" pitchFamily="34" charset="0"/>
                  <a:ea typeface="EMprint" panose="020B0503020204020204" pitchFamily="34" charset="0"/>
                </a:rPr>
                <a:t>80% Prediction Interval </a:t>
              </a:r>
              <a:endParaRPr lang="en-US" sz="1000" dirty="0">
                <a:latin typeface="EMprint" panose="020B0503020204020204" pitchFamily="34" charset="0"/>
                <a:ea typeface="EMprint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9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1221</Words>
  <Application>Microsoft Office PowerPoint</Application>
  <PresentationFormat>Widescreen</PresentationFormat>
  <Paragraphs>182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EMprint</vt:lpstr>
      <vt:lpstr>EMprint Semibold</vt:lpstr>
      <vt:lpstr>MathJax_Math-italic</vt:lpstr>
      <vt:lpstr>Symbol</vt:lpstr>
      <vt:lpstr>Office Theme</vt:lpstr>
      <vt:lpstr>Uncertainty quantification for regression models </vt:lpstr>
      <vt:lpstr>Things I will cover </vt:lpstr>
      <vt:lpstr>Confidence intervals vs prediction intervals </vt:lpstr>
      <vt:lpstr>Analytical Confidence Interval</vt:lpstr>
      <vt:lpstr>Analytical Prediction Interval</vt:lpstr>
      <vt:lpstr>Defining Prediction intervals</vt:lpstr>
      <vt:lpstr>Model based uncertainty: (1) Distribution based </vt:lpstr>
      <vt:lpstr>Model based uncertainty : (2 ) Non-Parametric</vt:lpstr>
      <vt:lpstr>Parametric vs non-parametric uncertainty example </vt:lpstr>
      <vt:lpstr>Quantile Regression </vt:lpstr>
      <vt:lpstr>References </vt:lpstr>
    </vt:vector>
  </TitlesOfParts>
  <Company>ExxonMobil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quantification for predictive models</dc:title>
  <dc:creator>Kumari, Tripti</dc:creator>
  <cp:lastModifiedBy>Kumari, Tripti</cp:lastModifiedBy>
  <cp:revision>40</cp:revision>
  <dcterms:created xsi:type="dcterms:W3CDTF">2020-09-21T13:13:09Z</dcterms:created>
  <dcterms:modified xsi:type="dcterms:W3CDTF">2020-09-25T10:55:18Z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-2034823193</vt:i4>
  </property>
  <property fmtid="{D5CDD505-2E9C-101B-9397-08002B2CF9AE}" pid="3" name="_NewReviewCycle">
    <vt:lpwstr/>
  </property>
  <property fmtid="{D5CDD505-2E9C-101B-9397-08002B2CF9AE}" pid="4" name="_EmailSubject">
    <vt:lpwstr>Knowledge Sharing Group: Uncertainty Quantification for Predictive Models</vt:lpwstr>
  </property>
  <property fmtid="{D5CDD505-2E9C-101B-9397-08002B2CF9AE}" pid="5" name="_AuthorEmail">
    <vt:lpwstr>tripti.kumari@exxonmobil.com</vt:lpwstr>
  </property>
  <property fmtid="{D5CDD505-2E9C-101B-9397-08002B2CF9AE}" pid="6" name="_AuthorEmailDisplayName">
    <vt:lpwstr>Kumari, Tripti</vt:lpwstr>
  </property>
</Properties>
</file>