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3" r:id="rId4"/>
    <p:sldId id="261" r:id="rId5"/>
    <p:sldId id="262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aghav%20demand%20forecasting\intermittant%20demand%20pp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6018474128252403E-2"/>
          <c:y val="0.15106510172604709"/>
          <c:w val="0.95157199133411197"/>
          <c:h val="0.59098548079234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2016-01-01</c:v>
                </c:pt>
                <c:pt idx="1">
                  <c:v>2016-02-01</c:v>
                </c:pt>
                <c:pt idx="2">
                  <c:v>2016-03-01</c:v>
                </c:pt>
                <c:pt idx="3">
                  <c:v>2016-04-01</c:v>
                </c:pt>
                <c:pt idx="4">
                  <c:v>2016-05-01</c:v>
                </c:pt>
                <c:pt idx="5">
                  <c:v>2016-06-01</c:v>
                </c:pt>
                <c:pt idx="6">
                  <c:v>2016-07-01</c:v>
                </c:pt>
                <c:pt idx="7">
                  <c:v>2016-08-01</c:v>
                </c:pt>
                <c:pt idx="8">
                  <c:v>2016-09-01</c:v>
                </c:pt>
                <c:pt idx="9">
                  <c:v>2016-10-01</c:v>
                </c:pt>
                <c:pt idx="10">
                  <c:v>2016-11-01</c:v>
                </c:pt>
                <c:pt idx="11">
                  <c:v>2016-12-01</c:v>
                </c:pt>
                <c:pt idx="12">
                  <c:v>2017-01-01</c:v>
                </c:pt>
                <c:pt idx="13">
                  <c:v>2017-02-01</c:v>
                </c:pt>
                <c:pt idx="14">
                  <c:v>2017-03-01</c:v>
                </c:pt>
                <c:pt idx="15">
                  <c:v>2017-04-01</c:v>
                </c:pt>
                <c:pt idx="16">
                  <c:v>2017-05-01</c:v>
                </c:pt>
                <c:pt idx="17">
                  <c:v>2017-06-01</c:v>
                </c:pt>
                <c:pt idx="18">
                  <c:v>2017-07-01</c:v>
                </c:pt>
                <c:pt idx="19">
                  <c:v>2017-08-01</c:v>
                </c:pt>
                <c:pt idx="20">
                  <c:v>2017-09-01</c:v>
                </c:pt>
                <c:pt idx="21">
                  <c:v>2017-10-01</c:v>
                </c:pt>
                <c:pt idx="22">
                  <c:v>2017-11-01</c:v>
                </c:pt>
                <c:pt idx="23">
                  <c:v>2017-12-01</c:v>
                </c:pt>
                <c:pt idx="24">
                  <c:v>2018-01-01</c:v>
                </c:pt>
                <c:pt idx="25">
                  <c:v>2018-02-01</c:v>
                </c:pt>
                <c:pt idx="26">
                  <c:v>2018-03-01</c:v>
                </c:pt>
                <c:pt idx="27">
                  <c:v>2018-04-01</c:v>
                </c:pt>
                <c:pt idx="28">
                  <c:v>2018-05-01</c:v>
                </c:pt>
                <c:pt idx="29">
                  <c:v>2018-06-01</c:v>
                </c:pt>
                <c:pt idx="30">
                  <c:v>2018-07-01</c:v>
                </c:pt>
                <c:pt idx="31">
                  <c:v>2018-08-01</c:v>
                </c:pt>
                <c:pt idx="32">
                  <c:v>2018-09-01</c:v>
                </c:pt>
                <c:pt idx="33">
                  <c:v>2018-10-01</c:v>
                </c:pt>
                <c:pt idx="34">
                  <c:v>2018-11-01</c:v>
                </c:pt>
                <c:pt idx="35">
                  <c:v>2018-12-01</c:v>
                </c:pt>
                <c:pt idx="36">
                  <c:v>2019-01-01</c:v>
                </c:pt>
                <c:pt idx="37">
                  <c:v>2019-02-01</c:v>
                </c:pt>
                <c:pt idx="38">
                  <c:v>2019-03-01</c:v>
                </c:pt>
                <c:pt idx="39">
                  <c:v>2019-04-01</c:v>
                </c:pt>
                <c:pt idx="40">
                  <c:v>2019-05-01</c:v>
                </c:pt>
                <c:pt idx="41">
                  <c:v>2019-06-01</c:v>
                </c:pt>
                <c:pt idx="42">
                  <c:v>2019-07-01</c:v>
                </c:pt>
                <c:pt idx="43">
                  <c:v>2019-08-01</c:v>
                </c:pt>
                <c:pt idx="44">
                  <c:v>2019-09-01</c:v>
                </c:pt>
                <c:pt idx="45">
                  <c:v>2019-10-01</c:v>
                </c:pt>
                <c:pt idx="46">
                  <c:v>2019-11-01</c:v>
                </c:pt>
                <c:pt idx="47">
                  <c:v>2019-12-01</c:v>
                </c:pt>
                <c:pt idx="48">
                  <c:v>2020-01-01</c:v>
                </c:pt>
                <c:pt idx="49">
                  <c:v>2020-02-01</c:v>
                </c:pt>
              </c:strCache>
            </c:strRef>
          </c:cat>
          <c:val>
            <c:numRef>
              <c:f>Sheet1!$C$2:$C$51</c:f>
              <c:numCache>
                <c:formatCode>General</c:formatCode>
                <c:ptCount val="50"/>
                <c:pt idx="0">
                  <c:v>191.91300000000001</c:v>
                </c:pt>
                <c:pt idx="1">
                  <c:v>0</c:v>
                </c:pt>
                <c:pt idx="2">
                  <c:v>159.95400000000001</c:v>
                </c:pt>
                <c:pt idx="3">
                  <c:v>0</c:v>
                </c:pt>
                <c:pt idx="4">
                  <c:v>0</c:v>
                </c:pt>
                <c:pt idx="5">
                  <c:v>319.90800000000002</c:v>
                </c:pt>
                <c:pt idx="6">
                  <c:v>0</c:v>
                </c:pt>
                <c:pt idx="7">
                  <c:v>0</c:v>
                </c:pt>
                <c:pt idx="8">
                  <c:v>159.95400000000001</c:v>
                </c:pt>
                <c:pt idx="9">
                  <c:v>0</c:v>
                </c:pt>
                <c:pt idx="10">
                  <c:v>79.97699999999999</c:v>
                </c:pt>
                <c:pt idx="11">
                  <c:v>0</c:v>
                </c:pt>
                <c:pt idx="12">
                  <c:v>159.95400000000001</c:v>
                </c:pt>
                <c:pt idx="13">
                  <c:v>0</c:v>
                </c:pt>
                <c:pt idx="14">
                  <c:v>79.97699999999999</c:v>
                </c:pt>
                <c:pt idx="15">
                  <c:v>0</c:v>
                </c:pt>
                <c:pt idx="16">
                  <c:v>79.97699999999999</c:v>
                </c:pt>
                <c:pt idx="17">
                  <c:v>159.95400000000001</c:v>
                </c:pt>
                <c:pt idx="18">
                  <c:v>159.95400000000001</c:v>
                </c:pt>
                <c:pt idx="19">
                  <c:v>159.95400000000001</c:v>
                </c:pt>
                <c:pt idx="20">
                  <c:v>0</c:v>
                </c:pt>
                <c:pt idx="21">
                  <c:v>0</c:v>
                </c:pt>
                <c:pt idx="22">
                  <c:v>479.86200000000002</c:v>
                </c:pt>
                <c:pt idx="23">
                  <c:v>159.95400000000001</c:v>
                </c:pt>
                <c:pt idx="24">
                  <c:v>80.032330000000002</c:v>
                </c:pt>
                <c:pt idx="25">
                  <c:v>0</c:v>
                </c:pt>
                <c:pt idx="26">
                  <c:v>800.64152000000013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640.41774999999996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800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368</c:v>
                </c:pt>
                <c:pt idx="46">
                  <c:v>272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348824"/>
        <c:axId val="471349216"/>
      </c:barChart>
      <c:catAx>
        <c:axId val="47134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49216"/>
        <c:crosses val="autoZero"/>
        <c:auto val="1"/>
        <c:lblAlgn val="ctr"/>
        <c:lblOffset val="100"/>
        <c:noMultiLvlLbl val="0"/>
      </c:catAx>
      <c:valAx>
        <c:axId val="47134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348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2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4AF7-DCE1-4226-806F-0EC33DFA130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60340-BCAB-45BB-A24B-77901AF9F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64" y="304740"/>
            <a:ext cx="11174084" cy="3508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Intermittent Demand Forecast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61313"/>
              </p:ext>
            </p:extLst>
          </p:nvPr>
        </p:nvGraphicFramePr>
        <p:xfrm>
          <a:off x="543464" y="3847381"/>
          <a:ext cx="11257473" cy="250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925002"/>
            <a:ext cx="11174084" cy="28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7" y="112143"/>
            <a:ext cx="4380419" cy="2877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" t="6560" r="64769" b="37673"/>
          <a:stretch/>
        </p:blipFill>
        <p:spPr>
          <a:xfrm>
            <a:off x="3060974" y="3139306"/>
            <a:ext cx="4601847" cy="209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6637" r="74477"/>
          <a:stretch/>
        </p:blipFill>
        <p:spPr>
          <a:xfrm>
            <a:off x="3091879" y="5237030"/>
            <a:ext cx="4570942" cy="1277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7940" t="10594" b="30714"/>
          <a:stretch/>
        </p:blipFill>
        <p:spPr>
          <a:xfrm>
            <a:off x="7953555" y="3139306"/>
            <a:ext cx="4019245" cy="35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3464" y="304740"/>
            <a:ext cx="11174084" cy="3508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Exponential Smoothing : limitation on the intermittent data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4" y="1721958"/>
            <a:ext cx="7375585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4" y="1011401"/>
            <a:ext cx="5244861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3464" y="304740"/>
            <a:ext cx="11174084" cy="350867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Croston's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 for intermittent demand forecast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940906"/>
            <a:ext cx="11320733" cy="12847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4" y="2467156"/>
            <a:ext cx="11326483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5" y="3962623"/>
            <a:ext cx="4339087" cy="741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64" y="4860223"/>
            <a:ext cx="288607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542" y="3889797"/>
            <a:ext cx="6003986" cy="26854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43" y="5771931"/>
            <a:ext cx="3228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3464" y="304740"/>
            <a:ext cx="11174084" cy="3508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Further Modification on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Croston’s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51" y="1031204"/>
            <a:ext cx="1133510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MR12"/>
              </a:rPr>
              <a:t>SBA MODEL : </a:t>
            </a:r>
            <a:r>
              <a:rPr lang="en-US" sz="1400" dirty="0" err="1" smtClean="0">
                <a:latin typeface="CMR12"/>
              </a:rPr>
              <a:t>Syntetos</a:t>
            </a:r>
            <a:r>
              <a:rPr lang="en-US" sz="1400" dirty="0" smtClean="0">
                <a:latin typeface="CMR12"/>
              </a:rPr>
              <a:t> </a:t>
            </a:r>
            <a:r>
              <a:rPr lang="en-US" sz="1400" dirty="0">
                <a:latin typeface="CMR12"/>
              </a:rPr>
              <a:t>and Boylan (2001) showed that </a:t>
            </a:r>
            <a:r>
              <a:rPr lang="en-US" sz="1400" dirty="0" err="1">
                <a:latin typeface="CMR12"/>
              </a:rPr>
              <a:t>Croston’s</a:t>
            </a:r>
            <a:r>
              <a:rPr lang="en-US" sz="1400" dirty="0">
                <a:latin typeface="CMR12"/>
              </a:rPr>
              <a:t> method is biased, </a:t>
            </a:r>
            <a:r>
              <a:rPr lang="en-US" sz="1400" dirty="0" smtClean="0">
                <a:latin typeface="CMR12"/>
              </a:rPr>
              <a:t>due to </a:t>
            </a:r>
            <a:r>
              <a:rPr lang="en-US" sz="1400" dirty="0">
                <a:latin typeface="CMR12"/>
              </a:rPr>
              <a:t>the </a:t>
            </a:r>
            <a:r>
              <a:rPr lang="en-US" sz="1400" dirty="0" smtClean="0">
                <a:latin typeface="CMR12"/>
              </a:rPr>
              <a:t>division, </a:t>
            </a:r>
            <a:r>
              <a:rPr lang="en-US" sz="1400" dirty="0">
                <a:latin typeface="CMR12"/>
              </a:rPr>
              <a:t>and suggested a modified version (</a:t>
            </a:r>
            <a:r>
              <a:rPr lang="en-US" sz="1400" dirty="0" err="1">
                <a:latin typeface="CMR12"/>
              </a:rPr>
              <a:t>Syntetos</a:t>
            </a:r>
            <a:r>
              <a:rPr lang="en-US" sz="1400" dirty="0">
                <a:latin typeface="CMR12"/>
              </a:rPr>
              <a:t> </a:t>
            </a:r>
            <a:r>
              <a:rPr lang="en-US" sz="1400" dirty="0" smtClean="0">
                <a:latin typeface="CMR12"/>
              </a:rPr>
              <a:t>and Boylan</a:t>
            </a:r>
            <a:r>
              <a:rPr lang="en-US" sz="1400" dirty="0">
                <a:latin typeface="CMR12"/>
              </a:rPr>
              <a:t>, 2005</a:t>
            </a:r>
            <a:r>
              <a:rPr lang="en-US" sz="1400" dirty="0" smtClean="0">
                <a:latin typeface="CMR12"/>
              </a:rPr>
              <a:t>):</a:t>
            </a:r>
          </a:p>
          <a:p>
            <a:pPr algn="just"/>
            <a:endParaRPr lang="en-US" dirty="0">
              <a:latin typeface="CMR12"/>
            </a:endParaRPr>
          </a:p>
          <a:p>
            <a:pPr algn="just"/>
            <a:endParaRPr lang="en-US" dirty="0">
              <a:latin typeface="CMR12"/>
            </a:endParaRPr>
          </a:p>
          <a:p>
            <a:pPr algn="just"/>
            <a:endParaRPr lang="en-US" dirty="0" smtClean="0">
              <a:latin typeface="CMR12"/>
            </a:endParaRPr>
          </a:p>
          <a:p>
            <a:pPr algn="just"/>
            <a:r>
              <a:rPr lang="en-US" sz="1400" dirty="0" smtClean="0">
                <a:latin typeface="CMR12"/>
              </a:rPr>
              <a:t>where </a:t>
            </a:r>
            <a:r>
              <a:rPr lang="en-US" sz="900" dirty="0">
                <a:latin typeface="CMMI8"/>
              </a:rPr>
              <a:t>x </a:t>
            </a:r>
            <a:r>
              <a:rPr lang="en-US" sz="1400" dirty="0">
                <a:latin typeface="CMR12"/>
              </a:rPr>
              <a:t>is the smoothing parameter for </a:t>
            </a:r>
            <a:r>
              <a:rPr lang="en-US" sz="1400" dirty="0" err="1">
                <a:latin typeface="CMMI12"/>
              </a:rPr>
              <a:t>x</a:t>
            </a:r>
            <a:r>
              <a:rPr lang="en-US" sz="900" dirty="0" err="1">
                <a:latin typeface="CMMI8"/>
              </a:rPr>
              <a:t>t</a:t>
            </a:r>
            <a:r>
              <a:rPr lang="en-US" sz="1400" dirty="0" err="1">
                <a:latin typeface="CMR12"/>
              </a:rPr>
              <a:t>.</a:t>
            </a:r>
            <a:r>
              <a:rPr lang="en-US" sz="1400" dirty="0">
                <a:latin typeface="CMR12"/>
              </a:rPr>
              <a:t> This modified version </a:t>
            </a:r>
            <a:r>
              <a:rPr lang="en-US" sz="1400" dirty="0" smtClean="0">
                <a:latin typeface="CMR12"/>
              </a:rPr>
              <a:t>has demonstrated </a:t>
            </a:r>
            <a:r>
              <a:rPr lang="en-US" sz="1400" dirty="0">
                <a:latin typeface="CMR12"/>
              </a:rPr>
              <a:t>good empirical performance, superior to the original </a:t>
            </a:r>
            <a:r>
              <a:rPr lang="en-US" sz="1400" dirty="0" smtClean="0">
                <a:latin typeface="CMR12"/>
              </a:rPr>
              <a:t>method (</a:t>
            </a:r>
            <a:r>
              <a:rPr lang="en-US" sz="1400" dirty="0" err="1" smtClean="0">
                <a:latin typeface="CMR12"/>
              </a:rPr>
              <a:t>Syntetos</a:t>
            </a:r>
            <a:r>
              <a:rPr lang="en-US" sz="1400" dirty="0" smtClean="0">
                <a:latin typeface="CMR12"/>
              </a:rPr>
              <a:t> </a:t>
            </a:r>
            <a:r>
              <a:rPr lang="en-US" sz="1400" dirty="0">
                <a:latin typeface="CMR12"/>
              </a:rPr>
              <a:t>and Boylan, 2005, 2006).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1" y="1887125"/>
            <a:ext cx="3181350" cy="4765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951" y="3253460"/>
            <a:ext cx="113523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2"/>
              </a:rPr>
              <a:t>TSB MODEL </a:t>
            </a:r>
            <a:r>
              <a:rPr lang="en-US" sz="1400" dirty="0" err="1" smtClean="0">
                <a:latin typeface="CMR12"/>
              </a:rPr>
              <a:t>Teunter</a:t>
            </a:r>
            <a:r>
              <a:rPr lang="en-US" sz="1400" dirty="0" smtClean="0">
                <a:latin typeface="CMR12"/>
              </a:rPr>
              <a:t> </a:t>
            </a:r>
            <a:r>
              <a:rPr lang="en-US" sz="1400" dirty="0">
                <a:latin typeface="CMR12"/>
              </a:rPr>
              <a:t>et al. (2011) observed that </a:t>
            </a:r>
            <a:r>
              <a:rPr lang="en-US" sz="1400" dirty="0" err="1">
                <a:latin typeface="CMR12"/>
              </a:rPr>
              <a:t>Croston’s</a:t>
            </a:r>
            <a:r>
              <a:rPr lang="en-US" sz="1400" dirty="0">
                <a:latin typeface="CMR12"/>
              </a:rPr>
              <a:t> method is unsuitable </a:t>
            </a:r>
            <a:r>
              <a:rPr lang="en-US" sz="1400" dirty="0" smtClean="0">
                <a:latin typeface="CMR12"/>
              </a:rPr>
              <a:t>to  deal </a:t>
            </a:r>
            <a:r>
              <a:rPr lang="en-US" sz="1400" dirty="0">
                <a:latin typeface="CMR12"/>
              </a:rPr>
              <a:t>with obsolescence issues, because of the limited updates of ˆ</a:t>
            </a:r>
            <a:r>
              <a:rPr lang="en-US" sz="1400" dirty="0" err="1">
                <a:latin typeface="CMMI12"/>
              </a:rPr>
              <a:t>z</a:t>
            </a:r>
            <a:r>
              <a:rPr lang="en-US" sz="1400" dirty="0" err="1">
                <a:latin typeface="CMMI8"/>
              </a:rPr>
              <a:t>t</a:t>
            </a:r>
            <a:r>
              <a:rPr lang="en-US" sz="1400" dirty="0">
                <a:latin typeface="CMMI8"/>
              </a:rPr>
              <a:t> </a:t>
            </a:r>
            <a:r>
              <a:rPr lang="en-US" sz="1400" dirty="0">
                <a:latin typeface="CMR12"/>
              </a:rPr>
              <a:t>and ˆ</a:t>
            </a:r>
            <a:r>
              <a:rPr lang="en-US" sz="1400" dirty="0" err="1">
                <a:latin typeface="CMMI12"/>
              </a:rPr>
              <a:t>x</a:t>
            </a:r>
            <a:r>
              <a:rPr lang="en-US" sz="1400" dirty="0" err="1">
                <a:latin typeface="CMMI8"/>
              </a:rPr>
              <a:t>t</a:t>
            </a:r>
            <a:r>
              <a:rPr lang="en-US" sz="1400" dirty="0">
                <a:latin typeface="CMR12"/>
              </a:rPr>
              <a:t>,</a:t>
            </a:r>
          </a:p>
          <a:p>
            <a:r>
              <a:rPr lang="en-US" sz="1400" dirty="0" smtClean="0">
                <a:latin typeface="CMR12"/>
              </a:rPr>
              <a:t> </a:t>
            </a:r>
          </a:p>
          <a:p>
            <a:r>
              <a:rPr lang="en-US" sz="1400" dirty="0" smtClean="0">
                <a:latin typeface="CMR12"/>
              </a:rPr>
              <a:t>two </a:t>
            </a:r>
            <a:r>
              <a:rPr lang="en-US" sz="1400" dirty="0">
                <a:latin typeface="CMR12"/>
              </a:rPr>
              <a:t>vectors are </a:t>
            </a:r>
            <a:r>
              <a:rPr lang="en-US" sz="1400" dirty="0" smtClean="0">
                <a:latin typeface="CMR12"/>
              </a:rPr>
              <a:t>considered; the </a:t>
            </a:r>
            <a:r>
              <a:rPr lang="en-US" sz="1400" dirty="0">
                <a:latin typeface="CMR12"/>
              </a:rPr>
              <a:t>demand probability </a:t>
            </a:r>
            <a:r>
              <a:rPr lang="en-US" sz="1400" dirty="0" err="1">
                <a:latin typeface="CMMI12"/>
              </a:rPr>
              <a:t>d</a:t>
            </a:r>
            <a:r>
              <a:rPr lang="en-US" sz="1400" dirty="0" err="1">
                <a:latin typeface="CMMI8"/>
              </a:rPr>
              <a:t>t</a:t>
            </a:r>
            <a:r>
              <a:rPr lang="en-US" sz="1400" dirty="0">
                <a:latin typeface="CMMI8"/>
              </a:rPr>
              <a:t> </a:t>
            </a:r>
            <a:r>
              <a:rPr lang="en-US" sz="1400" dirty="0">
                <a:latin typeface="CMR12"/>
              </a:rPr>
              <a:t>and the demand size </a:t>
            </a:r>
            <a:r>
              <a:rPr lang="en-US" sz="1400" dirty="0" err="1">
                <a:latin typeface="CMMI12"/>
              </a:rPr>
              <a:t>z</a:t>
            </a:r>
            <a:r>
              <a:rPr lang="en-US" sz="1400" dirty="0" err="1">
                <a:latin typeface="CMMI8"/>
              </a:rPr>
              <a:t>t</a:t>
            </a:r>
            <a:r>
              <a:rPr lang="en-US" sz="1400" dirty="0">
                <a:latin typeface="CMR12"/>
              </a:rPr>
              <a:t>. The demand </a:t>
            </a:r>
            <a:r>
              <a:rPr lang="en-US" sz="1400" dirty="0" smtClean="0">
                <a:latin typeface="CMR12"/>
              </a:rPr>
              <a:t>probability is </a:t>
            </a:r>
            <a:r>
              <a:rPr lang="en-US" sz="1400" dirty="0">
                <a:latin typeface="CMR12"/>
              </a:rPr>
              <a:t>either 0 or 1 depending whether demand occurs at time </a:t>
            </a:r>
            <a:r>
              <a:rPr lang="en-US" sz="1400" dirty="0">
                <a:latin typeface="CMMI12"/>
              </a:rPr>
              <a:t>t </a:t>
            </a:r>
            <a:r>
              <a:rPr lang="en-US" sz="1400" dirty="0">
                <a:latin typeface="CMR12"/>
              </a:rPr>
              <a:t>or not </a:t>
            </a:r>
            <a:r>
              <a:rPr lang="en-US" sz="1400" dirty="0" smtClean="0">
                <a:latin typeface="CMR12"/>
              </a:rPr>
              <a:t>and is </a:t>
            </a:r>
            <a:r>
              <a:rPr lang="en-US" sz="1400" dirty="0">
                <a:latin typeface="CMR12"/>
              </a:rPr>
              <a:t>modelled using single exponential smoothing. </a:t>
            </a:r>
            <a:endParaRPr lang="en-US" sz="1400" dirty="0" smtClean="0">
              <a:latin typeface="CMR12"/>
            </a:endParaRPr>
          </a:p>
          <a:p>
            <a:endParaRPr lang="en-US" sz="1400" dirty="0">
              <a:latin typeface="CMR12"/>
            </a:endParaRPr>
          </a:p>
          <a:p>
            <a:r>
              <a:rPr lang="en-US" sz="1400" dirty="0" smtClean="0">
                <a:latin typeface="CMR12"/>
              </a:rPr>
              <a:t>The </a:t>
            </a:r>
            <a:r>
              <a:rPr lang="en-US" sz="1400" dirty="0">
                <a:latin typeface="CMR12"/>
              </a:rPr>
              <a:t>demand </a:t>
            </a:r>
            <a:r>
              <a:rPr lang="en-US" sz="1400" dirty="0" smtClean="0">
                <a:latin typeface="CMR12"/>
              </a:rPr>
              <a:t>probability estimate</a:t>
            </a:r>
            <a:r>
              <a:rPr lang="en-US" sz="1400" dirty="0">
                <a:latin typeface="CMR12"/>
              </a:rPr>
              <a:t>, ˆ </a:t>
            </a:r>
            <a:r>
              <a:rPr lang="en-US" sz="1400" dirty="0" err="1">
                <a:latin typeface="CMMI12"/>
              </a:rPr>
              <a:t>d</a:t>
            </a:r>
            <a:r>
              <a:rPr lang="en-US" sz="1400" dirty="0" err="1">
                <a:latin typeface="CMMI8"/>
              </a:rPr>
              <a:t>t</a:t>
            </a:r>
            <a:r>
              <a:rPr lang="en-US" sz="1400" dirty="0">
                <a:latin typeface="CMR12"/>
              </a:rPr>
              <a:t>, is updated at the end of every period. The demand size is </a:t>
            </a:r>
            <a:r>
              <a:rPr lang="en-US" sz="1400" dirty="0" smtClean="0">
                <a:latin typeface="CMR12"/>
              </a:rPr>
              <a:t>also modelled </a:t>
            </a:r>
            <a:r>
              <a:rPr lang="en-US" sz="1400" dirty="0">
                <a:latin typeface="CMR12"/>
              </a:rPr>
              <a:t>with a single exponential smoothing, but is updated only when </a:t>
            </a:r>
            <a:r>
              <a:rPr lang="en-US" sz="1400" dirty="0" smtClean="0">
                <a:latin typeface="CMR12"/>
              </a:rPr>
              <a:t>a positive </a:t>
            </a:r>
            <a:r>
              <a:rPr lang="en-US" sz="1400" dirty="0">
                <a:latin typeface="CMR12"/>
              </a:rPr>
              <a:t>demand occurs. </a:t>
            </a:r>
            <a:endParaRPr lang="en-US" sz="1400" dirty="0" smtClean="0">
              <a:latin typeface="CMR12"/>
            </a:endParaRPr>
          </a:p>
          <a:p>
            <a:r>
              <a:rPr lang="en-US" sz="1400" dirty="0" smtClean="0">
                <a:latin typeface="CMR12"/>
              </a:rPr>
              <a:t>Each </a:t>
            </a:r>
            <a:r>
              <a:rPr lang="en-US" sz="1400" dirty="0">
                <a:latin typeface="CMR12"/>
              </a:rPr>
              <a:t>smoothing model uses a separate </a:t>
            </a:r>
            <a:r>
              <a:rPr lang="en-US" sz="1400" dirty="0" smtClean="0">
                <a:latin typeface="CMR12"/>
              </a:rPr>
              <a:t>parameter, recognizing </a:t>
            </a:r>
            <a:r>
              <a:rPr lang="en-US" sz="1400" dirty="0">
                <a:latin typeface="CMR12"/>
              </a:rPr>
              <a:t>the need for different rates of updates</a:t>
            </a:r>
            <a:r>
              <a:rPr lang="en-US" sz="1400" dirty="0" smtClean="0">
                <a:latin typeface="CMR12"/>
              </a:rPr>
              <a:t>.</a:t>
            </a:r>
          </a:p>
          <a:p>
            <a:endParaRPr lang="en-US" sz="1400" dirty="0">
              <a:latin typeface="CMR12"/>
            </a:endParaRPr>
          </a:p>
          <a:p>
            <a:r>
              <a:rPr lang="en-US" sz="1400" dirty="0" smtClean="0">
                <a:latin typeface="CMR12"/>
              </a:rPr>
              <a:t> </a:t>
            </a:r>
            <a:r>
              <a:rPr lang="en-US" sz="1400" dirty="0" err="1">
                <a:latin typeface="CMR12"/>
              </a:rPr>
              <a:t>Teunter</a:t>
            </a:r>
            <a:r>
              <a:rPr lang="en-US" sz="1400" dirty="0">
                <a:latin typeface="CMR12"/>
              </a:rPr>
              <a:t> et al. (2011) </a:t>
            </a:r>
            <a:r>
              <a:rPr lang="en-US" sz="1400" dirty="0" smtClean="0">
                <a:latin typeface="CMR12"/>
              </a:rPr>
              <a:t>argue that </a:t>
            </a:r>
            <a:r>
              <a:rPr lang="en-US" sz="1400" dirty="0">
                <a:latin typeface="CMR12"/>
              </a:rPr>
              <a:t>the smoothing parameter of demand probability should be smaller </a:t>
            </a:r>
            <a:r>
              <a:rPr lang="en-US" sz="1400" dirty="0" smtClean="0">
                <a:latin typeface="CMR12"/>
              </a:rPr>
              <a:t>than the </a:t>
            </a:r>
            <a:r>
              <a:rPr lang="en-US" sz="1400" dirty="0">
                <a:latin typeface="CMR12"/>
              </a:rPr>
              <a:t>smoothing parameter of demand size</a:t>
            </a:r>
            <a:r>
              <a:rPr lang="en-US" sz="1400" dirty="0" smtClean="0">
                <a:latin typeface="CMR12"/>
              </a:rPr>
              <a:t>.</a:t>
            </a:r>
          </a:p>
          <a:p>
            <a:endParaRPr lang="en-US" sz="1400" dirty="0">
              <a:latin typeface="CMR12"/>
            </a:endParaRPr>
          </a:p>
          <a:p>
            <a:r>
              <a:rPr lang="en-US" sz="1400" dirty="0" smtClean="0">
                <a:latin typeface="CMR12"/>
              </a:rPr>
              <a:t>The </a:t>
            </a:r>
            <a:r>
              <a:rPr lang="en-US" sz="1400" dirty="0">
                <a:latin typeface="CMR12"/>
              </a:rPr>
              <a:t>forecast of this method is</a:t>
            </a:r>
            <a:r>
              <a:rPr lang="en-US" sz="1400" dirty="0" smtClean="0">
                <a:latin typeface="CMR12"/>
              </a:rPr>
              <a:t>:</a:t>
            </a:r>
            <a:endParaRPr lang="en-US" sz="1400" dirty="0">
              <a:latin typeface="CMR1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762" y="5938797"/>
            <a:ext cx="1219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3464" y="304740"/>
            <a:ext cx="11174084" cy="35086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Model Adjustments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6" y="830837"/>
            <a:ext cx="11895826" cy="5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4" y="410356"/>
            <a:ext cx="11464506" cy="124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24" y="2122099"/>
            <a:ext cx="11559396" cy="34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" y="1155940"/>
            <a:ext cx="11645660" cy="45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2544"/>
              </p:ext>
            </p:extLst>
          </p:nvPr>
        </p:nvGraphicFramePr>
        <p:xfrm>
          <a:off x="268859" y="940637"/>
          <a:ext cx="11619781" cy="4155733"/>
        </p:xfrm>
        <a:graphic>
          <a:graphicData uri="http://schemas.openxmlformats.org/drawingml/2006/table">
            <a:tbl>
              <a:tblPr firstCol="1">
                <a:tableStyleId>{7DF18680-E054-41AD-8BC1-D1AEF772440D}</a:tableStyleId>
              </a:tblPr>
              <a:tblGrid>
                <a:gridCol w="3325708"/>
                <a:gridCol w="4093179"/>
                <a:gridCol w="4200894"/>
              </a:tblGrid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 The Following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Fetaures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 A Quarterly Demand Forecast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 Demand Forecast On Distributor Level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Series Models :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Holt, Holt Winter ,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Arima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Be Tried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5760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 Expected Demand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Expected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Qtr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Demand Forecast - Running Total Of Demand Till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As A Feature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Find Out Which Months  See Higher Demands In History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Index Of Quarter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1st /2nd/3rd Month Of The Quarter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 As A Feature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Quarterly Demand As A Feature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Distrbutor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Monthly Demand As A Feature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Distrbutor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Since Last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Pruchase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Current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Interpurchase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  <a:tr h="307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Ratio Of X/Y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Highrt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Ratio 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Inidicates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Larger Propensity Of Seeing A Demand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1" marR="7311" marT="7311" marB="0" anchor="b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8999" y="172529"/>
            <a:ext cx="11239500" cy="5501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Feature Creation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CMMI12</vt:lpstr>
      <vt:lpstr>CMMI8</vt:lpstr>
      <vt:lpstr>CMR12</vt:lpstr>
      <vt:lpstr>Office Theme</vt:lpstr>
      <vt:lpstr>Intermittent Demand Forecast</vt:lpstr>
      <vt:lpstr>PowerPoint Presentation</vt:lpstr>
      <vt:lpstr>Exponential Smoothing : limitation on the intermittent data</vt:lpstr>
      <vt:lpstr>Croston's Method for intermittent demand forecast</vt:lpstr>
      <vt:lpstr>Further Modification on Croston’s method</vt:lpstr>
      <vt:lpstr>Time Series Model Adjustments</vt:lpstr>
      <vt:lpstr>PowerPoint Presentation</vt:lpstr>
      <vt:lpstr>PowerPoint Presentation</vt:lpstr>
      <vt:lpstr>Feature Creation Overview</vt:lpstr>
    </vt:vector>
  </TitlesOfParts>
  <Company>ExxonMobil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&amp; Way Forward</dc:title>
  <dc:creator>Chatterjee, Soumya</dc:creator>
  <cp:lastModifiedBy>Chatterjee, Soumya</cp:lastModifiedBy>
  <cp:revision>10</cp:revision>
  <dcterms:created xsi:type="dcterms:W3CDTF">2020-06-12T11:25:23Z</dcterms:created>
  <dcterms:modified xsi:type="dcterms:W3CDTF">2020-06-17T17:31:59Z</dcterms:modified>
</cp:coreProperties>
</file>