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67" r:id="rId4"/>
    <p:sldId id="277" r:id="rId5"/>
    <p:sldId id="268" r:id="rId6"/>
    <p:sldId id="278" r:id="rId7"/>
    <p:sldId id="269" r:id="rId8"/>
    <p:sldId id="279" r:id="rId9"/>
    <p:sldId id="280" r:id="rId10"/>
    <p:sldId id="281" r:id="rId11"/>
    <p:sldId id="270" r:id="rId12"/>
    <p:sldId id="282" r:id="rId13"/>
    <p:sldId id="271" r:id="rId14"/>
    <p:sldId id="283" r:id="rId15"/>
    <p:sldId id="272" r:id="rId16"/>
    <p:sldId id="284" r:id="rId17"/>
    <p:sldId id="273" r:id="rId18"/>
    <p:sldId id="285" r:id="rId19"/>
    <p:sldId id="274" r:id="rId20"/>
    <p:sldId id="286" r:id="rId21"/>
    <p:sldId id="275" r:id="rId22"/>
    <p:sldId id="276" r:id="rId23"/>
    <p:sldId id="287" r:id="rId24"/>
    <p:sldId id="288" r:id="rId25"/>
    <p:sldId id="289" r:id="rId26"/>
    <p:sldId id="290" r:id="rId27"/>
    <p:sldId id="266" r:id="rId28"/>
  </p:sldIdLst>
  <p:sldSz cx="9144000" cy="6858000" type="screen4x3"/>
  <p:notesSz cx="6858000" cy="9144000"/>
  <p:embeddedFontLs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qj6NSgzJkkjdBW3Sm5cBSV8yy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4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40"/>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1" name="Google Shape;3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pic>
        <p:nvPicPr>
          <p:cNvPr id="35" name="Google Shape;35;p41"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6" name="Google Shape;36;p41"/>
          <p:cNvGrpSpPr/>
          <p:nvPr/>
        </p:nvGrpSpPr>
        <p:grpSpPr>
          <a:xfrm>
            <a:off x="6146800" y="0"/>
            <a:ext cx="2997200" cy="876300"/>
            <a:chOff x="6096000" y="3924300"/>
            <a:chExt cx="2997200" cy="876300"/>
          </a:xfrm>
        </p:grpSpPr>
        <p:sp>
          <p:nvSpPr>
            <p:cNvPr id="37" name="Google Shape;37;p4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8" name="Google Shape;38;p41"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9" name="Google Shape;39;p4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40" name="Google Shape;40;p41"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41" name="Google Shape;41;p4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 name="Google Shape;4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8"/>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38"/>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8" name="Google Shape;18;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9" name="Google Shape;19;p38"/>
          <p:cNvGrpSpPr/>
          <p:nvPr/>
        </p:nvGrpSpPr>
        <p:grpSpPr>
          <a:xfrm>
            <a:off x="6146800" y="0"/>
            <a:ext cx="2997200" cy="876300"/>
            <a:chOff x="6096000" y="3924300"/>
            <a:chExt cx="2997200" cy="876300"/>
          </a:xfrm>
        </p:grpSpPr>
        <p:sp>
          <p:nvSpPr>
            <p:cNvPr id="20" name="Google Shape;20;p3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38"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3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3" name="Google Shape;23;p38"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1561050" y="2153176"/>
            <a:ext cx="602190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4200" b="1" dirty="0">
                <a:solidFill>
                  <a:srgbClr val="FF0000"/>
                </a:solidFill>
                <a:latin typeface="Times New Roman"/>
                <a:ea typeface="Times New Roman"/>
                <a:cs typeface="Times New Roman"/>
                <a:sym typeface="Times New Roman"/>
              </a:rPr>
              <a:t>Operators in C</a:t>
            </a:r>
            <a:endParaRPr sz="4200" b="1" i="0" u="none" strike="noStrike" cap="none" dirty="0">
              <a:solidFill>
                <a:srgbClr val="FF0000"/>
              </a:solidFill>
              <a:latin typeface="Times New Roman"/>
              <a:ea typeface="Times New Roman"/>
              <a:cs typeface="Times New Roman"/>
              <a:sym typeface="Times New Roman"/>
            </a:endParaRPr>
          </a:p>
        </p:txBody>
      </p:sp>
      <p:sp>
        <p:nvSpPr>
          <p:cNvPr id="51" name="Google Shape;51;p1"/>
          <p:cNvSpPr txBox="1"/>
          <p:nvPr/>
        </p:nvSpPr>
        <p:spPr>
          <a:xfrm>
            <a:off x="1793034" y="4140370"/>
            <a:ext cx="5557932" cy="1046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0000"/>
                </a:solidFill>
                <a:latin typeface="Times New Roman"/>
                <a:ea typeface="Times New Roman"/>
                <a:cs typeface="Times New Roman"/>
                <a:sym typeface="Times New Roman"/>
              </a:rPr>
              <a:t>Department of Computer Science and Engineering,</a:t>
            </a:r>
            <a:endParaRPr sz="2000" b="0"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err="1">
                <a:solidFill>
                  <a:srgbClr val="FF0000"/>
                </a:solidFill>
                <a:latin typeface="Times New Roman"/>
                <a:ea typeface="Times New Roman"/>
                <a:cs typeface="Times New Roman"/>
                <a:sym typeface="Times New Roman"/>
              </a:rPr>
              <a:t>Chitkara</a:t>
            </a:r>
            <a:r>
              <a:rPr lang="en-US" sz="2000" b="0" i="0" u="none" strike="noStrike" cap="none" dirty="0">
                <a:solidFill>
                  <a:srgbClr val="FF0000"/>
                </a:solidFill>
                <a:latin typeface="Times New Roman"/>
                <a:ea typeface="Times New Roman"/>
                <a:cs typeface="Times New Roman"/>
                <a:sym typeface="Times New Roman"/>
              </a:rPr>
              <a:t> University, Punjab</a:t>
            </a:r>
            <a:endParaRPr sz="2000" b="0" i="0" u="none" strike="noStrike" cap="none" dirty="0">
              <a:solidFill>
                <a:srgbClr val="FF0000"/>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09D0D-EA07-1E40-F4A1-B4A5914B0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6430A-EB13-C969-F637-05DB4896CC8B}"/>
              </a:ext>
            </a:extLst>
          </p:cNvPr>
          <p:cNvSpPr>
            <a:spLocks noGrp="1"/>
          </p:cNvSpPr>
          <p:nvPr>
            <p:ph type="ctrTitle"/>
          </p:nvPr>
        </p:nvSpPr>
        <p:spPr/>
        <p:txBody>
          <a:bodyPr/>
          <a:lstStyle/>
          <a:p>
            <a:r>
              <a:rPr lang="en-IN" dirty="0"/>
              <a:t>Logical operators</a:t>
            </a:r>
          </a:p>
        </p:txBody>
      </p:sp>
      <p:sp>
        <p:nvSpPr>
          <p:cNvPr id="3" name="Subtitle 2">
            <a:extLst>
              <a:ext uri="{FF2B5EF4-FFF2-40B4-BE49-F238E27FC236}">
                <a16:creationId xmlns:a16="http://schemas.microsoft.com/office/drawing/2014/main" id="{A779E91E-E623-9DFA-8353-D5E079204395}"/>
              </a:ext>
            </a:extLst>
          </p:cNvPr>
          <p:cNvSpPr>
            <a:spLocks noGrp="1"/>
          </p:cNvSpPr>
          <p:nvPr>
            <p:ph type="subTitle" idx="1"/>
          </p:nvPr>
        </p:nvSpPr>
        <p:spPr>
          <a:xfrm>
            <a:off x="366251" y="914401"/>
            <a:ext cx="8177981" cy="1833716"/>
          </a:xfrm>
        </p:spPr>
        <p:txBody>
          <a:bodyPr/>
          <a:lstStyle/>
          <a:p>
            <a:pPr algn="just"/>
            <a:r>
              <a:rPr lang="en-US" sz="2000" dirty="0">
                <a:solidFill>
                  <a:schemeClr val="tx1"/>
                </a:solidFill>
              </a:rPr>
              <a:t>#include &lt;</a:t>
            </a:r>
            <a:r>
              <a:rPr lang="en-US" sz="2000" dirty="0" err="1">
                <a:solidFill>
                  <a:schemeClr val="tx1"/>
                </a:solidFill>
              </a:rPr>
              <a:t>stdio.h</a:t>
            </a:r>
            <a:r>
              <a:rPr lang="en-US" sz="2000" dirty="0">
                <a:solidFill>
                  <a:schemeClr val="tx1"/>
                </a:solidFill>
              </a:rPr>
              <a:t>&gt;</a:t>
            </a:r>
          </a:p>
          <a:p>
            <a:pPr algn="just"/>
            <a:r>
              <a:rPr lang="en-US" sz="2000" dirty="0">
                <a:solidFill>
                  <a:schemeClr val="tx1"/>
                </a:solidFill>
              </a:rPr>
              <a:t>int main()</a:t>
            </a:r>
          </a:p>
          <a:p>
            <a:pPr algn="just"/>
            <a:r>
              <a:rPr lang="en-US" sz="2000" dirty="0">
                <a:solidFill>
                  <a:schemeClr val="tx1"/>
                </a:solidFill>
              </a:rPr>
              <a:t>{</a:t>
            </a:r>
          </a:p>
          <a:p>
            <a:pPr algn="just"/>
            <a:r>
              <a:rPr lang="en-US" sz="2000" dirty="0">
                <a:solidFill>
                  <a:schemeClr val="tx1"/>
                </a:solidFill>
              </a:rPr>
              <a:t>    int a = 10, b = 20;</a:t>
            </a:r>
          </a:p>
          <a:p>
            <a:pPr algn="just"/>
            <a:r>
              <a:rPr lang="en-US" sz="2000" dirty="0">
                <a:solidFill>
                  <a:schemeClr val="tx1"/>
                </a:solidFill>
              </a:rPr>
              <a:t>    if (!(a &gt; 0 &amp;&amp; b &gt; 0)) {</a:t>
            </a:r>
          </a:p>
          <a:p>
            <a:pPr algn="just"/>
            <a:r>
              <a:rPr lang="en-US" sz="2000" dirty="0">
                <a:solidFill>
                  <a:schemeClr val="tx1"/>
                </a:solidFill>
              </a:rPr>
              <a:t>        // condition returned true but</a:t>
            </a:r>
          </a:p>
          <a:p>
            <a:pPr algn="just"/>
            <a:r>
              <a:rPr lang="en-US" sz="2000" dirty="0">
                <a:solidFill>
                  <a:schemeClr val="tx1"/>
                </a:solidFill>
              </a:rPr>
              <a:t>        // logical NOT operator changed</a:t>
            </a:r>
          </a:p>
          <a:p>
            <a:pPr algn="just"/>
            <a:r>
              <a:rPr lang="en-US" sz="2000" dirty="0">
                <a:solidFill>
                  <a:schemeClr val="tx1"/>
                </a:solidFill>
              </a:rPr>
              <a:t>        // it to false</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("Both values are greater than 0\n");</a:t>
            </a:r>
          </a:p>
          <a:p>
            <a:pPr algn="just"/>
            <a:r>
              <a:rPr lang="en-US" sz="2000" dirty="0">
                <a:solidFill>
                  <a:schemeClr val="tx1"/>
                </a:solidFill>
              </a:rPr>
              <a:t>    }</a:t>
            </a:r>
          </a:p>
          <a:p>
            <a:pPr algn="just"/>
            <a:r>
              <a:rPr lang="en-US" sz="2000" dirty="0">
                <a:solidFill>
                  <a:schemeClr val="tx1"/>
                </a:solidFill>
              </a:rPr>
              <a:t>    else {</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("Both values are less than 0\n");</a:t>
            </a:r>
          </a:p>
          <a:p>
            <a:pPr algn="just"/>
            <a:r>
              <a:rPr lang="en-US" sz="2000" dirty="0">
                <a:solidFill>
                  <a:schemeClr val="tx1"/>
                </a:solidFill>
              </a:rPr>
              <a:t>    }</a:t>
            </a:r>
          </a:p>
          <a:p>
            <a:pPr algn="just"/>
            <a:r>
              <a:rPr lang="en-US" sz="2000" dirty="0">
                <a:solidFill>
                  <a:schemeClr val="tx1"/>
                </a:solidFill>
              </a:rPr>
              <a:t>    return 0;</a:t>
            </a:r>
          </a:p>
          <a:p>
            <a:pPr algn="just"/>
            <a:r>
              <a:rPr lang="en-US" sz="2000" dirty="0">
                <a:solidFill>
                  <a:schemeClr val="tx1"/>
                </a:solidFill>
              </a:rPr>
              <a:t>}</a:t>
            </a:r>
            <a:endParaRPr lang="en-IN" sz="1800" dirty="0">
              <a:solidFill>
                <a:schemeClr val="tx1"/>
              </a:solidFill>
            </a:endParaRPr>
          </a:p>
        </p:txBody>
      </p:sp>
      <p:sp>
        <p:nvSpPr>
          <p:cNvPr id="4" name="TextBox 3">
            <a:extLst>
              <a:ext uri="{FF2B5EF4-FFF2-40B4-BE49-F238E27FC236}">
                <a16:creationId xmlns:a16="http://schemas.microsoft.com/office/drawing/2014/main" id="{F69E51D3-2BE0-DDBB-3BD4-EA921B912F07}"/>
              </a:ext>
            </a:extLst>
          </p:cNvPr>
          <p:cNvSpPr txBox="1"/>
          <p:nvPr/>
        </p:nvSpPr>
        <p:spPr>
          <a:xfrm>
            <a:off x="283816" y="760512"/>
            <a:ext cx="631904" cy="307777"/>
          </a:xfrm>
          <a:prstGeom prst="rect">
            <a:avLst/>
          </a:prstGeom>
          <a:noFill/>
        </p:spPr>
        <p:txBody>
          <a:bodyPr wrap="none" rtlCol="0">
            <a:spAutoFit/>
          </a:bodyPr>
          <a:lstStyle/>
          <a:p>
            <a:r>
              <a:rPr lang="en-US" b="1" dirty="0"/>
              <a:t>Code</a:t>
            </a:r>
            <a:endParaRPr lang="en-IN" b="1" dirty="0"/>
          </a:p>
        </p:txBody>
      </p:sp>
    </p:spTree>
    <p:extLst>
      <p:ext uri="{BB962C8B-B14F-4D97-AF65-F5344CB8AC3E}">
        <p14:creationId xmlns:p14="http://schemas.microsoft.com/office/powerpoint/2010/main" val="416125288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FB752-EC1A-8491-1E5B-A06B50928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4AA82-95FA-E75E-C81D-846D91F176F5}"/>
              </a:ext>
            </a:extLst>
          </p:cNvPr>
          <p:cNvSpPr>
            <a:spLocks noGrp="1"/>
          </p:cNvSpPr>
          <p:nvPr>
            <p:ph type="ctrTitle"/>
          </p:nvPr>
        </p:nvSpPr>
        <p:spPr/>
        <p:txBody>
          <a:bodyPr/>
          <a:lstStyle/>
          <a:p>
            <a:r>
              <a:rPr lang="en-IN" dirty="0"/>
              <a:t>Bitwise (or) binary operators</a:t>
            </a:r>
          </a:p>
        </p:txBody>
      </p:sp>
      <p:sp>
        <p:nvSpPr>
          <p:cNvPr id="3" name="Subtitle 2">
            <a:extLst>
              <a:ext uri="{FF2B5EF4-FFF2-40B4-BE49-F238E27FC236}">
                <a16:creationId xmlns:a16="http://schemas.microsoft.com/office/drawing/2014/main" id="{34776F00-E8EA-10EA-0736-683195B6AC04}"/>
              </a:ext>
            </a:extLst>
          </p:cNvPr>
          <p:cNvSpPr>
            <a:spLocks noGrp="1"/>
          </p:cNvSpPr>
          <p:nvPr>
            <p:ph type="subTitle" idx="1"/>
          </p:nvPr>
        </p:nvSpPr>
        <p:spPr>
          <a:xfrm>
            <a:off x="179439" y="997974"/>
            <a:ext cx="8610600" cy="1833716"/>
          </a:xfrm>
        </p:spPr>
        <p:txBody>
          <a:bodyPr/>
          <a:lstStyle/>
          <a:p>
            <a:pPr algn="just"/>
            <a:r>
              <a:rPr lang="en-US" sz="2400" dirty="0">
                <a:solidFill>
                  <a:schemeClr val="tx1"/>
                </a:solidFill>
              </a:rPr>
              <a:t>C has distinction of supporting special operators known as bitwise operators for manipulation of data at bit level. These operators are used for testing the bits and shifting them right to left or left to right.</a:t>
            </a:r>
            <a:endParaRPr lang="en-IN" sz="2400" dirty="0">
              <a:solidFill>
                <a:schemeClr val="tx1"/>
              </a:solidFill>
            </a:endParaRPr>
          </a:p>
        </p:txBody>
      </p:sp>
      <p:pic>
        <p:nvPicPr>
          <p:cNvPr id="6" name="Picture 5">
            <a:extLst>
              <a:ext uri="{FF2B5EF4-FFF2-40B4-BE49-F238E27FC236}">
                <a16:creationId xmlns:a16="http://schemas.microsoft.com/office/drawing/2014/main" id="{ABC1D692-5473-8271-F75A-8271FFA13A88}"/>
              </a:ext>
            </a:extLst>
          </p:cNvPr>
          <p:cNvPicPr>
            <a:picLocks noChangeAspect="1"/>
          </p:cNvPicPr>
          <p:nvPr/>
        </p:nvPicPr>
        <p:blipFill>
          <a:blip r:embed="rId2"/>
          <a:stretch>
            <a:fillRect/>
          </a:stretch>
        </p:blipFill>
        <p:spPr>
          <a:xfrm>
            <a:off x="828122" y="2704051"/>
            <a:ext cx="7487755" cy="1998081"/>
          </a:xfrm>
          <a:prstGeom prst="rect">
            <a:avLst/>
          </a:prstGeom>
        </p:spPr>
      </p:pic>
      <p:sp>
        <p:nvSpPr>
          <p:cNvPr id="8" name="TextBox 7">
            <a:extLst>
              <a:ext uri="{FF2B5EF4-FFF2-40B4-BE49-F238E27FC236}">
                <a16:creationId xmlns:a16="http://schemas.microsoft.com/office/drawing/2014/main" id="{D523A8FD-AF61-BE82-A213-C44C82602020}"/>
              </a:ext>
            </a:extLst>
          </p:cNvPr>
          <p:cNvSpPr txBox="1"/>
          <p:nvPr/>
        </p:nvSpPr>
        <p:spPr>
          <a:xfrm>
            <a:off x="1005347" y="4905919"/>
            <a:ext cx="7647039" cy="1754326"/>
          </a:xfrm>
          <a:prstGeom prst="rect">
            <a:avLst/>
          </a:prstGeom>
          <a:noFill/>
        </p:spPr>
        <p:txBody>
          <a:bodyPr wrap="square">
            <a:spAutoFit/>
          </a:bodyPr>
          <a:lstStyle/>
          <a:p>
            <a:pPr algn="just"/>
            <a:r>
              <a:rPr lang="en-US" sz="1800" b="1" dirty="0"/>
              <a:t>NOTE </a:t>
            </a:r>
          </a:p>
          <a:p>
            <a:pPr algn="just"/>
            <a:endParaRPr lang="en-US" sz="1800" dirty="0"/>
          </a:p>
          <a:p>
            <a:pPr marL="285750" indent="-285750" algn="just">
              <a:buFont typeface="Wingdings" panose="05000000000000000000" pitchFamily="2" charset="2"/>
              <a:buChar char="Ø"/>
            </a:pPr>
            <a:r>
              <a:rPr lang="en-US" sz="1800" dirty="0"/>
              <a:t> Left shifting one time means, it is equal to multiplying the value by 2 one time. </a:t>
            </a:r>
          </a:p>
          <a:p>
            <a:pPr marL="285750" indent="-285750" algn="just">
              <a:buFont typeface="Wingdings" panose="05000000000000000000" pitchFamily="2" charset="2"/>
              <a:buChar char="Ø"/>
            </a:pPr>
            <a:r>
              <a:rPr lang="en-US" sz="1800" dirty="0"/>
              <a:t> Right shifting one time means, it is equal to dividing the value by 2 one time. </a:t>
            </a:r>
            <a:endParaRPr lang="en-IN" sz="1800" dirty="0"/>
          </a:p>
        </p:txBody>
      </p:sp>
    </p:spTree>
    <p:extLst>
      <p:ext uri="{BB962C8B-B14F-4D97-AF65-F5344CB8AC3E}">
        <p14:creationId xmlns:p14="http://schemas.microsoft.com/office/powerpoint/2010/main" val="356290981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F9F9E-10BB-F296-D609-E992E6FD7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3D582-C17B-7C81-1AD1-3362DEF1E802}"/>
              </a:ext>
            </a:extLst>
          </p:cNvPr>
          <p:cNvSpPr>
            <a:spLocks noGrp="1"/>
          </p:cNvSpPr>
          <p:nvPr>
            <p:ph type="ctrTitle"/>
          </p:nvPr>
        </p:nvSpPr>
        <p:spPr/>
        <p:txBody>
          <a:bodyPr/>
          <a:lstStyle/>
          <a:p>
            <a:r>
              <a:rPr lang="en-IN" dirty="0"/>
              <a:t>Bitwise (or) binary operators</a:t>
            </a:r>
          </a:p>
        </p:txBody>
      </p:sp>
      <p:sp>
        <p:nvSpPr>
          <p:cNvPr id="3" name="Subtitle 2">
            <a:extLst>
              <a:ext uri="{FF2B5EF4-FFF2-40B4-BE49-F238E27FC236}">
                <a16:creationId xmlns:a16="http://schemas.microsoft.com/office/drawing/2014/main" id="{A608D568-4D64-CCCB-BCDB-028C1160E379}"/>
              </a:ext>
            </a:extLst>
          </p:cNvPr>
          <p:cNvSpPr>
            <a:spLocks noGrp="1"/>
          </p:cNvSpPr>
          <p:nvPr>
            <p:ph type="subTitle" idx="1"/>
          </p:nvPr>
        </p:nvSpPr>
        <p:spPr>
          <a:xfrm>
            <a:off x="179439" y="997974"/>
            <a:ext cx="8610600" cy="1833716"/>
          </a:xfrm>
        </p:spPr>
        <p:txBody>
          <a:bodyPr/>
          <a:lstStyle/>
          <a:p>
            <a:pPr algn="just"/>
            <a:r>
              <a:rPr lang="en-US" sz="1100" dirty="0">
                <a:solidFill>
                  <a:schemeClr val="tx1"/>
                </a:solidFill>
              </a:rPr>
              <a:t>#include &lt;</a:t>
            </a:r>
            <a:r>
              <a:rPr lang="en-US" sz="1100" dirty="0" err="1">
                <a:solidFill>
                  <a:schemeClr val="tx1"/>
                </a:solidFill>
              </a:rPr>
              <a:t>stdio.h</a:t>
            </a:r>
            <a:r>
              <a:rPr lang="en-US" sz="1100" dirty="0">
                <a:solidFill>
                  <a:schemeClr val="tx1"/>
                </a:solidFill>
              </a:rPr>
              <a:t>&gt;</a:t>
            </a:r>
          </a:p>
          <a:p>
            <a:pPr algn="just"/>
            <a:r>
              <a:rPr lang="en-US" sz="1100" dirty="0">
                <a:solidFill>
                  <a:schemeClr val="tx1"/>
                </a:solidFill>
              </a:rPr>
              <a:t>int main()</a:t>
            </a:r>
          </a:p>
          <a:p>
            <a:pPr algn="just"/>
            <a:r>
              <a:rPr lang="en-US" sz="1100" dirty="0">
                <a:solidFill>
                  <a:schemeClr val="tx1"/>
                </a:solidFill>
              </a:rPr>
              <a:t>{</a:t>
            </a:r>
          </a:p>
          <a:p>
            <a:pPr algn="just"/>
            <a:r>
              <a:rPr lang="en-US" sz="1100" dirty="0">
                <a:solidFill>
                  <a:schemeClr val="tx1"/>
                </a:solidFill>
              </a:rPr>
              <a:t>    // a = 5 (00000101 in 8-bit binary), b = 9 (00001001 in</a:t>
            </a:r>
          </a:p>
          <a:p>
            <a:pPr algn="just"/>
            <a:r>
              <a:rPr lang="en-US" sz="1100" dirty="0">
                <a:solidFill>
                  <a:schemeClr val="tx1"/>
                </a:solidFill>
              </a:rPr>
              <a:t>    // 8-bit binary)</a:t>
            </a:r>
          </a:p>
          <a:p>
            <a:pPr algn="just"/>
            <a:r>
              <a:rPr lang="en-US" sz="1100" dirty="0">
                <a:solidFill>
                  <a:schemeClr val="tx1"/>
                </a:solidFill>
              </a:rPr>
              <a:t>    unsigned int a = 5, b = 9;</a:t>
            </a:r>
          </a:p>
          <a:p>
            <a:pPr algn="just"/>
            <a:endParaRPr lang="en-US" sz="1100" dirty="0">
              <a:solidFill>
                <a:schemeClr val="tx1"/>
              </a:solidFill>
            </a:endParaRPr>
          </a:p>
          <a:p>
            <a:pPr algn="just"/>
            <a:r>
              <a:rPr lang="en-US" sz="1100" dirty="0">
                <a:solidFill>
                  <a:schemeClr val="tx1"/>
                </a:solidFill>
              </a:rPr>
              <a:t>    // The result is 00000001</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("a = %u, b = %u\n", a, b);</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a:t>
            </a:r>
            <a:r>
              <a:rPr lang="en-US" sz="1100" dirty="0" err="1">
                <a:solidFill>
                  <a:schemeClr val="tx1"/>
                </a:solidFill>
              </a:rPr>
              <a:t>a&amp;b</a:t>
            </a:r>
            <a:r>
              <a:rPr lang="en-US" sz="1100" dirty="0">
                <a:solidFill>
                  <a:schemeClr val="tx1"/>
                </a:solidFill>
              </a:rPr>
              <a:t> = %u\n", a &amp; b);</a:t>
            </a:r>
          </a:p>
          <a:p>
            <a:pPr algn="just"/>
            <a:endParaRPr lang="en-US" sz="1100" dirty="0">
              <a:solidFill>
                <a:schemeClr val="tx1"/>
              </a:solidFill>
            </a:endParaRPr>
          </a:p>
          <a:p>
            <a:pPr algn="just"/>
            <a:r>
              <a:rPr lang="en-US" sz="1100" dirty="0">
                <a:solidFill>
                  <a:schemeClr val="tx1"/>
                </a:solidFill>
              </a:rPr>
              <a:t>    // The result is 00001101</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a:t>
            </a:r>
            <a:r>
              <a:rPr lang="en-US" sz="1100" dirty="0" err="1">
                <a:solidFill>
                  <a:schemeClr val="tx1"/>
                </a:solidFill>
              </a:rPr>
              <a:t>a|b</a:t>
            </a:r>
            <a:r>
              <a:rPr lang="en-US" sz="1100" dirty="0">
                <a:solidFill>
                  <a:schemeClr val="tx1"/>
                </a:solidFill>
              </a:rPr>
              <a:t> = %u\n", a | b);</a:t>
            </a:r>
          </a:p>
          <a:p>
            <a:pPr algn="just"/>
            <a:endParaRPr lang="en-US" sz="1100" dirty="0">
              <a:solidFill>
                <a:schemeClr val="tx1"/>
              </a:solidFill>
            </a:endParaRPr>
          </a:p>
          <a:p>
            <a:pPr algn="just"/>
            <a:r>
              <a:rPr lang="en-US" sz="1100" dirty="0">
                <a:solidFill>
                  <a:schemeClr val="tx1"/>
                </a:solidFill>
              </a:rPr>
              <a:t>    // The result is 00001100</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a:t>
            </a:r>
            <a:r>
              <a:rPr lang="en-US" sz="1100" dirty="0" err="1">
                <a:solidFill>
                  <a:schemeClr val="tx1"/>
                </a:solidFill>
              </a:rPr>
              <a:t>a^b</a:t>
            </a:r>
            <a:r>
              <a:rPr lang="en-US" sz="1100" dirty="0">
                <a:solidFill>
                  <a:schemeClr val="tx1"/>
                </a:solidFill>
              </a:rPr>
              <a:t> = %u\n", a ^ b);</a:t>
            </a:r>
          </a:p>
          <a:p>
            <a:pPr algn="just"/>
            <a:endParaRPr lang="en-US" sz="1100" dirty="0">
              <a:solidFill>
                <a:schemeClr val="tx1"/>
              </a:solidFill>
            </a:endParaRPr>
          </a:p>
          <a:p>
            <a:pPr algn="just"/>
            <a:r>
              <a:rPr lang="en-US" sz="1100" dirty="0">
                <a:solidFill>
                  <a:schemeClr val="tx1"/>
                </a:solidFill>
              </a:rPr>
              <a:t>    // The result is 11111111111111111111111111111010</a:t>
            </a:r>
          </a:p>
          <a:p>
            <a:pPr algn="just"/>
            <a:r>
              <a:rPr lang="en-US" sz="1100" dirty="0">
                <a:solidFill>
                  <a:schemeClr val="tx1"/>
                </a:solidFill>
              </a:rPr>
              <a:t>    // (assuming 32-bit unsigned int)</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("~a = %u\n", a = ~a);</a:t>
            </a:r>
          </a:p>
          <a:p>
            <a:pPr algn="just"/>
            <a:endParaRPr lang="en-US" sz="1100" dirty="0">
              <a:solidFill>
                <a:schemeClr val="tx1"/>
              </a:solidFill>
            </a:endParaRPr>
          </a:p>
          <a:p>
            <a:pPr algn="just"/>
            <a:r>
              <a:rPr lang="en-US" sz="1100" dirty="0">
                <a:solidFill>
                  <a:schemeClr val="tx1"/>
                </a:solidFill>
              </a:rPr>
              <a:t>    // The result is 00010010</a:t>
            </a:r>
          </a:p>
          <a:p>
            <a:pPr algn="just"/>
            <a:r>
              <a:rPr lang="en-US" sz="1100" dirty="0">
                <a:solidFill>
                  <a:schemeClr val="tx1"/>
                </a:solidFill>
              </a:rPr>
              <a:t>    </a:t>
            </a:r>
            <a:r>
              <a:rPr lang="en-US" sz="1100" dirty="0" err="1">
                <a:solidFill>
                  <a:schemeClr val="tx1"/>
                </a:solidFill>
              </a:rPr>
              <a:t>printf</a:t>
            </a:r>
            <a:r>
              <a:rPr lang="en-US" sz="1100" dirty="0">
                <a:solidFill>
                  <a:schemeClr val="tx1"/>
                </a:solidFill>
              </a:rPr>
              <a:t>("b&lt;&lt;1 = %u\n", b &lt;&lt; 1);</a:t>
            </a:r>
          </a:p>
          <a:p>
            <a:pPr algn="just"/>
            <a:endParaRPr lang="en-US" sz="1100" dirty="0">
              <a:solidFill>
                <a:schemeClr val="tx1"/>
              </a:solidFill>
            </a:endParaRPr>
          </a:p>
          <a:p>
            <a:pPr algn="just"/>
            <a:endParaRPr lang="en-IN" sz="700" dirty="0">
              <a:solidFill>
                <a:schemeClr val="tx1"/>
              </a:solidFill>
            </a:endParaRPr>
          </a:p>
        </p:txBody>
      </p:sp>
      <p:sp>
        <p:nvSpPr>
          <p:cNvPr id="5" name="TextBox 4">
            <a:extLst>
              <a:ext uri="{FF2B5EF4-FFF2-40B4-BE49-F238E27FC236}">
                <a16:creationId xmlns:a16="http://schemas.microsoft.com/office/drawing/2014/main" id="{40BB5C64-4B6A-3814-7888-A4BAB5B7046A}"/>
              </a:ext>
            </a:extLst>
          </p:cNvPr>
          <p:cNvSpPr txBox="1"/>
          <p:nvPr/>
        </p:nvSpPr>
        <p:spPr>
          <a:xfrm>
            <a:off x="4484739" y="1622810"/>
            <a:ext cx="4586748" cy="1169551"/>
          </a:xfrm>
          <a:prstGeom prst="rect">
            <a:avLst/>
          </a:prstGeom>
          <a:noFill/>
        </p:spPr>
        <p:txBody>
          <a:bodyPr wrap="square">
            <a:spAutoFit/>
          </a:bodyPr>
          <a:lstStyle/>
          <a:p>
            <a:pPr algn="just"/>
            <a:r>
              <a:rPr lang="en-US" sz="1400" dirty="0">
                <a:solidFill>
                  <a:schemeClr val="tx1"/>
                </a:solidFill>
              </a:rPr>
              <a:t> // The result is 00000100</a:t>
            </a:r>
          </a:p>
          <a:p>
            <a:pPr algn="just"/>
            <a:r>
              <a:rPr lang="en-US" sz="1400" dirty="0">
                <a:solidFill>
                  <a:schemeClr val="tx1"/>
                </a:solidFill>
              </a:rPr>
              <a:t>    </a:t>
            </a:r>
            <a:r>
              <a:rPr lang="en-US" sz="1400" dirty="0" err="1">
                <a:solidFill>
                  <a:schemeClr val="tx1"/>
                </a:solidFill>
              </a:rPr>
              <a:t>printf</a:t>
            </a:r>
            <a:r>
              <a:rPr lang="en-US" sz="1400" dirty="0">
                <a:solidFill>
                  <a:schemeClr val="tx1"/>
                </a:solidFill>
              </a:rPr>
              <a:t>("b&gt;&gt;1 = %u\n", b &gt;&gt; 1);</a:t>
            </a:r>
          </a:p>
          <a:p>
            <a:pPr algn="just"/>
            <a:endParaRPr lang="en-US" sz="1400" dirty="0">
              <a:solidFill>
                <a:schemeClr val="tx1"/>
              </a:solidFill>
            </a:endParaRPr>
          </a:p>
          <a:p>
            <a:pPr algn="just"/>
            <a:r>
              <a:rPr lang="en-US" sz="1400" dirty="0">
                <a:solidFill>
                  <a:schemeClr val="tx1"/>
                </a:solidFill>
              </a:rPr>
              <a:t>    return 0;</a:t>
            </a:r>
          </a:p>
          <a:p>
            <a:pPr algn="just"/>
            <a:r>
              <a:rPr lang="en-US" sz="1400" dirty="0">
                <a:solidFill>
                  <a:schemeClr val="tx1"/>
                </a:solidFill>
              </a:rPr>
              <a:t>}</a:t>
            </a:r>
            <a:endParaRPr lang="en-IN" dirty="0"/>
          </a:p>
        </p:txBody>
      </p:sp>
      <p:sp>
        <p:nvSpPr>
          <p:cNvPr id="7" name="TextBox 6">
            <a:extLst>
              <a:ext uri="{FF2B5EF4-FFF2-40B4-BE49-F238E27FC236}">
                <a16:creationId xmlns:a16="http://schemas.microsoft.com/office/drawing/2014/main" id="{EF97109C-CE16-8A7A-F8EE-DAC0BB17853F}"/>
              </a:ext>
            </a:extLst>
          </p:cNvPr>
          <p:cNvSpPr txBox="1"/>
          <p:nvPr/>
        </p:nvSpPr>
        <p:spPr>
          <a:xfrm>
            <a:off x="6164825" y="3302637"/>
            <a:ext cx="769763" cy="307777"/>
          </a:xfrm>
          <a:prstGeom prst="rect">
            <a:avLst/>
          </a:prstGeom>
          <a:noFill/>
        </p:spPr>
        <p:txBody>
          <a:bodyPr wrap="none" rtlCol="0">
            <a:spAutoFit/>
          </a:bodyPr>
          <a:lstStyle/>
          <a:p>
            <a:r>
              <a:rPr lang="en-US" b="1" dirty="0"/>
              <a:t>Output</a:t>
            </a:r>
            <a:endParaRPr lang="en-IN" b="1" dirty="0"/>
          </a:p>
        </p:txBody>
      </p:sp>
      <p:pic>
        <p:nvPicPr>
          <p:cNvPr id="10" name="Picture 9">
            <a:extLst>
              <a:ext uri="{FF2B5EF4-FFF2-40B4-BE49-F238E27FC236}">
                <a16:creationId xmlns:a16="http://schemas.microsoft.com/office/drawing/2014/main" id="{11055D9A-FF73-1730-883B-F2DA19F933AE}"/>
              </a:ext>
            </a:extLst>
          </p:cNvPr>
          <p:cNvPicPr>
            <a:picLocks noChangeAspect="1"/>
          </p:cNvPicPr>
          <p:nvPr/>
        </p:nvPicPr>
        <p:blipFill>
          <a:blip r:embed="rId2"/>
          <a:stretch>
            <a:fillRect/>
          </a:stretch>
        </p:blipFill>
        <p:spPr>
          <a:xfrm>
            <a:off x="5760967" y="3783867"/>
            <a:ext cx="1888530" cy="2116613"/>
          </a:xfrm>
          <a:prstGeom prst="rect">
            <a:avLst/>
          </a:prstGeom>
        </p:spPr>
      </p:pic>
    </p:spTree>
    <p:extLst>
      <p:ext uri="{BB962C8B-B14F-4D97-AF65-F5344CB8AC3E}">
        <p14:creationId xmlns:p14="http://schemas.microsoft.com/office/powerpoint/2010/main" val="1910217740"/>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85066-3D20-25F6-874E-FDBCB2D3C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6CF8D-BB88-7C78-5647-4B96B13F7B32}"/>
              </a:ext>
            </a:extLst>
          </p:cNvPr>
          <p:cNvSpPr>
            <a:spLocks noGrp="1"/>
          </p:cNvSpPr>
          <p:nvPr>
            <p:ph type="ctrTitle"/>
          </p:nvPr>
        </p:nvSpPr>
        <p:spPr/>
        <p:txBody>
          <a:bodyPr/>
          <a:lstStyle/>
          <a:p>
            <a:r>
              <a:rPr lang="en-IN" dirty="0"/>
              <a:t>Assignment operators</a:t>
            </a:r>
          </a:p>
        </p:txBody>
      </p:sp>
      <p:sp>
        <p:nvSpPr>
          <p:cNvPr id="3" name="Subtitle 2">
            <a:extLst>
              <a:ext uri="{FF2B5EF4-FFF2-40B4-BE49-F238E27FC236}">
                <a16:creationId xmlns:a16="http://schemas.microsoft.com/office/drawing/2014/main" id="{C347C082-EC8F-60CF-9FA9-ACF49F62CC25}"/>
              </a:ext>
            </a:extLst>
          </p:cNvPr>
          <p:cNvSpPr>
            <a:spLocks noGrp="1"/>
          </p:cNvSpPr>
          <p:nvPr>
            <p:ph type="subTitle" idx="1"/>
          </p:nvPr>
        </p:nvSpPr>
        <p:spPr>
          <a:xfrm>
            <a:off x="179439" y="997974"/>
            <a:ext cx="8610600" cy="1263445"/>
          </a:xfrm>
        </p:spPr>
        <p:txBody>
          <a:bodyPr/>
          <a:lstStyle/>
          <a:p>
            <a:pPr algn="just"/>
            <a:r>
              <a:rPr lang="en-US" sz="2400" dirty="0">
                <a:solidFill>
                  <a:schemeClr val="tx1"/>
                </a:solidFill>
              </a:rPr>
              <a:t>This operator is used to assign the values for the variables in </a:t>
            </a:r>
          </a:p>
          <a:p>
            <a:pPr algn="just"/>
            <a:r>
              <a:rPr lang="en-US" sz="2400" dirty="0">
                <a:solidFill>
                  <a:schemeClr val="tx1"/>
                </a:solidFill>
              </a:rPr>
              <a:t>the programs.</a:t>
            </a:r>
            <a:endParaRPr lang="en-IN" sz="2400" dirty="0">
              <a:solidFill>
                <a:schemeClr val="tx1"/>
              </a:solidFill>
            </a:endParaRPr>
          </a:p>
        </p:txBody>
      </p:sp>
      <p:pic>
        <p:nvPicPr>
          <p:cNvPr id="5" name="Picture 4">
            <a:extLst>
              <a:ext uri="{FF2B5EF4-FFF2-40B4-BE49-F238E27FC236}">
                <a16:creationId xmlns:a16="http://schemas.microsoft.com/office/drawing/2014/main" id="{82F2D27D-8F02-0E8D-C1F9-D8127578C0D5}"/>
              </a:ext>
            </a:extLst>
          </p:cNvPr>
          <p:cNvPicPr>
            <a:picLocks noChangeAspect="1"/>
          </p:cNvPicPr>
          <p:nvPr/>
        </p:nvPicPr>
        <p:blipFill>
          <a:blip r:embed="rId2"/>
          <a:stretch>
            <a:fillRect/>
          </a:stretch>
        </p:blipFill>
        <p:spPr>
          <a:xfrm>
            <a:off x="353961" y="2172929"/>
            <a:ext cx="8534309" cy="3687097"/>
          </a:xfrm>
          <a:prstGeom prst="rect">
            <a:avLst/>
          </a:prstGeom>
        </p:spPr>
      </p:pic>
    </p:spTree>
    <p:extLst>
      <p:ext uri="{BB962C8B-B14F-4D97-AF65-F5344CB8AC3E}">
        <p14:creationId xmlns:p14="http://schemas.microsoft.com/office/powerpoint/2010/main" val="1963415369"/>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E8B10-F4DB-27AD-8618-743B823B6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7B71B-6BF1-FDEE-77DF-570134A96264}"/>
              </a:ext>
            </a:extLst>
          </p:cNvPr>
          <p:cNvSpPr>
            <a:spLocks noGrp="1"/>
          </p:cNvSpPr>
          <p:nvPr>
            <p:ph type="ctrTitle"/>
          </p:nvPr>
        </p:nvSpPr>
        <p:spPr/>
        <p:txBody>
          <a:bodyPr/>
          <a:lstStyle/>
          <a:p>
            <a:r>
              <a:rPr lang="en-IN" dirty="0"/>
              <a:t>Assignment operators</a:t>
            </a:r>
          </a:p>
        </p:txBody>
      </p:sp>
      <p:sp>
        <p:nvSpPr>
          <p:cNvPr id="3" name="Subtitle 2">
            <a:extLst>
              <a:ext uri="{FF2B5EF4-FFF2-40B4-BE49-F238E27FC236}">
                <a16:creationId xmlns:a16="http://schemas.microsoft.com/office/drawing/2014/main" id="{FB4FA005-D00F-8F24-B14D-78A096988EC3}"/>
              </a:ext>
            </a:extLst>
          </p:cNvPr>
          <p:cNvSpPr>
            <a:spLocks noGrp="1"/>
          </p:cNvSpPr>
          <p:nvPr>
            <p:ph type="subTitle" idx="1"/>
          </p:nvPr>
        </p:nvSpPr>
        <p:spPr>
          <a:xfrm>
            <a:off x="179439" y="997974"/>
            <a:ext cx="8610600" cy="1263445"/>
          </a:xfrm>
        </p:spPr>
        <p:txBody>
          <a:bodyPr/>
          <a:lstStyle/>
          <a:p>
            <a:pPr algn="just"/>
            <a:r>
              <a:rPr lang="en-US" sz="1200" dirty="0">
                <a:solidFill>
                  <a:schemeClr val="tx1"/>
                </a:solidFill>
              </a:rPr>
              <a:t>#include &lt;</a:t>
            </a:r>
            <a:r>
              <a:rPr lang="en-US" sz="1200" dirty="0" err="1">
                <a:solidFill>
                  <a:schemeClr val="tx1"/>
                </a:solidFill>
              </a:rPr>
              <a:t>stdio.h</a:t>
            </a:r>
            <a:r>
              <a:rPr lang="en-US" sz="1200" dirty="0">
                <a:solidFill>
                  <a:schemeClr val="tx1"/>
                </a:solidFill>
              </a:rPr>
              <a:t>&gt;</a:t>
            </a:r>
          </a:p>
          <a:p>
            <a:pPr algn="just"/>
            <a:r>
              <a:rPr lang="en-US" sz="1200" dirty="0">
                <a:solidFill>
                  <a:schemeClr val="tx1"/>
                </a:solidFill>
              </a:rPr>
              <a:t>int main()</a:t>
            </a:r>
          </a:p>
          <a:p>
            <a:pPr algn="just"/>
            <a:r>
              <a:rPr lang="en-US" sz="1200" dirty="0">
                <a:solidFill>
                  <a:schemeClr val="tx1"/>
                </a:solidFill>
              </a:rPr>
              <a:t>{</a:t>
            </a:r>
          </a:p>
          <a:p>
            <a:pPr algn="just"/>
            <a:r>
              <a:rPr lang="en-US" sz="1200" dirty="0">
                <a:solidFill>
                  <a:schemeClr val="tx1"/>
                </a:solidFill>
              </a:rPr>
              <a:t>    // Assigning value 10 to a</a:t>
            </a:r>
          </a:p>
          <a:p>
            <a:pPr algn="just"/>
            <a:r>
              <a:rPr lang="en-US" sz="1200" dirty="0">
                <a:solidFill>
                  <a:schemeClr val="tx1"/>
                </a:solidFill>
              </a:rPr>
              <a:t>    // using "=" operator</a:t>
            </a:r>
          </a:p>
          <a:p>
            <a:pPr algn="just"/>
            <a:r>
              <a:rPr lang="en-US" sz="1200" dirty="0">
                <a:solidFill>
                  <a:schemeClr val="tx1"/>
                </a:solidFill>
              </a:rPr>
              <a:t>    int a = 10;</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("Value of a is %d\n", a);</a:t>
            </a:r>
          </a:p>
          <a:p>
            <a:pPr algn="just"/>
            <a:r>
              <a:rPr lang="en-US" sz="1200" dirty="0">
                <a:solidFill>
                  <a:schemeClr val="tx1"/>
                </a:solidFill>
              </a:rPr>
              <a:t>    // Assigning value by adding 10 to a</a:t>
            </a:r>
          </a:p>
          <a:p>
            <a:pPr algn="just"/>
            <a:r>
              <a:rPr lang="en-US" sz="1200" dirty="0">
                <a:solidFill>
                  <a:schemeClr val="tx1"/>
                </a:solidFill>
              </a:rPr>
              <a:t>    // using "+=" operator</a:t>
            </a:r>
          </a:p>
          <a:p>
            <a:pPr algn="just"/>
            <a:r>
              <a:rPr lang="en-US" sz="1200" dirty="0">
                <a:solidFill>
                  <a:schemeClr val="tx1"/>
                </a:solidFill>
              </a:rPr>
              <a:t>    a += 10;</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("Value of a is %d\n", a);</a:t>
            </a:r>
          </a:p>
          <a:p>
            <a:pPr algn="just"/>
            <a:r>
              <a:rPr lang="en-US" sz="1200" dirty="0">
                <a:solidFill>
                  <a:schemeClr val="tx1"/>
                </a:solidFill>
              </a:rPr>
              <a:t>    // Assigning value by subtracting 10 from a</a:t>
            </a:r>
          </a:p>
          <a:p>
            <a:pPr algn="just"/>
            <a:r>
              <a:rPr lang="en-US" sz="1200" dirty="0">
                <a:solidFill>
                  <a:schemeClr val="tx1"/>
                </a:solidFill>
              </a:rPr>
              <a:t>    // using "-=" operator</a:t>
            </a:r>
          </a:p>
          <a:p>
            <a:pPr algn="just"/>
            <a:r>
              <a:rPr lang="en-US" sz="1200" dirty="0">
                <a:solidFill>
                  <a:schemeClr val="tx1"/>
                </a:solidFill>
              </a:rPr>
              <a:t>    a -= 10;</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("Value of a is %d\n", a);</a:t>
            </a:r>
          </a:p>
          <a:p>
            <a:pPr algn="just"/>
            <a:r>
              <a:rPr lang="en-US" sz="1200" dirty="0">
                <a:solidFill>
                  <a:schemeClr val="tx1"/>
                </a:solidFill>
              </a:rPr>
              <a:t>    // Assigning value by multiplying 10 to a</a:t>
            </a:r>
          </a:p>
          <a:p>
            <a:pPr algn="just"/>
            <a:r>
              <a:rPr lang="en-US" sz="1200" dirty="0">
                <a:solidFill>
                  <a:schemeClr val="tx1"/>
                </a:solidFill>
              </a:rPr>
              <a:t>    // using "*=" operator</a:t>
            </a:r>
          </a:p>
          <a:p>
            <a:pPr algn="just"/>
            <a:r>
              <a:rPr lang="en-US" sz="1200" dirty="0">
                <a:solidFill>
                  <a:schemeClr val="tx1"/>
                </a:solidFill>
              </a:rPr>
              <a:t>    a *= 10;</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("Value of a is %d\n", a);</a:t>
            </a:r>
          </a:p>
          <a:p>
            <a:pPr algn="just"/>
            <a:r>
              <a:rPr lang="en-US" sz="1200" dirty="0">
                <a:solidFill>
                  <a:schemeClr val="tx1"/>
                </a:solidFill>
              </a:rPr>
              <a:t>    </a:t>
            </a:r>
            <a:endParaRPr lang="en-IN" sz="1200" dirty="0">
              <a:solidFill>
                <a:schemeClr val="tx1"/>
              </a:solidFill>
            </a:endParaRPr>
          </a:p>
        </p:txBody>
      </p:sp>
      <p:sp>
        <p:nvSpPr>
          <p:cNvPr id="6" name="TextBox 5">
            <a:extLst>
              <a:ext uri="{FF2B5EF4-FFF2-40B4-BE49-F238E27FC236}">
                <a16:creationId xmlns:a16="http://schemas.microsoft.com/office/drawing/2014/main" id="{6123BC0C-9C67-D493-FFF4-E91E50E0064C}"/>
              </a:ext>
            </a:extLst>
          </p:cNvPr>
          <p:cNvSpPr txBox="1"/>
          <p:nvPr/>
        </p:nvSpPr>
        <p:spPr>
          <a:xfrm>
            <a:off x="4016477" y="1933149"/>
            <a:ext cx="4572000" cy="1600438"/>
          </a:xfrm>
          <a:prstGeom prst="rect">
            <a:avLst/>
          </a:prstGeom>
          <a:noFill/>
        </p:spPr>
        <p:txBody>
          <a:bodyPr wrap="square">
            <a:spAutoFit/>
          </a:bodyPr>
          <a:lstStyle/>
          <a:p>
            <a:pPr algn="just"/>
            <a:r>
              <a:rPr lang="en-US" sz="1400" dirty="0">
                <a:solidFill>
                  <a:schemeClr val="tx1"/>
                </a:solidFill>
              </a:rPr>
              <a:t>// Assigning value by dividing 10 from a</a:t>
            </a:r>
          </a:p>
          <a:p>
            <a:pPr algn="just"/>
            <a:r>
              <a:rPr lang="en-US" sz="1400" dirty="0">
                <a:solidFill>
                  <a:schemeClr val="tx1"/>
                </a:solidFill>
              </a:rPr>
              <a:t>    // using "/=" operator</a:t>
            </a:r>
          </a:p>
          <a:p>
            <a:pPr algn="just"/>
            <a:r>
              <a:rPr lang="en-US" sz="1400" dirty="0">
                <a:solidFill>
                  <a:schemeClr val="tx1"/>
                </a:solidFill>
              </a:rPr>
              <a:t>    a /= 10;</a:t>
            </a:r>
          </a:p>
          <a:p>
            <a:pPr algn="just"/>
            <a:r>
              <a:rPr lang="en-US" sz="1400" dirty="0">
                <a:solidFill>
                  <a:schemeClr val="tx1"/>
                </a:solidFill>
              </a:rPr>
              <a:t>    </a:t>
            </a:r>
            <a:r>
              <a:rPr lang="en-US" sz="1400" dirty="0" err="1">
                <a:solidFill>
                  <a:schemeClr val="tx1"/>
                </a:solidFill>
              </a:rPr>
              <a:t>printf</a:t>
            </a:r>
            <a:r>
              <a:rPr lang="en-US" sz="1400" dirty="0">
                <a:solidFill>
                  <a:schemeClr val="tx1"/>
                </a:solidFill>
              </a:rPr>
              <a:t>("Value of a is %d\n", a);</a:t>
            </a:r>
          </a:p>
          <a:p>
            <a:pPr algn="just"/>
            <a:endParaRPr lang="en-US" sz="1400" dirty="0">
              <a:solidFill>
                <a:schemeClr val="tx1"/>
              </a:solidFill>
            </a:endParaRPr>
          </a:p>
          <a:p>
            <a:pPr algn="just"/>
            <a:r>
              <a:rPr lang="en-US" sz="1400" dirty="0">
                <a:solidFill>
                  <a:schemeClr val="tx1"/>
                </a:solidFill>
              </a:rPr>
              <a:t>    return 0;</a:t>
            </a:r>
          </a:p>
          <a:p>
            <a:pPr algn="just"/>
            <a:r>
              <a:rPr lang="en-US" sz="1400" dirty="0">
                <a:solidFill>
                  <a:schemeClr val="tx1"/>
                </a:solidFill>
              </a:rPr>
              <a:t>}</a:t>
            </a:r>
            <a:endParaRPr lang="en-IN" dirty="0"/>
          </a:p>
        </p:txBody>
      </p:sp>
      <p:sp>
        <p:nvSpPr>
          <p:cNvPr id="7" name="TextBox 6">
            <a:extLst>
              <a:ext uri="{FF2B5EF4-FFF2-40B4-BE49-F238E27FC236}">
                <a16:creationId xmlns:a16="http://schemas.microsoft.com/office/drawing/2014/main" id="{4F39A922-A57D-32E9-0D38-F05C1176BD07}"/>
              </a:ext>
            </a:extLst>
          </p:cNvPr>
          <p:cNvSpPr txBox="1"/>
          <p:nvPr/>
        </p:nvSpPr>
        <p:spPr>
          <a:xfrm>
            <a:off x="5532714" y="3882741"/>
            <a:ext cx="769763" cy="307777"/>
          </a:xfrm>
          <a:prstGeom prst="rect">
            <a:avLst/>
          </a:prstGeom>
          <a:noFill/>
        </p:spPr>
        <p:txBody>
          <a:bodyPr wrap="none" rtlCol="0">
            <a:spAutoFit/>
          </a:bodyPr>
          <a:lstStyle/>
          <a:p>
            <a:r>
              <a:rPr lang="en-US" b="1" dirty="0"/>
              <a:t>Output</a:t>
            </a:r>
            <a:endParaRPr lang="en-IN" b="1" dirty="0"/>
          </a:p>
        </p:txBody>
      </p:sp>
      <p:pic>
        <p:nvPicPr>
          <p:cNvPr id="9" name="Picture 8">
            <a:extLst>
              <a:ext uri="{FF2B5EF4-FFF2-40B4-BE49-F238E27FC236}">
                <a16:creationId xmlns:a16="http://schemas.microsoft.com/office/drawing/2014/main" id="{B03394D7-B641-243B-C429-468EF2F85772}"/>
              </a:ext>
            </a:extLst>
          </p:cNvPr>
          <p:cNvPicPr>
            <a:picLocks noChangeAspect="1"/>
          </p:cNvPicPr>
          <p:nvPr/>
        </p:nvPicPr>
        <p:blipFill>
          <a:blip r:embed="rId2"/>
          <a:stretch>
            <a:fillRect/>
          </a:stretch>
        </p:blipFill>
        <p:spPr>
          <a:xfrm>
            <a:off x="5191112" y="4358756"/>
            <a:ext cx="2006101" cy="1780188"/>
          </a:xfrm>
          <a:prstGeom prst="rect">
            <a:avLst/>
          </a:prstGeom>
        </p:spPr>
      </p:pic>
    </p:spTree>
    <p:extLst>
      <p:ext uri="{BB962C8B-B14F-4D97-AF65-F5344CB8AC3E}">
        <p14:creationId xmlns:p14="http://schemas.microsoft.com/office/powerpoint/2010/main" val="3250923899"/>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04E80-24F7-2FA0-357D-8D0EBBCB2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AAC44-B086-4B67-AD91-C81811AF5DAC}"/>
              </a:ext>
            </a:extLst>
          </p:cNvPr>
          <p:cNvSpPr>
            <a:spLocks noGrp="1"/>
          </p:cNvSpPr>
          <p:nvPr>
            <p:ph type="ctrTitle"/>
          </p:nvPr>
        </p:nvSpPr>
        <p:spPr/>
        <p:txBody>
          <a:bodyPr/>
          <a:lstStyle/>
          <a:p>
            <a:r>
              <a:rPr lang="en-IN" dirty="0"/>
              <a:t>Ternary operator</a:t>
            </a:r>
          </a:p>
        </p:txBody>
      </p:sp>
      <p:sp>
        <p:nvSpPr>
          <p:cNvPr id="3" name="Subtitle 2">
            <a:extLst>
              <a:ext uri="{FF2B5EF4-FFF2-40B4-BE49-F238E27FC236}">
                <a16:creationId xmlns:a16="http://schemas.microsoft.com/office/drawing/2014/main" id="{86B354D9-A567-74D2-9558-8A5E9FEA9114}"/>
              </a:ext>
            </a:extLst>
          </p:cNvPr>
          <p:cNvSpPr>
            <a:spLocks noGrp="1"/>
          </p:cNvSpPr>
          <p:nvPr>
            <p:ph type="subTitle" idx="1"/>
          </p:nvPr>
        </p:nvSpPr>
        <p:spPr>
          <a:xfrm>
            <a:off x="179439" y="997974"/>
            <a:ext cx="8610600" cy="1263445"/>
          </a:xfrm>
        </p:spPr>
        <p:txBody>
          <a:bodyPr/>
          <a:lstStyle/>
          <a:p>
            <a:pPr algn="just"/>
            <a:r>
              <a:rPr lang="en-US" sz="2400" dirty="0">
                <a:solidFill>
                  <a:schemeClr val="tx1"/>
                </a:solidFill>
              </a:rPr>
              <a:t>The conditional operator contains a condition followed by two conditions or two expressions. Conditional operator takes three operands and consists of two symbols ‘?’ and ‘:’. It is also called as ternary operator, because it takes three arguments. </a:t>
            </a:r>
          </a:p>
          <a:p>
            <a:pPr algn="just"/>
            <a:endParaRPr lang="en-US" sz="2400" b="1" dirty="0">
              <a:solidFill>
                <a:schemeClr val="tx1"/>
              </a:solidFill>
            </a:endParaRPr>
          </a:p>
          <a:p>
            <a:pPr algn="just"/>
            <a:r>
              <a:rPr lang="en-US" sz="2400" b="1" dirty="0">
                <a:solidFill>
                  <a:schemeClr val="tx1"/>
                </a:solidFill>
              </a:rPr>
              <a:t>Syntax:</a:t>
            </a:r>
            <a:r>
              <a:rPr lang="en-US" sz="2400" dirty="0">
                <a:solidFill>
                  <a:schemeClr val="tx1"/>
                </a:solidFill>
              </a:rPr>
              <a:t> (Condition)</a:t>
            </a:r>
            <a:r>
              <a:rPr lang="en-US" sz="2400" b="1" dirty="0">
                <a:solidFill>
                  <a:schemeClr val="tx1"/>
                </a:solidFill>
              </a:rPr>
              <a:t>?</a:t>
            </a:r>
            <a:r>
              <a:rPr lang="en-US" sz="2400" dirty="0">
                <a:solidFill>
                  <a:schemeClr val="tx1"/>
                </a:solidFill>
              </a:rPr>
              <a:t> (Expression1): (Expression2); </a:t>
            </a:r>
          </a:p>
          <a:p>
            <a:pPr algn="just"/>
            <a:endParaRPr lang="en-US" sz="2400" dirty="0">
              <a:solidFill>
                <a:schemeClr val="tx1"/>
              </a:solidFill>
            </a:endParaRPr>
          </a:p>
          <a:p>
            <a:pPr algn="just"/>
            <a:r>
              <a:rPr lang="en-US" sz="2400" dirty="0">
                <a:solidFill>
                  <a:schemeClr val="tx1"/>
                </a:solidFill>
              </a:rPr>
              <a:t>If the </a:t>
            </a:r>
            <a:r>
              <a:rPr lang="en-US" sz="2400" b="1" dirty="0">
                <a:solidFill>
                  <a:schemeClr val="tx1"/>
                </a:solidFill>
              </a:rPr>
              <a:t>condition is true </a:t>
            </a:r>
            <a:r>
              <a:rPr lang="en-US" sz="2400" dirty="0">
                <a:solidFill>
                  <a:schemeClr val="tx1"/>
                </a:solidFill>
              </a:rPr>
              <a:t>then </a:t>
            </a:r>
            <a:r>
              <a:rPr lang="en-US" sz="2400" b="1" dirty="0">
                <a:solidFill>
                  <a:schemeClr val="tx1"/>
                </a:solidFill>
              </a:rPr>
              <a:t>expression1</a:t>
            </a:r>
            <a:r>
              <a:rPr lang="en-US" sz="2400" dirty="0">
                <a:solidFill>
                  <a:schemeClr val="tx1"/>
                </a:solidFill>
              </a:rPr>
              <a:t> gets evaluated otherwise (i.e. if condition </a:t>
            </a:r>
            <a:r>
              <a:rPr lang="en-US" sz="2400" b="1" dirty="0">
                <a:solidFill>
                  <a:schemeClr val="tx1"/>
                </a:solidFill>
              </a:rPr>
              <a:t>false</a:t>
            </a:r>
            <a:r>
              <a:rPr lang="en-US" sz="2400" dirty="0">
                <a:solidFill>
                  <a:schemeClr val="tx1"/>
                </a:solidFill>
              </a:rPr>
              <a:t>) </a:t>
            </a:r>
            <a:r>
              <a:rPr lang="en-US" sz="2400" b="1" dirty="0">
                <a:solidFill>
                  <a:schemeClr val="tx1"/>
                </a:solidFill>
              </a:rPr>
              <a:t>expression2</a:t>
            </a:r>
            <a:r>
              <a:rPr lang="en-US" sz="2400" dirty="0">
                <a:solidFill>
                  <a:schemeClr val="tx1"/>
                </a:solidFill>
              </a:rPr>
              <a:t> gets evaluated. </a:t>
            </a:r>
          </a:p>
          <a:p>
            <a:pPr algn="just"/>
            <a:endParaRPr lang="en-US" sz="2400" b="1" dirty="0">
              <a:solidFill>
                <a:schemeClr val="tx1"/>
              </a:solidFill>
            </a:endParaRPr>
          </a:p>
          <a:p>
            <a:pPr algn="just"/>
            <a:r>
              <a:rPr lang="en-US" sz="2400" b="1" dirty="0">
                <a:solidFill>
                  <a:schemeClr val="tx1"/>
                </a:solidFill>
              </a:rPr>
              <a:t>Example1:</a:t>
            </a:r>
            <a:r>
              <a:rPr lang="en-US" sz="2400" dirty="0">
                <a:solidFill>
                  <a:schemeClr val="tx1"/>
                </a:solidFill>
              </a:rPr>
              <a:t>  if(10%2==0)?</a:t>
            </a:r>
            <a:r>
              <a:rPr lang="en-US" sz="2400" dirty="0" err="1">
                <a:solidFill>
                  <a:schemeClr val="tx1"/>
                </a:solidFill>
              </a:rPr>
              <a:t>printf</a:t>
            </a:r>
            <a:r>
              <a:rPr lang="en-US" sz="2400" dirty="0">
                <a:solidFill>
                  <a:schemeClr val="tx1"/>
                </a:solidFill>
              </a:rPr>
              <a:t>(“even number”):</a:t>
            </a:r>
            <a:r>
              <a:rPr lang="en-US" sz="2400" dirty="0" err="1">
                <a:solidFill>
                  <a:schemeClr val="tx1"/>
                </a:solidFill>
              </a:rPr>
              <a:t>printf</a:t>
            </a:r>
            <a:r>
              <a:rPr lang="en-US" sz="2400" dirty="0">
                <a:solidFill>
                  <a:schemeClr val="tx1"/>
                </a:solidFill>
              </a:rPr>
              <a:t>(“odd number”);  //prints even number </a:t>
            </a:r>
          </a:p>
          <a:p>
            <a:pPr algn="just"/>
            <a:r>
              <a:rPr lang="en-US" sz="2400" b="1" dirty="0">
                <a:solidFill>
                  <a:schemeClr val="tx1"/>
                </a:solidFill>
              </a:rPr>
              <a:t>Example2:</a:t>
            </a:r>
            <a:r>
              <a:rPr lang="en-US" sz="2400" dirty="0">
                <a:solidFill>
                  <a:schemeClr val="tx1"/>
                </a:solidFill>
              </a:rPr>
              <a:t>  sum=(10&gt;=10)?(100-50):(200-50); // the value of 50 assigned to variable sum.</a:t>
            </a:r>
            <a:endParaRPr lang="en-IN" sz="2400" dirty="0">
              <a:solidFill>
                <a:schemeClr val="tx1"/>
              </a:solidFill>
            </a:endParaRPr>
          </a:p>
        </p:txBody>
      </p:sp>
    </p:spTree>
    <p:extLst>
      <p:ext uri="{BB962C8B-B14F-4D97-AF65-F5344CB8AC3E}">
        <p14:creationId xmlns:p14="http://schemas.microsoft.com/office/powerpoint/2010/main" val="3570721500"/>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28CAC-A171-42A8-01A2-73CBC1627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FF515F-63E3-132A-B246-EEEFDB5768FD}"/>
              </a:ext>
            </a:extLst>
          </p:cNvPr>
          <p:cNvSpPr>
            <a:spLocks noGrp="1"/>
          </p:cNvSpPr>
          <p:nvPr>
            <p:ph type="ctrTitle"/>
          </p:nvPr>
        </p:nvSpPr>
        <p:spPr/>
        <p:txBody>
          <a:bodyPr/>
          <a:lstStyle/>
          <a:p>
            <a:r>
              <a:rPr lang="en-IN" dirty="0"/>
              <a:t>Ternary operator</a:t>
            </a:r>
          </a:p>
        </p:txBody>
      </p:sp>
      <p:sp>
        <p:nvSpPr>
          <p:cNvPr id="3" name="Subtitle 2">
            <a:extLst>
              <a:ext uri="{FF2B5EF4-FFF2-40B4-BE49-F238E27FC236}">
                <a16:creationId xmlns:a16="http://schemas.microsoft.com/office/drawing/2014/main" id="{2BA634BC-22FF-4B0C-E7AA-FE743275AAF6}"/>
              </a:ext>
            </a:extLst>
          </p:cNvPr>
          <p:cNvSpPr>
            <a:spLocks noGrp="1"/>
          </p:cNvSpPr>
          <p:nvPr>
            <p:ph type="subTitle" idx="1"/>
          </p:nvPr>
        </p:nvSpPr>
        <p:spPr>
          <a:xfrm>
            <a:off x="179439" y="997974"/>
            <a:ext cx="8610600" cy="1263445"/>
          </a:xfrm>
        </p:spPr>
        <p:txBody>
          <a:bodyPr/>
          <a:lstStyle/>
          <a:p>
            <a:pPr algn="just"/>
            <a:r>
              <a:rPr lang="en-US" sz="2000" dirty="0">
                <a:solidFill>
                  <a:schemeClr val="tx1"/>
                </a:solidFill>
              </a:rPr>
              <a:t>#include &lt;</a:t>
            </a:r>
            <a:r>
              <a:rPr lang="en-US" sz="2000" dirty="0" err="1">
                <a:solidFill>
                  <a:schemeClr val="tx1"/>
                </a:solidFill>
              </a:rPr>
              <a:t>stdio.h</a:t>
            </a:r>
            <a:r>
              <a:rPr lang="en-US" sz="2000" dirty="0">
                <a:solidFill>
                  <a:schemeClr val="tx1"/>
                </a:solidFill>
              </a:rPr>
              <a:t>&gt;</a:t>
            </a:r>
          </a:p>
          <a:p>
            <a:pPr algn="just"/>
            <a:r>
              <a:rPr lang="en-US" sz="2000" dirty="0">
                <a:solidFill>
                  <a:schemeClr val="tx1"/>
                </a:solidFill>
              </a:rPr>
              <a:t>int main()</a:t>
            </a:r>
          </a:p>
          <a:p>
            <a:pPr algn="just"/>
            <a:r>
              <a:rPr lang="en-US" sz="2000" dirty="0">
                <a:solidFill>
                  <a:schemeClr val="tx1"/>
                </a:solidFill>
              </a:rPr>
              <a:t>{</a:t>
            </a:r>
          </a:p>
          <a:p>
            <a:pPr algn="just"/>
            <a:r>
              <a:rPr lang="en-US" sz="2000" dirty="0">
                <a:solidFill>
                  <a:schemeClr val="tx1"/>
                </a:solidFill>
              </a:rPr>
              <a:t>    int m = 5, n = 4;</a:t>
            </a:r>
          </a:p>
          <a:p>
            <a:pPr algn="just"/>
            <a:endParaRPr lang="en-US" sz="2000" dirty="0">
              <a:solidFill>
                <a:schemeClr val="tx1"/>
              </a:solidFill>
            </a:endParaRPr>
          </a:p>
          <a:p>
            <a:pPr algn="just"/>
            <a:r>
              <a:rPr lang="en-US" sz="2000" dirty="0">
                <a:solidFill>
                  <a:schemeClr val="tx1"/>
                </a:solidFill>
              </a:rPr>
              <a:t>    (m &gt; n) ? </a:t>
            </a:r>
            <a:r>
              <a:rPr lang="en-US" sz="2000" dirty="0" err="1">
                <a:solidFill>
                  <a:schemeClr val="tx1"/>
                </a:solidFill>
              </a:rPr>
              <a:t>printf</a:t>
            </a:r>
            <a:r>
              <a:rPr lang="en-US" sz="2000" dirty="0">
                <a:solidFill>
                  <a:schemeClr val="tx1"/>
                </a:solidFill>
              </a:rPr>
              <a:t>("m is greater than n that is %d &gt; %d",</a:t>
            </a:r>
          </a:p>
          <a:p>
            <a:pPr algn="just"/>
            <a:r>
              <a:rPr lang="en-US" sz="2000" dirty="0">
                <a:solidFill>
                  <a:schemeClr val="tx1"/>
                </a:solidFill>
              </a:rPr>
              <a:t>                     m, n)</a:t>
            </a:r>
          </a:p>
          <a:p>
            <a:pPr algn="just"/>
            <a:r>
              <a:rPr lang="en-US" sz="2000" dirty="0">
                <a:solidFill>
                  <a:schemeClr val="tx1"/>
                </a:solidFill>
              </a:rPr>
              <a:t>            : </a:t>
            </a:r>
            <a:r>
              <a:rPr lang="en-US" sz="2000" dirty="0" err="1">
                <a:solidFill>
                  <a:schemeClr val="tx1"/>
                </a:solidFill>
              </a:rPr>
              <a:t>printf</a:t>
            </a:r>
            <a:r>
              <a:rPr lang="en-US" sz="2000" dirty="0">
                <a:solidFill>
                  <a:schemeClr val="tx1"/>
                </a:solidFill>
              </a:rPr>
              <a:t>("n is greater than m that is %d &gt; %d",</a:t>
            </a:r>
          </a:p>
          <a:p>
            <a:pPr algn="just"/>
            <a:r>
              <a:rPr lang="en-US" sz="2000" dirty="0">
                <a:solidFill>
                  <a:schemeClr val="tx1"/>
                </a:solidFill>
              </a:rPr>
              <a:t>                     n, m);</a:t>
            </a:r>
          </a:p>
          <a:p>
            <a:pPr algn="just"/>
            <a:endParaRPr lang="en-US" sz="2000" dirty="0">
              <a:solidFill>
                <a:schemeClr val="tx1"/>
              </a:solidFill>
            </a:endParaRPr>
          </a:p>
          <a:p>
            <a:pPr algn="just"/>
            <a:r>
              <a:rPr lang="en-US" sz="2000" dirty="0">
                <a:solidFill>
                  <a:schemeClr val="tx1"/>
                </a:solidFill>
              </a:rPr>
              <a:t>    return 0;</a:t>
            </a:r>
          </a:p>
          <a:p>
            <a:pPr algn="just"/>
            <a:r>
              <a:rPr lang="en-US" sz="2000" dirty="0">
                <a:solidFill>
                  <a:schemeClr val="tx1"/>
                </a:solidFill>
              </a:rPr>
              <a:t>}</a:t>
            </a:r>
            <a:endParaRPr lang="en-IN" sz="2000" dirty="0">
              <a:solidFill>
                <a:schemeClr val="tx1"/>
              </a:solidFill>
            </a:endParaRPr>
          </a:p>
        </p:txBody>
      </p:sp>
      <p:sp>
        <p:nvSpPr>
          <p:cNvPr id="4" name="TextBox 3">
            <a:extLst>
              <a:ext uri="{FF2B5EF4-FFF2-40B4-BE49-F238E27FC236}">
                <a16:creationId xmlns:a16="http://schemas.microsoft.com/office/drawing/2014/main" id="{5D111BEA-F9BE-E15D-1EC2-2A790D32A5F9}"/>
              </a:ext>
            </a:extLst>
          </p:cNvPr>
          <p:cNvSpPr txBox="1"/>
          <p:nvPr/>
        </p:nvSpPr>
        <p:spPr>
          <a:xfrm>
            <a:off x="6938726" y="4875799"/>
            <a:ext cx="769763" cy="307777"/>
          </a:xfrm>
          <a:prstGeom prst="rect">
            <a:avLst/>
          </a:prstGeom>
          <a:noFill/>
        </p:spPr>
        <p:txBody>
          <a:bodyPr wrap="none" rtlCol="0">
            <a:spAutoFit/>
          </a:bodyPr>
          <a:lstStyle/>
          <a:p>
            <a:r>
              <a:rPr lang="en-US" b="1" dirty="0"/>
              <a:t>Output</a:t>
            </a:r>
            <a:endParaRPr lang="en-IN" b="1" dirty="0"/>
          </a:p>
        </p:txBody>
      </p:sp>
      <p:pic>
        <p:nvPicPr>
          <p:cNvPr id="6" name="Picture 5">
            <a:extLst>
              <a:ext uri="{FF2B5EF4-FFF2-40B4-BE49-F238E27FC236}">
                <a16:creationId xmlns:a16="http://schemas.microsoft.com/office/drawing/2014/main" id="{C4088018-EBC1-E10D-602D-9967F12CAB4F}"/>
              </a:ext>
            </a:extLst>
          </p:cNvPr>
          <p:cNvPicPr>
            <a:picLocks noChangeAspect="1"/>
          </p:cNvPicPr>
          <p:nvPr/>
        </p:nvPicPr>
        <p:blipFill>
          <a:blip r:embed="rId2"/>
          <a:stretch>
            <a:fillRect/>
          </a:stretch>
        </p:blipFill>
        <p:spPr>
          <a:xfrm>
            <a:off x="5788045" y="5530880"/>
            <a:ext cx="3071126" cy="289585"/>
          </a:xfrm>
          <a:prstGeom prst="rect">
            <a:avLst/>
          </a:prstGeom>
        </p:spPr>
      </p:pic>
    </p:spTree>
    <p:extLst>
      <p:ext uri="{BB962C8B-B14F-4D97-AF65-F5344CB8AC3E}">
        <p14:creationId xmlns:p14="http://schemas.microsoft.com/office/powerpoint/2010/main" val="3867308851"/>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E86A0-63BB-E64C-689B-7A16AD4E1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274EE-7F5B-86EF-732D-11F818DBF6E9}"/>
              </a:ext>
            </a:extLst>
          </p:cNvPr>
          <p:cNvSpPr>
            <a:spLocks noGrp="1"/>
          </p:cNvSpPr>
          <p:nvPr>
            <p:ph type="ctrTitle"/>
          </p:nvPr>
        </p:nvSpPr>
        <p:spPr>
          <a:xfrm>
            <a:off x="0" y="1"/>
            <a:ext cx="6322142" cy="914400"/>
          </a:xfrm>
        </p:spPr>
        <p:txBody>
          <a:bodyPr/>
          <a:lstStyle/>
          <a:p>
            <a:r>
              <a:rPr lang="en-IN" dirty="0"/>
              <a:t>Increment or decrement operators</a:t>
            </a:r>
          </a:p>
        </p:txBody>
      </p:sp>
      <p:sp>
        <p:nvSpPr>
          <p:cNvPr id="3" name="Subtitle 2">
            <a:extLst>
              <a:ext uri="{FF2B5EF4-FFF2-40B4-BE49-F238E27FC236}">
                <a16:creationId xmlns:a16="http://schemas.microsoft.com/office/drawing/2014/main" id="{750E7611-9648-83A2-C6A4-33A6C282D220}"/>
              </a:ext>
            </a:extLst>
          </p:cNvPr>
          <p:cNvSpPr>
            <a:spLocks noGrp="1"/>
          </p:cNvSpPr>
          <p:nvPr>
            <p:ph type="subTitle" idx="1"/>
          </p:nvPr>
        </p:nvSpPr>
        <p:spPr>
          <a:xfrm>
            <a:off x="179439" y="997974"/>
            <a:ext cx="8610600" cy="1263445"/>
          </a:xfrm>
        </p:spPr>
        <p:txBody>
          <a:bodyPr/>
          <a:lstStyle/>
          <a:p>
            <a:pPr algn="just"/>
            <a:r>
              <a:rPr lang="en-US" sz="2400" dirty="0">
                <a:solidFill>
                  <a:schemeClr val="tx1"/>
                </a:solidFill>
              </a:rPr>
              <a:t>These operators are used to increment or decrement by 1 in an expression.</a:t>
            </a:r>
          </a:p>
          <a:p>
            <a:pPr algn="just"/>
            <a:endParaRPr lang="en-US" sz="2400" b="1" dirty="0">
              <a:solidFill>
                <a:schemeClr val="tx1"/>
              </a:solidFill>
            </a:endParaRPr>
          </a:p>
        </p:txBody>
      </p:sp>
      <p:pic>
        <p:nvPicPr>
          <p:cNvPr id="5" name="Picture 4">
            <a:extLst>
              <a:ext uri="{FF2B5EF4-FFF2-40B4-BE49-F238E27FC236}">
                <a16:creationId xmlns:a16="http://schemas.microsoft.com/office/drawing/2014/main" id="{E4DB6158-478C-9E6F-1004-70932B917504}"/>
              </a:ext>
            </a:extLst>
          </p:cNvPr>
          <p:cNvPicPr>
            <a:picLocks noChangeAspect="1"/>
          </p:cNvPicPr>
          <p:nvPr/>
        </p:nvPicPr>
        <p:blipFill>
          <a:blip r:embed="rId2"/>
          <a:stretch>
            <a:fillRect/>
          </a:stretch>
        </p:blipFill>
        <p:spPr>
          <a:xfrm>
            <a:off x="179439" y="2344992"/>
            <a:ext cx="8571376" cy="2948921"/>
          </a:xfrm>
          <a:prstGeom prst="rect">
            <a:avLst/>
          </a:prstGeom>
        </p:spPr>
      </p:pic>
    </p:spTree>
    <p:extLst>
      <p:ext uri="{BB962C8B-B14F-4D97-AF65-F5344CB8AC3E}">
        <p14:creationId xmlns:p14="http://schemas.microsoft.com/office/powerpoint/2010/main" val="837280662"/>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D99D4-4DED-DCD3-9F7D-E1C8ECEF77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A1D77-4130-707F-A78F-F8DAE9CB6639}"/>
              </a:ext>
            </a:extLst>
          </p:cNvPr>
          <p:cNvSpPr>
            <a:spLocks noGrp="1"/>
          </p:cNvSpPr>
          <p:nvPr>
            <p:ph type="ctrTitle"/>
          </p:nvPr>
        </p:nvSpPr>
        <p:spPr>
          <a:xfrm>
            <a:off x="0" y="1"/>
            <a:ext cx="6322142" cy="914400"/>
          </a:xfrm>
        </p:spPr>
        <p:txBody>
          <a:bodyPr/>
          <a:lstStyle/>
          <a:p>
            <a:r>
              <a:rPr lang="en-IN" dirty="0"/>
              <a:t>Increment or decrement operators</a:t>
            </a:r>
          </a:p>
        </p:txBody>
      </p:sp>
      <p:sp>
        <p:nvSpPr>
          <p:cNvPr id="3" name="Subtitle 2">
            <a:extLst>
              <a:ext uri="{FF2B5EF4-FFF2-40B4-BE49-F238E27FC236}">
                <a16:creationId xmlns:a16="http://schemas.microsoft.com/office/drawing/2014/main" id="{58C153AE-649F-3830-B36F-5E9A2E617E35}"/>
              </a:ext>
            </a:extLst>
          </p:cNvPr>
          <p:cNvSpPr>
            <a:spLocks noGrp="1"/>
          </p:cNvSpPr>
          <p:nvPr>
            <p:ph type="subTitle" idx="1"/>
          </p:nvPr>
        </p:nvSpPr>
        <p:spPr>
          <a:xfrm>
            <a:off x="179439" y="997974"/>
            <a:ext cx="8610600" cy="1263445"/>
          </a:xfrm>
        </p:spPr>
        <p:txBody>
          <a:bodyPr/>
          <a:lstStyle/>
          <a:p>
            <a:pPr algn="just"/>
            <a:r>
              <a:rPr lang="en-US" sz="1200" dirty="0">
                <a:solidFill>
                  <a:schemeClr val="tx1"/>
                </a:solidFill>
              </a:rPr>
              <a:t>#include &lt;</a:t>
            </a:r>
            <a:r>
              <a:rPr lang="en-US" sz="1200" dirty="0" err="1">
                <a:solidFill>
                  <a:schemeClr val="tx1"/>
                </a:solidFill>
              </a:rPr>
              <a:t>stdio.h</a:t>
            </a:r>
            <a:r>
              <a:rPr lang="en-US" sz="1200" dirty="0">
                <a:solidFill>
                  <a:schemeClr val="tx1"/>
                </a:solidFill>
              </a:rPr>
              <a:t>&gt;</a:t>
            </a:r>
          </a:p>
          <a:p>
            <a:pPr algn="just"/>
            <a:r>
              <a:rPr lang="en-US" sz="1200" dirty="0">
                <a:solidFill>
                  <a:schemeClr val="tx1"/>
                </a:solidFill>
              </a:rPr>
              <a:t> void increment()</a:t>
            </a:r>
          </a:p>
          <a:p>
            <a:pPr algn="just"/>
            <a:r>
              <a:rPr lang="en-US" sz="1200" dirty="0">
                <a:solidFill>
                  <a:schemeClr val="tx1"/>
                </a:solidFill>
              </a:rPr>
              <a:t>{</a:t>
            </a:r>
          </a:p>
          <a:p>
            <a:pPr algn="just"/>
            <a:r>
              <a:rPr lang="en-US" sz="1200" dirty="0">
                <a:solidFill>
                  <a:schemeClr val="tx1"/>
                </a:solidFill>
              </a:rPr>
              <a:t>    int a = 5;</a:t>
            </a:r>
          </a:p>
          <a:p>
            <a:pPr algn="just"/>
            <a:r>
              <a:rPr lang="en-US" sz="1200" dirty="0">
                <a:solidFill>
                  <a:schemeClr val="tx1"/>
                </a:solidFill>
              </a:rPr>
              <a:t>    int b = 5;</a:t>
            </a:r>
          </a:p>
          <a:p>
            <a:pPr algn="just"/>
            <a:r>
              <a:rPr lang="en-US" sz="1200" dirty="0">
                <a:solidFill>
                  <a:schemeClr val="tx1"/>
                </a:solidFill>
              </a:rPr>
              <a:t>     // PREFIX</a:t>
            </a:r>
          </a:p>
          <a:p>
            <a:pPr algn="just"/>
            <a:r>
              <a:rPr lang="en-US" sz="1200" dirty="0">
                <a:solidFill>
                  <a:schemeClr val="tx1"/>
                </a:solidFill>
              </a:rPr>
              <a:t>    int prefix = ++a;</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("Prefix Increment: %d\n", prefix);</a:t>
            </a:r>
          </a:p>
          <a:p>
            <a:pPr algn="just"/>
            <a:r>
              <a:rPr lang="en-US" sz="1200" dirty="0">
                <a:solidFill>
                  <a:schemeClr val="tx1"/>
                </a:solidFill>
              </a:rPr>
              <a:t> </a:t>
            </a:r>
          </a:p>
          <a:p>
            <a:pPr algn="just"/>
            <a:r>
              <a:rPr lang="en-US" sz="1200" dirty="0">
                <a:solidFill>
                  <a:schemeClr val="tx1"/>
                </a:solidFill>
              </a:rPr>
              <a:t>    // POSTFIX</a:t>
            </a:r>
          </a:p>
          <a:p>
            <a:pPr algn="just"/>
            <a:r>
              <a:rPr lang="en-US" sz="1200" dirty="0">
                <a:solidFill>
                  <a:schemeClr val="tx1"/>
                </a:solidFill>
              </a:rPr>
              <a:t>    int postfix = b++;</a:t>
            </a:r>
          </a:p>
          <a:p>
            <a:pPr algn="just"/>
            <a:r>
              <a:rPr lang="en-US" sz="1200" dirty="0">
                <a:solidFill>
                  <a:schemeClr val="tx1"/>
                </a:solidFill>
              </a:rPr>
              <a:t>    </a:t>
            </a:r>
            <a:r>
              <a:rPr lang="en-US" sz="1200" dirty="0" err="1">
                <a:solidFill>
                  <a:schemeClr val="tx1"/>
                </a:solidFill>
              </a:rPr>
              <a:t>printf</a:t>
            </a:r>
            <a:r>
              <a:rPr lang="en-US" sz="1200" dirty="0">
                <a:solidFill>
                  <a:schemeClr val="tx1"/>
                </a:solidFill>
              </a:rPr>
              <a:t>("Postfix Increment: %d", postfix);</a:t>
            </a:r>
          </a:p>
          <a:p>
            <a:pPr algn="just"/>
            <a:r>
              <a:rPr lang="en-US" sz="1200" dirty="0">
                <a:solidFill>
                  <a:schemeClr val="tx1"/>
                </a:solidFill>
              </a:rPr>
              <a:t>}</a:t>
            </a:r>
          </a:p>
          <a:p>
            <a:pPr algn="just"/>
            <a:r>
              <a:rPr lang="en-US" sz="1200" dirty="0">
                <a:solidFill>
                  <a:schemeClr val="tx1"/>
                </a:solidFill>
              </a:rPr>
              <a:t> // Driver code</a:t>
            </a:r>
          </a:p>
          <a:p>
            <a:pPr algn="just"/>
            <a:r>
              <a:rPr lang="en-US" sz="1200" dirty="0">
                <a:solidFill>
                  <a:schemeClr val="tx1"/>
                </a:solidFill>
              </a:rPr>
              <a:t>int main()</a:t>
            </a:r>
          </a:p>
          <a:p>
            <a:pPr algn="just"/>
            <a:r>
              <a:rPr lang="en-US" sz="1200" dirty="0">
                <a:solidFill>
                  <a:schemeClr val="tx1"/>
                </a:solidFill>
              </a:rPr>
              <a:t>{</a:t>
            </a:r>
          </a:p>
          <a:p>
            <a:pPr algn="just"/>
            <a:r>
              <a:rPr lang="en-US" sz="1200" dirty="0">
                <a:solidFill>
                  <a:schemeClr val="tx1"/>
                </a:solidFill>
              </a:rPr>
              <a:t>    increment();</a:t>
            </a:r>
          </a:p>
          <a:p>
            <a:pPr algn="just"/>
            <a:r>
              <a:rPr lang="en-US" sz="1200" dirty="0">
                <a:solidFill>
                  <a:schemeClr val="tx1"/>
                </a:solidFill>
              </a:rPr>
              <a:t> </a:t>
            </a:r>
          </a:p>
          <a:p>
            <a:pPr algn="just"/>
            <a:r>
              <a:rPr lang="en-US" sz="1200" dirty="0">
                <a:solidFill>
                  <a:schemeClr val="tx1"/>
                </a:solidFill>
              </a:rPr>
              <a:t>    return 0;</a:t>
            </a:r>
          </a:p>
          <a:p>
            <a:pPr algn="just"/>
            <a:r>
              <a:rPr lang="en-US" sz="1200" dirty="0">
                <a:solidFill>
                  <a:schemeClr val="tx1"/>
                </a:solidFill>
              </a:rPr>
              <a:t>}</a:t>
            </a:r>
          </a:p>
        </p:txBody>
      </p:sp>
      <p:sp>
        <p:nvSpPr>
          <p:cNvPr id="7" name="TextBox 6">
            <a:extLst>
              <a:ext uri="{FF2B5EF4-FFF2-40B4-BE49-F238E27FC236}">
                <a16:creationId xmlns:a16="http://schemas.microsoft.com/office/drawing/2014/main" id="{071ED335-B211-257B-17ED-983A8F117886}"/>
              </a:ext>
            </a:extLst>
          </p:cNvPr>
          <p:cNvSpPr txBox="1"/>
          <p:nvPr/>
        </p:nvSpPr>
        <p:spPr>
          <a:xfrm>
            <a:off x="6663423" y="3275111"/>
            <a:ext cx="769763" cy="307777"/>
          </a:xfrm>
          <a:prstGeom prst="rect">
            <a:avLst/>
          </a:prstGeom>
          <a:noFill/>
        </p:spPr>
        <p:txBody>
          <a:bodyPr wrap="none" rtlCol="0">
            <a:spAutoFit/>
          </a:bodyPr>
          <a:lstStyle/>
          <a:p>
            <a:r>
              <a:rPr lang="en-US" b="1" dirty="0"/>
              <a:t>Output</a:t>
            </a:r>
            <a:endParaRPr lang="en-IN" b="1" dirty="0"/>
          </a:p>
        </p:txBody>
      </p:sp>
      <p:pic>
        <p:nvPicPr>
          <p:cNvPr id="9" name="Picture 8">
            <a:extLst>
              <a:ext uri="{FF2B5EF4-FFF2-40B4-BE49-F238E27FC236}">
                <a16:creationId xmlns:a16="http://schemas.microsoft.com/office/drawing/2014/main" id="{E051D0B4-B338-A794-5448-6D7E61C02272}"/>
              </a:ext>
            </a:extLst>
          </p:cNvPr>
          <p:cNvPicPr>
            <a:picLocks noChangeAspect="1"/>
          </p:cNvPicPr>
          <p:nvPr/>
        </p:nvPicPr>
        <p:blipFill>
          <a:blip r:embed="rId2"/>
          <a:stretch>
            <a:fillRect/>
          </a:stretch>
        </p:blipFill>
        <p:spPr>
          <a:xfrm>
            <a:off x="6103341" y="3881257"/>
            <a:ext cx="2217501" cy="715323"/>
          </a:xfrm>
          <a:prstGeom prst="rect">
            <a:avLst/>
          </a:prstGeom>
        </p:spPr>
      </p:pic>
    </p:spTree>
    <p:extLst>
      <p:ext uri="{BB962C8B-B14F-4D97-AF65-F5344CB8AC3E}">
        <p14:creationId xmlns:p14="http://schemas.microsoft.com/office/powerpoint/2010/main" val="2458311690"/>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C59D6-6D66-51B7-4AFC-CFC607DBE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20574-92B5-BF70-30A0-EE19DCF2D537}"/>
              </a:ext>
            </a:extLst>
          </p:cNvPr>
          <p:cNvSpPr>
            <a:spLocks noGrp="1"/>
          </p:cNvSpPr>
          <p:nvPr>
            <p:ph type="ctrTitle"/>
          </p:nvPr>
        </p:nvSpPr>
        <p:spPr>
          <a:xfrm>
            <a:off x="0" y="1"/>
            <a:ext cx="6322142" cy="914400"/>
          </a:xfrm>
        </p:spPr>
        <p:txBody>
          <a:bodyPr/>
          <a:lstStyle/>
          <a:p>
            <a:r>
              <a:rPr lang="en-IN" dirty="0"/>
              <a:t>Special operators</a:t>
            </a:r>
          </a:p>
        </p:txBody>
      </p:sp>
      <p:sp>
        <p:nvSpPr>
          <p:cNvPr id="3" name="Subtitle 2">
            <a:extLst>
              <a:ext uri="{FF2B5EF4-FFF2-40B4-BE49-F238E27FC236}">
                <a16:creationId xmlns:a16="http://schemas.microsoft.com/office/drawing/2014/main" id="{72D42C23-82E0-A002-DE22-FD48F8636D43}"/>
              </a:ext>
            </a:extLst>
          </p:cNvPr>
          <p:cNvSpPr>
            <a:spLocks noGrp="1"/>
          </p:cNvSpPr>
          <p:nvPr>
            <p:ph type="subTitle" idx="1"/>
          </p:nvPr>
        </p:nvSpPr>
        <p:spPr>
          <a:xfrm>
            <a:off x="179439" y="997974"/>
            <a:ext cx="8610600" cy="1263445"/>
          </a:xfrm>
        </p:spPr>
        <p:txBody>
          <a:bodyPr/>
          <a:lstStyle/>
          <a:p>
            <a:pPr algn="just"/>
            <a:r>
              <a:rPr lang="en-US" sz="2400" dirty="0">
                <a:solidFill>
                  <a:schemeClr val="tx1"/>
                </a:solidFill>
              </a:rPr>
              <a:t>C supports some special operators as shown below. </a:t>
            </a:r>
          </a:p>
          <a:p>
            <a:pPr algn="just"/>
            <a:endParaRPr lang="en-US" sz="2400" b="1" dirty="0">
              <a:solidFill>
                <a:schemeClr val="tx1"/>
              </a:solidFill>
            </a:endParaRPr>
          </a:p>
        </p:txBody>
      </p:sp>
      <p:pic>
        <p:nvPicPr>
          <p:cNvPr id="6" name="Picture 5">
            <a:extLst>
              <a:ext uri="{FF2B5EF4-FFF2-40B4-BE49-F238E27FC236}">
                <a16:creationId xmlns:a16="http://schemas.microsoft.com/office/drawing/2014/main" id="{5B619239-D6E2-E80A-D30D-AF8393EBBD98}"/>
              </a:ext>
            </a:extLst>
          </p:cNvPr>
          <p:cNvPicPr>
            <a:picLocks noChangeAspect="1"/>
          </p:cNvPicPr>
          <p:nvPr/>
        </p:nvPicPr>
        <p:blipFill>
          <a:blip r:embed="rId2"/>
          <a:stretch>
            <a:fillRect/>
          </a:stretch>
        </p:blipFill>
        <p:spPr>
          <a:xfrm>
            <a:off x="179439" y="2051179"/>
            <a:ext cx="8698122" cy="2678137"/>
          </a:xfrm>
          <a:prstGeom prst="rect">
            <a:avLst/>
          </a:prstGeom>
        </p:spPr>
      </p:pic>
    </p:spTree>
    <p:extLst>
      <p:ext uri="{BB962C8B-B14F-4D97-AF65-F5344CB8AC3E}">
        <p14:creationId xmlns:p14="http://schemas.microsoft.com/office/powerpoint/2010/main" val="168959039"/>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p:nvPr/>
        </p:nvSpPr>
        <p:spPr>
          <a:xfrm>
            <a:off x="210741" y="0"/>
            <a:ext cx="5313759" cy="9906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9"/>
              <a:buFont typeface="Arial"/>
              <a:buNone/>
            </a:pPr>
            <a:r>
              <a:rPr lang="en-US" sz="3200" b="1" dirty="0">
                <a:solidFill>
                  <a:schemeClr val="dk1"/>
                </a:solidFill>
                <a:latin typeface="Calibri"/>
                <a:ea typeface="Calibri"/>
                <a:cs typeface="Calibri"/>
                <a:sym typeface="Calibri"/>
              </a:rPr>
              <a:t>C Operators </a:t>
            </a:r>
            <a:endParaRPr sz="3200" b="1"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943A7FCC-DFF7-14EF-EE27-04FAA8F6C593}"/>
              </a:ext>
            </a:extLst>
          </p:cNvPr>
          <p:cNvSpPr txBox="1"/>
          <p:nvPr/>
        </p:nvSpPr>
        <p:spPr>
          <a:xfrm>
            <a:off x="210741" y="1164067"/>
            <a:ext cx="8267412" cy="830997"/>
          </a:xfrm>
          <a:prstGeom prst="rect">
            <a:avLst/>
          </a:prstGeom>
          <a:noFill/>
        </p:spPr>
        <p:txBody>
          <a:bodyPr wrap="square">
            <a:spAutoFit/>
          </a:bodyPr>
          <a:lstStyle/>
          <a:p>
            <a:r>
              <a:rPr lang="en-US" sz="2400" dirty="0"/>
              <a:t>Operator is a symbol that is used to perform mathematical or logical manipulations in the program.</a:t>
            </a:r>
            <a:endParaRPr lang="en-IN" sz="2400" dirty="0"/>
          </a:p>
        </p:txBody>
      </p:sp>
      <p:pic>
        <p:nvPicPr>
          <p:cNvPr id="7" name="Picture 6">
            <a:extLst>
              <a:ext uri="{FF2B5EF4-FFF2-40B4-BE49-F238E27FC236}">
                <a16:creationId xmlns:a16="http://schemas.microsoft.com/office/drawing/2014/main" id="{F5D92E66-A957-9C4A-9A9C-FE06876D24C8}"/>
              </a:ext>
            </a:extLst>
          </p:cNvPr>
          <p:cNvPicPr>
            <a:picLocks noChangeAspect="1"/>
          </p:cNvPicPr>
          <p:nvPr/>
        </p:nvPicPr>
        <p:blipFill>
          <a:blip r:embed="rId3"/>
          <a:stretch>
            <a:fillRect/>
          </a:stretch>
        </p:blipFill>
        <p:spPr>
          <a:xfrm>
            <a:off x="2211067" y="1914524"/>
            <a:ext cx="4721866" cy="4766496"/>
          </a:xfrm>
          <a:prstGeom prst="rect">
            <a:avLst/>
          </a:prstGeom>
        </p:spPr>
      </p:pic>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6019-4C75-2872-91B9-13B0330FE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81E1E-BD4A-3D47-F9DE-80F8A9128C0D}"/>
              </a:ext>
            </a:extLst>
          </p:cNvPr>
          <p:cNvSpPr>
            <a:spLocks noGrp="1"/>
          </p:cNvSpPr>
          <p:nvPr>
            <p:ph type="ctrTitle"/>
          </p:nvPr>
        </p:nvSpPr>
        <p:spPr>
          <a:xfrm>
            <a:off x="0" y="1"/>
            <a:ext cx="6322142" cy="914400"/>
          </a:xfrm>
        </p:spPr>
        <p:txBody>
          <a:bodyPr/>
          <a:lstStyle/>
          <a:p>
            <a:r>
              <a:rPr lang="en-IN" dirty="0"/>
              <a:t>Special operators</a:t>
            </a:r>
          </a:p>
        </p:txBody>
      </p:sp>
      <p:sp>
        <p:nvSpPr>
          <p:cNvPr id="3" name="Subtitle 2">
            <a:extLst>
              <a:ext uri="{FF2B5EF4-FFF2-40B4-BE49-F238E27FC236}">
                <a16:creationId xmlns:a16="http://schemas.microsoft.com/office/drawing/2014/main" id="{B6AA4EDC-9946-79B0-D8D0-A890BF9F172B}"/>
              </a:ext>
            </a:extLst>
          </p:cNvPr>
          <p:cNvSpPr>
            <a:spLocks noGrp="1"/>
          </p:cNvSpPr>
          <p:nvPr>
            <p:ph type="subTitle" idx="1"/>
          </p:nvPr>
        </p:nvSpPr>
        <p:spPr>
          <a:xfrm>
            <a:off x="179439" y="997974"/>
            <a:ext cx="8610600" cy="1263445"/>
          </a:xfrm>
        </p:spPr>
        <p:txBody>
          <a:bodyPr/>
          <a:lstStyle/>
          <a:p>
            <a:pPr algn="just"/>
            <a:r>
              <a:rPr lang="en-US" sz="1800" dirty="0">
                <a:solidFill>
                  <a:schemeClr val="tx1"/>
                </a:solidFill>
              </a:rPr>
              <a:t>#include &lt;</a:t>
            </a:r>
            <a:r>
              <a:rPr lang="en-US" sz="1800" dirty="0" err="1">
                <a:solidFill>
                  <a:schemeClr val="tx1"/>
                </a:solidFill>
              </a:rPr>
              <a:t>stdio.h</a:t>
            </a:r>
            <a:r>
              <a:rPr lang="en-US" sz="1800" dirty="0">
                <a:solidFill>
                  <a:schemeClr val="tx1"/>
                </a:solidFill>
              </a:rPr>
              <a:t>&gt;</a:t>
            </a:r>
          </a:p>
          <a:p>
            <a:pPr algn="just"/>
            <a:r>
              <a:rPr lang="en-US" sz="1800" dirty="0">
                <a:solidFill>
                  <a:schemeClr val="tx1"/>
                </a:solidFill>
              </a:rPr>
              <a:t>int main(){</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("Size of char: %</a:t>
            </a:r>
            <a:r>
              <a:rPr lang="en-US" sz="1800" dirty="0" err="1">
                <a:solidFill>
                  <a:schemeClr val="tx1"/>
                </a:solidFill>
              </a:rPr>
              <a:t>lu</a:t>
            </a:r>
            <a:r>
              <a:rPr lang="en-US" sz="1800" dirty="0">
                <a:solidFill>
                  <a:schemeClr val="tx1"/>
                </a:solidFill>
              </a:rPr>
              <a:t> bytes\n", </a:t>
            </a:r>
            <a:r>
              <a:rPr lang="en-US" sz="1800" dirty="0" err="1">
                <a:solidFill>
                  <a:schemeClr val="tx1"/>
                </a:solidFill>
              </a:rPr>
              <a:t>sizeof</a:t>
            </a:r>
            <a:r>
              <a:rPr lang="en-US" sz="1800" dirty="0">
                <a:solidFill>
                  <a:schemeClr val="tx1"/>
                </a:solidFill>
              </a:rPr>
              <a:t>(char));</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("Size of int: %</a:t>
            </a:r>
            <a:r>
              <a:rPr lang="en-US" sz="1800" dirty="0" err="1">
                <a:solidFill>
                  <a:schemeClr val="tx1"/>
                </a:solidFill>
              </a:rPr>
              <a:t>lu</a:t>
            </a:r>
            <a:r>
              <a:rPr lang="en-US" sz="1800" dirty="0">
                <a:solidFill>
                  <a:schemeClr val="tx1"/>
                </a:solidFill>
              </a:rPr>
              <a:t> bytes\n", </a:t>
            </a:r>
            <a:r>
              <a:rPr lang="en-US" sz="1800" dirty="0" err="1">
                <a:solidFill>
                  <a:schemeClr val="tx1"/>
                </a:solidFill>
              </a:rPr>
              <a:t>sizeof</a:t>
            </a:r>
            <a:r>
              <a:rPr lang="en-US" sz="1800" dirty="0">
                <a:solidFill>
                  <a:schemeClr val="tx1"/>
                </a:solidFill>
              </a:rPr>
              <a:t>(int));</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("Size of float: %</a:t>
            </a:r>
            <a:r>
              <a:rPr lang="en-US" sz="1800" dirty="0" err="1">
                <a:solidFill>
                  <a:schemeClr val="tx1"/>
                </a:solidFill>
              </a:rPr>
              <a:t>lu</a:t>
            </a:r>
            <a:r>
              <a:rPr lang="en-US" sz="1800" dirty="0">
                <a:solidFill>
                  <a:schemeClr val="tx1"/>
                </a:solidFill>
              </a:rPr>
              <a:t> bytes\n", </a:t>
            </a:r>
            <a:r>
              <a:rPr lang="en-US" sz="1800" dirty="0" err="1">
                <a:solidFill>
                  <a:schemeClr val="tx1"/>
                </a:solidFill>
              </a:rPr>
              <a:t>sizeof</a:t>
            </a:r>
            <a:r>
              <a:rPr lang="en-US" sz="1800" dirty="0">
                <a:solidFill>
                  <a:schemeClr val="tx1"/>
                </a:solidFill>
              </a:rPr>
              <a:t>(float));</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("Size of double: %</a:t>
            </a:r>
            <a:r>
              <a:rPr lang="en-US" sz="1800" dirty="0" err="1">
                <a:solidFill>
                  <a:schemeClr val="tx1"/>
                </a:solidFill>
              </a:rPr>
              <a:t>lu</a:t>
            </a:r>
            <a:r>
              <a:rPr lang="en-US" sz="1800" dirty="0">
                <a:solidFill>
                  <a:schemeClr val="tx1"/>
                </a:solidFill>
              </a:rPr>
              <a:t> bytes\n", </a:t>
            </a:r>
            <a:r>
              <a:rPr lang="en-US" sz="1800" dirty="0" err="1">
                <a:solidFill>
                  <a:schemeClr val="tx1"/>
                </a:solidFill>
              </a:rPr>
              <a:t>sizeof</a:t>
            </a:r>
            <a:r>
              <a:rPr lang="en-US" sz="1800" dirty="0">
                <a:solidFill>
                  <a:schemeClr val="tx1"/>
                </a:solidFill>
              </a:rPr>
              <a:t>(double));</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("Size of pointer: %</a:t>
            </a:r>
            <a:r>
              <a:rPr lang="en-US" sz="1800" dirty="0" err="1">
                <a:solidFill>
                  <a:schemeClr val="tx1"/>
                </a:solidFill>
              </a:rPr>
              <a:t>lu</a:t>
            </a:r>
            <a:r>
              <a:rPr lang="en-US" sz="1800" dirty="0">
                <a:solidFill>
                  <a:schemeClr val="tx1"/>
                </a:solidFill>
              </a:rPr>
              <a:t> bytes\n", </a:t>
            </a:r>
            <a:r>
              <a:rPr lang="en-US" sz="1800" dirty="0" err="1">
                <a:solidFill>
                  <a:schemeClr val="tx1"/>
                </a:solidFill>
              </a:rPr>
              <a:t>sizeof</a:t>
            </a:r>
            <a:r>
              <a:rPr lang="en-US" sz="1800" dirty="0">
                <a:solidFill>
                  <a:schemeClr val="tx1"/>
                </a:solidFill>
              </a:rPr>
              <a:t>(void *));</a:t>
            </a:r>
          </a:p>
          <a:p>
            <a:pPr algn="just"/>
            <a:r>
              <a:rPr lang="en-US" sz="1800" dirty="0">
                <a:solidFill>
                  <a:schemeClr val="tx1"/>
                </a:solidFill>
              </a:rPr>
              <a:t>    return 0;</a:t>
            </a:r>
          </a:p>
          <a:p>
            <a:pPr algn="just"/>
            <a:r>
              <a:rPr lang="en-US" sz="1800" dirty="0">
                <a:solidFill>
                  <a:schemeClr val="tx1"/>
                </a:solidFill>
              </a:rPr>
              <a:t>}</a:t>
            </a:r>
          </a:p>
        </p:txBody>
      </p:sp>
      <p:sp>
        <p:nvSpPr>
          <p:cNvPr id="4" name="TextBox 3">
            <a:extLst>
              <a:ext uri="{FF2B5EF4-FFF2-40B4-BE49-F238E27FC236}">
                <a16:creationId xmlns:a16="http://schemas.microsoft.com/office/drawing/2014/main" id="{2CB3446C-F9C9-67EA-F66C-EE80F1188BCA}"/>
              </a:ext>
            </a:extLst>
          </p:cNvPr>
          <p:cNvSpPr txBox="1"/>
          <p:nvPr/>
        </p:nvSpPr>
        <p:spPr>
          <a:xfrm>
            <a:off x="6781410" y="3648737"/>
            <a:ext cx="769763" cy="307777"/>
          </a:xfrm>
          <a:prstGeom prst="rect">
            <a:avLst/>
          </a:prstGeom>
          <a:noFill/>
        </p:spPr>
        <p:txBody>
          <a:bodyPr wrap="none" rtlCol="0">
            <a:spAutoFit/>
          </a:bodyPr>
          <a:lstStyle/>
          <a:p>
            <a:r>
              <a:rPr lang="en-US" b="1" dirty="0"/>
              <a:t>Output</a:t>
            </a:r>
            <a:endParaRPr lang="en-IN" b="1" dirty="0"/>
          </a:p>
        </p:txBody>
      </p:sp>
      <p:pic>
        <p:nvPicPr>
          <p:cNvPr id="7" name="Picture 6">
            <a:extLst>
              <a:ext uri="{FF2B5EF4-FFF2-40B4-BE49-F238E27FC236}">
                <a16:creationId xmlns:a16="http://schemas.microsoft.com/office/drawing/2014/main" id="{2353AA8A-028C-FD0E-0318-00A5138D4DD8}"/>
              </a:ext>
            </a:extLst>
          </p:cNvPr>
          <p:cNvPicPr>
            <a:picLocks noChangeAspect="1"/>
          </p:cNvPicPr>
          <p:nvPr/>
        </p:nvPicPr>
        <p:blipFill>
          <a:blip r:embed="rId2"/>
          <a:stretch>
            <a:fillRect/>
          </a:stretch>
        </p:blipFill>
        <p:spPr>
          <a:xfrm>
            <a:off x="6057485" y="4237030"/>
            <a:ext cx="2217612" cy="1333616"/>
          </a:xfrm>
          <a:prstGeom prst="rect">
            <a:avLst/>
          </a:prstGeom>
        </p:spPr>
      </p:pic>
    </p:spTree>
    <p:extLst>
      <p:ext uri="{BB962C8B-B14F-4D97-AF65-F5344CB8AC3E}">
        <p14:creationId xmlns:p14="http://schemas.microsoft.com/office/powerpoint/2010/main" val="4275128507"/>
      </p:ext>
    </p:extLst>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2C52-E39C-0420-DFB5-381216933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569D4-D01D-B4A7-6BAA-B251F14281FB}"/>
              </a:ext>
            </a:extLst>
          </p:cNvPr>
          <p:cNvSpPr>
            <a:spLocks noGrp="1"/>
          </p:cNvSpPr>
          <p:nvPr>
            <p:ph type="ctrTitle"/>
          </p:nvPr>
        </p:nvSpPr>
        <p:spPr>
          <a:xfrm>
            <a:off x="-275303" y="1"/>
            <a:ext cx="7030064" cy="914400"/>
          </a:xfrm>
        </p:spPr>
        <p:txBody>
          <a:bodyPr/>
          <a:lstStyle/>
          <a:p>
            <a:r>
              <a:rPr lang="en-IN" dirty="0"/>
              <a:t>Operators Precedence and Associativity</a:t>
            </a:r>
          </a:p>
        </p:txBody>
      </p:sp>
      <p:sp>
        <p:nvSpPr>
          <p:cNvPr id="3" name="Subtitle 2">
            <a:extLst>
              <a:ext uri="{FF2B5EF4-FFF2-40B4-BE49-F238E27FC236}">
                <a16:creationId xmlns:a16="http://schemas.microsoft.com/office/drawing/2014/main" id="{E5779FA6-4337-B341-4E54-615AAF2149C3}"/>
              </a:ext>
            </a:extLst>
          </p:cNvPr>
          <p:cNvSpPr>
            <a:spLocks noGrp="1"/>
          </p:cNvSpPr>
          <p:nvPr>
            <p:ph type="subTitle" idx="1"/>
          </p:nvPr>
        </p:nvSpPr>
        <p:spPr>
          <a:xfrm>
            <a:off x="179439" y="997974"/>
            <a:ext cx="8610600" cy="1263445"/>
          </a:xfrm>
        </p:spPr>
        <p:txBody>
          <a:bodyPr/>
          <a:lstStyle/>
          <a:p>
            <a:pPr algn="just"/>
            <a:r>
              <a:rPr lang="en-US" sz="2400" b="1" dirty="0">
                <a:solidFill>
                  <a:schemeClr val="tx1"/>
                </a:solidFill>
              </a:rPr>
              <a:t>Precedence</a:t>
            </a:r>
            <a:r>
              <a:rPr lang="en-US" sz="2400" dirty="0">
                <a:solidFill>
                  <a:schemeClr val="tx1"/>
                </a:solidFill>
              </a:rPr>
              <a:t> and </a:t>
            </a:r>
            <a:r>
              <a:rPr lang="en-US" sz="2400" b="1" dirty="0">
                <a:solidFill>
                  <a:schemeClr val="tx1"/>
                </a:solidFill>
              </a:rPr>
              <a:t>Associativity</a:t>
            </a:r>
            <a:r>
              <a:rPr lang="en-US" sz="2400" dirty="0">
                <a:solidFill>
                  <a:schemeClr val="tx1"/>
                </a:solidFill>
              </a:rPr>
              <a:t> are the two characteristics of operators that determine the evolution order of sub expressions in absence of brackets. </a:t>
            </a:r>
          </a:p>
          <a:p>
            <a:pPr algn="just"/>
            <a:r>
              <a:rPr lang="en-US" sz="2400" b="1" dirty="0">
                <a:solidFill>
                  <a:schemeClr val="tx1"/>
                </a:solidFill>
              </a:rPr>
              <a:t>Operators precedence </a:t>
            </a:r>
            <a:r>
              <a:rPr lang="en-US" sz="2400" dirty="0">
                <a:solidFill>
                  <a:schemeClr val="tx1"/>
                </a:solidFill>
              </a:rPr>
              <a:t>determines, which operators action is to be perform first in an expression containing more than one operator. For example, 10+20*30 is calculated as 10+ (20*30) and not as (10+20)*30. </a:t>
            </a:r>
          </a:p>
          <a:p>
            <a:pPr algn="just"/>
            <a:r>
              <a:rPr lang="en-US" sz="2400" b="1" dirty="0">
                <a:solidFill>
                  <a:schemeClr val="tx1"/>
                </a:solidFill>
              </a:rPr>
              <a:t>Associativity</a:t>
            </a:r>
            <a:r>
              <a:rPr lang="en-US" sz="2400" dirty="0">
                <a:solidFill>
                  <a:schemeClr val="tx1"/>
                </a:solidFill>
              </a:rPr>
              <a:t> is used when two or more operators of same precedence operators appeared in an expression. Associativity can be either left to right or right to left. For example, 100/10*10 is calculated as (100/10)*10 not as 100/ (10*10), due having the same precedence of operators (/, *).</a:t>
            </a:r>
            <a:endParaRPr lang="en-US" sz="2400" b="1" dirty="0">
              <a:solidFill>
                <a:schemeClr val="tx1"/>
              </a:solidFill>
            </a:endParaRPr>
          </a:p>
        </p:txBody>
      </p:sp>
    </p:spTree>
    <p:extLst>
      <p:ext uri="{BB962C8B-B14F-4D97-AF65-F5344CB8AC3E}">
        <p14:creationId xmlns:p14="http://schemas.microsoft.com/office/powerpoint/2010/main" val="2585306676"/>
      </p:ext>
    </p:extLst>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34B70-5886-91D6-78D9-F1B66BC506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5AA78-A049-A224-C286-0F9335851A58}"/>
              </a:ext>
            </a:extLst>
          </p:cNvPr>
          <p:cNvSpPr>
            <a:spLocks noGrp="1"/>
          </p:cNvSpPr>
          <p:nvPr>
            <p:ph type="ctrTitle"/>
          </p:nvPr>
        </p:nvSpPr>
        <p:spPr>
          <a:xfrm>
            <a:off x="-275303" y="1"/>
            <a:ext cx="7030064" cy="914400"/>
          </a:xfrm>
        </p:spPr>
        <p:txBody>
          <a:bodyPr/>
          <a:lstStyle/>
          <a:p>
            <a:r>
              <a:rPr lang="en-IN" dirty="0"/>
              <a:t>Operators Precedence and Associativity</a:t>
            </a:r>
          </a:p>
        </p:txBody>
      </p:sp>
      <p:pic>
        <p:nvPicPr>
          <p:cNvPr id="7" name="Picture 6">
            <a:extLst>
              <a:ext uri="{FF2B5EF4-FFF2-40B4-BE49-F238E27FC236}">
                <a16:creationId xmlns:a16="http://schemas.microsoft.com/office/drawing/2014/main" id="{4AD8BBC3-58E9-6F1C-56CE-84C9557C1248}"/>
              </a:ext>
            </a:extLst>
          </p:cNvPr>
          <p:cNvPicPr>
            <a:picLocks noChangeAspect="1"/>
          </p:cNvPicPr>
          <p:nvPr/>
        </p:nvPicPr>
        <p:blipFill>
          <a:blip r:embed="rId2"/>
          <a:stretch>
            <a:fillRect/>
          </a:stretch>
        </p:blipFill>
        <p:spPr>
          <a:xfrm>
            <a:off x="971379" y="987723"/>
            <a:ext cx="6825602" cy="5464669"/>
          </a:xfrm>
          <a:prstGeom prst="rect">
            <a:avLst/>
          </a:prstGeom>
        </p:spPr>
      </p:pic>
    </p:spTree>
    <p:extLst>
      <p:ext uri="{BB962C8B-B14F-4D97-AF65-F5344CB8AC3E}">
        <p14:creationId xmlns:p14="http://schemas.microsoft.com/office/powerpoint/2010/main" val="2276124044"/>
      </p:ext>
    </p:extLst>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C60D7-BDE6-398C-0E54-DA5A1606C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D7998-595B-278C-D9CC-96BB32E009DE}"/>
              </a:ext>
            </a:extLst>
          </p:cNvPr>
          <p:cNvSpPr>
            <a:spLocks noGrp="1"/>
          </p:cNvSpPr>
          <p:nvPr>
            <p:ph type="ctrTitle"/>
          </p:nvPr>
        </p:nvSpPr>
        <p:spPr>
          <a:xfrm>
            <a:off x="-275303" y="1"/>
            <a:ext cx="7030064" cy="914400"/>
          </a:xfrm>
        </p:spPr>
        <p:txBody>
          <a:bodyPr/>
          <a:lstStyle/>
          <a:p>
            <a:r>
              <a:rPr lang="en-IN" dirty="0"/>
              <a:t>Operators Precedence and Associativity</a:t>
            </a:r>
          </a:p>
        </p:txBody>
      </p:sp>
      <p:sp>
        <p:nvSpPr>
          <p:cNvPr id="4" name="TextBox 3">
            <a:extLst>
              <a:ext uri="{FF2B5EF4-FFF2-40B4-BE49-F238E27FC236}">
                <a16:creationId xmlns:a16="http://schemas.microsoft.com/office/drawing/2014/main" id="{AFED8F41-795C-3629-DCD6-BAAFE2207E44}"/>
              </a:ext>
            </a:extLst>
          </p:cNvPr>
          <p:cNvSpPr txBox="1"/>
          <p:nvPr/>
        </p:nvSpPr>
        <p:spPr>
          <a:xfrm>
            <a:off x="693175" y="1385140"/>
            <a:ext cx="4709650" cy="2893100"/>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int a = 6, b = 3, c = 4;</a:t>
            </a:r>
          </a:p>
          <a:p>
            <a:r>
              <a:rPr lang="en-IN" dirty="0"/>
              <a:t>    int res;</a:t>
            </a:r>
          </a:p>
          <a:p>
            <a:endParaRPr lang="en-IN" dirty="0"/>
          </a:p>
          <a:p>
            <a:r>
              <a:rPr lang="en-IN" dirty="0"/>
              <a:t>    // Precedence and associativity applied here</a:t>
            </a:r>
          </a:p>
          <a:p>
            <a:r>
              <a:rPr lang="en-IN" dirty="0"/>
              <a:t>    res = a + b * c / 2;</a:t>
            </a:r>
          </a:p>
          <a:p>
            <a:endParaRPr lang="en-IN" dirty="0"/>
          </a:p>
          <a:p>
            <a:r>
              <a:rPr lang="en-IN" dirty="0"/>
              <a:t>    </a:t>
            </a:r>
            <a:r>
              <a:rPr lang="en-IN" dirty="0" err="1"/>
              <a:t>printf</a:t>
            </a:r>
            <a:r>
              <a:rPr lang="en-IN" dirty="0"/>
              <a:t>("%d", res);</a:t>
            </a:r>
          </a:p>
          <a:p>
            <a:endParaRPr lang="en-IN" dirty="0"/>
          </a:p>
          <a:p>
            <a:r>
              <a:rPr lang="en-IN" dirty="0"/>
              <a:t>    return 0;</a:t>
            </a:r>
          </a:p>
          <a:p>
            <a:r>
              <a:rPr lang="en-IN" dirty="0"/>
              <a:t>}</a:t>
            </a:r>
          </a:p>
        </p:txBody>
      </p:sp>
      <p:sp>
        <p:nvSpPr>
          <p:cNvPr id="5" name="TextBox 4">
            <a:extLst>
              <a:ext uri="{FF2B5EF4-FFF2-40B4-BE49-F238E27FC236}">
                <a16:creationId xmlns:a16="http://schemas.microsoft.com/office/drawing/2014/main" id="{8AA9978A-A463-25B8-87AB-A1A0313BBABD}"/>
              </a:ext>
            </a:extLst>
          </p:cNvPr>
          <p:cNvSpPr txBox="1"/>
          <p:nvPr/>
        </p:nvSpPr>
        <p:spPr>
          <a:xfrm>
            <a:off x="6830571" y="3520918"/>
            <a:ext cx="769763" cy="307777"/>
          </a:xfrm>
          <a:prstGeom prst="rect">
            <a:avLst/>
          </a:prstGeom>
          <a:noFill/>
        </p:spPr>
        <p:txBody>
          <a:bodyPr wrap="none" rtlCol="0">
            <a:spAutoFit/>
          </a:bodyPr>
          <a:lstStyle/>
          <a:p>
            <a:r>
              <a:rPr lang="en-US" b="1" dirty="0"/>
              <a:t>Output</a:t>
            </a:r>
            <a:endParaRPr lang="en-IN" b="1" dirty="0"/>
          </a:p>
        </p:txBody>
      </p:sp>
      <p:pic>
        <p:nvPicPr>
          <p:cNvPr id="8" name="Picture 7">
            <a:extLst>
              <a:ext uri="{FF2B5EF4-FFF2-40B4-BE49-F238E27FC236}">
                <a16:creationId xmlns:a16="http://schemas.microsoft.com/office/drawing/2014/main" id="{B7AB0C39-A3DB-A1DA-EF9C-3F812C9FE773}"/>
              </a:ext>
            </a:extLst>
          </p:cNvPr>
          <p:cNvPicPr>
            <a:picLocks noChangeAspect="1"/>
          </p:cNvPicPr>
          <p:nvPr/>
        </p:nvPicPr>
        <p:blipFill>
          <a:blip r:embed="rId2"/>
          <a:stretch>
            <a:fillRect/>
          </a:stretch>
        </p:blipFill>
        <p:spPr>
          <a:xfrm>
            <a:off x="6944957" y="3950552"/>
            <a:ext cx="655377" cy="327688"/>
          </a:xfrm>
          <a:prstGeom prst="rect">
            <a:avLst/>
          </a:prstGeom>
        </p:spPr>
      </p:pic>
    </p:spTree>
    <p:extLst>
      <p:ext uri="{BB962C8B-B14F-4D97-AF65-F5344CB8AC3E}">
        <p14:creationId xmlns:p14="http://schemas.microsoft.com/office/powerpoint/2010/main" val="180220200"/>
      </p:ext>
    </p:extLst>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17FF7-3C9B-773D-52A4-42985569D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DC4BB-F5F9-D1E7-E064-751C8BA065D3}"/>
              </a:ext>
            </a:extLst>
          </p:cNvPr>
          <p:cNvSpPr>
            <a:spLocks noGrp="1"/>
          </p:cNvSpPr>
          <p:nvPr>
            <p:ph type="ctrTitle"/>
          </p:nvPr>
        </p:nvSpPr>
        <p:spPr>
          <a:xfrm>
            <a:off x="-275303" y="1"/>
            <a:ext cx="7030064" cy="914400"/>
          </a:xfrm>
        </p:spPr>
        <p:txBody>
          <a:bodyPr/>
          <a:lstStyle/>
          <a:p>
            <a:r>
              <a:rPr lang="en-IN" dirty="0"/>
              <a:t>MCQs</a:t>
            </a:r>
          </a:p>
        </p:txBody>
      </p:sp>
      <p:sp>
        <p:nvSpPr>
          <p:cNvPr id="4" name="TextBox 3">
            <a:extLst>
              <a:ext uri="{FF2B5EF4-FFF2-40B4-BE49-F238E27FC236}">
                <a16:creationId xmlns:a16="http://schemas.microsoft.com/office/drawing/2014/main" id="{C39CB53B-F759-A6FB-5ED2-C3F04F6D8440}"/>
              </a:ext>
            </a:extLst>
          </p:cNvPr>
          <p:cNvSpPr txBox="1"/>
          <p:nvPr/>
        </p:nvSpPr>
        <p:spPr>
          <a:xfrm>
            <a:off x="270388" y="1036258"/>
            <a:ext cx="7654412" cy="5914440"/>
          </a:xfrm>
          <a:prstGeom prst="rect">
            <a:avLst/>
          </a:prstGeom>
          <a:noFill/>
        </p:spPr>
        <p:txBody>
          <a:bodyPr wrap="square">
            <a:spAutoFit/>
          </a:bodyPr>
          <a:lstStyle/>
          <a:p>
            <a:r>
              <a:rPr lang="en-IN" sz="1600" dirty="0"/>
              <a:t>Q1</a:t>
            </a:r>
            <a:r>
              <a:rPr lang="en-IN" sz="1600" dirty="0">
                <a:solidFill>
                  <a:schemeClr val="tx1"/>
                </a:solidFill>
              </a:rPr>
              <a:t>. Which of the following is true?</a:t>
            </a:r>
          </a:p>
          <a:p>
            <a:pPr marL="342900" indent="-342900">
              <a:buAutoNum type="arabicPeriod"/>
            </a:pPr>
            <a:r>
              <a:rPr lang="en-US" sz="1600" b="1" i="0" dirty="0">
                <a:solidFill>
                  <a:schemeClr val="tx1"/>
                </a:solidFill>
                <a:effectLst/>
                <a:latin typeface="Nunito" pitchFamily="2" charset="0"/>
              </a:rPr>
              <a:t>gets() doesn't do any array bound testing and should not be used. </a:t>
            </a:r>
            <a:endParaRPr lang="en-IN" sz="1600" b="1" i="0" dirty="0">
              <a:solidFill>
                <a:schemeClr val="tx1"/>
              </a:solidFill>
              <a:effectLst/>
              <a:latin typeface="Nunito" pitchFamily="2" charset="0"/>
            </a:endParaRPr>
          </a:p>
          <a:p>
            <a:pPr marL="342900" indent="-342900">
              <a:buAutoNum type="arabicPeriod"/>
            </a:pPr>
            <a:r>
              <a:rPr lang="en-US" sz="1600" b="0" i="0" dirty="0" err="1">
                <a:solidFill>
                  <a:schemeClr val="tx1"/>
                </a:solidFill>
                <a:effectLst/>
                <a:latin typeface="Nunito" pitchFamily="2" charset="0"/>
              </a:rPr>
              <a:t>fgets</a:t>
            </a:r>
            <a:r>
              <a:rPr lang="en-US" sz="1600" b="0" i="0" dirty="0">
                <a:solidFill>
                  <a:schemeClr val="tx1"/>
                </a:solidFill>
                <a:effectLst/>
                <a:latin typeface="Nunito" pitchFamily="2" charset="0"/>
              </a:rPr>
              <a:t>() should be used in place of gets() only for files, otherwise gets() is fine</a:t>
            </a:r>
            <a:endParaRPr lang="en-IN" sz="1600" dirty="0">
              <a:solidFill>
                <a:schemeClr val="tx1"/>
              </a:solidFill>
              <a:latin typeface="Nunito" pitchFamily="2" charset="0"/>
            </a:endParaRPr>
          </a:p>
          <a:p>
            <a:pPr marL="342900" indent="-342900">
              <a:buAutoNum type="arabicPeriod"/>
            </a:pPr>
            <a:r>
              <a:rPr lang="en-US" sz="1600" b="0" i="0" dirty="0">
                <a:solidFill>
                  <a:schemeClr val="tx1"/>
                </a:solidFill>
                <a:effectLst/>
                <a:latin typeface="Nunito" pitchFamily="2" charset="0"/>
              </a:rPr>
              <a:t>gets() cannot read strings with spaces</a:t>
            </a:r>
            <a:endParaRPr lang="en-IN" sz="1600" b="0" i="0" dirty="0">
              <a:solidFill>
                <a:schemeClr val="tx1"/>
              </a:solidFill>
              <a:effectLst/>
              <a:latin typeface="Nunito" pitchFamily="2" charset="0"/>
            </a:endParaRPr>
          </a:p>
          <a:p>
            <a:pPr marL="342900" indent="-342900">
              <a:buAutoNum type="arabicPeriod"/>
            </a:pPr>
            <a:r>
              <a:rPr lang="en-IN" sz="1600" b="0" i="0" dirty="0">
                <a:solidFill>
                  <a:schemeClr val="tx1"/>
                </a:solidFill>
                <a:effectLst/>
                <a:latin typeface="Nunito" pitchFamily="2" charset="0"/>
              </a:rPr>
              <a:t>None of the above</a:t>
            </a:r>
          </a:p>
          <a:p>
            <a:pPr marL="342900" indent="-342900">
              <a:buAutoNum type="arabicPeriod"/>
            </a:pPr>
            <a:endParaRPr lang="en-IN" sz="1600" dirty="0">
              <a:solidFill>
                <a:schemeClr val="tx1"/>
              </a:solidFill>
              <a:latin typeface="Nunito" pitchFamily="2" charset="0"/>
            </a:endParaRPr>
          </a:p>
          <a:p>
            <a:pPr algn="l">
              <a:lnSpc>
                <a:spcPts val="1950"/>
              </a:lnSpc>
              <a:spcAft>
                <a:spcPts val="1050"/>
              </a:spcAft>
            </a:pPr>
            <a:r>
              <a:rPr lang="en-US" b="1" i="0" dirty="0">
                <a:solidFill>
                  <a:srgbClr val="273239"/>
                </a:solidFill>
                <a:effectLst/>
                <a:latin typeface="var(--font-secondary)"/>
              </a:rPr>
              <a:t>Explanation</a:t>
            </a:r>
            <a:endParaRPr lang="en-US" b="0" i="0" dirty="0">
              <a:solidFill>
                <a:srgbClr val="273239"/>
              </a:solidFill>
              <a:effectLst/>
              <a:latin typeface="var(--font-secondary)"/>
            </a:endParaRPr>
          </a:p>
          <a:p>
            <a:pPr algn="l" rtl="0" latinLnBrk="1">
              <a:lnSpc>
                <a:spcPts val="1650"/>
              </a:lnSpc>
            </a:pPr>
            <a:r>
              <a:rPr lang="en-US" b="0" i="0" dirty="0">
                <a:solidFill>
                  <a:srgbClr val="273239"/>
                </a:solidFill>
                <a:effectLst/>
                <a:latin typeface="var(--font-secondary)"/>
              </a:rPr>
              <a:t>Use of gets() generates the risk of an overflow of the allocated buffer. This happens because the function gets(), doesn't know the size of the buffer, and continues reading until it finds a newline "n" or encounters EOF, and so it may overflow the bounds of the buffer it was given. </a:t>
            </a:r>
          </a:p>
          <a:p>
            <a:pPr marL="342900" indent="-342900">
              <a:buAutoNum type="arabicPeriod"/>
            </a:pPr>
            <a:endParaRPr lang="en-IN" sz="1600" dirty="0">
              <a:solidFill>
                <a:schemeClr val="tx1"/>
              </a:solidFill>
              <a:latin typeface="Nunito" pitchFamily="2" charset="0"/>
            </a:endParaRPr>
          </a:p>
          <a:p>
            <a:r>
              <a:rPr lang="en-IN" sz="1600" dirty="0">
                <a:solidFill>
                  <a:schemeClr val="tx1"/>
                </a:solidFill>
                <a:latin typeface="Nunito" pitchFamily="2" charset="0"/>
              </a:rPr>
              <a:t>Q2. </a:t>
            </a:r>
            <a:r>
              <a:rPr lang="en-IN" sz="1600" b="0" i="0" dirty="0">
                <a:solidFill>
                  <a:srgbClr val="273239"/>
                </a:solidFill>
                <a:effectLst/>
                <a:latin typeface="Nunito" pitchFamily="2" charset="0"/>
              </a:rPr>
              <a:t>Predict the output?</a:t>
            </a:r>
            <a:endParaRPr lang="en-IN" sz="1200" b="0" i="0" dirty="0">
              <a:solidFill>
                <a:schemeClr val="tx1"/>
              </a:solidFill>
              <a:effectLst/>
              <a:latin typeface="Nunito" pitchFamily="2" charset="0"/>
            </a:endParaRPr>
          </a:p>
          <a:p>
            <a:endParaRPr lang="en-IN" sz="1200" dirty="0">
              <a:solidFill>
                <a:schemeClr val="tx1"/>
              </a:solidFill>
              <a:latin typeface="Nunito" pitchFamily="2" charset="0"/>
            </a:endParaRPr>
          </a:p>
          <a:p>
            <a:r>
              <a:rPr lang="en-IN" sz="1200" dirty="0">
                <a:solidFill>
                  <a:schemeClr val="tx1"/>
                </a:solidFill>
              </a:rPr>
              <a:t>int fun(char *str1)		</a:t>
            </a:r>
          </a:p>
          <a:p>
            <a:r>
              <a:rPr lang="en-IN" sz="1200" dirty="0">
                <a:solidFill>
                  <a:schemeClr val="tx1"/>
                </a:solidFill>
              </a:rPr>
              <a:t>{</a:t>
            </a:r>
          </a:p>
          <a:p>
            <a:r>
              <a:rPr lang="en-IN" sz="1200" dirty="0">
                <a:solidFill>
                  <a:schemeClr val="tx1"/>
                </a:solidFill>
              </a:rPr>
              <a:t>    char *str2 = str1;</a:t>
            </a:r>
          </a:p>
          <a:p>
            <a:r>
              <a:rPr lang="en-IN" sz="1200" dirty="0">
                <a:solidFill>
                  <a:schemeClr val="tx1"/>
                </a:solidFill>
              </a:rPr>
              <a:t>    while (*++str1)</a:t>
            </a:r>
          </a:p>
          <a:p>
            <a:r>
              <a:rPr lang="en-IN" sz="1200" dirty="0">
                <a:solidFill>
                  <a:schemeClr val="tx1"/>
                </a:solidFill>
              </a:rPr>
              <a:t>        ;</a:t>
            </a:r>
          </a:p>
          <a:p>
            <a:r>
              <a:rPr lang="en-IN" sz="1200" dirty="0">
                <a:solidFill>
                  <a:schemeClr val="tx1"/>
                </a:solidFill>
              </a:rPr>
              <a:t>    return (str1 - str2);</a:t>
            </a:r>
          </a:p>
          <a:p>
            <a:r>
              <a:rPr lang="en-IN" sz="1200" dirty="0">
                <a:solidFill>
                  <a:schemeClr val="tx1"/>
                </a:solidFill>
              </a:rPr>
              <a:t>}</a:t>
            </a:r>
          </a:p>
          <a:p>
            <a:r>
              <a:rPr lang="en-IN" sz="1200" dirty="0">
                <a:solidFill>
                  <a:schemeClr val="tx1"/>
                </a:solidFill>
              </a:rPr>
              <a:t>int main()</a:t>
            </a:r>
          </a:p>
          <a:p>
            <a:r>
              <a:rPr lang="en-IN" sz="1200" dirty="0">
                <a:solidFill>
                  <a:schemeClr val="tx1"/>
                </a:solidFill>
              </a:rPr>
              <a:t>{</a:t>
            </a:r>
          </a:p>
          <a:p>
            <a:r>
              <a:rPr lang="en-IN" sz="1200" dirty="0">
                <a:solidFill>
                  <a:schemeClr val="tx1"/>
                </a:solidFill>
              </a:rPr>
              <a:t>    char *str = “</a:t>
            </a:r>
            <a:r>
              <a:rPr lang="en-IN" sz="1200" dirty="0" err="1">
                <a:solidFill>
                  <a:schemeClr val="tx1"/>
                </a:solidFill>
              </a:rPr>
              <a:t>AbcdeQuiz</a:t>
            </a:r>
            <a:r>
              <a:rPr lang="en-IN" sz="1200" dirty="0">
                <a:solidFill>
                  <a:schemeClr val="tx1"/>
                </a:solidFill>
              </a:rPr>
              <a:t>";</a:t>
            </a:r>
          </a:p>
          <a:p>
            <a:r>
              <a:rPr lang="en-IN" sz="1200" dirty="0">
                <a:solidFill>
                  <a:schemeClr val="tx1"/>
                </a:solidFill>
              </a:rPr>
              <a:t>    </a:t>
            </a:r>
            <a:r>
              <a:rPr lang="en-IN" sz="1200" dirty="0" err="1">
                <a:solidFill>
                  <a:schemeClr val="tx1"/>
                </a:solidFill>
              </a:rPr>
              <a:t>printf</a:t>
            </a:r>
            <a:r>
              <a:rPr lang="en-IN" sz="1200" dirty="0">
                <a:solidFill>
                  <a:schemeClr val="tx1"/>
                </a:solidFill>
              </a:rPr>
              <a:t>("%d", fun(str));</a:t>
            </a:r>
          </a:p>
          <a:p>
            <a:r>
              <a:rPr lang="en-IN" sz="1200" dirty="0">
                <a:solidFill>
                  <a:schemeClr val="tx1"/>
                </a:solidFill>
              </a:rPr>
              <a:t>    return 0;</a:t>
            </a:r>
          </a:p>
          <a:p>
            <a:r>
              <a:rPr lang="en-IN" sz="1200" dirty="0">
                <a:solidFill>
                  <a:schemeClr val="tx1"/>
                </a:solidFill>
              </a:rPr>
              <a:t>}</a:t>
            </a:r>
            <a:endParaRPr lang="en-IN" sz="1600" dirty="0">
              <a:solidFill>
                <a:schemeClr val="tx1"/>
              </a:solidFill>
            </a:endParaRPr>
          </a:p>
        </p:txBody>
      </p:sp>
      <p:sp>
        <p:nvSpPr>
          <p:cNvPr id="3" name="TextBox 2">
            <a:extLst>
              <a:ext uri="{FF2B5EF4-FFF2-40B4-BE49-F238E27FC236}">
                <a16:creationId xmlns:a16="http://schemas.microsoft.com/office/drawing/2014/main" id="{2C3F2462-1795-0C5B-D96A-85FC69554C6B}"/>
              </a:ext>
            </a:extLst>
          </p:cNvPr>
          <p:cNvSpPr txBox="1"/>
          <p:nvPr/>
        </p:nvSpPr>
        <p:spPr>
          <a:xfrm>
            <a:off x="2384324" y="4332155"/>
            <a:ext cx="3057832" cy="954107"/>
          </a:xfrm>
          <a:prstGeom prst="rect">
            <a:avLst/>
          </a:prstGeom>
          <a:noFill/>
        </p:spPr>
        <p:txBody>
          <a:bodyPr wrap="square" rtlCol="0">
            <a:spAutoFit/>
          </a:bodyPr>
          <a:lstStyle/>
          <a:p>
            <a:pPr marL="342900" indent="-342900">
              <a:buAutoNum type="arabicPeriod"/>
            </a:pPr>
            <a:r>
              <a:rPr lang="en-IN" dirty="0"/>
              <a:t>10</a:t>
            </a:r>
          </a:p>
          <a:p>
            <a:pPr marL="342900" indent="-342900">
              <a:buAutoNum type="arabicPeriod"/>
            </a:pPr>
            <a:r>
              <a:rPr lang="en-IN" b="1" dirty="0"/>
              <a:t>9</a:t>
            </a:r>
          </a:p>
          <a:p>
            <a:pPr marL="342900" indent="-342900">
              <a:buAutoNum type="arabicPeriod"/>
            </a:pPr>
            <a:r>
              <a:rPr lang="en-IN" dirty="0"/>
              <a:t>8</a:t>
            </a:r>
          </a:p>
          <a:p>
            <a:pPr marL="342900" indent="-342900">
              <a:buAutoNum type="arabicPeriod"/>
            </a:pPr>
            <a:r>
              <a:rPr lang="en-IN" dirty="0"/>
              <a:t>Random Number</a:t>
            </a:r>
          </a:p>
        </p:txBody>
      </p:sp>
      <p:sp>
        <p:nvSpPr>
          <p:cNvPr id="6" name="TextBox 5">
            <a:extLst>
              <a:ext uri="{FF2B5EF4-FFF2-40B4-BE49-F238E27FC236}">
                <a16:creationId xmlns:a16="http://schemas.microsoft.com/office/drawing/2014/main" id="{0ABAFDE7-FB92-7F6A-AD8E-C3BDBA3CA374}"/>
              </a:ext>
            </a:extLst>
          </p:cNvPr>
          <p:cNvSpPr txBox="1"/>
          <p:nvPr/>
        </p:nvSpPr>
        <p:spPr>
          <a:xfrm>
            <a:off x="3047243" y="5280644"/>
            <a:ext cx="5684569" cy="1577355"/>
          </a:xfrm>
          <a:prstGeom prst="rect">
            <a:avLst/>
          </a:prstGeom>
          <a:noFill/>
        </p:spPr>
        <p:txBody>
          <a:bodyPr wrap="none" rtlCol="0">
            <a:spAutoFit/>
          </a:bodyPr>
          <a:lstStyle/>
          <a:p>
            <a:pPr algn="l">
              <a:lnSpc>
                <a:spcPts val="1950"/>
              </a:lnSpc>
              <a:spcAft>
                <a:spcPts val="1050"/>
              </a:spcAft>
            </a:pPr>
            <a:r>
              <a:rPr lang="en-US" b="1" i="0" dirty="0">
                <a:solidFill>
                  <a:srgbClr val="273239"/>
                </a:solidFill>
                <a:effectLst/>
                <a:latin typeface="var(--font-secondary)"/>
              </a:rPr>
              <a:t>Explanation</a:t>
            </a:r>
            <a:endParaRPr lang="en-US" b="0" i="0" dirty="0">
              <a:solidFill>
                <a:srgbClr val="273239"/>
              </a:solidFill>
              <a:effectLst/>
              <a:latin typeface="var(--font-secondary)"/>
            </a:endParaRPr>
          </a:p>
          <a:p>
            <a:pPr algn="l" rtl="0" latinLnBrk="1">
              <a:lnSpc>
                <a:spcPts val="1650"/>
              </a:lnSpc>
            </a:pPr>
            <a:r>
              <a:rPr lang="en-US" b="0" i="0" dirty="0">
                <a:solidFill>
                  <a:srgbClr val="273239"/>
                </a:solidFill>
                <a:effectLst/>
                <a:latin typeface="var(--font-secondary)"/>
              </a:rPr>
              <a:t>The function fun() basically counts number of characters in input string. </a:t>
            </a:r>
          </a:p>
          <a:p>
            <a:pPr algn="l" rtl="0" latinLnBrk="1">
              <a:lnSpc>
                <a:spcPts val="1650"/>
              </a:lnSpc>
            </a:pPr>
            <a:r>
              <a:rPr lang="en-US" b="0" i="0" dirty="0">
                <a:solidFill>
                  <a:srgbClr val="273239"/>
                </a:solidFill>
                <a:effectLst/>
                <a:latin typeface="var(--font-secondary)"/>
              </a:rPr>
              <a:t>Inside fun(), pointer str2 is initialized as str1. The statement while(*++str1);</a:t>
            </a:r>
          </a:p>
          <a:p>
            <a:pPr algn="l" rtl="0" latinLnBrk="1">
              <a:lnSpc>
                <a:spcPts val="1650"/>
              </a:lnSpc>
            </a:pPr>
            <a:r>
              <a:rPr lang="en-US" b="0" i="0" dirty="0">
                <a:solidFill>
                  <a:srgbClr val="273239"/>
                </a:solidFill>
                <a:effectLst/>
                <a:latin typeface="var(--font-secondary)"/>
              </a:rPr>
              <a:t> increments str1 till ‘\\0’ is reached. str1 is incremented by 9. </a:t>
            </a:r>
          </a:p>
          <a:p>
            <a:pPr algn="l" rtl="0" latinLnBrk="1">
              <a:lnSpc>
                <a:spcPts val="1650"/>
              </a:lnSpc>
            </a:pPr>
            <a:r>
              <a:rPr lang="en-US" b="0" i="0" dirty="0">
                <a:solidFill>
                  <a:srgbClr val="273239"/>
                </a:solidFill>
                <a:effectLst/>
                <a:latin typeface="var(--font-secondary)"/>
              </a:rPr>
              <a:t>Finally the difference between str2 and str1 is returned which is 9. </a:t>
            </a:r>
          </a:p>
          <a:p>
            <a:endParaRPr lang="en-IN" dirty="0"/>
          </a:p>
        </p:txBody>
      </p:sp>
    </p:spTree>
    <p:extLst>
      <p:ext uri="{BB962C8B-B14F-4D97-AF65-F5344CB8AC3E}">
        <p14:creationId xmlns:p14="http://schemas.microsoft.com/office/powerpoint/2010/main" val="804742384"/>
      </p:ext>
    </p:extLst>
  </p:cSld>
  <p:clrMapOvr>
    <a:masterClrMapping/>
  </p:clrMapOvr>
  <p:transition advTm="4000">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B652C-8964-7875-7BDC-18B338F37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9AEEF-A689-7950-99B3-E094B920406F}"/>
              </a:ext>
            </a:extLst>
          </p:cNvPr>
          <p:cNvSpPr>
            <a:spLocks noGrp="1"/>
          </p:cNvSpPr>
          <p:nvPr>
            <p:ph type="ctrTitle"/>
          </p:nvPr>
        </p:nvSpPr>
        <p:spPr>
          <a:xfrm>
            <a:off x="-275303" y="1"/>
            <a:ext cx="7030064" cy="914400"/>
          </a:xfrm>
        </p:spPr>
        <p:txBody>
          <a:bodyPr/>
          <a:lstStyle/>
          <a:p>
            <a:r>
              <a:rPr lang="en-IN" dirty="0"/>
              <a:t>MCQs</a:t>
            </a:r>
          </a:p>
        </p:txBody>
      </p:sp>
      <p:sp>
        <p:nvSpPr>
          <p:cNvPr id="4" name="TextBox 3">
            <a:extLst>
              <a:ext uri="{FF2B5EF4-FFF2-40B4-BE49-F238E27FC236}">
                <a16:creationId xmlns:a16="http://schemas.microsoft.com/office/drawing/2014/main" id="{051648D6-1F5B-A906-8C48-144D5BCE7072}"/>
              </a:ext>
            </a:extLst>
          </p:cNvPr>
          <p:cNvSpPr txBox="1"/>
          <p:nvPr/>
        </p:nvSpPr>
        <p:spPr>
          <a:xfrm>
            <a:off x="270388" y="1036258"/>
            <a:ext cx="7654412" cy="2246769"/>
          </a:xfrm>
          <a:prstGeom prst="rect">
            <a:avLst/>
          </a:prstGeom>
          <a:noFill/>
        </p:spPr>
        <p:txBody>
          <a:bodyPr wrap="square">
            <a:spAutoFit/>
          </a:bodyPr>
          <a:lstStyle/>
          <a:p>
            <a:r>
              <a:rPr lang="en-IN" sz="1600" dirty="0"/>
              <a:t>Q3</a:t>
            </a:r>
            <a:r>
              <a:rPr lang="en-IN" sz="1600" dirty="0">
                <a:solidFill>
                  <a:schemeClr val="tx1"/>
                </a:solidFill>
              </a:rPr>
              <a:t>. </a:t>
            </a:r>
            <a:r>
              <a:rPr lang="en-US" sz="2000" b="0" i="0" dirty="0">
                <a:solidFill>
                  <a:srgbClr val="273239"/>
                </a:solidFill>
                <a:effectLst/>
                <a:latin typeface="Nunito" pitchFamily="2" charset="0"/>
              </a:rPr>
              <a:t>Given that x = 7.5, j = -1.0, n = 1.0, m = 2.0 the value of - - x + j == x&gt;n&gt; = m is: </a:t>
            </a:r>
          </a:p>
          <a:p>
            <a:endParaRPr lang="en-US" sz="2000" b="0" i="0" dirty="0">
              <a:solidFill>
                <a:srgbClr val="273239"/>
              </a:solidFill>
              <a:effectLst/>
              <a:latin typeface="Nunito" pitchFamily="2" charset="0"/>
            </a:endParaRPr>
          </a:p>
          <a:p>
            <a:pPr marL="457200" indent="-457200">
              <a:buAutoNum type="arabicPeriod"/>
            </a:pPr>
            <a:r>
              <a:rPr lang="en-US" sz="2000" b="1" dirty="0">
                <a:solidFill>
                  <a:srgbClr val="273239"/>
                </a:solidFill>
                <a:latin typeface="Nunito" pitchFamily="2" charset="0"/>
              </a:rPr>
              <a:t>0</a:t>
            </a:r>
          </a:p>
          <a:p>
            <a:pPr marL="342900" indent="-342900">
              <a:buAutoNum type="arabicPeriod"/>
            </a:pPr>
            <a:r>
              <a:rPr lang="en-US" sz="2000" dirty="0">
                <a:solidFill>
                  <a:srgbClr val="273239"/>
                </a:solidFill>
                <a:latin typeface="Nunito" pitchFamily="2" charset="0"/>
              </a:rPr>
              <a:t>1</a:t>
            </a:r>
          </a:p>
          <a:p>
            <a:pPr marL="342900" indent="-342900">
              <a:buAutoNum type="arabicPeriod"/>
            </a:pPr>
            <a:r>
              <a:rPr lang="en-US" sz="2000" dirty="0">
                <a:solidFill>
                  <a:srgbClr val="273239"/>
                </a:solidFill>
                <a:latin typeface="Nunito" pitchFamily="2" charset="0"/>
              </a:rPr>
              <a:t>2</a:t>
            </a:r>
          </a:p>
          <a:p>
            <a:pPr marL="342900" indent="-342900">
              <a:buAutoNum type="arabicPeriod"/>
            </a:pPr>
            <a:r>
              <a:rPr lang="en-US" sz="2000" dirty="0">
                <a:solidFill>
                  <a:srgbClr val="273239"/>
                </a:solidFill>
                <a:latin typeface="Nunito" pitchFamily="2" charset="0"/>
              </a:rPr>
              <a:t>3</a:t>
            </a:r>
            <a:endParaRPr lang="en-IN" sz="1600" dirty="0">
              <a:solidFill>
                <a:schemeClr val="tx1"/>
              </a:solidFill>
            </a:endParaRPr>
          </a:p>
        </p:txBody>
      </p:sp>
      <p:sp>
        <p:nvSpPr>
          <p:cNvPr id="5" name="TextBox 4">
            <a:extLst>
              <a:ext uri="{FF2B5EF4-FFF2-40B4-BE49-F238E27FC236}">
                <a16:creationId xmlns:a16="http://schemas.microsoft.com/office/drawing/2014/main" id="{4C0FAD74-DBFA-D998-2DF6-9A0F80460C2A}"/>
              </a:ext>
            </a:extLst>
          </p:cNvPr>
          <p:cNvSpPr txBox="1"/>
          <p:nvPr/>
        </p:nvSpPr>
        <p:spPr>
          <a:xfrm>
            <a:off x="358878" y="4026379"/>
            <a:ext cx="7123470" cy="1795363"/>
          </a:xfrm>
          <a:prstGeom prst="rect">
            <a:avLst/>
          </a:prstGeom>
          <a:noFill/>
        </p:spPr>
        <p:txBody>
          <a:bodyPr wrap="square" rtlCol="0">
            <a:spAutoFit/>
          </a:bodyPr>
          <a:lstStyle/>
          <a:p>
            <a:pPr algn="l">
              <a:lnSpc>
                <a:spcPts val="1950"/>
              </a:lnSpc>
              <a:spcAft>
                <a:spcPts val="1050"/>
              </a:spcAft>
            </a:pPr>
            <a:r>
              <a:rPr lang="en-US" b="1" i="0" dirty="0">
                <a:solidFill>
                  <a:srgbClr val="273239"/>
                </a:solidFill>
                <a:effectLst/>
                <a:latin typeface="var(--font-secondary)"/>
              </a:rPr>
              <a:t>Explanation</a:t>
            </a:r>
            <a:endParaRPr lang="en-US" b="0" i="0" dirty="0">
              <a:solidFill>
                <a:srgbClr val="273239"/>
              </a:solidFill>
              <a:effectLst/>
              <a:latin typeface="var(--font-secondary)"/>
            </a:endParaRPr>
          </a:p>
          <a:p>
            <a:pPr algn="l" rtl="0" latinLnBrk="1">
              <a:lnSpc>
                <a:spcPts val="1650"/>
              </a:lnSpc>
            </a:pPr>
            <a:r>
              <a:rPr lang="en-US" b="0" i="0" dirty="0">
                <a:solidFill>
                  <a:srgbClr val="273239"/>
                </a:solidFill>
                <a:effectLst/>
                <a:latin typeface="var(--font-secondary)"/>
              </a:rPr>
              <a:t>- - x + j == x &gt; n &gt;= m </a:t>
            </a:r>
            <a:br>
              <a:rPr lang="en-US" b="0" i="0" dirty="0">
                <a:solidFill>
                  <a:srgbClr val="273239"/>
                </a:solidFill>
                <a:effectLst/>
                <a:latin typeface="var(--font-secondary)"/>
              </a:rPr>
            </a:br>
            <a:r>
              <a:rPr lang="en-US" b="0" i="0" dirty="0">
                <a:solidFill>
                  <a:srgbClr val="273239"/>
                </a:solidFill>
                <a:effectLst/>
                <a:latin typeface="var(--font-secondary)"/>
              </a:rPr>
              <a:t>6.5 + (-1.0) == 6.5 &gt; 1.0 &gt;= 2.0 </a:t>
            </a:r>
            <a:br>
              <a:rPr lang="en-US" b="0" i="0" dirty="0">
                <a:solidFill>
                  <a:srgbClr val="273239"/>
                </a:solidFill>
                <a:effectLst/>
                <a:latin typeface="var(--font-secondary)"/>
              </a:rPr>
            </a:br>
            <a:r>
              <a:rPr lang="en-US" b="0" i="0" dirty="0">
                <a:solidFill>
                  <a:srgbClr val="273239"/>
                </a:solidFill>
                <a:effectLst/>
                <a:latin typeface="var(--font-secondary)"/>
              </a:rPr>
              <a:t>5.5 == 1 &gt; = 2.0 </a:t>
            </a:r>
            <a:br>
              <a:rPr lang="en-US" b="0" i="0" dirty="0">
                <a:solidFill>
                  <a:srgbClr val="273239"/>
                </a:solidFill>
                <a:effectLst/>
                <a:latin typeface="var(--font-secondary)"/>
              </a:rPr>
            </a:br>
            <a:r>
              <a:rPr lang="en-US" b="0" i="0" dirty="0">
                <a:solidFill>
                  <a:srgbClr val="273239"/>
                </a:solidFill>
                <a:effectLst/>
                <a:latin typeface="var(--font-secondary)"/>
              </a:rPr>
              <a:t>3.5 == 0 </a:t>
            </a:r>
            <a:br>
              <a:rPr lang="en-US" b="0" i="0" dirty="0">
                <a:solidFill>
                  <a:srgbClr val="273239"/>
                </a:solidFill>
                <a:effectLst/>
                <a:latin typeface="var(--font-secondary)"/>
              </a:rPr>
            </a:br>
            <a:r>
              <a:rPr lang="en-US" b="0" i="0" dirty="0">
                <a:solidFill>
                  <a:srgbClr val="273239"/>
                </a:solidFill>
                <a:effectLst/>
                <a:latin typeface="var(--font-secondary)"/>
              </a:rPr>
              <a:t>Which is not true, i.e. false(0). </a:t>
            </a:r>
          </a:p>
          <a:p>
            <a:endParaRPr lang="en-IN" dirty="0"/>
          </a:p>
        </p:txBody>
      </p:sp>
    </p:spTree>
    <p:extLst>
      <p:ext uri="{BB962C8B-B14F-4D97-AF65-F5344CB8AC3E}">
        <p14:creationId xmlns:p14="http://schemas.microsoft.com/office/powerpoint/2010/main" val="3246437189"/>
      </p:ext>
    </p:extLst>
  </p:cSld>
  <p:clrMapOvr>
    <a:masterClrMapping/>
  </p:clrMapOvr>
  <p:transition advTm="4000">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725C2-2950-0E15-EB86-C7AE03027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CC70E-3BF4-5B9E-A4F0-611ECFA490D7}"/>
              </a:ext>
            </a:extLst>
          </p:cNvPr>
          <p:cNvSpPr>
            <a:spLocks noGrp="1"/>
          </p:cNvSpPr>
          <p:nvPr>
            <p:ph type="ctrTitle"/>
          </p:nvPr>
        </p:nvSpPr>
        <p:spPr>
          <a:xfrm>
            <a:off x="-275303" y="1"/>
            <a:ext cx="7030064" cy="914400"/>
          </a:xfrm>
        </p:spPr>
        <p:txBody>
          <a:bodyPr/>
          <a:lstStyle/>
          <a:p>
            <a:r>
              <a:rPr lang="en-IN" dirty="0"/>
              <a:t>MCQs</a:t>
            </a:r>
          </a:p>
        </p:txBody>
      </p:sp>
      <p:sp>
        <p:nvSpPr>
          <p:cNvPr id="4" name="TextBox 3">
            <a:extLst>
              <a:ext uri="{FF2B5EF4-FFF2-40B4-BE49-F238E27FC236}">
                <a16:creationId xmlns:a16="http://schemas.microsoft.com/office/drawing/2014/main" id="{88553B05-B558-68D9-596F-64ADEE5E8C72}"/>
              </a:ext>
            </a:extLst>
          </p:cNvPr>
          <p:cNvSpPr txBox="1"/>
          <p:nvPr/>
        </p:nvSpPr>
        <p:spPr>
          <a:xfrm>
            <a:off x="270388" y="1036258"/>
            <a:ext cx="7654412" cy="2431435"/>
          </a:xfrm>
          <a:prstGeom prst="rect">
            <a:avLst/>
          </a:prstGeom>
          <a:noFill/>
        </p:spPr>
        <p:txBody>
          <a:bodyPr wrap="square">
            <a:spAutoFit/>
          </a:bodyPr>
          <a:lstStyle/>
          <a:p>
            <a:r>
              <a:rPr lang="en-IN" sz="1600" dirty="0"/>
              <a:t>Q4</a:t>
            </a:r>
            <a:r>
              <a:rPr lang="en-IN" sz="1600" dirty="0">
                <a:solidFill>
                  <a:schemeClr val="tx1"/>
                </a:solidFill>
              </a:rPr>
              <a:t>. </a:t>
            </a:r>
            <a:r>
              <a:rPr lang="en-US" sz="2800" b="0" i="0" dirty="0">
                <a:solidFill>
                  <a:srgbClr val="273239"/>
                </a:solidFill>
                <a:effectLst/>
                <a:latin typeface="Nunito" pitchFamily="2" charset="0"/>
              </a:rPr>
              <a:t>If n has 3, then the statement a[++n]=n++;</a:t>
            </a:r>
            <a:endParaRPr lang="en-US" sz="2000" b="0" i="0" dirty="0">
              <a:solidFill>
                <a:srgbClr val="273239"/>
              </a:solidFill>
              <a:effectLst/>
              <a:latin typeface="Nunito" pitchFamily="2" charset="0"/>
            </a:endParaRPr>
          </a:p>
          <a:p>
            <a:endParaRPr lang="en-US" sz="2000" b="0" i="0" dirty="0">
              <a:solidFill>
                <a:srgbClr val="273239"/>
              </a:solidFill>
              <a:effectLst/>
              <a:latin typeface="Nunito" pitchFamily="2" charset="0"/>
            </a:endParaRPr>
          </a:p>
          <a:p>
            <a:pPr marL="457200" indent="-457200">
              <a:buAutoNum type="arabicPeriod"/>
            </a:pPr>
            <a:r>
              <a:rPr lang="en-US" sz="2800" i="0" dirty="0">
                <a:solidFill>
                  <a:srgbClr val="273239"/>
                </a:solidFill>
                <a:effectLst/>
                <a:latin typeface="Nunito" pitchFamily="2" charset="0"/>
              </a:rPr>
              <a:t>assigns 3 to a[5]</a:t>
            </a:r>
          </a:p>
          <a:p>
            <a:pPr marL="457200" indent="-457200">
              <a:buAutoNum type="arabicPeriod"/>
            </a:pPr>
            <a:r>
              <a:rPr lang="en-US" sz="2800" b="0" i="0" dirty="0">
                <a:solidFill>
                  <a:srgbClr val="273239"/>
                </a:solidFill>
                <a:effectLst/>
                <a:latin typeface="Nunito" pitchFamily="2" charset="0"/>
              </a:rPr>
              <a:t>assigns 4 to a[5]</a:t>
            </a:r>
          </a:p>
          <a:p>
            <a:pPr marL="457200" indent="-457200">
              <a:buAutoNum type="arabicPeriod"/>
            </a:pPr>
            <a:r>
              <a:rPr lang="en-US" sz="2800" b="0" i="0" dirty="0">
                <a:solidFill>
                  <a:srgbClr val="273239"/>
                </a:solidFill>
                <a:effectLst/>
                <a:latin typeface="Nunito" pitchFamily="2" charset="0"/>
              </a:rPr>
              <a:t>assigns 4 to a[4]</a:t>
            </a:r>
          </a:p>
          <a:p>
            <a:pPr marL="457200" indent="-457200">
              <a:buAutoNum type="arabicPeriod"/>
            </a:pPr>
            <a:r>
              <a:rPr lang="en-US" sz="2000" b="1" i="0" dirty="0">
                <a:solidFill>
                  <a:srgbClr val="273239"/>
                </a:solidFill>
                <a:effectLst/>
                <a:latin typeface="Nunito" pitchFamily="2" charset="0"/>
              </a:rPr>
              <a:t>what is assigned is compiler dependent</a:t>
            </a:r>
            <a:endParaRPr lang="en-IN" sz="1600" b="1" dirty="0">
              <a:solidFill>
                <a:schemeClr val="tx1"/>
              </a:solidFill>
            </a:endParaRPr>
          </a:p>
        </p:txBody>
      </p:sp>
      <p:sp>
        <p:nvSpPr>
          <p:cNvPr id="3" name="TextBox 2">
            <a:extLst>
              <a:ext uri="{FF2B5EF4-FFF2-40B4-BE49-F238E27FC236}">
                <a16:creationId xmlns:a16="http://schemas.microsoft.com/office/drawing/2014/main" id="{D90AD031-8967-A3E1-6440-15B39E9B09D2}"/>
              </a:ext>
            </a:extLst>
          </p:cNvPr>
          <p:cNvSpPr txBox="1"/>
          <p:nvPr/>
        </p:nvSpPr>
        <p:spPr>
          <a:xfrm>
            <a:off x="344130" y="3775587"/>
            <a:ext cx="2012089" cy="1815882"/>
          </a:xfrm>
          <a:prstGeom prst="rect">
            <a:avLst/>
          </a:prstGeom>
          <a:noFill/>
        </p:spPr>
        <p:txBody>
          <a:bodyPr wrap="none" rtlCol="0">
            <a:spAutoFit/>
          </a:bodyPr>
          <a:lstStyle/>
          <a:p>
            <a:r>
              <a:rPr lang="en-IN" dirty="0"/>
              <a:t>Q5.</a:t>
            </a:r>
          </a:p>
          <a:p>
            <a:r>
              <a:rPr lang="en-US" dirty="0"/>
              <a:t>#include &lt;</a:t>
            </a:r>
            <a:r>
              <a:rPr lang="en-US" dirty="0" err="1"/>
              <a:t>stdio.h</a:t>
            </a:r>
            <a:r>
              <a:rPr lang="en-US" dirty="0"/>
              <a:t>&gt;</a:t>
            </a:r>
          </a:p>
          <a:p>
            <a:r>
              <a:rPr lang="en-US" dirty="0"/>
              <a:t>int main()</a:t>
            </a:r>
          </a:p>
          <a:p>
            <a:r>
              <a:rPr lang="en-US" dirty="0"/>
              <a:t>{</a:t>
            </a:r>
          </a:p>
          <a:p>
            <a:r>
              <a:rPr lang="en-US" dirty="0"/>
              <a:t>    int </a:t>
            </a:r>
            <a:r>
              <a:rPr lang="en-US" dirty="0" err="1"/>
              <a:t>i</a:t>
            </a:r>
            <a:r>
              <a:rPr lang="en-US" dirty="0"/>
              <a:t> = 3;</a:t>
            </a:r>
          </a:p>
          <a:p>
            <a:r>
              <a:rPr lang="en-US" dirty="0"/>
              <a:t>    </a:t>
            </a:r>
            <a:r>
              <a:rPr lang="en-US" dirty="0" err="1"/>
              <a:t>printf</a:t>
            </a:r>
            <a:r>
              <a:rPr lang="en-US" dirty="0"/>
              <a:t>("%d", (++</a:t>
            </a:r>
            <a:r>
              <a:rPr lang="en-US" dirty="0" err="1"/>
              <a:t>i</a:t>
            </a:r>
            <a:r>
              <a:rPr lang="en-US" dirty="0"/>
              <a:t>)++);</a:t>
            </a:r>
          </a:p>
          <a:p>
            <a:r>
              <a:rPr lang="en-US" dirty="0"/>
              <a:t>    return 0;</a:t>
            </a:r>
          </a:p>
          <a:p>
            <a:r>
              <a:rPr lang="en-US" dirty="0"/>
              <a:t>}</a:t>
            </a:r>
            <a:endParaRPr lang="en-IN" dirty="0"/>
          </a:p>
        </p:txBody>
      </p:sp>
      <p:sp>
        <p:nvSpPr>
          <p:cNvPr id="6" name="TextBox 5">
            <a:extLst>
              <a:ext uri="{FF2B5EF4-FFF2-40B4-BE49-F238E27FC236}">
                <a16:creationId xmlns:a16="http://schemas.microsoft.com/office/drawing/2014/main" id="{E79FD2D8-66DF-2A50-394B-65F9DEAB9E6A}"/>
              </a:ext>
            </a:extLst>
          </p:cNvPr>
          <p:cNvSpPr txBox="1"/>
          <p:nvPr/>
        </p:nvSpPr>
        <p:spPr>
          <a:xfrm>
            <a:off x="4237703" y="4168877"/>
            <a:ext cx="2135521" cy="954107"/>
          </a:xfrm>
          <a:prstGeom prst="rect">
            <a:avLst/>
          </a:prstGeom>
          <a:noFill/>
        </p:spPr>
        <p:txBody>
          <a:bodyPr wrap="none" rtlCol="0">
            <a:spAutoFit/>
          </a:bodyPr>
          <a:lstStyle/>
          <a:p>
            <a:pPr marL="342900" indent="-342900">
              <a:buAutoNum type="arabicPeriod"/>
            </a:pPr>
            <a:r>
              <a:rPr lang="en-IN" dirty="0"/>
              <a:t>3</a:t>
            </a:r>
          </a:p>
          <a:p>
            <a:pPr marL="342900" indent="-342900">
              <a:buAutoNum type="arabicPeriod"/>
            </a:pPr>
            <a:r>
              <a:rPr lang="en-IN" dirty="0"/>
              <a:t>4</a:t>
            </a:r>
          </a:p>
          <a:p>
            <a:pPr marL="342900" indent="-342900">
              <a:buAutoNum type="arabicPeriod"/>
            </a:pPr>
            <a:r>
              <a:rPr lang="en-IN" dirty="0"/>
              <a:t>5</a:t>
            </a:r>
          </a:p>
          <a:p>
            <a:pPr marL="342900" indent="-342900">
              <a:buAutoNum type="arabicPeriod"/>
            </a:pPr>
            <a:r>
              <a:rPr lang="en-IN" b="1" dirty="0"/>
              <a:t>Compile-time error</a:t>
            </a:r>
          </a:p>
        </p:txBody>
      </p:sp>
      <p:sp>
        <p:nvSpPr>
          <p:cNvPr id="8" name="TextBox 7">
            <a:extLst>
              <a:ext uri="{FF2B5EF4-FFF2-40B4-BE49-F238E27FC236}">
                <a16:creationId xmlns:a16="http://schemas.microsoft.com/office/drawing/2014/main" id="{2E4622A8-0FCE-557C-B7DB-5A7A20992170}"/>
              </a:ext>
            </a:extLst>
          </p:cNvPr>
          <p:cNvSpPr txBox="1"/>
          <p:nvPr/>
        </p:nvSpPr>
        <p:spPr>
          <a:xfrm>
            <a:off x="2472814" y="5112961"/>
            <a:ext cx="6327056" cy="1354794"/>
          </a:xfrm>
          <a:prstGeom prst="rect">
            <a:avLst/>
          </a:prstGeom>
          <a:noFill/>
        </p:spPr>
        <p:txBody>
          <a:bodyPr wrap="square">
            <a:spAutoFit/>
          </a:bodyPr>
          <a:lstStyle/>
          <a:p>
            <a:pPr algn="l">
              <a:lnSpc>
                <a:spcPts val="1950"/>
              </a:lnSpc>
              <a:spcAft>
                <a:spcPts val="1050"/>
              </a:spcAft>
            </a:pPr>
            <a:r>
              <a:rPr lang="en-US" b="1" i="0" dirty="0">
                <a:solidFill>
                  <a:srgbClr val="273239"/>
                </a:solidFill>
                <a:effectLst/>
                <a:latin typeface="var(--font-secondary)"/>
              </a:rPr>
              <a:t>Explanation</a:t>
            </a:r>
            <a:endParaRPr lang="en-US" b="0" i="0" dirty="0">
              <a:solidFill>
                <a:srgbClr val="273239"/>
              </a:solidFill>
              <a:effectLst/>
              <a:latin typeface="var(--font-secondary)"/>
            </a:endParaRPr>
          </a:p>
          <a:p>
            <a:pPr algn="l" rtl="0" latinLnBrk="1">
              <a:lnSpc>
                <a:spcPts val="1650"/>
              </a:lnSpc>
            </a:pPr>
            <a:r>
              <a:rPr lang="en-US" b="0" i="0" dirty="0">
                <a:solidFill>
                  <a:srgbClr val="273239"/>
                </a:solidFill>
                <a:effectLst/>
                <a:latin typeface="var(--font-secondary)"/>
              </a:rPr>
              <a:t>In C, prefix and postfix operators need l-value to perform operation and return </a:t>
            </a:r>
            <a:r>
              <a:rPr lang="en-US" b="0" i="0" dirty="0" err="1">
                <a:solidFill>
                  <a:srgbClr val="273239"/>
                </a:solidFill>
                <a:effectLst/>
                <a:latin typeface="var(--font-secondary)"/>
              </a:rPr>
              <a:t>r-value</a:t>
            </a:r>
            <a:r>
              <a:rPr lang="en-US" b="0" i="0" dirty="0">
                <a:solidFill>
                  <a:srgbClr val="273239"/>
                </a:solidFill>
                <a:effectLst/>
                <a:latin typeface="var(--font-secondary)"/>
              </a:rPr>
              <a:t>. The expression </a:t>
            </a:r>
            <a:r>
              <a:rPr lang="en-US" b="1" i="0" dirty="0">
                <a:solidFill>
                  <a:srgbClr val="273239"/>
                </a:solidFill>
                <a:effectLst/>
                <a:latin typeface="var(--font-secondary)"/>
              </a:rPr>
              <a:t>(++</a:t>
            </a:r>
            <a:r>
              <a:rPr lang="en-US" b="1" i="0" dirty="0" err="1">
                <a:solidFill>
                  <a:srgbClr val="273239"/>
                </a:solidFill>
                <a:effectLst/>
                <a:latin typeface="var(--font-secondary)"/>
              </a:rPr>
              <a:t>i</a:t>
            </a:r>
            <a:r>
              <a:rPr lang="en-US" b="1" i="0" dirty="0">
                <a:solidFill>
                  <a:srgbClr val="273239"/>
                </a:solidFill>
                <a:effectLst/>
                <a:latin typeface="var(--font-secondary)"/>
              </a:rPr>
              <a:t>)++</a:t>
            </a:r>
            <a:r>
              <a:rPr lang="en-US" b="0" i="0" dirty="0">
                <a:solidFill>
                  <a:srgbClr val="273239"/>
                </a:solidFill>
                <a:effectLst/>
                <a:latin typeface="var(--font-secondary)"/>
              </a:rPr>
              <a:t> when executed increments the value of variable </a:t>
            </a:r>
            <a:r>
              <a:rPr lang="en-US" b="0" i="0" dirty="0" err="1">
                <a:solidFill>
                  <a:srgbClr val="273239"/>
                </a:solidFill>
                <a:effectLst/>
                <a:latin typeface="var(--font-secondary)"/>
              </a:rPr>
              <a:t>i</a:t>
            </a:r>
            <a:r>
              <a:rPr lang="en-US" b="0" i="0" dirty="0">
                <a:solidFill>
                  <a:srgbClr val="273239"/>
                </a:solidFill>
                <a:effectLst/>
                <a:latin typeface="var(--font-secondary)"/>
              </a:rPr>
              <a:t>(</a:t>
            </a:r>
            <a:r>
              <a:rPr lang="en-US" b="0" i="0" dirty="0" err="1">
                <a:solidFill>
                  <a:srgbClr val="273239"/>
                </a:solidFill>
                <a:effectLst/>
                <a:latin typeface="var(--font-secondary)"/>
              </a:rPr>
              <a:t>i</a:t>
            </a:r>
            <a:r>
              <a:rPr lang="en-US" b="0" i="0" dirty="0">
                <a:solidFill>
                  <a:srgbClr val="273239"/>
                </a:solidFill>
                <a:effectLst/>
                <a:latin typeface="var(--font-secondary)"/>
              </a:rPr>
              <a:t> is a l-value) and returns </a:t>
            </a:r>
            <a:r>
              <a:rPr lang="en-US" b="0" i="0" dirty="0" err="1">
                <a:solidFill>
                  <a:srgbClr val="273239"/>
                </a:solidFill>
                <a:effectLst/>
                <a:latin typeface="var(--font-secondary)"/>
              </a:rPr>
              <a:t>r-value</a:t>
            </a:r>
            <a:r>
              <a:rPr lang="en-US" b="0" i="0" dirty="0">
                <a:solidFill>
                  <a:srgbClr val="273239"/>
                </a:solidFill>
                <a:effectLst/>
                <a:latin typeface="var(--font-secondary)"/>
              </a:rPr>
              <a:t>. The compiler generates the error(l-value required) when it tries to post-</a:t>
            </a:r>
            <a:r>
              <a:rPr lang="en-US" b="0" i="0" dirty="0" err="1">
                <a:solidFill>
                  <a:srgbClr val="273239"/>
                </a:solidFill>
                <a:effectLst/>
                <a:latin typeface="var(--font-secondary)"/>
              </a:rPr>
              <a:t>incremeny</a:t>
            </a:r>
            <a:r>
              <a:rPr lang="en-US" b="0" i="0" dirty="0">
                <a:solidFill>
                  <a:srgbClr val="273239"/>
                </a:solidFill>
                <a:effectLst/>
                <a:latin typeface="var(--font-secondary)"/>
              </a:rPr>
              <a:t> the value of a </a:t>
            </a:r>
            <a:r>
              <a:rPr lang="en-US" b="0" i="0" dirty="0" err="1">
                <a:solidFill>
                  <a:srgbClr val="273239"/>
                </a:solidFill>
                <a:effectLst/>
                <a:latin typeface="var(--font-secondary)"/>
              </a:rPr>
              <a:t>r-value</a:t>
            </a:r>
            <a:r>
              <a:rPr lang="en-US" b="0" i="0" dirty="0">
                <a:solidFill>
                  <a:srgbClr val="273239"/>
                </a:solidFill>
                <a:effectLst/>
                <a:latin typeface="var(--font-secondary)"/>
              </a:rPr>
              <a:t>.</a:t>
            </a:r>
          </a:p>
        </p:txBody>
      </p:sp>
    </p:spTree>
    <p:extLst>
      <p:ext uri="{BB962C8B-B14F-4D97-AF65-F5344CB8AC3E}">
        <p14:creationId xmlns:p14="http://schemas.microsoft.com/office/powerpoint/2010/main" val="4112775633"/>
      </p:ext>
    </p:extLst>
  </p:cSld>
  <p:clrMapOvr>
    <a:masterClrMapping/>
  </p:clrMapOvr>
  <p:transition advTm="4000">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4" name="TextBox 3">
            <a:extLst>
              <a:ext uri="{FF2B5EF4-FFF2-40B4-BE49-F238E27FC236}">
                <a16:creationId xmlns:a16="http://schemas.microsoft.com/office/drawing/2014/main" id="{A7C25DD9-9C1F-8B9E-B54D-5E3499B011CA}"/>
              </a:ext>
            </a:extLst>
          </p:cNvPr>
          <p:cNvSpPr txBox="1"/>
          <p:nvPr/>
        </p:nvSpPr>
        <p:spPr>
          <a:xfrm>
            <a:off x="403122" y="1347019"/>
            <a:ext cx="8298425" cy="4708981"/>
          </a:xfrm>
          <a:prstGeom prst="rect">
            <a:avLst/>
          </a:prstGeom>
          <a:noFill/>
        </p:spPr>
        <p:txBody>
          <a:bodyPr wrap="square" rtlCol="0">
            <a:spAutoFit/>
          </a:bodyPr>
          <a:lstStyle/>
          <a:p>
            <a:pPr algn="ctr"/>
            <a:r>
              <a:rPr lang="en-US" sz="15000" dirty="0">
                <a:solidFill>
                  <a:schemeClr val="accent2"/>
                </a:solidFill>
                <a:latin typeface="Calibri" panose="020F0502020204030204" pitchFamily="34" charset="0"/>
                <a:ea typeface="Calibri" panose="020F0502020204030204" pitchFamily="34" charset="0"/>
                <a:cs typeface="Calibri" panose="020F0502020204030204" pitchFamily="34" charset="0"/>
              </a:rPr>
              <a:t>Thank</a:t>
            </a:r>
          </a:p>
          <a:p>
            <a:pPr algn="ctr"/>
            <a:r>
              <a:rPr lang="en-US" sz="15000" dirty="0">
                <a:solidFill>
                  <a:schemeClr val="accent2"/>
                </a:solidFill>
                <a:latin typeface="Calibri" panose="020F0502020204030204" pitchFamily="34" charset="0"/>
                <a:ea typeface="Calibri" panose="020F0502020204030204" pitchFamily="34" charset="0"/>
                <a:cs typeface="Calibri" panose="020F0502020204030204" pitchFamily="34" charset="0"/>
              </a:rPr>
              <a:t>You!</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5006-1DCD-805B-73C7-1E9346215805}"/>
              </a:ext>
            </a:extLst>
          </p:cNvPr>
          <p:cNvSpPr>
            <a:spLocks noGrp="1"/>
          </p:cNvSpPr>
          <p:nvPr>
            <p:ph type="ctrTitle"/>
          </p:nvPr>
        </p:nvSpPr>
        <p:spPr/>
        <p:txBody>
          <a:bodyPr/>
          <a:lstStyle/>
          <a:p>
            <a:r>
              <a:rPr lang="en-IN" dirty="0"/>
              <a:t>Arithmetic operators</a:t>
            </a:r>
          </a:p>
        </p:txBody>
      </p:sp>
      <p:sp>
        <p:nvSpPr>
          <p:cNvPr id="3" name="Subtitle 2">
            <a:extLst>
              <a:ext uri="{FF2B5EF4-FFF2-40B4-BE49-F238E27FC236}">
                <a16:creationId xmlns:a16="http://schemas.microsoft.com/office/drawing/2014/main" id="{7A52CEBC-1DEA-12EE-EBAF-EB825B55D971}"/>
              </a:ext>
            </a:extLst>
          </p:cNvPr>
          <p:cNvSpPr>
            <a:spLocks noGrp="1"/>
          </p:cNvSpPr>
          <p:nvPr>
            <p:ph type="subTitle" idx="1"/>
          </p:nvPr>
        </p:nvSpPr>
        <p:spPr>
          <a:xfrm>
            <a:off x="533400" y="1371600"/>
            <a:ext cx="8177981" cy="1833716"/>
          </a:xfrm>
        </p:spPr>
        <p:txBody>
          <a:bodyPr/>
          <a:lstStyle/>
          <a:p>
            <a:pPr algn="just"/>
            <a:r>
              <a:rPr lang="en-US" sz="2400" dirty="0">
                <a:solidFill>
                  <a:schemeClr val="tx1"/>
                </a:solidFill>
              </a:rPr>
              <a:t>These are used to perform basic mathematical calculations </a:t>
            </a:r>
          </a:p>
          <a:p>
            <a:pPr algn="l"/>
            <a:r>
              <a:rPr lang="en-US" sz="2400" dirty="0">
                <a:solidFill>
                  <a:schemeClr val="tx1"/>
                </a:solidFill>
              </a:rPr>
              <a:t>like addition, subtraction, multiplication, division and modulus operations in an expression. </a:t>
            </a:r>
            <a:endParaRPr lang="en-IN" sz="2400" dirty="0">
              <a:solidFill>
                <a:schemeClr val="tx1"/>
              </a:solidFill>
            </a:endParaRPr>
          </a:p>
        </p:txBody>
      </p:sp>
      <p:pic>
        <p:nvPicPr>
          <p:cNvPr id="5" name="Picture 4">
            <a:extLst>
              <a:ext uri="{FF2B5EF4-FFF2-40B4-BE49-F238E27FC236}">
                <a16:creationId xmlns:a16="http://schemas.microsoft.com/office/drawing/2014/main" id="{5D872249-9BE1-6304-080C-906BF5E99A6C}"/>
              </a:ext>
            </a:extLst>
          </p:cNvPr>
          <p:cNvPicPr>
            <a:picLocks noChangeAspect="1"/>
          </p:cNvPicPr>
          <p:nvPr/>
        </p:nvPicPr>
        <p:blipFill>
          <a:blip r:embed="rId2"/>
          <a:stretch>
            <a:fillRect/>
          </a:stretch>
        </p:blipFill>
        <p:spPr>
          <a:xfrm>
            <a:off x="219318" y="3205316"/>
            <a:ext cx="8705364" cy="2281084"/>
          </a:xfrm>
          <a:prstGeom prst="rect">
            <a:avLst/>
          </a:prstGeom>
        </p:spPr>
      </p:pic>
    </p:spTree>
    <p:extLst>
      <p:ext uri="{BB962C8B-B14F-4D97-AF65-F5344CB8AC3E}">
        <p14:creationId xmlns:p14="http://schemas.microsoft.com/office/powerpoint/2010/main" val="3274750610"/>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323AD-A4D3-7439-FB77-44EACEC49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E1F72-9D84-C420-0248-F190BBD7C552}"/>
              </a:ext>
            </a:extLst>
          </p:cNvPr>
          <p:cNvSpPr>
            <a:spLocks noGrp="1"/>
          </p:cNvSpPr>
          <p:nvPr>
            <p:ph type="ctrTitle"/>
          </p:nvPr>
        </p:nvSpPr>
        <p:spPr/>
        <p:txBody>
          <a:bodyPr/>
          <a:lstStyle/>
          <a:p>
            <a:r>
              <a:rPr lang="en-IN" dirty="0"/>
              <a:t>Arithmetic operators </a:t>
            </a:r>
          </a:p>
        </p:txBody>
      </p:sp>
      <p:sp>
        <p:nvSpPr>
          <p:cNvPr id="3" name="Subtitle 2">
            <a:extLst>
              <a:ext uri="{FF2B5EF4-FFF2-40B4-BE49-F238E27FC236}">
                <a16:creationId xmlns:a16="http://schemas.microsoft.com/office/drawing/2014/main" id="{0C2B5A9A-6839-0C39-C713-FC27105B5552}"/>
              </a:ext>
            </a:extLst>
          </p:cNvPr>
          <p:cNvSpPr>
            <a:spLocks noGrp="1"/>
          </p:cNvSpPr>
          <p:nvPr>
            <p:ph type="subTitle" idx="1"/>
          </p:nvPr>
        </p:nvSpPr>
        <p:spPr>
          <a:xfrm>
            <a:off x="533400" y="1371600"/>
            <a:ext cx="8177981" cy="1833716"/>
          </a:xfrm>
        </p:spPr>
        <p:txBody>
          <a:bodyPr/>
          <a:lstStyle/>
          <a:p>
            <a:pPr algn="just"/>
            <a:r>
              <a:rPr lang="en-IN" sz="1400" dirty="0">
                <a:solidFill>
                  <a:schemeClr val="tx1"/>
                </a:solidFill>
                <a:latin typeface="Times New Roman" panose="02020603050405020304" pitchFamily="18" charset="0"/>
                <a:cs typeface="Times New Roman" panose="02020603050405020304" pitchFamily="18" charset="0"/>
              </a:rPr>
              <a:t>#include &lt;</a:t>
            </a:r>
            <a:r>
              <a:rPr lang="en-IN" sz="1400" dirty="0" err="1">
                <a:solidFill>
                  <a:schemeClr val="tx1"/>
                </a:solidFill>
                <a:latin typeface="Times New Roman" panose="02020603050405020304" pitchFamily="18" charset="0"/>
                <a:cs typeface="Times New Roman" panose="02020603050405020304" pitchFamily="18" charset="0"/>
              </a:rPr>
              <a:t>stdio.h</a:t>
            </a:r>
            <a:r>
              <a:rPr lang="en-IN" sz="1400" dirty="0">
                <a:solidFill>
                  <a:schemeClr val="tx1"/>
                </a:solidFill>
                <a:latin typeface="Times New Roman" panose="02020603050405020304" pitchFamily="18" charset="0"/>
                <a:cs typeface="Times New Roman" panose="02020603050405020304" pitchFamily="18" charset="0"/>
              </a:rPr>
              <a:t>&gt;</a:t>
            </a:r>
          </a:p>
          <a:p>
            <a:pPr algn="just"/>
            <a:r>
              <a:rPr lang="en-IN" sz="1400" dirty="0">
                <a:solidFill>
                  <a:schemeClr val="tx1"/>
                </a:solidFill>
                <a:latin typeface="Times New Roman" panose="02020603050405020304" pitchFamily="18" charset="0"/>
                <a:cs typeface="Times New Roman" panose="02020603050405020304" pitchFamily="18" charset="0"/>
              </a:rPr>
              <a:t>int main()</a:t>
            </a:r>
          </a:p>
          <a:p>
            <a:pPr algn="just"/>
            <a:r>
              <a:rPr lang="en-IN" sz="1400" dirty="0">
                <a:solidFill>
                  <a:schemeClr val="tx1"/>
                </a:solidFill>
                <a:latin typeface="Times New Roman" panose="02020603050405020304" pitchFamily="18" charset="0"/>
                <a:cs typeface="Times New Roman" panose="02020603050405020304" pitchFamily="18" charset="0"/>
              </a:rPr>
              <a:t>{</a:t>
            </a:r>
          </a:p>
          <a:p>
            <a:pPr algn="just"/>
            <a:r>
              <a:rPr lang="en-IN" sz="1400" dirty="0">
                <a:solidFill>
                  <a:schemeClr val="tx1"/>
                </a:solidFill>
                <a:latin typeface="Times New Roman" panose="02020603050405020304" pitchFamily="18" charset="0"/>
                <a:cs typeface="Times New Roman" panose="02020603050405020304" pitchFamily="18" charset="0"/>
              </a:rPr>
              <a:t>    int a = 10, b = 4, res;</a:t>
            </a:r>
          </a:p>
          <a:p>
            <a:pPr algn="just"/>
            <a:r>
              <a:rPr lang="en-IN" sz="1400" dirty="0">
                <a:solidFill>
                  <a:schemeClr val="tx1"/>
                </a:solidFill>
                <a:latin typeface="Times New Roman" panose="02020603050405020304" pitchFamily="18" charset="0"/>
                <a:cs typeface="Times New Roman" panose="02020603050405020304" pitchFamily="18" charset="0"/>
              </a:rPr>
              <a:t>    // printing a and b</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is %d and b is %d\n", a, b);</a:t>
            </a:r>
          </a:p>
          <a:p>
            <a:pPr algn="just"/>
            <a:r>
              <a:rPr lang="en-IN" sz="1400" dirty="0">
                <a:solidFill>
                  <a:schemeClr val="tx1"/>
                </a:solidFill>
                <a:latin typeface="Times New Roman" panose="02020603050405020304" pitchFamily="18" charset="0"/>
                <a:cs typeface="Times New Roman" panose="02020603050405020304" pitchFamily="18" charset="0"/>
              </a:rPr>
              <a:t>    res = a + b; // addition</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 b is %d\n", res);</a:t>
            </a:r>
          </a:p>
          <a:p>
            <a:pPr algn="just"/>
            <a:r>
              <a:rPr lang="en-IN" sz="1400" dirty="0">
                <a:solidFill>
                  <a:schemeClr val="tx1"/>
                </a:solidFill>
                <a:latin typeface="Times New Roman" panose="02020603050405020304" pitchFamily="18" charset="0"/>
                <a:cs typeface="Times New Roman" panose="02020603050405020304" pitchFamily="18" charset="0"/>
              </a:rPr>
              <a:t>    res = a - b; // subtraction</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 b is %d\n", res);</a:t>
            </a:r>
          </a:p>
          <a:p>
            <a:pPr algn="just"/>
            <a:r>
              <a:rPr lang="en-IN" sz="1400" dirty="0">
                <a:solidFill>
                  <a:schemeClr val="tx1"/>
                </a:solidFill>
                <a:latin typeface="Times New Roman" panose="02020603050405020304" pitchFamily="18" charset="0"/>
                <a:cs typeface="Times New Roman" panose="02020603050405020304" pitchFamily="18" charset="0"/>
              </a:rPr>
              <a:t>    res = a * b; // multiplication</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 b is %d\n", res);</a:t>
            </a:r>
          </a:p>
          <a:p>
            <a:pPr algn="just"/>
            <a:r>
              <a:rPr lang="en-IN" sz="1400" dirty="0">
                <a:solidFill>
                  <a:schemeClr val="tx1"/>
                </a:solidFill>
                <a:latin typeface="Times New Roman" panose="02020603050405020304" pitchFamily="18" charset="0"/>
                <a:cs typeface="Times New Roman" panose="02020603050405020304" pitchFamily="18" charset="0"/>
              </a:rPr>
              <a:t>    res = a / b; // division</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 b is %d\n", res);</a:t>
            </a:r>
          </a:p>
          <a:p>
            <a:pPr algn="just"/>
            <a:r>
              <a:rPr lang="en-IN" sz="1400" dirty="0">
                <a:solidFill>
                  <a:schemeClr val="tx1"/>
                </a:solidFill>
                <a:latin typeface="Times New Roman" panose="02020603050405020304" pitchFamily="18" charset="0"/>
                <a:cs typeface="Times New Roman" panose="02020603050405020304" pitchFamily="18" charset="0"/>
              </a:rPr>
              <a:t>    res = a % b; // modulus</a:t>
            </a:r>
          </a:p>
          <a:p>
            <a:pPr algn="just"/>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printf</a:t>
            </a:r>
            <a:r>
              <a:rPr lang="en-IN" sz="1400" dirty="0">
                <a:solidFill>
                  <a:schemeClr val="tx1"/>
                </a:solidFill>
                <a:latin typeface="Times New Roman" panose="02020603050405020304" pitchFamily="18" charset="0"/>
                <a:cs typeface="Times New Roman" panose="02020603050405020304" pitchFamily="18" charset="0"/>
              </a:rPr>
              <a:t>("a %% b is %d\n", res);</a:t>
            </a:r>
          </a:p>
          <a:p>
            <a:pPr algn="just"/>
            <a:r>
              <a:rPr lang="en-IN" sz="1400" dirty="0">
                <a:solidFill>
                  <a:schemeClr val="tx1"/>
                </a:solidFill>
                <a:latin typeface="Times New Roman" panose="02020603050405020304" pitchFamily="18" charset="0"/>
                <a:cs typeface="Times New Roman" panose="02020603050405020304" pitchFamily="18" charset="0"/>
              </a:rPr>
              <a:t>    return 0;</a:t>
            </a:r>
          </a:p>
          <a:p>
            <a:pPr algn="just"/>
            <a:r>
              <a:rPr lang="en-IN" sz="1400" dirty="0">
                <a:solidFill>
                  <a:schemeClr val="tx1"/>
                </a:solidFill>
                <a:latin typeface="Times New Roman" panose="02020603050405020304" pitchFamily="18" charset="0"/>
                <a:cs typeface="Times New Roman" panose="02020603050405020304" pitchFamily="18" charset="0"/>
              </a:rPr>
              <a:t>}</a:t>
            </a:r>
            <a:endParaRPr lang="en-IN" sz="9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84757FE-3948-1094-E466-65ED6F77BD63}"/>
              </a:ext>
            </a:extLst>
          </p:cNvPr>
          <p:cNvPicPr>
            <a:picLocks noChangeAspect="1"/>
          </p:cNvPicPr>
          <p:nvPr/>
        </p:nvPicPr>
        <p:blipFill>
          <a:blip r:embed="rId2"/>
          <a:stretch>
            <a:fillRect/>
          </a:stretch>
        </p:blipFill>
        <p:spPr>
          <a:xfrm>
            <a:off x="6471145" y="2644072"/>
            <a:ext cx="2139455" cy="1859610"/>
          </a:xfrm>
          <a:prstGeom prst="rect">
            <a:avLst/>
          </a:prstGeom>
        </p:spPr>
      </p:pic>
      <p:sp>
        <p:nvSpPr>
          <p:cNvPr id="9" name="TextBox 8">
            <a:extLst>
              <a:ext uri="{FF2B5EF4-FFF2-40B4-BE49-F238E27FC236}">
                <a16:creationId xmlns:a16="http://schemas.microsoft.com/office/drawing/2014/main" id="{DD5D1FBC-4CA6-CE79-21F6-D2187D7A2CE5}"/>
              </a:ext>
            </a:extLst>
          </p:cNvPr>
          <p:cNvSpPr txBox="1"/>
          <p:nvPr/>
        </p:nvSpPr>
        <p:spPr>
          <a:xfrm>
            <a:off x="6803921" y="2107695"/>
            <a:ext cx="769763" cy="307777"/>
          </a:xfrm>
          <a:prstGeom prst="rect">
            <a:avLst/>
          </a:prstGeom>
          <a:noFill/>
        </p:spPr>
        <p:txBody>
          <a:bodyPr wrap="none" rtlCol="0">
            <a:spAutoFit/>
          </a:bodyPr>
          <a:lstStyle/>
          <a:p>
            <a:r>
              <a:rPr lang="en-US" b="1" dirty="0"/>
              <a:t>Output</a:t>
            </a:r>
            <a:endParaRPr lang="en-IN" b="1" dirty="0"/>
          </a:p>
        </p:txBody>
      </p:sp>
      <p:sp>
        <p:nvSpPr>
          <p:cNvPr id="10" name="TextBox 9">
            <a:extLst>
              <a:ext uri="{FF2B5EF4-FFF2-40B4-BE49-F238E27FC236}">
                <a16:creationId xmlns:a16="http://schemas.microsoft.com/office/drawing/2014/main" id="{BF9766D4-BA71-F6AA-3C99-7D603967DD31}"/>
              </a:ext>
            </a:extLst>
          </p:cNvPr>
          <p:cNvSpPr txBox="1"/>
          <p:nvPr/>
        </p:nvSpPr>
        <p:spPr>
          <a:xfrm>
            <a:off x="319548" y="914401"/>
            <a:ext cx="631904" cy="307777"/>
          </a:xfrm>
          <a:prstGeom prst="rect">
            <a:avLst/>
          </a:prstGeom>
          <a:noFill/>
        </p:spPr>
        <p:txBody>
          <a:bodyPr wrap="none" rtlCol="0">
            <a:spAutoFit/>
          </a:bodyPr>
          <a:lstStyle/>
          <a:p>
            <a:r>
              <a:rPr lang="en-US" b="1" dirty="0"/>
              <a:t>Code</a:t>
            </a:r>
            <a:endParaRPr lang="en-IN" b="1" dirty="0"/>
          </a:p>
        </p:txBody>
      </p:sp>
    </p:spTree>
    <p:extLst>
      <p:ext uri="{BB962C8B-B14F-4D97-AF65-F5344CB8AC3E}">
        <p14:creationId xmlns:p14="http://schemas.microsoft.com/office/powerpoint/2010/main" val="3607081542"/>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25A7F-5635-5949-29DA-C251A131C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2DFA7-90F1-630B-E47D-68A6972947F6}"/>
              </a:ext>
            </a:extLst>
          </p:cNvPr>
          <p:cNvSpPr>
            <a:spLocks noGrp="1"/>
          </p:cNvSpPr>
          <p:nvPr>
            <p:ph type="ctrTitle"/>
          </p:nvPr>
        </p:nvSpPr>
        <p:spPr/>
        <p:txBody>
          <a:bodyPr/>
          <a:lstStyle/>
          <a:p>
            <a:r>
              <a:rPr lang="en-IN" dirty="0"/>
              <a:t>Relational operator</a:t>
            </a:r>
          </a:p>
        </p:txBody>
      </p:sp>
      <p:sp>
        <p:nvSpPr>
          <p:cNvPr id="3" name="Subtitle 2">
            <a:extLst>
              <a:ext uri="{FF2B5EF4-FFF2-40B4-BE49-F238E27FC236}">
                <a16:creationId xmlns:a16="http://schemas.microsoft.com/office/drawing/2014/main" id="{8B6F7A66-4F86-EB7E-87D3-BEBDA134D211}"/>
              </a:ext>
            </a:extLst>
          </p:cNvPr>
          <p:cNvSpPr>
            <a:spLocks noGrp="1"/>
          </p:cNvSpPr>
          <p:nvPr>
            <p:ph type="subTitle" idx="1"/>
          </p:nvPr>
        </p:nvSpPr>
        <p:spPr>
          <a:xfrm>
            <a:off x="533400" y="1371600"/>
            <a:ext cx="8177981" cy="1833716"/>
          </a:xfrm>
        </p:spPr>
        <p:txBody>
          <a:bodyPr/>
          <a:lstStyle/>
          <a:p>
            <a:pPr algn="just"/>
            <a:r>
              <a:rPr lang="en-US" sz="2400" dirty="0">
                <a:solidFill>
                  <a:schemeClr val="tx1"/>
                </a:solidFill>
              </a:rPr>
              <a:t>These operators are used to compare the value of two variables </a:t>
            </a:r>
          </a:p>
          <a:p>
            <a:pPr algn="just"/>
            <a:r>
              <a:rPr lang="en-US" sz="2400" dirty="0">
                <a:solidFill>
                  <a:schemeClr val="tx1"/>
                </a:solidFill>
              </a:rPr>
              <a:t>(or) operands.  </a:t>
            </a:r>
            <a:endParaRPr lang="en-IN" sz="2400" dirty="0">
              <a:solidFill>
                <a:schemeClr val="tx1"/>
              </a:solidFill>
            </a:endParaRPr>
          </a:p>
        </p:txBody>
      </p:sp>
      <p:pic>
        <p:nvPicPr>
          <p:cNvPr id="6" name="Picture 5">
            <a:extLst>
              <a:ext uri="{FF2B5EF4-FFF2-40B4-BE49-F238E27FC236}">
                <a16:creationId xmlns:a16="http://schemas.microsoft.com/office/drawing/2014/main" id="{F1E83D6E-CAC8-7BFE-6BA3-701677BD2D8F}"/>
              </a:ext>
            </a:extLst>
          </p:cNvPr>
          <p:cNvPicPr>
            <a:picLocks noChangeAspect="1"/>
          </p:cNvPicPr>
          <p:nvPr/>
        </p:nvPicPr>
        <p:blipFill>
          <a:blip r:embed="rId2"/>
          <a:stretch>
            <a:fillRect/>
          </a:stretch>
        </p:blipFill>
        <p:spPr>
          <a:xfrm>
            <a:off x="533400" y="2921959"/>
            <a:ext cx="8437184" cy="2220312"/>
          </a:xfrm>
          <a:prstGeom prst="rect">
            <a:avLst/>
          </a:prstGeom>
        </p:spPr>
      </p:pic>
    </p:spTree>
    <p:extLst>
      <p:ext uri="{BB962C8B-B14F-4D97-AF65-F5344CB8AC3E}">
        <p14:creationId xmlns:p14="http://schemas.microsoft.com/office/powerpoint/2010/main" val="4089223290"/>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49186-F62E-2018-C3EB-970494563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676E0-74DF-38C0-596A-5DC5B6CA2042}"/>
              </a:ext>
            </a:extLst>
          </p:cNvPr>
          <p:cNvSpPr>
            <a:spLocks noGrp="1"/>
          </p:cNvSpPr>
          <p:nvPr>
            <p:ph type="ctrTitle"/>
          </p:nvPr>
        </p:nvSpPr>
        <p:spPr/>
        <p:txBody>
          <a:bodyPr/>
          <a:lstStyle/>
          <a:p>
            <a:r>
              <a:rPr lang="en-IN" dirty="0"/>
              <a:t>Relational operator</a:t>
            </a:r>
          </a:p>
        </p:txBody>
      </p:sp>
      <p:sp>
        <p:nvSpPr>
          <p:cNvPr id="3" name="Subtitle 2">
            <a:extLst>
              <a:ext uri="{FF2B5EF4-FFF2-40B4-BE49-F238E27FC236}">
                <a16:creationId xmlns:a16="http://schemas.microsoft.com/office/drawing/2014/main" id="{468F8181-A530-64A1-B699-BC751BB494A1}"/>
              </a:ext>
            </a:extLst>
          </p:cNvPr>
          <p:cNvSpPr>
            <a:spLocks noGrp="1"/>
          </p:cNvSpPr>
          <p:nvPr>
            <p:ph type="subTitle" idx="1"/>
          </p:nvPr>
        </p:nvSpPr>
        <p:spPr>
          <a:xfrm>
            <a:off x="346587" y="914401"/>
            <a:ext cx="8177981" cy="1833716"/>
          </a:xfrm>
        </p:spPr>
        <p:txBody>
          <a:bodyPr/>
          <a:lstStyle/>
          <a:p>
            <a:pPr algn="just"/>
            <a:r>
              <a:rPr lang="en-US" sz="1050" dirty="0">
                <a:solidFill>
                  <a:schemeClr val="tx1"/>
                </a:solidFill>
                <a:latin typeface="Times New Roman" panose="02020603050405020304" pitchFamily="18" charset="0"/>
                <a:cs typeface="Times New Roman" panose="02020603050405020304" pitchFamily="18" charset="0"/>
              </a:rPr>
              <a:t>#include &lt;</a:t>
            </a:r>
            <a:r>
              <a:rPr lang="en-US" sz="1050" dirty="0" err="1">
                <a:solidFill>
                  <a:schemeClr val="tx1"/>
                </a:solidFill>
                <a:latin typeface="Times New Roman" panose="02020603050405020304" pitchFamily="18" charset="0"/>
                <a:cs typeface="Times New Roman" panose="02020603050405020304" pitchFamily="18" charset="0"/>
              </a:rPr>
              <a:t>stdio.h</a:t>
            </a:r>
            <a:r>
              <a:rPr lang="en-US" sz="1050" dirty="0">
                <a:solidFill>
                  <a:schemeClr val="tx1"/>
                </a:solidFill>
                <a:latin typeface="Times New Roman" panose="02020603050405020304" pitchFamily="18" charset="0"/>
                <a:cs typeface="Times New Roman" panose="02020603050405020304" pitchFamily="18" charset="0"/>
              </a:rPr>
              <a:t>&gt;</a:t>
            </a:r>
          </a:p>
          <a:p>
            <a:pPr algn="just"/>
            <a:r>
              <a:rPr lang="en-US" sz="1050" dirty="0">
                <a:solidFill>
                  <a:schemeClr val="tx1"/>
                </a:solidFill>
                <a:latin typeface="Times New Roman" panose="02020603050405020304" pitchFamily="18" charset="0"/>
                <a:cs typeface="Times New Roman" panose="02020603050405020304" pitchFamily="18" charset="0"/>
              </a:rPr>
              <a:t>int main()</a:t>
            </a:r>
          </a:p>
          <a:p>
            <a:pPr algn="just"/>
            <a:r>
              <a:rPr lang="en-US" sz="1050" dirty="0">
                <a:solidFill>
                  <a:schemeClr val="tx1"/>
                </a:solidFill>
                <a:latin typeface="Times New Roman" panose="02020603050405020304" pitchFamily="18" charset="0"/>
                <a:cs typeface="Times New Roman" panose="02020603050405020304" pitchFamily="18" charset="0"/>
              </a:rPr>
              <a:t>{</a:t>
            </a:r>
          </a:p>
          <a:p>
            <a:pPr algn="just"/>
            <a:r>
              <a:rPr lang="en-US" sz="1050" dirty="0">
                <a:solidFill>
                  <a:schemeClr val="tx1"/>
                </a:solidFill>
                <a:latin typeface="Times New Roman" panose="02020603050405020304" pitchFamily="18" charset="0"/>
                <a:cs typeface="Times New Roman" panose="02020603050405020304" pitchFamily="18" charset="0"/>
              </a:rPr>
              <a:t>    int a = 10, b = 4;</a:t>
            </a:r>
          </a:p>
          <a:p>
            <a:pPr algn="just"/>
            <a:r>
              <a:rPr lang="en-US" sz="1050" dirty="0">
                <a:solidFill>
                  <a:schemeClr val="tx1"/>
                </a:solidFill>
                <a:latin typeface="Times New Roman" panose="02020603050405020304" pitchFamily="18" charset="0"/>
                <a:cs typeface="Times New Roman" panose="02020603050405020304" pitchFamily="18" charset="0"/>
              </a:rPr>
              <a:t>    // greater than example</a:t>
            </a:r>
          </a:p>
          <a:p>
            <a:pPr algn="just"/>
            <a:r>
              <a:rPr lang="en-US" sz="1050" dirty="0">
                <a:solidFill>
                  <a:schemeClr val="tx1"/>
                </a:solidFill>
                <a:latin typeface="Times New Roman" panose="02020603050405020304" pitchFamily="18" charset="0"/>
                <a:cs typeface="Times New Roman" panose="02020603050405020304" pitchFamily="18" charset="0"/>
              </a:rPr>
              <a:t>    if (a &gt; b)</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greater than b\n");</a:t>
            </a:r>
          </a:p>
          <a:p>
            <a:pPr algn="just"/>
            <a:r>
              <a:rPr lang="en-US" sz="1050" dirty="0">
                <a:solidFill>
                  <a:schemeClr val="tx1"/>
                </a:solidFill>
                <a:latin typeface="Times New Roman" panose="02020603050405020304" pitchFamily="18" charset="0"/>
                <a:cs typeface="Times New Roman" panose="02020603050405020304" pitchFamily="18" charset="0"/>
              </a:rPr>
              <a:t>    else</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less than or equal to b\n");</a:t>
            </a:r>
          </a:p>
          <a:p>
            <a:pPr algn="just"/>
            <a:r>
              <a:rPr lang="en-US" sz="1050" dirty="0">
                <a:solidFill>
                  <a:schemeClr val="tx1"/>
                </a:solidFill>
                <a:latin typeface="Times New Roman" panose="02020603050405020304" pitchFamily="18" charset="0"/>
                <a:cs typeface="Times New Roman" panose="02020603050405020304" pitchFamily="18" charset="0"/>
              </a:rPr>
              <a:t>    // greater than equal to</a:t>
            </a:r>
          </a:p>
          <a:p>
            <a:pPr algn="just"/>
            <a:r>
              <a:rPr lang="en-US" sz="1050" dirty="0">
                <a:solidFill>
                  <a:schemeClr val="tx1"/>
                </a:solidFill>
                <a:latin typeface="Times New Roman" panose="02020603050405020304" pitchFamily="18" charset="0"/>
                <a:cs typeface="Times New Roman" panose="02020603050405020304" pitchFamily="18" charset="0"/>
              </a:rPr>
              <a:t>    if (a &gt;= b)</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greater than or equal to b\n");</a:t>
            </a:r>
          </a:p>
          <a:p>
            <a:pPr algn="just"/>
            <a:r>
              <a:rPr lang="en-US" sz="1050" dirty="0">
                <a:solidFill>
                  <a:schemeClr val="tx1"/>
                </a:solidFill>
                <a:latin typeface="Times New Roman" panose="02020603050405020304" pitchFamily="18" charset="0"/>
                <a:cs typeface="Times New Roman" panose="02020603050405020304" pitchFamily="18" charset="0"/>
              </a:rPr>
              <a:t>    else</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lesser than b\n");</a:t>
            </a:r>
          </a:p>
          <a:p>
            <a:pPr algn="just"/>
            <a:r>
              <a:rPr lang="en-US" sz="1050" dirty="0">
                <a:solidFill>
                  <a:schemeClr val="tx1"/>
                </a:solidFill>
                <a:latin typeface="Times New Roman" panose="02020603050405020304" pitchFamily="18" charset="0"/>
                <a:cs typeface="Times New Roman" panose="02020603050405020304" pitchFamily="18" charset="0"/>
              </a:rPr>
              <a:t>    // less than example</a:t>
            </a:r>
          </a:p>
          <a:p>
            <a:pPr algn="just"/>
            <a:r>
              <a:rPr lang="en-US" sz="1050" dirty="0">
                <a:solidFill>
                  <a:schemeClr val="tx1"/>
                </a:solidFill>
                <a:latin typeface="Times New Roman" panose="02020603050405020304" pitchFamily="18" charset="0"/>
                <a:cs typeface="Times New Roman" panose="02020603050405020304" pitchFamily="18" charset="0"/>
              </a:rPr>
              <a:t>    if (a &lt; b)</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less than b\n");</a:t>
            </a:r>
          </a:p>
          <a:p>
            <a:pPr algn="just"/>
            <a:r>
              <a:rPr lang="en-US" sz="1050" dirty="0">
                <a:solidFill>
                  <a:schemeClr val="tx1"/>
                </a:solidFill>
                <a:latin typeface="Times New Roman" panose="02020603050405020304" pitchFamily="18" charset="0"/>
                <a:cs typeface="Times New Roman" panose="02020603050405020304" pitchFamily="18" charset="0"/>
              </a:rPr>
              <a:t>    else</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greater than or equal to b\n");</a:t>
            </a:r>
          </a:p>
          <a:p>
            <a:pPr algn="just"/>
            <a:r>
              <a:rPr lang="en-US" sz="1050" dirty="0">
                <a:solidFill>
                  <a:schemeClr val="tx1"/>
                </a:solidFill>
                <a:latin typeface="Times New Roman" panose="02020603050405020304" pitchFamily="18" charset="0"/>
                <a:cs typeface="Times New Roman" panose="02020603050405020304" pitchFamily="18" charset="0"/>
              </a:rPr>
              <a:t>    // lesser than equal to</a:t>
            </a:r>
          </a:p>
          <a:p>
            <a:pPr algn="just"/>
            <a:r>
              <a:rPr lang="en-US" sz="1050" dirty="0">
                <a:solidFill>
                  <a:schemeClr val="tx1"/>
                </a:solidFill>
                <a:latin typeface="Times New Roman" panose="02020603050405020304" pitchFamily="18" charset="0"/>
                <a:cs typeface="Times New Roman" panose="02020603050405020304" pitchFamily="18" charset="0"/>
              </a:rPr>
              <a:t>    if (a &lt;= b)</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lesser than or equal to b\n");</a:t>
            </a:r>
          </a:p>
          <a:p>
            <a:pPr algn="just"/>
            <a:r>
              <a:rPr lang="en-US" sz="1050" dirty="0">
                <a:solidFill>
                  <a:schemeClr val="tx1"/>
                </a:solidFill>
                <a:latin typeface="Times New Roman" panose="02020603050405020304" pitchFamily="18" charset="0"/>
                <a:cs typeface="Times New Roman" panose="02020603050405020304" pitchFamily="18" charset="0"/>
              </a:rPr>
              <a:t>    else</a:t>
            </a:r>
          </a:p>
          <a:p>
            <a:pPr algn="just"/>
            <a:r>
              <a:rPr lang="en-US" sz="1050" dirty="0">
                <a:solidFill>
                  <a:schemeClr val="tx1"/>
                </a:solidFill>
                <a:latin typeface="Times New Roman" panose="02020603050405020304" pitchFamily="18" charset="0"/>
                <a:cs typeface="Times New Roman" panose="02020603050405020304" pitchFamily="18" charset="0"/>
              </a:rPr>
              <a:t>        </a:t>
            </a:r>
            <a:r>
              <a:rPr lang="en-US" sz="1050" dirty="0" err="1">
                <a:solidFill>
                  <a:schemeClr val="tx1"/>
                </a:solidFill>
                <a:latin typeface="Times New Roman" panose="02020603050405020304" pitchFamily="18" charset="0"/>
                <a:cs typeface="Times New Roman" panose="02020603050405020304" pitchFamily="18" charset="0"/>
              </a:rPr>
              <a:t>printf</a:t>
            </a:r>
            <a:r>
              <a:rPr lang="en-US" sz="1050" dirty="0">
                <a:solidFill>
                  <a:schemeClr val="tx1"/>
                </a:solidFill>
                <a:latin typeface="Times New Roman" panose="02020603050405020304" pitchFamily="18" charset="0"/>
                <a:cs typeface="Times New Roman" panose="02020603050405020304" pitchFamily="18" charset="0"/>
              </a:rPr>
              <a:t>("a is greater than b\n");</a:t>
            </a:r>
          </a:p>
          <a:p>
            <a:pPr algn="just"/>
            <a:r>
              <a:rPr lang="en-US" sz="1050" dirty="0">
                <a:solidFill>
                  <a:schemeClr val="tx1"/>
                </a:solidFill>
                <a:latin typeface="Times New Roman" panose="02020603050405020304" pitchFamily="18" charset="0"/>
                <a:cs typeface="Times New Roman" panose="02020603050405020304" pitchFamily="18" charset="0"/>
              </a:rPr>
              <a:t>    </a:t>
            </a: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9BE89B-F599-BB07-6312-57E55F086411}"/>
              </a:ext>
            </a:extLst>
          </p:cNvPr>
          <p:cNvSpPr txBox="1"/>
          <p:nvPr/>
        </p:nvSpPr>
        <p:spPr>
          <a:xfrm>
            <a:off x="3373824" y="2323689"/>
            <a:ext cx="4572000" cy="2677656"/>
          </a:xfrm>
          <a:prstGeom prst="rect">
            <a:avLst/>
          </a:prstGeom>
          <a:noFill/>
        </p:spPr>
        <p:txBody>
          <a:bodyPr wrap="square">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 equal to</a:t>
            </a:r>
          </a:p>
          <a:p>
            <a:pPr algn="just"/>
            <a:r>
              <a:rPr lang="en-US" sz="1400" dirty="0">
                <a:solidFill>
                  <a:schemeClr val="tx1"/>
                </a:solidFill>
                <a:latin typeface="Times New Roman" panose="02020603050405020304" pitchFamily="18" charset="0"/>
                <a:cs typeface="Times New Roman" panose="02020603050405020304" pitchFamily="18" charset="0"/>
              </a:rPr>
              <a:t>    if (a == b)</a:t>
            </a:r>
          </a:p>
          <a:p>
            <a:pPr algn="just"/>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printf</a:t>
            </a:r>
            <a:r>
              <a:rPr lang="en-US" sz="1400" dirty="0">
                <a:solidFill>
                  <a:schemeClr val="tx1"/>
                </a:solidFill>
                <a:latin typeface="Times New Roman" panose="02020603050405020304" pitchFamily="18" charset="0"/>
                <a:cs typeface="Times New Roman" panose="02020603050405020304" pitchFamily="18" charset="0"/>
              </a:rPr>
              <a:t>("a is equal to b\n");</a:t>
            </a:r>
          </a:p>
          <a:p>
            <a:pPr algn="just"/>
            <a:r>
              <a:rPr lang="en-US" sz="1400" dirty="0">
                <a:solidFill>
                  <a:schemeClr val="tx1"/>
                </a:solidFill>
                <a:latin typeface="Times New Roman" panose="02020603050405020304" pitchFamily="18" charset="0"/>
                <a:cs typeface="Times New Roman" panose="02020603050405020304" pitchFamily="18" charset="0"/>
              </a:rPr>
              <a:t>    else</a:t>
            </a:r>
          </a:p>
          <a:p>
            <a:pPr algn="just"/>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printf</a:t>
            </a:r>
            <a:r>
              <a:rPr lang="en-US" sz="1400" dirty="0">
                <a:solidFill>
                  <a:schemeClr val="tx1"/>
                </a:solidFill>
                <a:latin typeface="Times New Roman" panose="02020603050405020304" pitchFamily="18" charset="0"/>
                <a:cs typeface="Times New Roman" panose="02020603050405020304" pitchFamily="18" charset="0"/>
              </a:rPr>
              <a:t>("a and b are not equal\n");</a:t>
            </a:r>
          </a:p>
          <a:p>
            <a:pPr algn="just"/>
            <a:r>
              <a:rPr lang="en-US" sz="1400" dirty="0">
                <a:solidFill>
                  <a:schemeClr val="tx1"/>
                </a:solidFill>
                <a:latin typeface="Times New Roman" panose="02020603050405020304" pitchFamily="18" charset="0"/>
                <a:cs typeface="Times New Roman" panose="02020603050405020304" pitchFamily="18" charset="0"/>
              </a:rPr>
              <a:t>    // not equal to</a:t>
            </a:r>
          </a:p>
          <a:p>
            <a:pPr algn="just"/>
            <a:r>
              <a:rPr lang="en-US" sz="1400" dirty="0">
                <a:solidFill>
                  <a:schemeClr val="tx1"/>
                </a:solidFill>
                <a:latin typeface="Times New Roman" panose="02020603050405020304" pitchFamily="18" charset="0"/>
                <a:cs typeface="Times New Roman" panose="02020603050405020304" pitchFamily="18" charset="0"/>
              </a:rPr>
              <a:t>    if (a != b)</a:t>
            </a:r>
          </a:p>
          <a:p>
            <a:pPr algn="just"/>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printf</a:t>
            </a:r>
            <a:r>
              <a:rPr lang="en-US" sz="1400" dirty="0">
                <a:solidFill>
                  <a:schemeClr val="tx1"/>
                </a:solidFill>
                <a:latin typeface="Times New Roman" panose="02020603050405020304" pitchFamily="18" charset="0"/>
                <a:cs typeface="Times New Roman" panose="02020603050405020304" pitchFamily="18" charset="0"/>
              </a:rPr>
              <a:t>("a is not equal to b\n");</a:t>
            </a:r>
          </a:p>
          <a:p>
            <a:pPr algn="just"/>
            <a:r>
              <a:rPr lang="en-US" sz="1400" dirty="0">
                <a:solidFill>
                  <a:schemeClr val="tx1"/>
                </a:solidFill>
                <a:latin typeface="Times New Roman" panose="02020603050405020304" pitchFamily="18" charset="0"/>
                <a:cs typeface="Times New Roman" panose="02020603050405020304" pitchFamily="18" charset="0"/>
              </a:rPr>
              <a:t>    else</a:t>
            </a:r>
          </a:p>
          <a:p>
            <a:pPr algn="just"/>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printf</a:t>
            </a:r>
            <a:r>
              <a:rPr lang="en-US" sz="1400" dirty="0">
                <a:solidFill>
                  <a:schemeClr val="tx1"/>
                </a:solidFill>
                <a:latin typeface="Times New Roman" panose="02020603050405020304" pitchFamily="18" charset="0"/>
                <a:cs typeface="Times New Roman" panose="02020603050405020304" pitchFamily="18" charset="0"/>
              </a:rPr>
              <a:t>("a is equal b\n");</a:t>
            </a:r>
          </a:p>
          <a:p>
            <a:pPr algn="just"/>
            <a:r>
              <a:rPr lang="en-US" sz="1400" dirty="0">
                <a:solidFill>
                  <a:schemeClr val="tx1"/>
                </a:solidFill>
                <a:latin typeface="Times New Roman" panose="02020603050405020304" pitchFamily="18" charset="0"/>
                <a:cs typeface="Times New Roman" panose="02020603050405020304" pitchFamily="18" charset="0"/>
              </a:rPr>
              <a:t>    return 0;</a:t>
            </a:r>
          </a:p>
          <a:p>
            <a:pPr algn="just"/>
            <a:r>
              <a:rPr lang="en-US" sz="1400" dirty="0">
                <a:solidFill>
                  <a:schemeClr val="tx1"/>
                </a:solidFill>
                <a:latin typeface="Times New Roman" panose="02020603050405020304" pitchFamily="18" charset="0"/>
                <a:cs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CE9CEACD-65C2-5CBF-1676-E06080A388DF}"/>
              </a:ext>
            </a:extLst>
          </p:cNvPr>
          <p:cNvSpPr txBox="1"/>
          <p:nvPr/>
        </p:nvSpPr>
        <p:spPr>
          <a:xfrm>
            <a:off x="6961237" y="4447773"/>
            <a:ext cx="769763" cy="307777"/>
          </a:xfrm>
          <a:prstGeom prst="rect">
            <a:avLst/>
          </a:prstGeom>
          <a:noFill/>
        </p:spPr>
        <p:txBody>
          <a:bodyPr wrap="none" rtlCol="0">
            <a:spAutoFit/>
          </a:bodyPr>
          <a:lstStyle/>
          <a:p>
            <a:r>
              <a:rPr lang="en-US" b="1" dirty="0"/>
              <a:t>Output</a:t>
            </a:r>
            <a:endParaRPr lang="en-IN" b="1" dirty="0"/>
          </a:p>
        </p:txBody>
      </p:sp>
      <p:pic>
        <p:nvPicPr>
          <p:cNvPr id="9" name="Picture 8">
            <a:extLst>
              <a:ext uri="{FF2B5EF4-FFF2-40B4-BE49-F238E27FC236}">
                <a16:creationId xmlns:a16="http://schemas.microsoft.com/office/drawing/2014/main" id="{9868A077-FC92-9D89-F41D-1CE5A8A920A4}"/>
              </a:ext>
            </a:extLst>
          </p:cNvPr>
          <p:cNvPicPr>
            <a:picLocks noChangeAspect="1"/>
          </p:cNvPicPr>
          <p:nvPr/>
        </p:nvPicPr>
        <p:blipFill>
          <a:blip r:embed="rId2"/>
          <a:stretch>
            <a:fillRect/>
          </a:stretch>
        </p:blipFill>
        <p:spPr>
          <a:xfrm>
            <a:off x="5770177" y="4888273"/>
            <a:ext cx="2972058" cy="1524132"/>
          </a:xfrm>
          <a:prstGeom prst="rect">
            <a:avLst/>
          </a:prstGeom>
        </p:spPr>
      </p:pic>
      <p:sp>
        <p:nvSpPr>
          <p:cNvPr id="10" name="TextBox 9">
            <a:extLst>
              <a:ext uri="{FF2B5EF4-FFF2-40B4-BE49-F238E27FC236}">
                <a16:creationId xmlns:a16="http://schemas.microsoft.com/office/drawing/2014/main" id="{CB88095D-036E-8A41-8846-ECB5D020BD1A}"/>
              </a:ext>
            </a:extLst>
          </p:cNvPr>
          <p:cNvSpPr txBox="1"/>
          <p:nvPr/>
        </p:nvSpPr>
        <p:spPr>
          <a:xfrm>
            <a:off x="181897" y="760512"/>
            <a:ext cx="631904" cy="307777"/>
          </a:xfrm>
          <a:prstGeom prst="rect">
            <a:avLst/>
          </a:prstGeom>
          <a:noFill/>
        </p:spPr>
        <p:txBody>
          <a:bodyPr wrap="none" rtlCol="0">
            <a:spAutoFit/>
          </a:bodyPr>
          <a:lstStyle/>
          <a:p>
            <a:r>
              <a:rPr lang="en-US" b="1" dirty="0"/>
              <a:t>Code</a:t>
            </a:r>
            <a:endParaRPr lang="en-IN" b="1" dirty="0"/>
          </a:p>
        </p:txBody>
      </p:sp>
    </p:spTree>
    <p:extLst>
      <p:ext uri="{BB962C8B-B14F-4D97-AF65-F5344CB8AC3E}">
        <p14:creationId xmlns:p14="http://schemas.microsoft.com/office/powerpoint/2010/main" val="1742214910"/>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5D292-06D1-A5C9-18C5-97964BD28D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44B67-5996-2562-B2F3-E5E15E8430FD}"/>
              </a:ext>
            </a:extLst>
          </p:cNvPr>
          <p:cNvSpPr>
            <a:spLocks noGrp="1"/>
          </p:cNvSpPr>
          <p:nvPr>
            <p:ph type="ctrTitle"/>
          </p:nvPr>
        </p:nvSpPr>
        <p:spPr/>
        <p:txBody>
          <a:bodyPr/>
          <a:lstStyle/>
          <a:p>
            <a:r>
              <a:rPr lang="en-IN" dirty="0"/>
              <a:t>Logical operators</a:t>
            </a:r>
          </a:p>
        </p:txBody>
      </p:sp>
      <p:sp>
        <p:nvSpPr>
          <p:cNvPr id="3" name="Subtitle 2">
            <a:extLst>
              <a:ext uri="{FF2B5EF4-FFF2-40B4-BE49-F238E27FC236}">
                <a16:creationId xmlns:a16="http://schemas.microsoft.com/office/drawing/2014/main" id="{80DA2C8D-79A1-C098-30F8-5CECBAB6B45C}"/>
              </a:ext>
            </a:extLst>
          </p:cNvPr>
          <p:cNvSpPr>
            <a:spLocks noGrp="1"/>
          </p:cNvSpPr>
          <p:nvPr>
            <p:ph type="subTitle" idx="1"/>
          </p:nvPr>
        </p:nvSpPr>
        <p:spPr>
          <a:xfrm>
            <a:off x="533400" y="1371600"/>
            <a:ext cx="8177981" cy="1833716"/>
          </a:xfrm>
        </p:spPr>
        <p:txBody>
          <a:bodyPr/>
          <a:lstStyle/>
          <a:p>
            <a:pPr algn="just"/>
            <a:r>
              <a:rPr lang="en-US" sz="2400" dirty="0">
                <a:solidFill>
                  <a:schemeClr val="tx1"/>
                </a:solidFill>
              </a:rPr>
              <a:t>These operators are used to compare two or more relational </a:t>
            </a:r>
          </a:p>
          <a:p>
            <a:pPr algn="just"/>
            <a:r>
              <a:rPr lang="en-US" sz="2400" dirty="0">
                <a:solidFill>
                  <a:schemeClr val="tx1"/>
                </a:solidFill>
              </a:rPr>
              <a:t>expressions.  </a:t>
            </a:r>
            <a:endParaRPr lang="en-IN" sz="2400" dirty="0">
              <a:solidFill>
                <a:schemeClr val="tx1"/>
              </a:solidFill>
            </a:endParaRPr>
          </a:p>
        </p:txBody>
      </p:sp>
      <p:pic>
        <p:nvPicPr>
          <p:cNvPr id="5" name="Picture 4">
            <a:extLst>
              <a:ext uri="{FF2B5EF4-FFF2-40B4-BE49-F238E27FC236}">
                <a16:creationId xmlns:a16="http://schemas.microsoft.com/office/drawing/2014/main" id="{36D071D8-CE5B-8AD8-55B1-201D2B05B632}"/>
              </a:ext>
            </a:extLst>
          </p:cNvPr>
          <p:cNvPicPr>
            <a:picLocks noChangeAspect="1"/>
          </p:cNvPicPr>
          <p:nvPr/>
        </p:nvPicPr>
        <p:blipFill>
          <a:blip r:embed="rId2"/>
          <a:stretch>
            <a:fillRect/>
          </a:stretch>
        </p:blipFill>
        <p:spPr>
          <a:xfrm>
            <a:off x="643521" y="3064757"/>
            <a:ext cx="8249299" cy="1300765"/>
          </a:xfrm>
          <a:prstGeom prst="rect">
            <a:avLst/>
          </a:prstGeom>
        </p:spPr>
      </p:pic>
    </p:spTree>
    <p:extLst>
      <p:ext uri="{BB962C8B-B14F-4D97-AF65-F5344CB8AC3E}">
        <p14:creationId xmlns:p14="http://schemas.microsoft.com/office/powerpoint/2010/main" val="3875927074"/>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2CD0D-E168-CE2D-94B0-FA7F506F4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70B42-3AF6-AB99-1A8A-F696FBC69BF3}"/>
              </a:ext>
            </a:extLst>
          </p:cNvPr>
          <p:cNvSpPr>
            <a:spLocks noGrp="1"/>
          </p:cNvSpPr>
          <p:nvPr>
            <p:ph type="ctrTitle"/>
          </p:nvPr>
        </p:nvSpPr>
        <p:spPr/>
        <p:txBody>
          <a:bodyPr/>
          <a:lstStyle/>
          <a:p>
            <a:r>
              <a:rPr lang="en-IN" dirty="0"/>
              <a:t>Logical operators</a:t>
            </a:r>
          </a:p>
        </p:txBody>
      </p:sp>
      <p:sp>
        <p:nvSpPr>
          <p:cNvPr id="3" name="Subtitle 2">
            <a:extLst>
              <a:ext uri="{FF2B5EF4-FFF2-40B4-BE49-F238E27FC236}">
                <a16:creationId xmlns:a16="http://schemas.microsoft.com/office/drawing/2014/main" id="{9593882F-8CA4-5817-385C-96B261A01B97}"/>
              </a:ext>
            </a:extLst>
          </p:cNvPr>
          <p:cNvSpPr>
            <a:spLocks noGrp="1"/>
          </p:cNvSpPr>
          <p:nvPr>
            <p:ph type="subTitle" idx="1"/>
          </p:nvPr>
        </p:nvSpPr>
        <p:spPr>
          <a:xfrm>
            <a:off x="366251" y="914401"/>
            <a:ext cx="8177981" cy="1833716"/>
          </a:xfrm>
        </p:spPr>
        <p:txBody>
          <a:bodyPr/>
          <a:lstStyle/>
          <a:p>
            <a:pPr algn="just"/>
            <a:endParaRPr lang="en-US" sz="2400" dirty="0">
              <a:solidFill>
                <a:schemeClr val="tx1"/>
              </a:solidFill>
            </a:endParaRPr>
          </a:p>
          <a:p>
            <a:pPr algn="just"/>
            <a:r>
              <a:rPr lang="en-US" sz="2000" dirty="0">
                <a:solidFill>
                  <a:schemeClr val="tx1"/>
                </a:solidFill>
              </a:rPr>
              <a:t>#include &lt;</a:t>
            </a:r>
            <a:r>
              <a:rPr lang="en-US" sz="2000" dirty="0" err="1">
                <a:solidFill>
                  <a:schemeClr val="tx1"/>
                </a:solidFill>
              </a:rPr>
              <a:t>stdio.h</a:t>
            </a:r>
            <a:r>
              <a:rPr lang="en-US" sz="2000" dirty="0">
                <a:solidFill>
                  <a:schemeClr val="tx1"/>
                </a:solidFill>
              </a:rPr>
              <a:t>&gt;</a:t>
            </a:r>
          </a:p>
          <a:p>
            <a:pPr algn="just"/>
            <a:r>
              <a:rPr lang="en-US" sz="2000" dirty="0">
                <a:solidFill>
                  <a:schemeClr val="tx1"/>
                </a:solidFill>
              </a:rPr>
              <a:t>int main()</a:t>
            </a:r>
          </a:p>
          <a:p>
            <a:pPr algn="just"/>
            <a:r>
              <a:rPr lang="en-US" sz="2000" dirty="0">
                <a:solidFill>
                  <a:schemeClr val="tx1"/>
                </a:solidFill>
              </a:rPr>
              <a:t>{</a:t>
            </a:r>
          </a:p>
          <a:p>
            <a:pPr algn="just"/>
            <a:r>
              <a:rPr lang="en-US" sz="2000" dirty="0">
                <a:solidFill>
                  <a:schemeClr val="tx1"/>
                </a:solidFill>
              </a:rPr>
              <a:t>    int a = 10, b = 20;</a:t>
            </a:r>
          </a:p>
          <a:p>
            <a:pPr algn="just"/>
            <a:endParaRPr lang="en-US" sz="2000" dirty="0">
              <a:solidFill>
                <a:schemeClr val="tx1"/>
              </a:solidFill>
            </a:endParaRPr>
          </a:p>
          <a:p>
            <a:pPr algn="just"/>
            <a:r>
              <a:rPr lang="en-US" sz="2000" dirty="0">
                <a:solidFill>
                  <a:schemeClr val="tx1"/>
                </a:solidFill>
              </a:rPr>
              <a:t>    if (a &gt; 0 &amp;&amp; b &gt; 0) {</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("Both values are greater than 0\n");</a:t>
            </a:r>
          </a:p>
          <a:p>
            <a:pPr algn="just"/>
            <a:r>
              <a:rPr lang="en-US" sz="2000" dirty="0">
                <a:solidFill>
                  <a:schemeClr val="tx1"/>
                </a:solidFill>
              </a:rPr>
              <a:t>    }</a:t>
            </a:r>
          </a:p>
          <a:p>
            <a:pPr algn="just"/>
            <a:r>
              <a:rPr lang="en-US" sz="2000" dirty="0">
                <a:solidFill>
                  <a:schemeClr val="tx1"/>
                </a:solidFill>
              </a:rPr>
              <a:t>    else {</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("Both values are less than 0\n");</a:t>
            </a:r>
          </a:p>
          <a:p>
            <a:pPr algn="just"/>
            <a:r>
              <a:rPr lang="en-US" sz="2000" dirty="0">
                <a:solidFill>
                  <a:schemeClr val="tx1"/>
                </a:solidFill>
              </a:rPr>
              <a:t>    }</a:t>
            </a:r>
          </a:p>
          <a:p>
            <a:pPr algn="just"/>
            <a:r>
              <a:rPr lang="en-US" sz="2000" dirty="0">
                <a:solidFill>
                  <a:schemeClr val="tx1"/>
                </a:solidFill>
              </a:rPr>
              <a:t>    return 0;</a:t>
            </a:r>
          </a:p>
          <a:p>
            <a:pPr algn="just"/>
            <a:r>
              <a:rPr lang="en-US" sz="2000" dirty="0">
                <a:solidFill>
                  <a:schemeClr val="tx1"/>
                </a:solidFill>
              </a:rPr>
              <a:t>}</a:t>
            </a:r>
            <a:endParaRPr lang="en-IN" sz="1800" dirty="0">
              <a:solidFill>
                <a:schemeClr val="tx1"/>
              </a:solidFill>
            </a:endParaRPr>
          </a:p>
        </p:txBody>
      </p:sp>
      <p:sp>
        <p:nvSpPr>
          <p:cNvPr id="4" name="TextBox 3">
            <a:extLst>
              <a:ext uri="{FF2B5EF4-FFF2-40B4-BE49-F238E27FC236}">
                <a16:creationId xmlns:a16="http://schemas.microsoft.com/office/drawing/2014/main" id="{2D51989A-F581-F35E-D154-FBA6A814B3F7}"/>
              </a:ext>
            </a:extLst>
          </p:cNvPr>
          <p:cNvSpPr txBox="1"/>
          <p:nvPr/>
        </p:nvSpPr>
        <p:spPr>
          <a:xfrm>
            <a:off x="283816" y="914401"/>
            <a:ext cx="631904" cy="307777"/>
          </a:xfrm>
          <a:prstGeom prst="rect">
            <a:avLst/>
          </a:prstGeom>
          <a:noFill/>
        </p:spPr>
        <p:txBody>
          <a:bodyPr wrap="none" rtlCol="0">
            <a:spAutoFit/>
          </a:bodyPr>
          <a:lstStyle/>
          <a:p>
            <a:r>
              <a:rPr lang="en-US" b="1" dirty="0"/>
              <a:t>Code</a:t>
            </a:r>
            <a:endParaRPr lang="en-IN" b="1" dirty="0"/>
          </a:p>
        </p:txBody>
      </p:sp>
      <p:sp>
        <p:nvSpPr>
          <p:cNvPr id="6" name="TextBox 5">
            <a:extLst>
              <a:ext uri="{FF2B5EF4-FFF2-40B4-BE49-F238E27FC236}">
                <a16:creationId xmlns:a16="http://schemas.microsoft.com/office/drawing/2014/main" id="{BDA3421F-394C-6212-6960-6CA4CA0718E5}"/>
              </a:ext>
            </a:extLst>
          </p:cNvPr>
          <p:cNvSpPr txBox="1"/>
          <p:nvPr/>
        </p:nvSpPr>
        <p:spPr>
          <a:xfrm>
            <a:off x="7157883" y="2265012"/>
            <a:ext cx="769763" cy="307777"/>
          </a:xfrm>
          <a:prstGeom prst="rect">
            <a:avLst/>
          </a:prstGeom>
          <a:noFill/>
        </p:spPr>
        <p:txBody>
          <a:bodyPr wrap="none" rtlCol="0">
            <a:spAutoFit/>
          </a:bodyPr>
          <a:lstStyle/>
          <a:p>
            <a:r>
              <a:rPr lang="en-US" b="1" dirty="0"/>
              <a:t>Output</a:t>
            </a:r>
            <a:endParaRPr lang="en-IN" b="1" dirty="0"/>
          </a:p>
        </p:txBody>
      </p:sp>
      <p:pic>
        <p:nvPicPr>
          <p:cNvPr id="8" name="Picture 7">
            <a:extLst>
              <a:ext uri="{FF2B5EF4-FFF2-40B4-BE49-F238E27FC236}">
                <a16:creationId xmlns:a16="http://schemas.microsoft.com/office/drawing/2014/main" id="{A8A3B8D6-D786-4967-8AFB-3D316BED53B7}"/>
              </a:ext>
            </a:extLst>
          </p:cNvPr>
          <p:cNvPicPr>
            <a:picLocks noChangeAspect="1"/>
          </p:cNvPicPr>
          <p:nvPr/>
        </p:nvPicPr>
        <p:blipFill>
          <a:blip r:embed="rId2"/>
          <a:stretch>
            <a:fillRect/>
          </a:stretch>
        </p:blipFill>
        <p:spPr>
          <a:xfrm>
            <a:off x="6151993" y="2856623"/>
            <a:ext cx="2781541" cy="358171"/>
          </a:xfrm>
          <a:prstGeom prst="rect">
            <a:avLst/>
          </a:prstGeom>
        </p:spPr>
      </p:pic>
    </p:spTree>
    <p:extLst>
      <p:ext uri="{BB962C8B-B14F-4D97-AF65-F5344CB8AC3E}">
        <p14:creationId xmlns:p14="http://schemas.microsoft.com/office/powerpoint/2010/main" val="3427783271"/>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B0B41-A1BE-0189-3278-01E7369A6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6B589-5F52-52C1-9014-129BD35CCE71}"/>
              </a:ext>
            </a:extLst>
          </p:cNvPr>
          <p:cNvSpPr>
            <a:spLocks noGrp="1"/>
          </p:cNvSpPr>
          <p:nvPr>
            <p:ph type="ctrTitle"/>
          </p:nvPr>
        </p:nvSpPr>
        <p:spPr/>
        <p:txBody>
          <a:bodyPr/>
          <a:lstStyle/>
          <a:p>
            <a:r>
              <a:rPr lang="en-IN" dirty="0"/>
              <a:t>Logical operators</a:t>
            </a:r>
          </a:p>
        </p:txBody>
      </p:sp>
      <p:sp>
        <p:nvSpPr>
          <p:cNvPr id="3" name="Subtitle 2">
            <a:extLst>
              <a:ext uri="{FF2B5EF4-FFF2-40B4-BE49-F238E27FC236}">
                <a16:creationId xmlns:a16="http://schemas.microsoft.com/office/drawing/2014/main" id="{E1192D81-7232-A11F-B065-13C49139550F}"/>
              </a:ext>
            </a:extLst>
          </p:cNvPr>
          <p:cNvSpPr>
            <a:spLocks noGrp="1"/>
          </p:cNvSpPr>
          <p:nvPr>
            <p:ph type="subTitle" idx="1"/>
          </p:nvPr>
        </p:nvSpPr>
        <p:spPr>
          <a:xfrm>
            <a:off x="366251" y="914401"/>
            <a:ext cx="8177981" cy="1833716"/>
          </a:xfrm>
        </p:spPr>
        <p:txBody>
          <a:bodyPr/>
          <a:lstStyle/>
          <a:p>
            <a:pPr algn="just"/>
            <a:endParaRPr lang="en-US" sz="2400" dirty="0">
              <a:solidFill>
                <a:schemeClr val="tx1"/>
              </a:solidFill>
            </a:endParaRPr>
          </a:p>
          <a:p>
            <a:pPr algn="just"/>
            <a:r>
              <a:rPr lang="en-US" sz="2000" dirty="0">
                <a:solidFill>
                  <a:schemeClr val="tx1"/>
                </a:solidFill>
              </a:rPr>
              <a:t>#include &lt;</a:t>
            </a:r>
            <a:r>
              <a:rPr lang="en-US" sz="2000" dirty="0" err="1">
                <a:solidFill>
                  <a:schemeClr val="tx1"/>
                </a:solidFill>
              </a:rPr>
              <a:t>stdio.h</a:t>
            </a:r>
            <a:r>
              <a:rPr lang="en-US" sz="2000" dirty="0">
                <a:solidFill>
                  <a:schemeClr val="tx1"/>
                </a:solidFill>
              </a:rPr>
              <a:t>&gt;</a:t>
            </a:r>
          </a:p>
          <a:p>
            <a:pPr algn="just"/>
            <a:r>
              <a:rPr lang="en-US" sz="2000" dirty="0">
                <a:solidFill>
                  <a:schemeClr val="tx1"/>
                </a:solidFill>
              </a:rPr>
              <a:t>int main()</a:t>
            </a:r>
          </a:p>
          <a:p>
            <a:pPr algn="just"/>
            <a:r>
              <a:rPr lang="en-US" sz="2000" dirty="0">
                <a:solidFill>
                  <a:schemeClr val="tx1"/>
                </a:solidFill>
              </a:rPr>
              <a:t>{</a:t>
            </a:r>
          </a:p>
          <a:p>
            <a:pPr algn="just"/>
            <a:r>
              <a:rPr lang="en-US" sz="2000" dirty="0">
                <a:solidFill>
                  <a:schemeClr val="tx1"/>
                </a:solidFill>
              </a:rPr>
              <a:t>    int a = -1, b = 20;</a:t>
            </a:r>
          </a:p>
          <a:p>
            <a:pPr algn="just"/>
            <a:endParaRPr lang="en-US" sz="2000" dirty="0">
              <a:solidFill>
                <a:schemeClr val="tx1"/>
              </a:solidFill>
            </a:endParaRPr>
          </a:p>
          <a:p>
            <a:pPr algn="just"/>
            <a:r>
              <a:rPr lang="en-US" sz="2000" dirty="0">
                <a:solidFill>
                  <a:schemeClr val="tx1"/>
                </a:solidFill>
              </a:rPr>
              <a:t>    if (a &gt; 0 || b &gt; 0) {</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("Any one of the given value is "</a:t>
            </a:r>
          </a:p>
          <a:p>
            <a:pPr algn="just"/>
            <a:r>
              <a:rPr lang="en-US" sz="2000" dirty="0">
                <a:solidFill>
                  <a:schemeClr val="tx1"/>
                </a:solidFill>
              </a:rPr>
              <a:t>               "greater than 0\n");</a:t>
            </a:r>
          </a:p>
          <a:p>
            <a:pPr algn="just"/>
            <a:r>
              <a:rPr lang="en-US" sz="2000" dirty="0">
                <a:solidFill>
                  <a:schemeClr val="tx1"/>
                </a:solidFill>
              </a:rPr>
              <a:t>    }</a:t>
            </a:r>
          </a:p>
          <a:p>
            <a:pPr algn="just"/>
            <a:r>
              <a:rPr lang="en-US" sz="2000" dirty="0">
                <a:solidFill>
                  <a:schemeClr val="tx1"/>
                </a:solidFill>
              </a:rPr>
              <a:t>    else {</a:t>
            </a:r>
          </a:p>
          <a:p>
            <a:pPr algn="just"/>
            <a:r>
              <a:rPr lang="en-US" sz="2000" dirty="0">
                <a:solidFill>
                  <a:schemeClr val="tx1"/>
                </a:solidFill>
              </a:rPr>
              <a:t>        </a:t>
            </a:r>
            <a:r>
              <a:rPr lang="en-US" sz="2000" dirty="0" err="1">
                <a:solidFill>
                  <a:schemeClr val="tx1"/>
                </a:solidFill>
              </a:rPr>
              <a:t>printf</a:t>
            </a:r>
            <a:r>
              <a:rPr lang="en-US" sz="2000" dirty="0">
                <a:solidFill>
                  <a:schemeClr val="tx1"/>
                </a:solidFill>
              </a:rPr>
              <a:t>("Both values are less than 0\n");</a:t>
            </a:r>
          </a:p>
          <a:p>
            <a:pPr algn="just"/>
            <a:r>
              <a:rPr lang="en-US" sz="2000" dirty="0">
                <a:solidFill>
                  <a:schemeClr val="tx1"/>
                </a:solidFill>
              </a:rPr>
              <a:t>    }</a:t>
            </a:r>
          </a:p>
          <a:p>
            <a:pPr algn="just"/>
            <a:r>
              <a:rPr lang="en-US" sz="2000" dirty="0">
                <a:solidFill>
                  <a:schemeClr val="tx1"/>
                </a:solidFill>
              </a:rPr>
              <a:t>    return 0;</a:t>
            </a:r>
          </a:p>
          <a:p>
            <a:pPr algn="just"/>
            <a:r>
              <a:rPr lang="en-US" sz="2000" dirty="0">
                <a:solidFill>
                  <a:schemeClr val="tx1"/>
                </a:solidFill>
              </a:rPr>
              <a:t>}</a:t>
            </a:r>
            <a:endParaRPr lang="en-IN" sz="1800" dirty="0">
              <a:solidFill>
                <a:schemeClr val="tx1"/>
              </a:solidFill>
            </a:endParaRPr>
          </a:p>
        </p:txBody>
      </p:sp>
      <p:sp>
        <p:nvSpPr>
          <p:cNvPr id="4" name="TextBox 3">
            <a:extLst>
              <a:ext uri="{FF2B5EF4-FFF2-40B4-BE49-F238E27FC236}">
                <a16:creationId xmlns:a16="http://schemas.microsoft.com/office/drawing/2014/main" id="{03FFD105-630C-0279-2C17-41D698FBE221}"/>
              </a:ext>
            </a:extLst>
          </p:cNvPr>
          <p:cNvSpPr txBox="1"/>
          <p:nvPr/>
        </p:nvSpPr>
        <p:spPr>
          <a:xfrm>
            <a:off x="283816" y="914401"/>
            <a:ext cx="631904" cy="307777"/>
          </a:xfrm>
          <a:prstGeom prst="rect">
            <a:avLst/>
          </a:prstGeom>
          <a:noFill/>
        </p:spPr>
        <p:txBody>
          <a:bodyPr wrap="none" rtlCol="0">
            <a:spAutoFit/>
          </a:bodyPr>
          <a:lstStyle/>
          <a:p>
            <a:r>
              <a:rPr lang="en-US" b="1" dirty="0"/>
              <a:t>Code</a:t>
            </a:r>
            <a:endParaRPr lang="en-IN" b="1" dirty="0"/>
          </a:p>
        </p:txBody>
      </p:sp>
      <p:sp>
        <p:nvSpPr>
          <p:cNvPr id="6" name="TextBox 5">
            <a:extLst>
              <a:ext uri="{FF2B5EF4-FFF2-40B4-BE49-F238E27FC236}">
                <a16:creationId xmlns:a16="http://schemas.microsoft.com/office/drawing/2014/main" id="{52C315E8-3FFA-33BB-0F88-B19F3D9ACC62}"/>
              </a:ext>
            </a:extLst>
          </p:cNvPr>
          <p:cNvSpPr txBox="1"/>
          <p:nvPr/>
        </p:nvSpPr>
        <p:spPr>
          <a:xfrm>
            <a:off x="7157883" y="2265012"/>
            <a:ext cx="769763" cy="307777"/>
          </a:xfrm>
          <a:prstGeom prst="rect">
            <a:avLst/>
          </a:prstGeom>
          <a:noFill/>
        </p:spPr>
        <p:txBody>
          <a:bodyPr wrap="none" rtlCol="0">
            <a:spAutoFit/>
          </a:bodyPr>
          <a:lstStyle/>
          <a:p>
            <a:r>
              <a:rPr lang="en-US" b="1" dirty="0"/>
              <a:t>Output</a:t>
            </a:r>
            <a:endParaRPr lang="en-IN" b="1" dirty="0"/>
          </a:p>
        </p:txBody>
      </p:sp>
      <p:pic>
        <p:nvPicPr>
          <p:cNvPr id="7" name="Picture 6">
            <a:extLst>
              <a:ext uri="{FF2B5EF4-FFF2-40B4-BE49-F238E27FC236}">
                <a16:creationId xmlns:a16="http://schemas.microsoft.com/office/drawing/2014/main" id="{3D1F9ABF-1F96-E47B-5672-85FAECF3066C}"/>
              </a:ext>
            </a:extLst>
          </p:cNvPr>
          <p:cNvPicPr>
            <a:picLocks noChangeAspect="1"/>
          </p:cNvPicPr>
          <p:nvPr/>
        </p:nvPicPr>
        <p:blipFill>
          <a:blip r:embed="rId2"/>
          <a:stretch>
            <a:fillRect/>
          </a:stretch>
        </p:blipFill>
        <p:spPr>
          <a:xfrm>
            <a:off x="5001130" y="2836959"/>
            <a:ext cx="3939881" cy="358171"/>
          </a:xfrm>
          <a:prstGeom prst="rect">
            <a:avLst/>
          </a:prstGeom>
        </p:spPr>
      </p:pic>
    </p:spTree>
    <p:extLst>
      <p:ext uri="{BB962C8B-B14F-4D97-AF65-F5344CB8AC3E}">
        <p14:creationId xmlns:p14="http://schemas.microsoft.com/office/powerpoint/2010/main" val="106661152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2352</Words>
  <Application>Microsoft Office PowerPoint</Application>
  <PresentationFormat>On-screen Show (4:3)</PresentationFormat>
  <Paragraphs>342</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Wingdings</vt:lpstr>
      <vt:lpstr>Nunito</vt:lpstr>
      <vt:lpstr>var(--font-secondary)</vt:lpstr>
      <vt:lpstr>Times New Roman</vt:lpstr>
      <vt:lpstr>Arial</vt:lpstr>
      <vt:lpstr>Calibri</vt:lpstr>
      <vt:lpstr>Bubble Sort</vt:lpstr>
      <vt:lpstr>PowerPoint Presentation</vt:lpstr>
      <vt:lpstr>PowerPoint Presentation</vt:lpstr>
      <vt:lpstr>Arithmetic operators</vt:lpstr>
      <vt:lpstr>Arithmetic operators </vt:lpstr>
      <vt:lpstr>Relational operator</vt:lpstr>
      <vt:lpstr>Relational operator</vt:lpstr>
      <vt:lpstr>Logical operators</vt:lpstr>
      <vt:lpstr>Logical operators</vt:lpstr>
      <vt:lpstr>Logical operators</vt:lpstr>
      <vt:lpstr>Logical operators</vt:lpstr>
      <vt:lpstr>Bitwise (or) binary operators</vt:lpstr>
      <vt:lpstr>Bitwise (or) binary operators</vt:lpstr>
      <vt:lpstr>Assignment operators</vt:lpstr>
      <vt:lpstr>Assignment operators</vt:lpstr>
      <vt:lpstr>Ternary operator</vt:lpstr>
      <vt:lpstr>Ternary operator</vt:lpstr>
      <vt:lpstr>Increment or decrement operators</vt:lpstr>
      <vt:lpstr>Increment or decrement operators</vt:lpstr>
      <vt:lpstr>Special operators</vt:lpstr>
      <vt:lpstr>Special operators</vt:lpstr>
      <vt:lpstr>Operators Precedence and Associativity</vt:lpstr>
      <vt:lpstr>Operators Precedence and Associativity</vt:lpstr>
      <vt:lpstr>Operators Precedence and Associativity</vt:lpstr>
      <vt:lpstr>MCQs</vt:lpstr>
      <vt:lpstr>MCQs</vt:lpstr>
      <vt:lpstr>MCQs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Sangeeta A</cp:lastModifiedBy>
  <cp:revision>6</cp:revision>
  <dcterms:created xsi:type="dcterms:W3CDTF">2022-12-12T14:14:00Z</dcterms:created>
  <dcterms:modified xsi:type="dcterms:W3CDTF">2025-01-21T12:54:49Z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2024-08-16T10:40:24Z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37573baf-977c-40f0-8e9b-6ecfbf81fd4b</vt:lpwstr>
  </property>
  <property fmtid="{D5CDD505-2E9C-101B-9397-08002B2CF9AE}" pid="7" name="MSIP_Label_defa4170-0d19-0005-0004-bc88714345d2_ActionId">
    <vt:lpwstr>895bb241-6d0c-47f6-a36d-0545160b3387</vt:lpwstr>
  </property>
  <property fmtid="{D5CDD505-2E9C-101B-9397-08002B2CF9AE}" pid="8" name="MSIP_Label_defa4170-0d19-0005-0004-bc88714345d2_ContentBits">
    <vt:lpwstr>0</vt:lpwstr>
  </property>
  <property fmtid="{D5CDD505-2E9C-101B-9397-08002B2CF9AE}" pid="9" name="ICV">
    <vt:lpwstr>02C795D27986430CA9EE0C6524092CE4_12</vt:lpwstr>
  </property>
  <property fmtid="{D5CDD505-2E9C-101B-9397-08002B2CF9AE}" pid="10" name="KSOProductBuildVer">
    <vt:lpwstr>1033-12.2.0.17545</vt:lpwstr>
  </property>
</Properties>
</file>