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sldIdLst>
    <p:sldId id="287" r:id="rId2"/>
    <p:sldId id="269" r:id="rId3"/>
    <p:sldId id="270" r:id="rId4"/>
    <p:sldId id="271" r:id="rId5"/>
    <p:sldId id="272" r:id="rId6"/>
    <p:sldId id="286" r:id="rId7"/>
    <p:sldId id="274" r:id="rId8"/>
    <p:sldId id="278" r:id="rId9"/>
    <p:sldId id="279" r:id="rId10"/>
    <p:sldId id="280" r:id="rId11"/>
    <p:sldId id="281" r:id="rId12"/>
    <p:sldId id="282" r:id="rId13"/>
    <p:sldId id="283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197F-894D-4746-A530-421ADFD55DD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870E5-4FAA-45E4-B20C-0EA9DD09A1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86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6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8737600" y="228600"/>
            <a:ext cx="27432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66"/>
          <p:cNvGrpSpPr/>
          <p:nvPr/>
        </p:nvGrpSpPr>
        <p:grpSpPr>
          <a:xfrm>
            <a:off x="8195733" y="0"/>
            <a:ext cx="3996267" cy="876300"/>
            <a:chOff x="6096000" y="3924300"/>
            <a:chExt cx="2997200" cy="876300"/>
          </a:xfrm>
        </p:grpSpPr>
        <p:sp>
          <p:nvSpPr>
            <p:cNvPr id="27" name="Google Shape;27;p66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66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66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66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7602" y="228600"/>
            <a:ext cx="2561167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3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6"/>
          <p:cNvSpPr txBox="1">
            <a:spLocks noGrp="1"/>
          </p:cNvSpPr>
          <p:nvPr>
            <p:ph type="body" idx="1"/>
          </p:nvPr>
        </p:nvSpPr>
        <p:spPr>
          <a:xfrm>
            <a:off x="609600" y="13716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981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7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7"/>
          <p:cNvSpPr txBox="1">
            <a:spLocks noGrp="1"/>
          </p:cNvSpPr>
          <p:nvPr>
            <p:ph type="subTitle" idx="1"/>
          </p:nvPr>
        </p:nvSpPr>
        <p:spPr>
          <a:xfrm>
            <a:off x="711200" y="1371600"/>
            <a:ext cx="108712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26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3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5"/>
          <p:cNvSpPr txBox="1">
            <a:spLocks noGrp="1"/>
          </p:cNvSpPr>
          <p:nvPr>
            <p:ph type="body" idx="1"/>
          </p:nvPr>
        </p:nvSpPr>
        <p:spPr>
          <a:xfrm>
            <a:off x="609600" y="13716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6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6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  <p:sp>
        <p:nvSpPr>
          <p:cNvPr id="15" name="Google Shape;15;p65"/>
          <p:cNvSpPr/>
          <p:nvPr/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65"/>
          <p:cNvSpPr/>
          <p:nvPr/>
        </p:nvSpPr>
        <p:spPr>
          <a:xfrm rot="10800000" flipH="1">
            <a:off x="0" y="6705600"/>
            <a:ext cx="12192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65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8737600" y="228600"/>
            <a:ext cx="27432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65" descr="LOGO.gif"/>
          <p:cNvPicPr preferRelativeResize="0"/>
          <p:nvPr/>
        </p:nvPicPr>
        <p:blipFill rotWithShape="1">
          <a:blip r:embed="rId4">
            <a:alphaModFix/>
          </a:blip>
          <a:srcRect b="10713"/>
          <a:stretch/>
        </p:blipFill>
        <p:spPr>
          <a:xfrm>
            <a:off x="8737600" y="228600"/>
            <a:ext cx="27432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65"/>
          <p:cNvGrpSpPr/>
          <p:nvPr/>
        </p:nvGrpSpPr>
        <p:grpSpPr>
          <a:xfrm>
            <a:off x="8195733" y="0"/>
            <a:ext cx="3996267" cy="876300"/>
            <a:chOff x="6096000" y="3924300"/>
            <a:chExt cx="2997200" cy="876300"/>
          </a:xfrm>
        </p:grpSpPr>
        <p:sp>
          <p:nvSpPr>
            <p:cNvPr id="20" name="Google Shape;20;p65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65" descr="LOGO.gif"/>
            <p:cNvPicPr preferRelativeResize="0"/>
            <p:nvPr/>
          </p:nvPicPr>
          <p:blipFill rotWithShape="1">
            <a:blip r:embed="rId4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65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65" descr="logo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37602" y="228600"/>
            <a:ext cx="2561167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702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203200" y="914400"/>
            <a:ext cx="1168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6000" b="1" kern="0" dirty="0">
                <a:latin typeface="Times New Roman"/>
                <a:ea typeface="Times New Roman"/>
                <a:cs typeface="Times New Roman"/>
              </a:rPr>
              <a:t>Storage Classes in C</a:t>
            </a:r>
            <a:endParaRPr sz="6000" b="1" kern="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740525" y="5591171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kern="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kern="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</a:t>
            </a:r>
            <a:r>
              <a:rPr lang="en-US" kern="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University, Punjab</a:t>
            </a:r>
            <a:endParaRPr kern="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349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static storage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95" y="1233154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//STATIC STORAGE CLASS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static int </a:t>
            </a:r>
            <a:r>
              <a:rPr lang="en-US" sz="2000" dirty="0" err="1"/>
              <a:t>i</a:t>
            </a:r>
            <a:r>
              <a:rPr lang="en-US" sz="2000" dirty="0"/>
              <a:t>=5;</a:t>
            </a:r>
          </a:p>
          <a:p>
            <a:r>
              <a:rPr lang="en-US" sz="2000" dirty="0"/>
              <a:t>    if(--</a:t>
            </a:r>
            <a:r>
              <a:rPr lang="en-US" sz="2000" dirty="0" err="1"/>
              <a:t>i</a:t>
            </a:r>
            <a:r>
              <a:rPr lang="en-US" sz="2000" dirty="0"/>
              <a:t>){</a:t>
            </a:r>
          </a:p>
          <a:p>
            <a:r>
              <a:rPr lang="en-US" sz="2000" dirty="0"/>
              <a:t>        main();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("%d ",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4 3 2 1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1 2 3 4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0 0 0 0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2000" dirty="0"/>
              <a:t>Compiler Erro2</a:t>
            </a:r>
          </a:p>
        </p:txBody>
      </p:sp>
    </p:spTree>
    <p:extLst>
      <p:ext uri="{BB962C8B-B14F-4D97-AF65-F5344CB8AC3E}">
        <p14:creationId xmlns:p14="http://schemas.microsoft.com/office/powerpoint/2010/main" val="14774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static storage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95" y="123315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//STATIC STORAGE CLASS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static int </a:t>
            </a:r>
            <a:r>
              <a:rPr lang="en-US" dirty="0" err="1"/>
              <a:t>i</a:t>
            </a:r>
            <a:r>
              <a:rPr lang="en-US" dirty="0"/>
              <a:t>=5;</a:t>
            </a:r>
          </a:p>
          <a:p>
            <a:r>
              <a:rPr lang="en-US" dirty="0"/>
              <a:t>    if(--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r>
              <a:rPr lang="en-US" dirty="0"/>
              <a:t>        main();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4 3 2 1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1 2 3 4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0 0 0 0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Compiler Erro2</a:t>
            </a:r>
          </a:p>
        </p:txBody>
      </p:sp>
      <p:sp>
        <p:nvSpPr>
          <p:cNvPr id="2" name="Rectangle 1"/>
          <p:cNvSpPr/>
          <p:nvPr/>
        </p:nvSpPr>
        <p:spPr>
          <a:xfrm>
            <a:off x="5469228" y="2156481"/>
            <a:ext cx="6096000" cy="221599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273239"/>
              </a:solidFill>
              <a:latin typeface="Roboto"/>
            </a:endParaRPr>
          </a:p>
          <a:p>
            <a:pPr algn="just"/>
            <a:r>
              <a:rPr lang="en-US" sz="2400" dirty="0">
                <a:solidFill>
                  <a:srgbClr val="273239"/>
                </a:solidFill>
              </a:rPr>
              <a:t>A static variable is shared among all calls of a function. All calls to main() in the given program share the same </a:t>
            </a:r>
            <a:r>
              <a:rPr lang="en-US" sz="2400" dirty="0" err="1">
                <a:solidFill>
                  <a:srgbClr val="273239"/>
                </a:solidFill>
              </a:rPr>
              <a:t>i</a:t>
            </a:r>
            <a:r>
              <a:rPr lang="en-US" sz="2400" dirty="0">
                <a:solidFill>
                  <a:srgbClr val="273239"/>
                </a:solidFill>
              </a:rPr>
              <a:t>. </a:t>
            </a:r>
            <a:r>
              <a:rPr lang="en-US" sz="2400" dirty="0" err="1">
                <a:solidFill>
                  <a:srgbClr val="273239"/>
                </a:solidFill>
              </a:rPr>
              <a:t>i</a:t>
            </a:r>
            <a:r>
              <a:rPr lang="en-US" sz="2400" dirty="0">
                <a:solidFill>
                  <a:srgbClr val="273239"/>
                </a:solidFill>
              </a:rPr>
              <a:t> becomes 0 before the </a:t>
            </a:r>
            <a:r>
              <a:rPr lang="en-US" sz="2400" dirty="0" err="1">
                <a:solidFill>
                  <a:srgbClr val="273239"/>
                </a:solidFill>
              </a:rPr>
              <a:t>printf</a:t>
            </a:r>
            <a:r>
              <a:rPr lang="en-US" sz="2400" dirty="0">
                <a:solidFill>
                  <a:srgbClr val="273239"/>
                </a:solidFill>
              </a:rPr>
              <a:t>() statement in all calls to main().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976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static storage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764" y="963333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static int </a:t>
            </a:r>
            <a:r>
              <a:rPr lang="en-US" sz="2400" dirty="0" err="1"/>
              <a:t>i</a:t>
            </a:r>
            <a:r>
              <a:rPr lang="en-US" sz="2400" dirty="0"/>
              <a:t>=5;</a:t>
            </a:r>
          </a:p>
          <a:p>
            <a:r>
              <a:rPr lang="en-US" sz="2400" dirty="0"/>
              <a:t>    if (- -</a:t>
            </a:r>
            <a:r>
              <a:rPr lang="en-US" sz="2400" dirty="0" err="1"/>
              <a:t>i</a:t>
            </a:r>
            <a:r>
              <a:rPr lang="en-US" sz="2400" dirty="0"/>
              <a:t>){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printf</a:t>
            </a:r>
            <a:r>
              <a:rPr lang="en-US" sz="2400" dirty="0"/>
              <a:t>("%d ",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r>
              <a:rPr lang="en-US" sz="2400" dirty="0"/>
              <a:t>        main();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400" dirty="0"/>
              <a:t>4 3 2 1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400" dirty="0"/>
              <a:t>1 2 3 4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400" dirty="0"/>
              <a:t>4 4 4 4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400" dirty="0"/>
              <a:t>0 0 0 0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33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static storage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7695" y="123315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int 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static int </a:t>
            </a:r>
            <a:r>
              <a:rPr lang="en-US" sz="2000" dirty="0" err="1"/>
              <a:t>i</a:t>
            </a:r>
            <a:r>
              <a:rPr lang="en-US" sz="2000" dirty="0"/>
              <a:t>=5;</a:t>
            </a:r>
          </a:p>
          <a:p>
            <a:r>
              <a:rPr lang="en-US" sz="2000" dirty="0"/>
              <a:t>    if (- -</a:t>
            </a:r>
            <a:r>
              <a:rPr lang="en-US" sz="2000" dirty="0" err="1"/>
              <a:t>i</a:t>
            </a:r>
            <a:r>
              <a:rPr lang="en-US" sz="2000" dirty="0"/>
              <a:t>){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printf</a:t>
            </a:r>
            <a:r>
              <a:rPr lang="en-US" sz="2000" dirty="0"/>
              <a:t>("%d ",</a:t>
            </a:r>
            <a:r>
              <a:rPr lang="en-US" sz="2000" dirty="0" err="1"/>
              <a:t>i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main();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000" b="1" dirty="0"/>
              <a:t>4 3 2 1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000" dirty="0"/>
              <a:t>1 2 3 4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000" dirty="0"/>
              <a:t>4 4 4 4</a:t>
            </a:r>
          </a:p>
          <a:p>
            <a:pPr marL="342900" indent="-342900">
              <a:buFont typeface="+mj-lt"/>
              <a:buAutoNum type="alphaLcParenR"/>
            </a:pPr>
            <a:r>
              <a:rPr lang="pl-PL" sz="2000" dirty="0"/>
              <a:t>0 0 0 0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743459" y="191127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sz="2000" b="1" dirty="0">
                <a:solidFill>
                  <a:srgbClr val="273239"/>
                </a:solidFill>
              </a:rPr>
              <a:t>Question Explanation: </a:t>
            </a:r>
          </a:p>
          <a:p>
            <a:pPr fontAlgn="base"/>
            <a:r>
              <a:rPr lang="en-US" sz="2000" dirty="0">
                <a:solidFill>
                  <a:srgbClr val="273239"/>
                </a:solidFill>
              </a:rPr>
              <a:t>Since </a:t>
            </a:r>
            <a:r>
              <a:rPr lang="en-US" sz="2000" dirty="0" err="1">
                <a:solidFill>
                  <a:srgbClr val="273239"/>
                </a:solidFill>
              </a:rPr>
              <a:t>i</a:t>
            </a:r>
            <a:r>
              <a:rPr lang="en-US" sz="2000" dirty="0">
                <a:solidFill>
                  <a:srgbClr val="273239"/>
                </a:solidFill>
              </a:rPr>
              <a:t> is static variable, it is shared among all calls to main(). So is reduced by 1 by every function call.</a:t>
            </a:r>
            <a:endParaRPr lang="en-US" sz="2000" b="0" i="0" dirty="0">
              <a:solidFill>
                <a:srgbClr val="27323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810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" y="1"/>
            <a:ext cx="7719935" cy="9144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register storage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7929" y="1532588"/>
            <a:ext cx="4713667" cy="3220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Ex.</a:t>
            </a:r>
          </a:p>
          <a:p>
            <a:pPr lvl="1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#include &lt;</a:t>
            </a:r>
            <a:r>
              <a:rPr lang="en-US" dirty="0" err="1">
                <a:solidFill>
                  <a:srgbClr val="000000"/>
                </a:solidFill>
              </a:rPr>
              <a:t>stdio.h</a:t>
            </a:r>
            <a:r>
              <a:rPr lang="en-US" dirty="0">
                <a:solidFill>
                  <a:srgbClr val="000000"/>
                </a:solidFill>
              </a:rPr>
              <a:t>&gt;  </a:t>
            </a:r>
          </a:p>
          <a:p>
            <a:pPr lvl="1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int main()  </a:t>
            </a:r>
          </a:p>
          <a:p>
            <a:pPr lvl="1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{  </a:t>
            </a:r>
          </a:p>
          <a:p>
            <a:pPr lvl="1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register int a; </a:t>
            </a:r>
          </a:p>
          <a:p>
            <a:pPr lvl="1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printf("%</a:t>
            </a:r>
            <a:r>
              <a:rPr lang="en-US" dirty="0" err="1">
                <a:solidFill>
                  <a:srgbClr val="000000"/>
                </a:solidFill>
              </a:rPr>
              <a:t>d",a</a:t>
            </a:r>
            <a:r>
              <a:rPr lang="en-US" dirty="0">
                <a:solidFill>
                  <a:srgbClr val="000000"/>
                </a:solidFill>
              </a:rPr>
              <a:t>);  </a:t>
            </a:r>
          </a:p>
          <a:p>
            <a:pPr lvl="1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}  </a:t>
            </a:r>
          </a:p>
          <a:p>
            <a:pPr lvl="1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Output:</a:t>
            </a:r>
          </a:p>
          <a:p>
            <a:pPr lvl="1">
              <a:lnSpc>
                <a:spcPct val="107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0</a:t>
            </a:r>
          </a:p>
          <a:p>
            <a:pPr lvl="1">
              <a:lnSpc>
                <a:spcPct val="107000"/>
              </a:lnSpc>
              <a:defRPr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330" y="1148969"/>
            <a:ext cx="680326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Allocated the memory into the CPU registers </a:t>
            </a:r>
            <a:r>
              <a:rPr lang="en-US" dirty="0">
                <a:latin typeface="Arial" panose="020B0604020202020204" pitchFamily="34" charset="0"/>
              </a:rPr>
              <a:t>depending upon the size of the memory remaining in the CPU.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we can not use &amp;operator </a:t>
            </a:r>
            <a:r>
              <a:rPr lang="en-US" dirty="0">
                <a:latin typeface="Arial" panose="020B0604020202020204" pitchFamily="34" charset="0"/>
              </a:rPr>
              <a:t>for the register variable.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access time of the register variables is faster than the automatic variables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latin typeface="Arial" panose="020B0604020202020204" pitchFamily="34" charset="0"/>
              </a:rPr>
              <a:t>The initial default = 0.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latin typeface="Arial" panose="020B0604020202020204" pitchFamily="34" charset="0"/>
              </a:rPr>
              <a:t>The “register” keyword is used for the variable which should be stored in the CPU register..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latin typeface="Arial" panose="020B0604020202020204" pitchFamily="34" charset="0"/>
              </a:rPr>
              <a:t>We can store pointers into the register, i.e., a register can store the address of a variable.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dirty="0">
                <a:latin typeface="Arial" panose="020B0604020202020204" pitchFamily="34" charset="0"/>
              </a:rPr>
              <a:t>Static variables can not be stored into the register since we can not use more than one storage specifier for the same variable.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17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" y="1"/>
            <a:ext cx="8004748" cy="9144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EXTERN storage class</a:t>
            </a:r>
          </a:p>
        </p:txBody>
      </p:sp>
      <p:pic>
        <p:nvPicPr>
          <p:cNvPr id="1027" name="Picture 3" descr="extern keyword in 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1" t="4196" r="3397" b="13636"/>
          <a:stretch/>
        </p:blipFill>
        <p:spPr bwMode="auto">
          <a:xfrm>
            <a:off x="5922137" y="1378040"/>
            <a:ext cx="6091707" cy="302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8157" y="1064428"/>
            <a:ext cx="55786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cs typeface="Calibri" panose="020F0502020204030204" pitchFamily="34" charset="0"/>
              </a:rPr>
              <a:t>Tell the compiler that the </a:t>
            </a:r>
            <a:r>
              <a:rPr lang="en-US" sz="2000" b="1" dirty="0">
                <a:cs typeface="Calibri" panose="020F0502020204030204" pitchFamily="34" charset="0"/>
              </a:rPr>
              <a:t>variable defined as extern </a:t>
            </a:r>
            <a:r>
              <a:rPr lang="en-US" sz="2000" dirty="0">
                <a:cs typeface="Calibri" panose="020F0502020204030204" pitchFamily="34" charset="0"/>
              </a:rPr>
              <a:t>is declared </a:t>
            </a:r>
            <a:r>
              <a:rPr lang="en-US" sz="2000" b="1" dirty="0">
                <a:solidFill>
                  <a:srgbClr val="FF0000"/>
                </a:solidFill>
                <a:cs typeface="Calibri" panose="020F0502020204030204" pitchFamily="34" charset="0"/>
              </a:rPr>
              <a:t>with an external linkage</a:t>
            </a:r>
            <a:r>
              <a:rPr 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 </a:t>
            </a:r>
            <a:r>
              <a:rPr lang="en-US" sz="2000" dirty="0">
                <a:cs typeface="Calibri" panose="020F0502020204030204" pitchFamily="34" charset="0"/>
              </a:rPr>
              <a:t>elsewhere in the program.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cs typeface="Calibri" panose="020F0502020204030204" pitchFamily="34" charset="0"/>
              </a:rPr>
              <a:t>Extern storage class is used when we have global functions or variables which are </a:t>
            </a:r>
            <a:r>
              <a:rPr 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shared between two or more files</a:t>
            </a:r>
            <a:r>
              <a:rPr lang="en-US" sz="2000" dirty="0"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cs typeface="Calibri" panose="020F0502020204030204" pitchFamily="34" charset="0"/>
              </a:rPr>
              <a:t>The default initial value of external integral type is 0 otherwise null.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cs typeface="Calibri" panose="020F0502020204030204" pitchFamily="34" charset="0"/>
              </a:rPr>
              <a:t>Keyword </a:t>
            </a:r>
            <a:r>
              <a:rPr 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extern </a:t>
            </a:r>
            <a:r>
              <a:rPr lang="en-US" sz="2000" dirty="0">
                <a:cs typeface="Calibri" panose="020F0502020204030204" pitchFamily="34" charset="0"/>
              </a:rPr>
              <a:t>is used to declaring a global variable or function in another file to provide the reference of variable or function which have been already defined in the original file</a:t>
            </a:r>
            <a:endParaRPr lang="en-US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4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"/>
            <a:ext cx="8139659" cy="9144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EXTERN storage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730" y="1077283"/>
            <a:ext cx="7761951" cy="483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First File: </a:t>
            </a:r>
            <a:r>
              <a:rPr lang="en-US" sz="2400" dirty="0" err="1">
                <a:solidFill>
                  <a:srgbClr val="FF0000"/>
                </a:solidFill>
              </a:rPr>
              <a:t>main.c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#include &lt;</a:t>
            </a:r>
            <a:r>
              <a:rPr lang="en-US" sz="2400" dirty="0" err="1">
                <a:solidFill>
                  <a:srgbClr val="000000"/>
                </a:solidFill>
              </a:rPr>
              <a:t>stdio.h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400" b="1" dirty="0">
                <a:solidFill>
                  <a:srgbClr val="000000"/>
                </a:solidFill>
              </a:rPr>
              <a:t>extern </a:t>
            </a:r>
            <a:r>
              <a:rPr lang="en-US" sz="2400" b="1" dirty="0" err="1">
                <a:solidFill>
                  <a:srgbClr val="000000"/>
                </a:solidFill>
              </a:rPr>
              <a:t>i</a:t>
            </a:r>
            <a:r>
              <a:rPr lang="en-US" sz="2400" b="1" dirty="0">
                <a:solidFill>
                  <a:srgbClr val="000000"/>
                </a:solidFill>
              </a:rPr>
              <a:t>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int main()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{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   </a:t>
            </a:r>
            <a:r>
              <a:rPr lang="en-US" sz="2400" dirty="0" err="1">
                <a:solidFill>
                  <a:srgbClr val="000000"/>
                </a:solidFill>
              </a:rPr>
              <a:t>printf</a:t>
            </a:r>
            <a:r>
              <a:rPr lang="en-US" sz="2400" dirty="0">
                <a:solidFill>
                  <a:srgbClr val="000000"/>
                </a:solidFill>
              </a:rPr>
              <a:t>("value external integer is = %d\n",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);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   return 0;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}</a:t>
            </a:r>
          </a:p>
          <a:p>
            <a:pPr lvl="1">
              <a:lnSpc>
                <a:spcPct val="107000"/>
              </a:lnSpc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Second File: </a:t>
            </a:r>
            <a:r>
              <a:rPr lang="en-US" sz="2400" dirty="0" err="1">
                <a:solidFill>
                  <a:srgbClr val="FF0000"/>
                </a:solidFill>
              </a:rPr>
              <a:t>original.c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#include &lt;</a:t>
            </a:r>
            <a:r>
              <a:rPr lang="en-US" sz="2400" dirty="0" err="1">
                <a:solidFill>
                  <a:srgbClr val="000000"/>
                </a:solidFill>
              </a:rPr>
              <a:t>stdio.h</a:t>
            </a:r>
            <a:r>
              <a:rPr lang="en-US" sz="2400" dirty="0">
                <a:solidFill>
                  <a:srgbClr val="000000"/>
                </a:solidFill>
              </a:rPr>
              <a:t>&gt;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int </a:t>
            </a:r>
            <a:r>
              <a:rPr lang="en-US" sz="2400" dirty="0" err="1">
                <a:solidFill>
                  <a:srgbClr val="000000"/>
                </a:solidFill>
              </a:rPr>
              <a:t>i</a:t>
            </a:r>
            <a:r>
              <a:rPr lang="en-US" sz="2400" dirty="0">
                <a:solidFill>
                  <a:srgbClr val="000000"/>
                </a:solidFill>
              </a:rPr>
              <a:t>=48;</a:t>
            </a:r>
          </a:p>
        </p:txBody>
      </p:sp>
    </p:spTree>
    <p:extLst>
      <p:ext uri="{BB962C8B-B14F-4D97-AF65-F5344CB8AC3E}">
        <p14:creationId xmlns:p14="http://schemas.microsoft.com/office/powerpoint/2010/main" val="167712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11" y="1308532"/>
            <a:ext cx="11734800" cy="61863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4965" indent="-34290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STORAGE CLASSES are used to determine the </a:t>
            </a:r>
            <a:r>
              <a:rPr lang="en-US" sz="2400" dirty="0">
                <a:solidFill>
                  <a:srgbClr val="FF0000"/>
                </a:solidFill>
              </a:rPr>
              <a:t>LIFETIME</a:t>
            </a:r>
            <a:r>
              <a:rPr lang="en-US" sz="2400" dirty="0">
                <a:solidFill>
                  <a:srgbClr val="292934"/>
                </a:solidFill>
              </a:rPr>
              <a:t>, </a:t>
            </a:r>
            <a:r>
              <a:rPr lang="en-US" sz="2400" dirty="0">
                <a:solidFill>
                  <a:srgbClr val="7030A0"/>
                </a:solidFill>
              </a:rPr>
              <a:t>VISIBILITY</a:t>
            </a:r>
            <a:r>
              <a:rPr lang="en-US" sz="2400" dirty="0">
                <a:solidFill>
                  <a:srgbClr val="292934"/>
                </a:solidFill>
              </a:rPr>
              <a:t>, </a:t>
            </a:r>
            <a:r>
              <a:rPr lang="en-US" sz="2400" dirty="0">
                <a:solidFill>
                  <a:srgbClr val="0070C0"/>
                </a:solidFill>
              </a:rPr>
              <a:t>MEMORY LOCATION</a:t>
            </a:r>
            <a:r>
              <a:rPr lang="en-US" sz="2400" dirty="0">
                <a:solidFill>
                  <a:srgbClr val="292934"/>
                </a:solidFill>
              </a:rPr>
              <a:t>, and </a:t>
            </a:r>
            <a:r>
              <a:rPr lang="en-US" sz="2400" dirty="0">
                <a:solidFill>
                  <a:srgbClr val="C00000"/>
                </a:solidFill>
              </a:rPr>
              <a:t>INITIAL VALUE </a:t>
            </a:r>
            <a:r>
              <a:rPr lang="en-US" sz="2400" dirty="0">
                <a:solidFill>
                  <a:srgbClr val="292934"/>
                </a:solidFill>
              </a:rPr>
              <a:t>of a variable. 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	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    ex. </a:t>
            </a:r>
            <a:r>
              <a:rPr lang="en-US" sz="2400" dirty="0">
                <a:solidFill>
                  <a:srgbClr val="FF0000"/>
                </a:solidFill>
              </a:rPr>
              <a:t>int x;    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endParaRPr lang="en-US" sz="2400" dirty="0">
              <a:solidFill>
                <a:srgbClr val="292934"/>
              </a:solidFill>
            </a:endParaRP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Storage class tells us:	</a:t>
            </a:r>
          </a:p>
          <a:p>
            <a:pPr marL="469265" lvl="1">
              <a:lnSpc>
                <a:spcPct val="150000"/>
              </a:lnSpc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1) 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>
                <a:solidFill>
                  <a:srgbClr val="292934"/>
                </a:solidFill>
              </a:rPr>
              <a:t> the variable  is stored. (Location of x)</a:t>
            </a:r>
          </a:p>
          <a:p>
            <a:pPr marL="469265" lvl="1">
              <a:lnSpc>
                <a:spcPct val="150000"/>
              </a:lnSpc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2) </a:t>
            </a:r>
            <a:r>
              <a:rPr lang="en-US" sz="2400" dirty="0">
                <a:solidFill>
                  <a:srgbClr val="FF0000"/>
                </a:solidFill>
              </a:rPr>
              <a:t>INITIAL VALUE </a:t>
            </a:r>
            <a:r>
              <a:rPr lang="en-US" sz="2400" dirty="0">
                <a:solidFill>
                  <a:srgbClr val="292934"/>
                </a:solidFill>
              </a:rPr>
              <a:t>of the variable. ( initial value of x)</a:t>
            </a:r>
          </a:p>
          <a:p>
            <a:pPr marL="469265" lvl="1">
              <a:lnSpc>
                <a:spcPct val="150000"/>
              </a:lnSpc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3) </a:t>
            </a:r>
            <a:r>
              <a:rPr lang="en-US" sz="2400" dirty="0">
                <a:solidFill>
                  <a:srgbClr val="FF0000"/>
                </a:solidFill>
              </a:rPr>
              <a:t>SCOPE OF THE VARIABLE</a:t>
            </a:r>
            <a:r>
              <a:rPr lang="en-US" sz="2400" dirty="0">
                <a:solidFill>
                  <a:srgbClr val="292934"/>
                </a:solidFill>
              </a:rPr>
              <a:t>. Scope specifies the part of the program  which a variable x is accessed. (visibility of x)</a:t>
            </a:r>
          </a:p>
          <a:p>
            <a:pPr marL="469265" lvl="1">
              <a:lnSpc>
                <a:spcPct val="150000"/>
              </a:lnSpc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4) </a:t>
            </a:r>
            <a:r>
              <a:rPr lang="en-US" sz="2400" dirty="0">
                <a:solidFill>
                  <a:srgbClr val="FF0000"/>
                </a:solidFill>
              </a:rPr>
              <a:t>LIFE OF THE VARIABLE </a:t>
            </a:r>
            <a:r>
              <a:rPr lang="en-US" sz="2400" dirty="0">
                <a:solidFill>
                  <a:srgbClr val="292934"/>
                </a:solidFill>
              </a:rPr>
              <a:t>How long variable exist in the program.(Lifetime of x)</a:t>
            </a:r>
          </a:p>
          <a:p>
            <a:pPr marL="354965" indent="-342900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endParaRPr lang="en-US" sz="2400" dirty="0">
              <a:solidFill>
                <a:srgbClr val="292934"/>
              </a:solidFill>
            </a:endParaRP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   </a:t>
            </a:r>
          </a:p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0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Storage Classes in 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55694"/>
              </p:ext>
            </p:extLst>
          </p:nvPr>
        </p:nvGraphicFramePr>
        <p:xfrm>
          <a:off x="359765" y="3417760"/>
          <a:ext cx="11603637" cy="3127807"/>
        </p:xfrm>
        <a:graphic>
          <a:graphicData uri="http://schemas.openxmlformats.org/drawingml/2006/table">
            <a:tbl>
              <a:tblPr/>
              <a:tblGrid>
                <a:gridCol w="1595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25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01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Storage Classes</a:t>
                      </a:r>
                    </a:p>
                  </a:txBody>
                  <a:tcPr marL="69584" marR="69584" marT="69584" marB="69584">
                    <a:lnL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Storage Place</a:t>
                      </a:r>
                    </a:p>
                  </a:txBody>
                  <a:tcPr marL="69584" marR="69584" marT="69584" marB="69584">
                    <a:lnL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Value</a:t>
                      </a:r>
                    </a:p>
                  </a:txBody>
                  <a:tcPr marL="69584" marR="69584" marT="69584" marB="69584">
                    <a:lnL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Scope</a:t>
                      </a:r>
                    </a:p>
                  </a:txBody>
                  <a:tcPr marL="69584" marR="69584" marT="69584" marB="69584">
                    <a:lnL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Lifetime</a:t>
                      </a:r>
                    </a:p>
                  </a:txBody>
                  <a:tcPr marL="69584" marR="69584" marT="69584" marB="69584">
                    <a:lnL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D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auto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RAM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Garbage Value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Local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Within function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98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extern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RAM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Zero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Global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Till the end of the main program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Maybe declared anywhere in the program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0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static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RAM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Zero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Local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Till the end of the main program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, Retains value between multiple functions call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2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register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Register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Garbage Value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Local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inter-regular"/>
                        </a:rPr>
                        <a:t>Within the function</a:t>
                      </a:r>
                    </a:p>
                  </a:txBody>
                  <a:tcPr marL="46391" marR="46391" marT="46390" marB="4639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" y="1336182"/>
            <a:ext cx="117348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2065"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There are FOUR types of storage classes in C</a:t>
            </a:r>
          </a:p>
          <a:p>
            <a:pPr marL="926465" lvl="1" indent="-457200">
              <a:buSzPct val="95000"/>
              <a:buFont typeface="+mj-lt"/>
              <a:buAutoNum type="arabicPeriod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Automatic (auto)</a:t>
            </a:r>
          </a:p>
          <a:p>
            <a:pPr marL="926465" lvl="1" indent="-457200">
              <a:buSzPct val="95000"/>
              <a:buFont typeface="+mj-lt"/>
              <a:buAutoNum type="arabicPeriod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Static (static)</a:t>
            </a:r>
          </a:p>
          <a:p>
            <a:pPr marL="926465" lvl="1" indent="-457200">
              <a:buSzPct val="95000"/>
              <a:buFont typeface="+mj-lt"/>
              <a:buAutoNum type="arabicPeriod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External (extern)</a:t>
            </a:r>
          </a:p>
          <a:p>
            <a:pPr marL="926465" lvl="1" indent="-457200">
              <a:buSzPct val="95000"/>
              <a:buFont typeface="+mj-lt"/>
              <a:buAutoNum type="arabicPeriod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Register (register)</a:t>
            </a:r>
          </a:p>
        </p:txBody>
      </p:sp>
    </p:spTree>
    <p:extLst>
      <p:ext uri="{BB962C8B-B14F-4D97-AF65-F5344CB8AC3E}">
        <p14:creationId xmlns:p14="http://schemas.microsoft.com/office/powerpoint/2010/main" val="11193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Storage Classes in C- auto storage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0960" y="1413459"/>
            <a:ext cx="4597757" cy="4768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#include&lt;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stdio.h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int main()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auto int x;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(“%d”, x);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return 0;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lvl="1">
              <a:lnSpc>
                <a:spcPct val="107000"/>
              </a:lnSpc>
              <a:defRPr/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endParaRPr lang="en-US" sz="3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0  (Garbage Value)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4" y="1308532"/>
            <a:ext cx="680326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Automatic variables or storage classes are </a:t>
            </a:r>
            <a:r>
              <a:rPr lang="en-US" sz="2400" dirty="0">
                <a:solidFill>
                  <a:srgbClr val="FF0000"/>
                </a:solidFill>
              </a:rPr>
              <a:t>ALLOCATED MEMORY AUTOMATICALLY AT RUNTIME.</a:t>
            </a:r>
          </a:p>
          <a:p>
            <a:pPr algn="just">
              <a:buSzPct val="95000"/>
              <a:tabLst>
                <a:tab pos="140335" algn="l"/>
              </a:tabLst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 algn="just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The variable is declared with keyword </a:t>
            </a:r>
            <a:r>
              <a:rPr lang="en-US" sz="2400" dirty="0">
                <a:solidFill>
                  <a:srgbClr val="FF0000"/>
                </a:solidFill>
              </a:rPr>
              <a:t>auto</a:t>
            </a:r>
            <a:r>
              <a:rPr lang="en-US" sz="2400" dirty="0">
                <a:solidFill>
                  <a:srgbClr val="292934"/>
                </a:solidFill>
              </a:rPr>
              <a:t>. </a:t>
            </a:r>
          </a:p>
          <a:p>
            <a:pPr algn="just">
              <a:buSzPct val="95000"/>
              <a:tabLst>
                <a:tab pos="140335" algn="l"/>
              </a:tabLst>
              <a:defRPr/>
            </a:pPr>
            <a:endParaRPr lang="en-US" sz="2400" dirty="0">
              <a:solidFill>
                <a:srgbClr val="292934"/>
              </a:solidFill>
            </a:endParaRPr>
          </a:p>
          <a:p>
            <a:pPr marL="342900" indent="-342900" algn="just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(auto keyword is optional while declaring variables.)</a:t>
            </a:r>
          </a:p>
          <a:p>
            <a:pPr marL="342900" indent="-342900" algn="just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They must be </a:t>
            </a:r>
            <a:r>
              <a:rPr lang="en-US" sz="2400" dirty="0">
                <a:solidFill>
                  <a:srgbClr val="FF0000"/>
                </a:solidFill>
              </a:rPr>
              <a:t>declared at the start of a block</a:t>
            </a:r>
          </a:p>
          <a:p>
            <a:pPr marL="342900" indent="-342900" algn="just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Memory is allocated automatically upon entry to a block and freed automatically upon exit from the block. </a:t>
            </a:r>
          </a:p>
          <a:p>
            <a:pPr marL="342900" indent="-342900" algn="just"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The automatic variables are initialized to garbage by default.</a:t>
            </a:r>
          </a:p>
        </p:txBody>
      </p:sp>
    </p:spTree>
    <p:extLst>
      <p:ext uri="{BB962C8B-B14F-4D97-AF65-F5344CB8AC3E}">
        <p14:creationId xmlns:p14="http://schemas.microsoft.com/office/powerpoint/2010/main" val="806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/>
              <a:t>Storage Classes in C- auto storage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7929" y="1322731"/>
            <a:ext cx="4713667" cy="5229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stdio.h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&gt;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int main()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{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int a; //auto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char b;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c; 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printf("%d %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c%f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",a,b,c);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return 0; 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</a:p>
          <a:p>
            <a:pPr lvl="1">
              <a:lnSpc>
                <a:spcPct val="107000"/>
              </a:lnSpc>
              <a:defRPr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   0.000000 (garbage)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725" y="1420218"/>
            <a:ext cx="68032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FF0000"/>
                </a:solidFill>
              </a:rPr>
              <a:t>Storage-</a:t>
            </a:r>
            <a:r>
              <a:rPr lang="en-US" sz="2400" dirty="0">
                <a:solidFill>
                  <a:srgbClr val="292934"/>
                </a:solidFill>
              </a:rPr>
              <a:t> stored in memory</a:t>
            </a:r>
          </a:p>
          <a:p>
            <a:pPr marL="342900" indent="-342900" algn="just">
              <a:lnSpc>
                <a:spcPct val="150000"/>
              </a:lnSpc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FF0000"/>
                </a:solidFill>
              </a:rPr>
              <a:t>Default initial value- </a:t>
            </a:r>
            <a:r>
              <a:rPr lang="en-US" sz="2400" dirty="0">
                <a:solidFill>
                  <a:srgbClr val="292934"/>
                </a:solidFill>
              </a:rPr>
              <a:t>garbage value</a:t>
            </a:r>
          </a:p>
          <a:p>
            <a:pPr algn="just">
              <a:lnSpc>
                <a:spcPct val="150000"/>
              </a:lnSpc>
              <a:buSzPct val="95000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292934"/>
                </a:solidFill>
              </a:rPr>
              <a:t>    (int - 0, float-0.000000, char- null)</a:t>
            </a:r>
          </a:p>
          <a:p>
            <a:pPr marL="342900" indent="-342900" algn="just">
              <a:lnSpc>
                <a:spcPct val="150000"/>
              </a:lnSpc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FF0000"/>
                </a:solidFill>
              </a:rPr>
              <a:t>Scope- </a:t>
            </a:r>
            <a:r>
              <a:rPr lang="en-US" sz="2400" dirty="0">
                <a:solidFill>
                  <a:srgbClr val="292934"/>
                </a:solidFill>
              </a:rPr>
              <a:t>local to the block in which they are declared , including any blocks nested within that block. For this reasons automatic variables are also called local variable.</a:t>
            </a:r>
          </a:p>
          <a:p>
            <a:pPr marL="342900" indent="-342900" algn="just">
              <a:lnSpc>
                <a:spcPct val="150000"/>
              </a:lnSpc>
              <a:buSzPct val="95000"/>
              <a:buFont typeface="Wingdings" panose="05000000000000000000" pitchFamily="2" charset="2"/>
              <a:buChar char="§"/>
              <a:tabLst>
                <a:tab pos="140335" algn="l"/>
              </a:tabLst>
              <a:defRPr/>
            </a:pPr>
            <a:r>
              <a:rPr lang="en-US" sz="2400" dirty="0">
                <a:solidFill>
                  <a:srgbClr val="FF0000"/>
                </a:solidFill>
              </a:rPr>
              <a:t>Life-</a:t>
            </a:r>
            <a:r>
              <a:rPr lang="en-US" sz="2400" dirty="0">
                <a:solidFill>
                  <a:srgbClr val="292934"/>
                </a:solidFill>
              </a:rPr>
              <a:t> within the block in which the variable is defined</a:t>
            </a:r>
          </a:p>
        </p:txBody>
      </p:sp>
    </p:spTree>
    <p:extLst>
      <p:ext uri="{BB962C8B-B14F-4D97-AF65-F5344CB8AC3E}">
        <p14:creationId xmlns:p14="http://schemas.microsoft.com/office/powerpoint/2010/main" val="174257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Storage Classes in C- static storage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4200" y="1367638"/>
            <a:ext cx="5257800" cy="4370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+mj-lt"/>
              </a:rPr>
              <a:t>/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/ STATIC STORAGE CLASS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#include&lt;</a:t>
            </a:r>
            <a:r>
              <a:rPr lang="en-US" sz="2000" dirty="0" err="1">
                <a:latin typeface="+mj-lt"/>
              </a:rPr>
              <a:t>stdio.h</a:t>
            </a:r>
            <a:r>
              <a:rPr lang="en-US" sz="2000" dirty="0">
                <a:latin typeface="+mj-lt"/>
              </a:rPr>
              <a:t>&gt;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int fun()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+mj-lt"/>
              </a:rPr>
              <a:t>static int count = 0;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//Initialized only once</a:t>
            </a:r>
          </a:p>
          <a:p>
            <a:pPr>
              <a:defRPr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count++;  //shared among multiple function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return count;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}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int main()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{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printf("%d ",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fun()</a:t>
            </a:r>
            <a:r>
              <a:rPr lang="en-US" sz="2000" dirty="0">
                <a:latin typeface="+mj-lt"/>
              </a:rPr>
              <a:t>); //count=1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printf("%d ",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fun()</a:t>
            </a:r>
            <a:r>
              <a:rPr lang="en-US" sz="2000" dirty="0">
                <a:latin typeface="+mj-lt"/>
              </a:rPr>
              <a:t>); //count=2</a:t>
            </a:r>
          </a:p>
          <a:p>
            <a:pPr>
              <a:defRPr/>
            </a:pPr>
            <a:r>
              <a:rPr lang="en-US" sz="2000" dirty="0">
                <a:latin typeface="+mj-lt"/>
              </a:rPr>
              <a:t>return </a:t>
            </a:r>
            <a:r>
              <a:rPr lang="en-US" dirty="0">
                <a:latin typeface="+mj-lt"/>
              </a:rPr>
              <a:t>0;</a:t>
            </a:r>
          </a:p>
          <a:p>
            <a:pPr>
              <a:defRPr/>
            </a:pP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718188" y="5086214"/>
            <a:ext cx="2473817" cy="923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Output: 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1 2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15723" y="5086211"/>
            <a:ext cx="11455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Storage-</a:t>
            </a:r>
            <a:r>
              <a:rPr lang="en-US" altLang="en-US" sz="2000" dirty="0">
                <a:latin typeface="+mj-lt"/>
              </a:rPr>
              <a:t> stored in 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Default initial value- </a:t>
            </a:r>
            <a:r>
              <a:rPr lang="en-US" altLang="en-US" sz="2000" dirty="0">
                <a:latin typeface="+mj-lt"/>
              </a:rPr>
              <a:t>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Scope</a:t>
            </a:r>
            <a:r>
              <a:rPr lang="en-US" altLang="en-US" sz="2000" dirty="0">
                <a:latin typeface="+mj-lt"/>
              </a:rPr>
              <a:t>- local to the block in which they are declared 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Life</a:t>
            </a:r>
            <a:r>
              <a:rPr lang="en-US" altLang="en-US" sz="2000" dirty="0">
                <a:latin typeface="+mj-lt"/>
              </a:rPr>
              <a:t>- </a:t>
            </a:r>
            <a:r>
              <a:rPr lang="en-US" altLang="en-US" sz="2000" dirty="0">
                <a:solidFill>
                  <a:srgbClr val="7030A0"/>
                </a:solidFill>
                <a:latin typeface="+mj-lt"/>
              </a:rPr>
              <a:t>Till the end of the main program</a:t>
            </a:r>
            <a:r>
              <a:rPr lang="en-US" altLang="en-US" sz="2000" dirty="0">
                <a:latin typeface="+mj-lt"/>
              </a:rPr>
              <a:t>, Retains value between multiple functions call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5721" y="1475528"/>
            <a:ext cx="6519931" cy="279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variables defined as 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static specifier 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can </a:t>
            </a:r>
            <a:r>
              <a:rPr lang="en-US" sz="20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HOLD THEIR VALUE BETWEEN THE MULTIPLE FUNCTION CALLS.</a:t>
            </a:r>
          </a:p>
          <a:p>
            <a:pPr marL="342900" indent="-342900" algn="just"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Static local variables are 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visible only to the function 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or the block in which they are defined.</a:t>
            </a:r>
          </a:p>
          <a:p>
            <a:pPr lvl="1">
              <a:defRPr/>
            </a:pPr>
            <a:endParaRPr lang="en-US" sz="20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</a:rPr>
              <a:t>static char c;  </a:t>
            </a:r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</a:rPr>
              <a:t>static int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92219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static storage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003" y="2053828"/>
            <a:ext cx="5924284" cy="44781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</a:rPr>
              <a:t>#include&lt;</a:t>
            </a:r>
            <a:r>
              <a:rPr lang="en-US" dirty="0" err="1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</a:rPr>
              <a:t>stdio.h</a:t>
            </a:r>
            <a:r>
              <a:rPr lang="en-US" dirty="0">
                <a:solidFill>
                  <a:srgbClr val="0000FF"/>
                </a:solidFill>
                <a:latin typeface="inter-regular"/>
                <a:ea typeface="Times New Roman" panose="02020603050405020304" pitchFamily="18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6699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2E8B57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 a = 10;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6699"/>
                </a:solidFill>
                <a:latin typeface="inter-regular"/>
                <a:ea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2E8B57"/>
                </a:solidFill>
                <a:latin typeface="inter-regular"/>
                <a:ea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 b = 24; </a:t>
            </a:r>
            <a:endParaRPr lang="en-US" b="1" dirty="0">
              <a:solidFill>
                <a:srgbClr val="006699"/>
              </a:solidFill>
              <a:latin typeface="inter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6699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 sum()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{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printf(</a:t>
            </a:r>
            <a:r>
              <a:rPr lang="en-US" dirty="0">
                <a:solidFill>
                  <a:srgbClr val="0000FF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"%d %d \n"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a,b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);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a++; 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b++;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}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6699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 main()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{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2E8B57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;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b="1" dirty="0">
                <a:solidFill>
                  <a:srgbClr val="006699"/>
                </a:solidFill>
                <a:latin typeface="inter-regular"/>
                <a:ea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 = 0; </a:t>
            </a:r>
            <a:r>
              <a:rPr lang="en-US" dirty="0" err="1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&lt; 3; </a:t>
            </a:r>
            <a:r>
              <a:rPr lang="en-US" dirty="0" err="1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++)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{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sum(); </a:t>
            </a:r>
            <a:r>
              <a:rPr lang="en-US" dirty="0">
                <a:solidFill>
                  <a:srgbClr val="008200"/>
                </a:solidFill>
                <a:latin typeface="inter-regular"/>
                <a:ea typeface="Times New Roman" panose="02020603050405020304" pitchFamily="18" charset="0"/>
              </a:rPr>
              <a:t>.  </a:t>
            </a: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 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Calibri" panose="020F0502020204030204" pitchFamily="34" charset="0"/>
                <a:cs typeface="Times New Roman" panose="02020603050405020304" pitchFamily="18" charset="0"/>
              </a:rPr>
              <a:t>}  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1875"/>
              </a:lnSpc>
              <a:tabLst>
                <a:tab pos="4572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inter-regular"/>
                <a:ea typeface="Times New Roman" panose="02020603050405020304" pitchFamily="18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70816" y="4874885"/>
            <a:ext cx="2473817" cy="16123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Output: </a:t>
            </a:r>
          </a:p>
          <a:p>
            <a:pPr>
              <a:defRPr/>
            </a:pPr>
            <a:endParaRPr lang="en-US" dirty="0"/>
          </a:p>
          <a:p>
            <a:pPr algn="just">
              <a:lnSpc>
                <a:spcPct val="107000"/>
              </a:lnSpc>
              <a:spcBef>
                <a:spcPts val="200"/>
              </a:spcBef>
              <a:defRPr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10  24 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  <a:defRPr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11  25 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  <a:defRPr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12  26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5724" y="1160737"/>
            <a:ext cx="107699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In C programming, when static is used on a global variable, it causes only one copy of that member to be shared by all the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55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Storage Classes in C- static storage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5721" y="935887"/>
            <a:ext cx="62623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Q) What is the output of the following program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 fun()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static int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16;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--;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 main()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{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for(fun(); fun(); fun())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("%d ", fun());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return 0;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Infinite loop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13 10 7 4 1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14 11 8 5 2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15 12 8 5 2</a:t>
            </a:r>
          </a:p>
        </p:txBody>
      </p:sp>
    </p:spTree>
    <p:extLst>
      <p:ext uri="{BB962C8B-B14F-4D97-AF65-F5344CB8AC3E}">
        <p14:creationId xmlns:p14="http://schemas.microsoft.com/office/powerpoint/2010/main" val="17654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Storage Classes in C- static storage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724" y="1400575"/>
            <a:ext cx="10769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endParaRPr lang="en-US" sz="2000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86471" y="1400579"/>
            <a:ext cx="7151756" cy="482949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fun() called first time: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16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for loop initialization done;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In test condition, compiler checks for non zero value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fun() called again : </a:t>
            </a:r>
            <a:r>
              <a:rPr lang="en-US" altLang="en-US" sz="1400" dirty="0" err="1">
                <a:solidFill>
                  <a:srgbClr val="FF0000"/>
                </a:solidFill>
              </a:rPr>
              <a:t>num</a:t>
            </a:r>
            <a:r>
              <a:rPr lang="en-US" altLang="en-US" sz="1400" dirty="0">
                <a:solidFill>
                  <a:srgbClr val="FF0000"/>
                </a:solidFill>
              </a:rPr>
              <a:t> = 15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FF0000"/>
                </a:solidFill>
              </a:rPr>
              <a:t>printf</a:t>
            </a:r>
            <a:r>
              <a:rPr lang="en-US" altLang="en-US" sz="1400" dirty="0">
                <a:solidFill>
                  <a:srgbClr val="FF0000"/>
                </a:solidFill>
              </a:rPr>
              <a:t>("%d \n", fun());:</a:t>
            </a:r>
            <a:r>
              <a:rPr lang="en-US" altLang="en-US" sz="1400" dirty="0" err="1">
                <a:solidFill>
                  <a:srgbClr val="FF0000"/>
                </a:solidFill>
              </a:rPr>
              <a:t>num</a:t>
            </a:r>
            <a:r>
              <a:rPr lang="en-US" altLang="en-US" sz="1400" dirty="0">
                <a:solidFill>
                  <a:srgbClr val="FF0000"/>
                </a:solidFill>
              </a:rPr>
              <a:t>=14 -&gt;printed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Increment/decrement condition check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fun(); called again : </a:t>
            </a:r>
            <a:r>
              <a:rPr lang="en-US" altLang="en-US" sz="1400" dirty="0" err="1">
                <a:solidFill>
                  <a:srgbClr val="FF0000"/>
                </a:solidFill>
              </a:rPr>
              <a:t>num</a:t>
            </a:r>
            <a:r>
              <a:rPr lang="en-US" altLang="en-US" sz="1400" dirty="0">
                <a:solidFill>
                  <a:srgbClr val="FF0000"/>
                </a:solidFill>
              </a:rPr>
              <a:t> = 13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----------------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fun() called second time: </a:t>
            </a:r>
            <a:r>
              <a:rPr lang="en-US" altLang="en-US" sz="1400" dirty="0" err="1"/>
              <a:t>num</a:t>
            </a:r>
            <a:r>
              <a:rPr lang="en-US" altLang="en-US" sz="1400" dirty="0"/>
              <a:t>: 13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In test </a:t>
            </a:r>
            <a:r>
              <a:rPr lang="en-US" altLang="en-US" sz="1400" dirty="0" err="1"/>
              <a:t>condition,compiler</a:t>
            </a:r>
            <a:r>
              <a:rPr lang="en-US" altLang="en-US" sz="1400" dirty="0"/>
              <a:t> checks for non zero value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fun() called again : </a:t>
            </a:r>
            <a:r>
              <a:rPr lang="en-US" altLang="en-US" sz="1400" dirty="0" err="1"/>
              <a:t>num</a:t>
            </a:r>
            <a:r>
              <a:rPr lang="en-US" altLang="en-US" sz="1400" dirty="0"/>
              <a:t> = 12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FF0000"/>
                </a:solidFill>
              </a:rPr>
              <a:t>printf</a:t>
            </a:r>
            <a:r>
              <a:rPr lang="en-US" altLang="en-US" sz="1400" dirty="0">
                <a:solidFill>
                  <a:srgbClr val="FF0000"/>
                </a:solidFill>
              </a:rPr>
              <a:t>("%d \n", fun());:</a:t>
            </a:r>
            <a:r>
              <a:rPr lang="en-US" altLang="en-US" sz="1400" dirty="0" err="1">
                <a:solidFill>
                  <a:srgbClr val="FF0000"/>
                </a:solidFill>
              </a:rPr>
              <a:t>num</a:t>
            </a:r>
            <a:r>
              <a:rPr lang="en-US" altLang="en-US" sz="1400" dirty="0">
                <a:solidFill>
                  <a:srgbClr val="FF0000"/>
                </a:solidFill>
              </a:rPr>
              <a:t>=11 -&gt;printed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fun(); called again : </a:t>
            </a:r>
            <a:r>
              <a:rPr lang="en-US" altLang="en-US" sz="1400" dirty="0" err="1"/>
              <a:t>num</a:t>
            </a:r>
            <a:r>
              <a:rPr lang="en-US" altLang="en-US" sz="1400" dirty="0"/>
              <a:t> =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817" y="140058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//STATIC STORAGE CLASS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fun()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 static int 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>
                <a:solidFill>
                  <a:srgbClr val="FF0000"/>
                </a:solidFill>
              </a:rPr>
              <a:t> = 16;</a:t>
            </a:r>
          </a:p>
          <a:p>
            <a:r>
              <a:rPr lang="en-US" dirty="0"/>
              <a:t>  return </a:t>
            </a:r>
            <a:r>
              <a:rPr lang="en-US" dirty="0" err="1"/>
              <a:t>num</a:t>
            </a:r>
            <a:r>
              <a:rPr lang="en-US" dirty="0"/>
              <a:t> - - 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>
                <a:solidFill>
                  <a:srgbClr val="FF0000"/>
                </a:solidFill>
              </a:rPr>
              <a:t>  for(fun(); fun(); fun())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", fun());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Infinite loop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13 10 7 4 1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1" dirty="0"/>
              <a:t>14 11 8 5 2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15 12 8 5 2</a:t>
            </a:r>
          </a:p>
        </p:txBody>
      </p:sp>
    </p:spTree>
    <p:extLst>
      <p:ext uri="{BB962C8B-B14F-4D97-AF65-F5344CB8AC3E}">
        <p14:creationId xmlns:p14="http://schemas.microsoft.com/office/powerpoint/2010/main" val="209177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1593</Words>
  <Application>Microsoft Office PowerPoint</Application>
  <PresentationFormat>Widescreen</PresentationFormat>
  <Paragraphs>296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Consolas</vt:lpstr>
      <vt:lpstr>inter-regular</vt:lpstr>
      <vt:lpstr>Roboto</vt:lpstr>
      <vt:lpstr>times new roman</vt:lpstr>
      <vt:lpstr>times new roman</vt:lpstr>
      <vt:lpstr>Wingdings</vt:lpstr>
      <vt:lpstr>1_Office Theme</vt:lpstr>
      <vt:lpstr>PowerPoint Presentation</vt:lpstr>
      <vt:lpstr>Storage Classes in C</vt:lpstr>
      <vt:lpstr>Storage Classes in C</vt:lpstr>
      <vt:lpstr>Storage Classes in C- auto storage class</vt:lpstr>
      <vt:lpstr>Storage Classes in C- auto storage class</vt:lpstr>
      <vt:lpstr>Storage Classes in C- static storage class</vt:lpstr>
      <vt:lpstr>Storage Classes in C- static storage class</vt:lpstr>
      <vt:lpstr>Storage Classes in C- static storage class</vt:lpstr>
      <vt:lpstr>Storage Classes in C- static storage class</vt:lpstr>
      <vt:lpstr>Storage Classes in C- static storage class</vt:lpstr>
      <vt:lpstr>Storage Classes in C- static storage class</vt:lpstr>
      <vt:lpstr>Storage Classes in C- static storage class</vt:lpstr>
      <vt:lpstr>Storage Classes in C- static storage class</vt:lpstr>
      <vt:lpstr>Storage Classes in C- register storage class</vt:lpstr>
      <vt:lpstr>Storage Classes in C- EXTERN storage class</vt:lpstr>
      <vt:lpstr>Storage Classes in C- EXTERN storage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Natisha Chaudhary</dc:creator>
  <cp:lastModifiedBy>Sangeeta A</cp:lastModifiedBy>
  <cp:revision>47</cp:revision>
  <dcterms:created xsi:type="dcterms:W3CDTF">2023-02-19T15:41:08Z</dcterms:created>
  <dcterms:modified xsi:type="dcterms:W3CDTF">2025-03-10T12:48:11Z</dcterms:modified>
</cp:coreProperties>
</file>