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embeddedFontLst>
    <p:embeddedFont>
      <p:font typeface="Inter" panose="020B0604020202020204" charset="0"/>
      <p:regular r:id="rId67"/>
      <p:bold r:id="rId68"/>
      <p:italic r:id="rId69"/>
      <p:boldItalic r:id="rId70"/>
    </p:embeddedFont>
    <p:embeddedFont>
      <p:font typeface="Lato" panose="020F0502020204030203" pitchFamily="34" charset="0"/>
      <p:regular r:id="rId71"/>
      <p:bold r:id="rId72"/>
      <p:italic r:id="rId73"/>
      <p:boldItalic r:id="rId74"/>
    </p:embeddedFont>
    <p:embeddedFont>
      <p:font typeface="Nunito" pitchFamily="2" charset="0"/>
      <p:regular r:id="rId75"/>
      <p:bold r:id="rId76"/>
      <p:italic r:id="rId77"/>
      <p:boldItalic r:id="rId78"/>
    </p:embeddedFont>
    <p:embeddedFont>
      <p:font typeface="Nunito Sans" panose="020F0502020204030204" pitchFamily="2" charset="0"/>
      <p:regular r:id="rId79"/>
      <p:bold r:id="rId80"/>
      <p:italic r:id="rId81"/>
      <p:boldItalic r:id="rId82"/>
    </p:embeddedFont>
    <p:embeddedFont>
      <p:font typeface="Nunito Sans Light" panose="020F0502020204030204" pitchFamily="2" charset="0"/>
      <p:regular r:id="rId83"/>
      <p:bold r:id="rId84"/>
      <p:italic r:id="rId85"/>
      <p:boldItalic r:id="rId86"/>
    </p:embeddedFont>
    <p:embeddedFont>
      <p:font typeface="Nunito Sans SemiBold" panose="020F0502020204030204" pitchFamily="2"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hxzHDQWahtqbKrhQ75A4M2Zh4k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1C7755-38CB-40AD-9BDE-D3726B49EA5C}">
  <a:tblStyle styleId="{EA1C7755-38CB-40AD-9BDE-D3726B49EA5C}"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font" Target="fonts/font18.fntdata"/><Relationship Id="rId89" Type="http://schemas.openxmlformats.org/officeDocument/2006/relationships/font" Target="fonts/font23.fntdata"/><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90" Type="http://schemas.openxmlformats.org/officeDocument/2006/relationships/font" Target="fonts/font24.fntdata"/><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font" Target="fonts/font22.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 name="Google Shape;4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141" name="Google Shape;14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151" name="Google Shape;15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172" name="Google Shape;17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184" name="Google Shape;18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191" name="Google Shape;19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220" name="Google Shape;22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229" name="Google Shape;22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239" name="Google Shape;23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249" name="Google Shape;24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58" name="Google Shape;5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258" name="Google Shape;25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279" name="Google Shape;27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8" name="Google Shape;29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310" name="Google Shape;310;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320" name="Google Shape;32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330" name="Google Shape;33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338" name="Google Shape;338;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359" name="Google Shape;35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378" name="Google Shape;378;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67" name="Google Shape;6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387" name="Google Shape;387;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396" name="Google Shape;396;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404" name="Google Shape;404;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412" name="Google Shape;41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423" name="Google Shape;423;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431" name="Google Shape;431;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451" name="Google Shape;451;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471" name="Google Shape;471;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480" name="Google Shape;480;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488" name="Google Shape;488;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78" name="Google Shape;7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5" name="Google Shape;49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1" name="Google Shape;50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8" name="Google Shape;50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4" name="Google Shape;51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0" name="Google Shape;52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527" name="Google Shape;527;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552" name="Google Shape;55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577" name="Google Shape;577;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2" name="Google Shape;60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603" name="Google Shape;603;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628" name="Google Shape;628;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87" name="Google Shape;8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2" name="Google Shape;652;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653" name="Google Shape;653;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678" name="Google Shape;678;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2" name="Google Shape;70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703" name="Google Shape;70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728" name="Google Shape;728;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2" name="Google Shape;7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753" name="Google Shape;753;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778" name="Google Shape;77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803" name="Google Shape;803;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7" name="Google Shape;827;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Pseudo Code to Code (Programming)</a:t>
            </a:r>
            <a:endParaRPr b="1"/>
          </a:p>
          <a:p>
            <a:pPr marL="0" lvl="0" indent="0" algn="l" rtl="0">
              <a:spcBef>
                <a:spcPts val="360"/>
              </a:spcBef>
              <a:spcAft>
                <a:spcPts val="0"/>
              </a:spcAft>
              <a:buNone/>
            </a:pPr>
            <a:r>
              <a:rPr lang="en-US" b="0"/>
              <a:t>Format the code as required</a:t>
            </a:r>
            <a:endParaRPr b="0"/>
          </a:p>
        </p:txBody>
      </p:sp>
      <p:sp>
        <p:nvSpPr>
          <p:cNvPr id="828" name="Google Shape;828;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853" name="Google Shape;853;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878" name="Google Shape;878;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Title + Image + Text</a:t>
            </a:r>
            <a:endParaRPr b="1"/>
          </a:p>
        </p:txBody>
      </p:sp>
      <p:sp>
        <p:nvSpPr>
          <p:cNvPr id="95" name="Google Shape;9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2" name="Google Shape;90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903" name="Google Shape;903;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7" name="Google Shape;927;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928" name="Google Shape;928;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953" name="Google Shape;953;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978" name="Google Shape;978;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2" name="Google Shape;100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b="1"/>
              <a:t>Code + Comments (Programming)</a:t>
            </a:r>
            <a:endParaRPr b="1"/>
          </a:p>
          <a:p>
            <a:pPr marL="0" lvl="0" indent="0" algn="l" rtl="0">
              <a:spcBef>
                <a:spcPts val="360"/>
              </a:spcBef>
              <a:spcAft>
                <a:spcPts val="0"/>
              </a:spcAft>
              <a:buNone/>
            </a:pPr>
            <a:r>
              <a:rPr lang="en-US" b="0"/>
              <a:t>Format the code as required</a:t>
            </a:r>
            <a:endParaRPr b="0"/>
          </a:p>
        </p:txBody>
      </p:sp>
      <p:sp>
        <p:nvSpPr>
          <p:cNvPr id="1003" name="Google Shape;1003;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1"/>
          </a:p>
        </p:txBody>
      </p:sp>
      <p:sp>
        <p:nvSpPr>
          <p:cNvPr id="104" name="Google Shape;10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b="0"/>
          </a:p>
        </p:txBody>
      </p:sp>
      <p:sp>
        <p:nvSpPr>
          <p:cNvPr id="113" name="Google Shape;113;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66"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66"/>
          <p:cNvGrpSpPr/>
          <p:nvPr/>
        </p:nvGrpSpPr>
        <p:grpSpPr>
          <a:xfrm>
            <a:off x="6146800" y="0"/>
            <a:ext cx="2997200" cy="876300"/>
            <a:chOff x="6096000" y="3924300"/>
            <a:chExt cx="2997200" cy="876300"/>
          </a:xfrm>
        </p:grpSpPr>
        <p:sp>
          <p:nvSpPr>
            <p:cNvPr id="27" name="Google Shape;27;p66"/>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66"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66"/>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66"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6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67"/>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7"/>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6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65"/>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65"/>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65"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8" name="Google Shape;18;p65"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9" name="Google Shape;19;p65"/>
          <p:cNvGrpSpPr/>
          <p:nvPr/>
        </p:nvGrpSpPr>
        <p:grpSpPr>
          <a:xfrm>
            <a:off x="6146800" y="0"/>
            <a:ext cx="2997200" cy="876300"/>
            <a:chOff x="6096000" y="3924300"/>
            <a:chExt cx="2997200" cy="876300"/>
          </a:xfrm>
        </p:grpSpPr>
        <p:sp>
          <p:nvSpPr>
            <p:cNvPr id="20" name="Google Shape;20;p6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65"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22" name="Google Shape;22;p6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65"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p:nvPr/>
        </p:nvSpPr>
        <p:spPr>
          <a:xfrm>
            <a:off x="152400" y="914400"/>
            <a:ext cx="8763000" cy="40386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6000" b="1">
                <a:solidFill>
                  <a:srgbClr val="3A30FA"/>
                </a:solidFill>
                <a:latin typeface="Times New Roman"/>
                <a:ea typeface="Times New Roman"/>
                <a:cs typeface="Times New Roman"/>
                <a:sym typeface="Times New Roman"/>
              </a:rPr>
              <a:t>Fundamentals of C Programming</a:t>
            </a:r>
            <a:endParaRPr sz="6000" b="1">
              <a:solidFill>
                <a:srgbClr val="3A30FA"/>
              </a:solidFill>
              <a:latin typeface="Times New Roman"/>
              <a:ea typeface="Times New Roman"/>
              <a:cs typeface="Times New Roman"/>
              <a:sym typeface="Times New Roman"/>
            </a:endParaRPr>
          </a:p>
        </p:txBody>
      </p:sp>
      <p:sp>
        <p:nvSpPr>
          <p:cNvPr id="53" name="Google Shape;53;p1"/>
          <p:cNvSpPr txBox="1"/>
          <p:nvPr/>
        </p:nvSpPr>
        <p:spPr>
          <a:xfrm>
            <a:off x="1676400" y="5599331"/>
            <a:ext cx="61722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sz="180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sz="1800">
              <a:solidFill>
                <a:srgbClr val="FF0000"/>
              </a:solidFill>
              <a:latin typeface="Times New Roman"/>
              <a:ea typeface="Times New Roman"/>
              <a:cs typeface="Times New Roman"/>
              <a:sym typeface="Times New Roman"/>
            </a:endParaRPr>
          </a:p>
        </p:txBody>
      </p:sp>
      <p:sp>
        <p:nvSpPr>
          <p:cNvPr id="54" name="Google Shape;5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p:nvPr/>
        </p:nvSpPr>
        <p:spPr>
          <a:xfrm>
            <a:off x="256512" y="298281"/>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if – else statement</a:t>
            </a:r>
            <a:endParaRPr sz="3375" b="1">
              <a:solidFill>
                <a:schemeClr val="dk1"/>
              </a:solidFill>
              <a:latin typeface="Nunito Sans"/>
              <a:ea typeface="Nunito Sans"/>
              <a:cs typeface="Nunito Sans"/>
              <a:sym typeface="Nunito Sans"/>
            </a:endParaRPr>
          </a:p>
        </p:txBody>
      </p:sp>
      <p:sp>
        <p:nvSpPr>
          <p:cNvPr id="144" name="Google Shape;144;p10"/>
          <p:cNvSpPr/>
          <p:nvPr/>
        </p:nvSpPr>
        <p:spPr>
          <a:xfrm>
            <a:off x="324393" y="1053248"/>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45" name="Google Shape;145;p10"/>
          <p:cNvSpPr txBox="1"/>
          <p:nvPr/>
        </p:nvSpPr>
        <p:spPr>
          <a:xfrm>
            <a:off x="244688" y="1437348"/>
            <a:ext cx="8328361" cy="380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75">
                <a:solidFill>
                  <a:schemeClr val="dk1"/>
                </a:solidFill>
                <a:latin typeface="Nunito Sans SemiBold"/>
                <a:ea typeface="Nunito Sans SemiBold"/>
                <a:cs typeface="Nunito Sans SemiBold"/>
                <a:sym typeface="Nunito Sans SemiBold"/>
              </a:rPr>
              <a:t>Syntax:</a:t>
            </a:r>
            <a:endParaRPr sz="1875">
              <a:solidFill>
                <a:schemeClr val="dk1"/>
              </a:solidFill>
              <a:latin typeface="Nunito Sans SemiBold"/>
              <a:ea typeface="Nunito Sans SemiBold"/>
              <a:cs typeface="Nunito Sans SemiBold"/>
              <a:sym typeface="Nunito Sans SemiBold"/>
            </a:endParaRPr>
          </a:p>
        </p:txBody>
      </p:sp>
      <p:sp>
        <p:nvSpPr>
          <p:cNvPr id="146" name="Google Shape;146;p10"/>
          <p:cNvSpPr txBox="1"/>
          <p:nvPr/>
        </p:nvSpPr>
        <p:spPr>
          <a:xfrm>
            <a:off x="358552" y="1981200"/>
            <a:ext cx="573744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Nunito Sans Light"/>
                <a:ea typeface="Nunito Sans Light"/>
                <a:cs typeface="Nunito Sans Light"/>
                <a:sym typeface="Nunito Sans Light"/>
              </a:rPr>
              <a:t>if(condition)</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b="1">
                <a:solidFill>
                  <a:schemeClr val="dk1"/>
                </a:solidFill>
                <a:latin typeface="Nunito Sans Light"/>
                <a:ea typeface="Nunito Sans Light"/>
                <a:cs typeface="Nunito Sans Light"/>
                <a:sym typeface="Nunito Sans Light"/>
              </a:rPr>
              <a:t>   </a:t>
            </a:r>
            <a:r>
              <a:rPr lang="en-US" sz="2000" b="1">
                <a:solidFill>
                  <a:schemeClr val="dk1"/>
                </a:solidFill>
                <a:highlight>
                  <a:srgbClr val="FFFF00"/>
                </a:highlight>
                <a:latin typeface="Nunito Sans Light"/>
                <a:ea typeface="Nunito Sans Light"/>
                <a:cs typeface="Nunito Sans Light"/>
                <a:sym typeface="Nunito Sans Light"/>
              </a:rPr>
              <a:t> //block1</a:t>
            </a:r>
            <a:r>
              <a:rPr lang="en-US" sz="2000">
                <a:solidFill>
                  <a:schemeClr val="dk1"/>
                </a:solidFill>
                <a:latin typeface="Nunito Sans Light"/>
                <a:ea typeface="Nunito Sans Light"/>
                <a:cs typeface="Nunito Sans Light"/>
                <a:sym typeface="Nunito Sans Light"/>
              </a:rPr>
              <a:t>: code to be executed if condition is true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else</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b="1">
                <a:solidFill>
                  <a:schemeClr val="dk1"/>
                </a:solidFill>
                <a:latin typeface="Nunito Sans Light"/>
                <a:ea typeface="Nunito Sans Light"/>
                <a:cs typeface="Nunito Sans Light"/>
                <a:sym typeface="Nunito Sans Light"/>
              </a:rPr>
              <a:t>//block2: </a:t>
            </a:r>
            <a:r>
              <a:rPr lang="en-US" sz="2000">
                <a:solidFill>
                  <a:schemeClr val="dk1"/>
                </a:solidFill>
                <a:latin typeface="Nunito Sans Light"/>
                <a:ea typeface="Nunito Sans Light"/>
                <a:cs typeface="Nunito Sans Light"/>
                <a:sym typeface="Nunito Sans Light"/>
              </a:rPr>
              <a:t>code to be executed if condition is false</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sz="2000">
              <a:solidFill>
                <a:schemeClr val="dk1"/>
              </a:solidFill>
              <a:latin typeface="Nunito Sans Light"/>
              <a:ea typeface="Nunito Sans Light"/>
              <a:cs typeface="Nunito Sans Light"/>
              <a:sym typeface="Nunito Sans Light"/>
            </a:endParaRPr>
          </a:p>
        </p:txBody>
      </p:sp>
      <p:sp>
        <p:nvSpPr>
          <p:cNvPr id="147" name="Google Shape;147;p10"/>
          <p:cNvSpPr txBox="1"/>
          <p:nvPr/>
        </p:nvSpPr>
        <p:spPr>
          <a:xfrm>
            <a:off x="236805" y="5645561"/>
            <a:ext cx="8907195" cy="75251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1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If the expression is true, the statement-block1 is executed, else statement-block1 is skipped and statement-block2 is executed..</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p:nvPr/>
        </p:nvSpPr>
        <p:spPr>
          <a:xfrm>
            <a:off x="-3687" y="531495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a:t>
            </a:r>
            <a:endParaRPr sz="2000" b="0" i="0" u="none" strike="noStrike" cap="none">
              <a:solidFill>
                <a:schemeClr val="lt1"/>
              </a:solidFill>
              <a:latin typeface="Courier New"/>
              <a:ea typeface="Courier New"/>
              <a:cs typeface="Courier New"/>
              <a:sym typeface="Courier New"/>
            </a:endParaRPr>
          </a:p>
        </p:txBody>
      </p:sp>
      <p:sp>
        <p:nvSpPr>
          <p:cNvPr id="154" name="Google Shape;154;p11"/>
          <p:cNvSpPr/>
          <p:nvPr/>
        </p:nvSpPr>
        <p:spPr>
          <a:xfrm>
            <a:off x="3687" y="5657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a:t>
            </a:r>
            <a:endParaRPr sz="2000" b="0" i="0" u="none" strike="noStrike" cap="none">
              <a:solidFill>
                <a:schemeClr val="lt1"/>
              </a:solidFill>
              <a:latin typeface="Courier New"/>
              <a:ea typeface="Courier New"/>
              <a:cs typeface="Courier New"/>
              <a:sym typeface="Courier New"/>
            </a:endParaRPr>
          </a:p>
        </p:txBody>
      </p:sp>
      <p:sp>
        <p:nvSpPr>
          <p:cNvPr id="155" name="Google Shape;155;p11"/>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ourier New"/>
                <a:ea typeface="Courier New"/>
                <a:cs typeface="Courier New"/>
                <a:sym typeface="Courier New"/>
              </a:rPr>
              <a:t>Code</a:t>
            </a:r>
            <a:endParaRPr sz="2800" b="1">
              <a:solidFill>
                <a:schemeClr val="lt1"/>
              </a:solidFill>
              <a:latin typeface="Courier New"/>
              <a:ea typeface="Courier New"/>
              <a:cs typeface="Courier New"/>
              <a:sym typeface="Courier New"/>
            </a:endParaRPr>
          </a:p>
        </p:txBody>
      </p:sp>
      <p:sp>
        <p:nvSpPr>
          <p:cNvPr id="156" name="Google Shape;156;p11"/>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#include&lt;stdio.h&gt;</a:t>
            </a:r>
            <a:endParaRPr sz="2000" b="0" i="0" u="none" strike="noStrike" cap="none">
              <a:solidFill>
                <a:schemeClr val="lt1"/>
              </a:solidFill>
              <a:latin typeface="Courier New"/>
              <a:ea typeface="Courier New"/>
              <a:cs typeface="Courier New"/>
              <a:sym typeface="Courier New"/>
            </a:endParaRPr>
          </a:p>
        </p:txBody>
      </p:sp>
      <p:sp>
        <p:nvSpPr>
          <p:cNvPr id="157" name="Google Shape;157;p11"/>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int main()</a:t>
            </a:r>
            <a:endParaRPr sz="2000" b="0" i="0" u="none" strike="noStrike" cap="none">
              <a:solidFill>
                <a:schemeClr val="lt1"/>
              </a:solidFill>
              <a:latin typeface="Courier New"/>
              <a:ea typeface="Courier New"/>
              <a:cs typeface="Courier New"/>
              <a:sym typeface="Courier New"/>
            </a:endParaRPr>
          </a:p>
        </p:txBody>
      </p:sp>
      <p:sp>
        <p:nvSpPr>
          <p:cNvPr id="158" name="Google Shape;158;p11"/>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a:t>
            </a:r>
            <a:endParaRPr sz="2000" b="0" i="0" u="none" strike="noStrike" cap="none">
              <a:solidFill>
                <a:schemeClr val="lt1"/>
              </a:solidFill>
              <a:latin typeface="Courier New"/>
              <a:ea typeface="Courier New"/>
              <a:cs typeface="Courier New"/>
              <a:sym typeface="Courier New"/>
            </a:endParaRPr>
          </a:p>
        </p:txBody>
      </p:sp>
      <p:sp>
        <p:nvSpPr>
          <p:cNvPr id="159" name="Google Shape;159;p11"/>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int h1, h2;</a:t>
            </a:r>
            <a:endParaRPr sz="2000" b="0" i="0" u="none" strike="noStrike" cap="none">
              <a:solidFill>
                <a:schemeClr val="lt1"/>
              </a:solidFill>
              <a:latin typeface="Courier New"/>
              <a:ea typeface="Courier New"/>
              <a:cs typeface="Courier New"/>
              <a:sym typeface="Courier New"/>
            </a:endParaRPr>
          </a:p>
        </p:txBody>
      </p:sp>
      <p:sp>
        <p:nvSpPr>
          <p:cNvPr id="160" name="Google Shape;160;p11"/>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05136"/>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scanf(“%d”, &amp;h1);</a:t>
            </a:r>
            <a:endParaRPr sz="2000" b="0" i="0" u="none" strike="noStrike" cap="none">
              <a:solidFill>
                <a:schemeClr val="lt1"/>
              </a:solidFill>
              <a:latin typeface="Courier New"/>
              <a:ea typeface="Courier New"/>
              <a:cs typeface="Courier New"/>
              <a:sym typeface="Courier New"/>
            </a:endParaRPr>
          </a:p>
        </p:txBody>
      </p:sp>
      <p:sp>
        <p:nvSpPr>
          <p:cNvPr id="161" name="Google Shape;161;p11"/>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scanf(“%d”, &amp;h2);</a:t>
            </a:r>
            <a:endParaRPr sz="2000" b="0" i="0" u="none" strike="noStrike" cap="none">
              <a:solidFill>
                <a:schemeClr val="lt1"/>
              </a:solidFill>
              <a:latin typeface="Courier New"/>
              <a:ea typeface="Courier New"/>
              <a:cs typeface="Courier New"/>
              <a:sym typeface="Courier New"/>
            </a:endParaRPr>
          </a:p>
        </p:txBody>
      </p:sp>
      <p:sp>
        <p:nvSpPr>
          <p:cNvPr id="162" name="Google Shape;162;p11"/>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05136"/>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if( h1 &gt; h2)</a:t>
            </a:r>
            <a:endParaRPr sz="2000" b="0" i="0" u="none" strike="noStrike" cap="none">
              <a:solidFill>
                <a:schemeClr val="lt1"/>
              </a:solidFill>
              <a:latin typeface="Courier New"/>
              <a:ea typeface="Courier New"/>
              <a:cs typeface="Courier New"/>
              <a:sym typeface="Courier New"/>
            </a:endParaRPr>
          </a:p>
        </p:txBody>
      </p:sp>
      <p:sp>
        <p:nvSpPr>
          <p:cNvPr id="163" name="Google Shape;163;p11"/>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a:t>
            </a:r>
            <a:endParaRPr sz="2000" b="0" i="0" u="none" strike="noStrike" cap="none">
              <a:solidFill>
                <a:schemeClr val="lt1"/>
              </a:solidFill>
              <a:latin typeface="Courier New"/>
              <a:ea typeface="Courier New"/>
              <a:cs typeface="Courier New"/>
              <a:sym typeface="Courier New"/>
            </a:endParaRPr>
          </a:p>
        </p:txBody>
      </p:sp>
      <p:sp>
        <p:nvSpPr>
          <p:cNvPr id="164" name="Google Shape;164;p11"/>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printf(“Person 1 is taller”);</a:t>
            </a:r>
            <a:endParaRPr sz="2000" b="0" i="0" u="none" strike="noStrike" cap="none">
              <a:solidFill>
                <a:schemeClr val="lt1"/>
              </a:solidFill>
              <a:latin typeface="Courier New"/>
              <a:ea typeface="Courier New"/>
              <a:cs typeface="Courier New"/>
              <a:sym typeface="Courier New"/>
            </a:endParaRPr>
          </a:p>
        </p:txBody>
      </p:sp>
      <p:sp>
        <p:nvSpPr>
          <p:cNvPr id="165" name="Google Shape;165;p11"/>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a:t>
            </a:r>
            <a:endParaRPr sz="2000" b="0" i="0" u="none" strike="noStrike" cap="none">
              <a:solidFill>
                <a:schemeClr val="lt1"/>
              </a:solidFill>
              <a:latin typeface="Courier New"/>
              <a:ea typeface="Courier New"/>
              <a:cs typeface="Courier New"/>
              <a:sym typeface="Courier New"/>
            </a:endParaRPr>
          </a:p>
        </p:txBody>
      </p:sp>
      <p:sp>
        <p:nvSpPr>
          <p:cNvPr id="166" name="Google Shape;166;p11"/>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else{</a:t>
            </a:r>
            <a:endParaRPr sz="2000" b="0" i="0" u="none" strike="noStrike" cap="none">
              <a:solidFill>
                <a:schemeClr val="lt1"/>
              </a:solidFill>
              <a:latin typeface="Courier New"/>
              <a:ea typeface="Courier New"/>
              <a:cs typeface="Courier New"/>
              <a:sym typeface="Courier New"/>
            </a:endParaRPr>
          </a:p>
        </p:txBody>
      </p:sp>
      <p:sp>
        <p:nvSpPr>
          <p:cNvPr id="167" name="Google Shape;167;p11"/>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printf(“Person 2 is taller”);</a:t>
            </a:r>
            <a:endParaRPr sz="2000" b="0" i="0" u="none" strike="noStrike" cap="none">
              <a:solidFill>
                <a:schemeClr val="lt1"/>
              </a:solidFill>
              <a:latin typeface="Courier New"/>
              <a:ea typeface="Courier New"/>
              <a:cs typeface="Courier New"/>
              <a:sym typeface="Courier New"/>
            </a:endParaRPr>
          </a:p>
        </p:txBody>
      </p:sp>
      <p:sp>
        <p:nvSpPr>
          <p:cNvPr id="168" name="Google Shape;168;p11"/>
          <p:cNvSpPr txBox="1"/>
          <p:nvPr/>
        </p:nvSpPr>
        <p:spPr>
          <a:xfrm>
            <a:off x="11061" y="1156511"/>
            <a:ext cx="387475" cy="882549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2</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3</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4</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5</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6</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7</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8</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9</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10</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11</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12</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13</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14</a:t>
            </a:r>
            <a:endParaRPr sz="2000" b="1">
              <a:solidFill>
                <a:srgbClr val="FFFF00"/>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p:nvPr/>
        </p:nvSpPr>
        <p:spPr>
          <a:xfrm>
            <a:off x="397413" y="1314450"/>
            <a:ext cx="8289388" cy="13388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chemeClr val="dk1"/>
                </a:solidFill>
                <a:latin typeface="Nunito Sans"/>
                <a:ea typeface="Nunito Sans"/>
                <a:cs typeface="Nunito Sans"/>
                <a:sym typeface="Nunito Sans"/>
              </a:rPr>
              <a:t>Which one of the following condition(s) has to be satisfied to check if a person is eligible to donate blood?</a:t>
            </a:r>
            <a:endParaRPr sz="2700">
              <a:solidFill>
                <a:schemeClr val="dk1"/>
              </a:solidFill>
              <a:latin typeface="Nunito Sans"/>
              <a:ea typeface="Nunito Sans"/>
              <a:cs typeface="Nunito Sans"/>
              <a:sym typeface="Nunito Sans"/>
            </a:endParaRPr>
          </a:p>
        </p:txBody>
      </p:sp>
      <p:sp>
        <p:nvSpPr>
          <p:cNvPr id="175" name="Google Shape;175;p12"/>
          <p:cNvSpPr txBox="1"/>
          <p:nvPr/>
        </p:nvSpPr>
        <p:spPr>
          <a:xfrm flipH="1">
            <a:off x="2971800" y="3371850"/>
            <a:ext cx="32575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B) Weight &gt; 50 </a:t>
            </a:r>
            <a:endParaRPr sz="1800">
              <a:solidFill>
                <a:schemeClr val="dk1"/>
              </a:solidFill>
              <a:latin typeface="Nunito Sans Light"/>
              <a:ea typeface="Nunito Sans Light"/>
              <a:cs typeface="Nunito Sans Light"/>
              <a:sym typeface="Nunito Sans Light"/>
            </a:endParaRPr>
          </a:p>
        </p:txBody>
      </p:sp>
      <p:sp>
        <p:nvSpPr>
          <p:cNvPr id="176" name="Google Shape;176;p12"/>
          <p:cNvSpPr txBox="1"/>
          <p:nvPr/>
        </p:nvSpPr>
        <p:spPr>
          <a:xfrm flipH="1">
            <a:off x="2971800" y="2743200"/>
            <a:ext cx="28575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A) Age &gt; 18</a:t>
            </a:r>
            <a:endParaRPr sz="1800">
              <a:solidFill>
                <a:schemeClr val="dk1"/>
              </a:solidFill>
              <a:latin typeface="Nunito Sans Light"/>
              <a:ea typeface="Nunito Sans Light"/>
              <a:cs typeface="Nunito Sans Light"/>
              <a:sym typeface="Nunito Sans Light"/>
            </a:endParaRPr>
          </a:p>
        </p:txBody>
      </p:sp>
      <p:sp>
        <p:nvSpPr>
          <p:cNvPr id="177" name="Google Shape;177;p12"/>
          <p:cNvSpPr txBox="1"/>
          <p:nvPr/>
        </p:nvSpPr>
        <p:spPr>
          <a:xfrm flipH="1">
            <a:off x="2971800" y="4000500"/>
            <a:ext cx="32575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C) Both A and B</a:t>
            </a:r>
            <a:endParaRPr sz="1800">
              <a:solidFill>
                <a:schemeClr val="dk1"/>
              </a:solidFill>
              <a:latin typeface="Nunito Sans Light"/>
              <a:ea typeface="Nunito Sans Light"/>
              <a:cs typeface="Nunito Sans Light"/>
              <a:sym typeface="Nunito Sans Light"/>
            </a:endParaRPr>
          </a:p>
        </p:txBody>
      </p:sp>
      <p:pic>
        <p:nvPicPr>
          <p:cNvPr id="178" name="Google Shape;178;p12" descr="C:\Users\SMART\Documents\Jeeva\Pictures\selected.png"/>
          <p:cNvPicPr preferRelativeResize="0"/>
          <p:nvPr/>
        </p:nvPicPr>
        <p:blipFill rotWithShape="1">
          <a:blip r:embed="rId3">
            <a:alphaModFix/>
          </a:blip>
          <a:srcRect/>
          <a:stretch/>
        </p:blipFill>
        <p:spPr>
          <a:xfrm>
            <a:off x="4800600" y="3771900"/>
            <a:ext cx="514350" cy="482203"/>
          </a:xfrm>
          <a:prstGeom prst="rect">
            <a:avLst/>
          </a:prstGeom>
          <a:noFill/>
          <a:ln>
            <a:noFill/>
          </a:ln>
        </p:spPr>
      </p:pic>
      <p:sp>
        <p:nvSpPr>
          <p:cNvPr id="179" name="Google Shape;179;p12"/>
          <p:cNvSpPr txBox="1"/>
          <p:nvPr/>
        </p:nvSpPr>
        <p:spPr>
          <a:xfrm>
            <a:off x="1771650" y="4514850"/>
            <a:ext cx="5600700" cy="48910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None/>
            </a:pPr>
            <a:r>
              <a:rPr lang="en-US" sz="1875">
                <a:solidFill>
                  <a:schemeClr val="dk1"/>
                </a:solidFill>
                <a:latin typeface="Nunito Sans"/>
                <a:ea typeface="Nunito Sans"/>
                <a:cs typeface="Nunito Sans"/>
                <a:sym typeface="Nunito Sans"/>
              </a:rPr>
              <a:t>How will you write this in programming?</a:t>
            </a:r>
            <a:endParaRPr sz="1875">
              <a:solidFill>
                <a:schemeClr val="dk1"/>
              </a:solidFill>
              <a:latin typeface="Nunito Sans"/>
              <a:ea typeface="Nunito Sans"/>
              <a:cs typeface="Nunito Sans"/>
              <a:sym typeface="Nunito Sans"/>
            </a:endParaRPr>
          </a:p>
        </p:txBody>
      </p:sp>
      <p:sp>
        <p:nvSpPr>
          <p:cNvPr id="180" name="Google Shape;180;p12"/>
          <p:cNvSpPr txBox="1"/>
          <p:nvPr/>
        </p:nvSpPr>
        <p:spPr>
          <a:xfrm>
            <a:off x="2449285" y="4963257"/>
            <a:ext cx="4808765" cy="48910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None/>
            </a:pPr>
            <a:r>
              <a:rPr lang="en-US" sz="1875">
                <a:solidFill>
                  <a:schemeClr val="dk1"/>
                </a:solidFill>
                <a:latin typeface="Nunito Sans"/>
                <a:ea typeface="Nunito Sans"/>
                <a:cs typeface="Nunito Sans"/>
                <a:sym typeface="Nunito Sans"/>
              </a:rPr>
              <a:t>Using logical operators</a:t>
            </a:r>
            <a:endParaRPr sz="1875">
              <a:solidFill>
                <a:schemeClr val="dk1"/>
              </a:solidFill>
              <a:latin typeface="Nunito Sans"/>
              <a:ea typeface="Nunito Sans"/>
              <a:cs typeface="Nunito Sans"/>
              <a:sym typeface="Nuni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500"/>
                                        <p:tgtEl>
                                          <p:spTgt spid="178"/>
                                        </p:tgtEl>
                                        <p:attrNameLst>
                                          <p:attrName>ppt_w</p:attrName>
                                        </p:attrNameLst>
                                      </p:cBhvr>
                                      <p:tavLst>
                                        <p:tav tm="0">
                                          <p:val>
                                            <p:strVal val="0"/>
                                          </p:val>
                                        </p:tav>
                                        <p:tav tm="100000">
                                          <p:val>
                                            <p:strVal val="#ppt_w"/>
                                          </p:val>
                                        </p:tav>
                                      </p:tavLst>
                                    </p:anim>
                                    <p:anim calcmode="lin" valueType="num">
                                      <p:cBhvr additive="base">
                                        <p:cTn id="8" dur="500"/>
                                        <p:tgtEl>
                                          <p:spTgt spid="17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p:nvPr/>
        </p:nvSpPr>
        <p:spPr>
          <a:xfrm>
            <a:off x="1653268" y="1257300"/>
            <a:ext cx="4808765" cy="53668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100" b="1">
                <a:solidFill>
                  <a:schemeClr val="dk1"/>
                </a:solidFill>
                <a:latin typeface="Nunito Sans"/>
                <a:ea typeface="Nunito Sans"/>
                <a:cs typeface="Nunito Sans"/>
                <a:sym typeface="Nunito Sans"/>
              </a:rPr>
              <a:t>Logical operators</a:t>
            </a:r>
            <a:endParaRPr sz="2100" b="1">
              <a:solidFill>
                <a:schemeClr val="dk1"/>
              </a:solidFill>
              <a:latin typeface="Nunito Sans"/>
              <a:ea typeface="Nunito Sans"/>
              <a:cs typeface="Nunito Sans"/>
              <a:sym typeface="Nunito Sans"/>
            </a:endParaRPr>
          </a:p>
        </p:txBody>
      </p:sp>
      <p:graphicFrame>
        <p:nvGraphicFramePr>
          <p:cNvPr id="187" name="Google Shape;187;p13"/>
          <p:cNvGraphicFramePr/>
          <p:nvPr/>
        </p:nvGraphicFramePr>
        <p:xfrm>
          <a:off x="1828800" y="2149205"/>
          <a:ext cx="3000000" cy="3000000"/>
        </p:xfrm>
        <a:graphic>
          <a:graphicData uri="http://schemas.openxmlformats.org/drawingml/2006/table">
            <a:tbl>
              <a:tblPr firstRow="1" bandRow="1">
                <a:noFill/>
                <a:tableStyleId>{EA1C7755-38CB-40AD-9BDE-D3726B49EA5C}</a:tableStyleId>
              </a:tblPr>
              <a:tblGrid>
                <a:gridCol w="2228850">
                  <a:extLst>
                    <a:ext uri="{9D8B030D-6E8A-4147-A177-3AD203B41FA5}">
                      <a16:colId xmlns:a16="http://schemas.microsoft.com/office/drawing/2014/main" val="20000"/>
                    </a:ext>
                  </a:extLst>
                </a:gridCol>
                <a:gridCol w="2228850">
                  <a:extLst>
                    <a:ext uri="{9D8B030D-6E8A-4147-A177-3AD203B41FA5}">
                      <a16:colId xmlns:a16="http://schemas.microsoft.com/office/drawing/2014/main" val="20001"/>
                    </a:ext>
                  </a:extLst>
                </a:gridCol>
              </a:tblGrid>
              <a:tr h="614375">
                <a:tc>
                  <a:txBody>
                    <a:bodyPr/>
                    <a:lstStyle/>
                    <a:p>
                      <a:pPr marL="0" marR="0" lvl="0" indent="0" algn="ctr" rtl="0">
                        <a:spcBef>
                          <a:spcPts val="0"/>
                        </a:spcBef>
                        <a:spcAft>
                          <a:spcPts val="0"/>
                        </a:spcAft>
                        <a:buNone/>
                      </a:pPr>
                      <a:r>
                        <a:rPr lang="en-US" sz="2100" b="1" u="none" strike="noStrike" cap="none"/>
                        <a:t>Operators</a:t>
                      </a:r>
                      <a:endParaRPr sz="2100" b="1" u="none" strike="noStrike" cap="none"/>
                    </a:p>
                  </a:txBody>
                  <a:tcPr marL="68575" marR="68575" marT="34300" marB="34300"/>
                </a:tc>
                <a:tc>
                  <a:txBody>
                    <a:bodyPr/>
                    <a:lstStyle/>
                    <a:p>
                      <a:pPr marL="0" marR="0" lvl="0" indent="0" algn="ctr" rtl="0">
                        <a:spcBef>
                          <a:spcPts val="0"/>
                        </a:spcBef>
                        <a:spcAft>
                          <a:spcPts val="0"/>
                        </a:spcAft>
                        <a:buNone/>
                      </a:pPr>
                      <a:r>
                        <a:rPr lang="en-US" sz="2100" b="1" u="none" strike="noStrike" cap="none"/>
                        <a:t>Meaning</a:t>
                      </a:r>
                      <a:endParaRPr sz="2100" b="1" u="none" strike="noStrike" cap="none"/>
                    </a:p>
                  </a:txBody>
                  <a:tcPr marL="68575" marR="68575" marT="34300" marB="34300"/>
                </a:tc>
                <a:extLst>
                  <a:ext uri="{0D108BD9-81ED-4DB2-BD59-A6C34878D82A}">
                    <a16:rowId xmlns:a16="http://schemas.microsoft.com/office/drawing/2014/main" val="10000"/>
                  </a:ext>
                </a:extLst>
              </a:tr>
              <a:tr h="614375">
                <a:tc>
                  <a:txBody>
                    <a:bodyPr/>
                    <a:lstStyle/>
                    <a:p>
                      <a:pPr marL="0" marR="0" lvl="0" indent="0" algn="ctr" rtl="0">
                        <a:spcBef>
                          <a:spcPts val="0"/>
                        </a:spcBef>
                        <a:spcAft>
                          <a:spcPts val="0"/>
                        </a:spcAft>
                        <a:buNone/>
                      </a:pPr>
                      <a:r>
                        <a:rPr lang="en-US" sz="1800" u="none" strike="noStrike" cap="none"/>
                        <a:t>&amp;&amp;</a:t>
                      </a:r>
                      <a:endParaRPr sz="1800" u="none" strike="noStrike" cap="none"/>
                    </a:p>
                  </a:txBody>
                  <a:tcPr marL="68575" marR="68575" marT="34300" marB="34300"/>
                </a:tc>
                <a:tc>
                  <a:txBody>
                    <a:bodyPr/>
                    <a:lstStyle/>
                    <a:p>
                      <a:pPr marL="0" marR="0" lvl="0" indent="0" algn="ctr" rtl="0">
                        <a:spcBef>
                          <a:spcPts val="0"/>
                        </a:spcBef>
                        <a:spcAft>
                          <a:spcPts val="0"/>
                        </a:spcAft>
                        <a:buNone/>
                      </a:pPr>
                      <a:r>
                        <a:rPr lang="en-US" sz="1800" u="none" strike="noStrike" cap="none"/>
                        <a:t>AND</a:t>
                      </a:r>
                      <a:endParaRPr sz="1800" u="none" strike="noStrike" cap="none"/>
                    </a:p>
                  </a:txBody>
                  <a:tcPr marL="68575" marR="68575" marT="34300" marB="34300"/>
                </a:tc>
                <a:extLst>
                  <a:ext uri="{0D108BD9-81ED-4DB2-BD59-A6C34878D82A}">
                    <a16:rowId xmlns:a16="http://schemas.microsoft.com/office/drawing/2014/main" val="10001"/>
                  </a:ext>
                </a:extLst>
              </a:tr>
              <a:tr h="614375">
                <a:tc>
                  <a:txBody>
                    <a:bodyPr/>
                    <a:lstStyle/>
                    <a:p>
                      <a:pPr marL="0" marR="0" lvl="0" indent="0" algn="ctr" rtl="0">
                        <a:spcBef>
                          <a:spcPts val="0"/>
                        </a:spcBef>
                        <a:spcAft>
                          <a:spcPts val="0"/>
                        </a:spcAft>
                        <a:buNone/>
                      </a:pPr>
                      <a:r>
                        <a:rPr lang="en-US" sz="1800" u="none" strike="noStrike" cap="none"/>
                        <a:t>||</a:t>
                      </a:r>
                      <a:endParaRPr sz="1800" u="none" strike="noStrike" cap="none"/>
                    </a:p>
                  </a:txBody>
                  <a:tcPr marL="68575" marR="68575" marT="34300" marB="34300"/>
                </a:tc>
                <a:tc>
                  <a:txBody>
                    <a:bodyPr/>
                    <a:lstStyle/>
                    <a:p>
                      <a:pPr marL="0" marR="0" lvl="0" indent="0" algn="ctr" rtl="0">
                        <a:spcBef>
                          <a:spcPts val="0"/>
                        </a:spcBef>
                        <a:spcAft>
                          <a:spcPts val="0"/>
                        </a:spcAft>
                        <a:buNone/>
                      </a:pPr>
                      <a:r>
                        <a:rPr lang="en-US" sz="1800" u="none" strike="noStrike" cap="none"/>
                        <a:t>OR</a:t>
                      </a:r>
                      <a:endParaRPr sz="1800" u="none" strike="noStrike" cap="none"/>
                    </a:p>
                  </a:txBody>
                  <a:tcPr marL="68575" marR="68575" marT="34300" marB="34300"/>
                </a:tc>
                <a:extLst>
                  <a:ext uri="{0D108BD9-81ED-4DB2-BD59-A6C34878D82A}">
                    <a16:rowId xmlns:a16="http://schemas.microsoft.com/office/drawing/2014/main" val="10002"/>
                  </a:ext>
                </a:extLst>
              </a:tr>
              <a:tr h="614375">
                <a:tc>
                  <a:txBody>
                    <a:bodyPr/>
                    <a:lstStyle/>
                    <a:p>
                      <a:pPr marL="0" marR="0" lvl="0" indent="0" algn="ctr" rtl="0">
                        <a:spcBef>
                          <a:spcPts val="0"/>
                        </a:spcBef>
                        <a:spcAft>
                          <a:spcPts val="0"/>
                        </a:spcAft>
                        <a:buNone/>
                      </a:pPr>
                      <a:r>
                        <a:rPr lang="en-US" sz="1800" u="none" strike="noStrike" cap="none"/>
                        <a:t>!</a:t>
                      </a:r>
                      <a:endParaRPr sz="1800" u="none" strike="noStrike" cap="none"/>
                    </a:p>
                  </a:txBody>
                  <a:tcPr marL="68575" marR="68575" marT="34300" marB="34300"/>
                </a:tc>
                <a:tc>
                  <a:txBody>
                    <a:bodyPr/>
                    <a:lstStyle/>
                    <a:p>
                      <a:pPr marL="0" marR="0" lvl="0" indent="0" algn="ctr" rtl="0">
                        <a:spcBef>
                          <a:spcPts val="0"/>
                        </a:spcBef>
                        <a:spcAft>
                          <a:spcPts val="0"/>
                        </a:spcAft>
                        <a:buNone/>
                      </a:pPr>
                      <a:r>
                        <a:rPr lang="en-US" sz="1800" u="none" strike="noStrike" cap="none"/>
                        <a:t>NOT</a:t>
                      </a:r>
                      <a:endParaRPr sz="1800" u="none" strike="noStrike" cap="none"/>
                    </a:p>
                  </a:txBody>
                  <a:tcPr marL="68575" marR="68575" marT="34300" marB="34300"/>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p:nvPr/>
        </p:nvSpPr>
        <p:spPr>
          <a:xfrm>
            <a:off x="220345" y="43180"/>
            <a:ext cx="6099810" cy="10845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a:solidFill>
                  <a:schemeClr val="dk1"/>
                </a:solidFill>
                <a:latin typeface="Nunito Sans"/>
                <a:ea typeface="Nunito Sans"/>
                <a:cs typeface="Nunito Sans"/>
                <a:sym typeface="Nunito Sans"/>
              </a:rPr>
              <a:t>How to use logical operators in program?</a:t>
            </a:r>
            <a:endParaRPr sz="2500" b="1">
              <a:solidFill>
                <a:schemeClr val="dk1"/>
              </a:solidFill>
              <a:latin typeface="Nunito Sans"/>
              <a:ea typeface="Nunito Sans"/>
              <a:cs typeface="Nunito Sans"/>
              <a:sym typeface="Nunito Sans"/>
            </a:endParaRPr>
          </a:p>
        </p:txBody>
      </p:sp>
      <p:sp>
        <p:nvSpPr>
          <p:cNvPr id="194" name="Google Shape;194;p14"/>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95" name="Google Shape;195;p14"/>
          <p:cNvSpPr txBox="1"/>
          <p:nvPr/>
        </p:nvSpPr>
        <p:spPr>
          <a:xfrm>
            <a:off x="480566" y="1600200"/>
            <a:ext cx="8358600" cy="4094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if(age </a:t>
            </a:r>
            <a:r>
              <a:rPr lang="en-US" sz="2000">
                <a:solidFill>
                  <a:srgbClr val="FF0000"/>
                </a:solidFill>
                <a:latin typeface="Nunito Sans Light"/>
                <a:ea typeface="Nunito Sans Light"/>
                <a:cs typeface="Nunito Sans Light"/>
                <a:sym typeface="Nunito Sans Light"/>
              </a:rPr>
              <a:t>&gt;</a:t>
            </a:r>
            <a:r>
              <a:rPr lang="en-US" sz="2000">
                <a:solidFill>
                  <a:srgbClr val="000000"/>
                </a:solidFill>
                <a:latin typeface="Nunito Sans Light"/>
                <a:ea typeface="Nunito Sans Light"/>
                <a:cs typeface="Nunito Sans Light"/>
                <a:sym typeface="Nunito Sans Light"/>
              </a:rPr>
              <a:t> 18) </a:t>
            </a:r>
            <a:r>
              <a:rPr lang="en-US" sz="2000">
                <a:solidFill>
                  <a:srgbClr val="FF0000"/>
                </a:solidFill>
                <a:latin typeface="Nunito Sans Light"/>
                <a:ea typeface="Nunito Sans Light"/>
                <a:cs typeface="Nunito Sans Light"/>
                <a:sym typeface="Nunito Sans Light"/>
              </a:rPr>
              <a:t>&amp;&amp;</a:t>
            </a:r>
            <a:r>
              <a:rPr lang="en-US" sz="2000">
                <a:solidFill>
                  <a:srgbClr val="000000"/>
                </a:solidFill>
                <a:latin typeface="Nunito Sans Light"/>
                <a:ea typeface="Nunito Sans Light"/>
                <a:cs typeface="Nunito Sans Light"/>
                <a:sym typeface="Nunito Sans Light"/>
              </a:rPr>
              <a:t> (weight </a:t>
            </a:r>
            <a:r>
              <a:rPr lang="en-US" sz="2000">
                <a:solidFill>
                  <a:srgbClr val="FF0000"/>
                </a:solidFill>
                <a:latin typeface="Nunito Sans Light"/>
                <a:ea typeface="Nunito Sans Light"/>
                <a:cs typeface="Nunito Sans Light"/>
                <a:sym typeface="Nunito Sans Light"/>
              </a:rPr>
              <a:t>&gt; </a:t>
            </a:r>
            <a:r>
              <a:rPr lang="en-US" sz="2000">
                <a:solidFill>
                  <a:srgbClr val="000000"/>
                </a:solidFill>
                <a:latin typeface="Nunito Sans Light"/>
                <a:ea typeface="Nunito Sans Light"/>
                <a:cs typeface="Nunito Sans Light"/>
                <a:sym typeface="Nunito Sans Light"/>
              </a:rPr>
              <a:t>50 )</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printf(“Eligible to donate blood”)</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else</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	printf(“Not eligible”)</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r>
              <a:rPr lang="en-US" sz="2000">
                <a:solidFill>
                  <a:srgbClr val="000000"/>
                </a:solidFill>
                <a:latin typeface="Nunito Sans Light"/>
                <a:ea typeface="Nunito Sans Light"/>
                <a:cs typeface="Nunito Sans Light"/>
                <a:sym typeface="Nunito Sans Light"/>
              </a:rPr>
              <a:t>}</a:t>
            </a:r>
            <a:endParaRPr sz="2000">
              <a:solidFill>
                <a:srgbClr val="000000"/>
              </a:solidFill>
              <a:latin typeface="Nunito Sans Light"/>
              <a:ea typeface="Nunito Sans Light"/>
              <a:cs typeface="Nunito Sans Light"/>
              <a:sym typeface="Nunito Sans Light"/>
            </a:endParaRPr>
          </a:p>
          <a:p>
            <a:pPr marL="0" marR="0" lvl="0" indent="0" algn="l" rtl="0">
              <a:lnSpc>
                <a:spcPct val="150000"/>
              </a:lnSpc>
              <a:spcBef>
                <a:spcPts val="0"/>
              </a:spcBef>
              <a:spcAft>
                <a:spcPts val="0"/>
              </a:spcAft>
              <a:buNone/>
            </a:pPr>
            <a:endParaRPr sz="2000">
              <a:solidFill>
                <a:srgbClr val="000000"/>
              </a:solidFill>
              <a:latin typeface="Nunito Sans Light"/>
              <a:ea typeface="Nunito Sans Light"/>
              <a:cs typeface="Nunito Sans Light"/>
              <a:sym typeface="Nunito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p:nvPr/>
        </p:nvSpPr>
        <p:spPr>
          <a:xfrm>
            <a:off x="-3687" y="531495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a:t>
            </a:r>
            <a:endParaRPr sz="1600" b="0" i="0" u="none" strike="noStrike" cap="none">
              <a:solidFill>
                <a:schemeClr val="lt1"/>
              </a:solidFill>
              <a:latin typeface="Courier New"/>
              <a:ea typeface="Courier New"/>
              <a:cs typeface="Courier New"/>
              <a:sym typeface="Courier New"/>
            </a:endParaRPr>
          </a:p>
        </p:txBody>
      </p:sp>
      <p:sp>
        <p:nvSpPr>
          <p:cNvPr id="202" name="Google Shape;202;p15"/>
          <p:cNvSpPr/>
          <p:nvPr/>
        </p:nvSpPr>
        <p:spPr>
          <a:xfrm>
            <a:off x="3687" y="5657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a:t>
            </a:r>
            <a:endParaRPr sz="1600" b="0" i="0" u="none" strike="noStrike" cap="none">
              <a:solidFill>
                <a:schemeClr val="lt1"/>
              </a:solidFill>
              <a:latin typeface="Courier New"/>
              <a:ea typeface="Courier New"/>
              <a:cs typeface="Courier New"/>
              <a:sym typeface="Courier New"/>
            </a:endParaRPr>
          </a:p>
        </p:txBody>
      </p:sp>
      <p:sp>
        <p:nvSpPr>
          <p:cNvPr id="203" name="Google Shape;203;p15"/>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ourier New"/>
                <a:ea typeface="Courier New"/>
                <a:cs typeface="Courier New"/>
                <a:sym typeface="Courier New"/>
              </a:rPr>
              <a:t>Code</a:t>
            </a:r>
            <a:endParaRPr sz="2000" b="1">
              <a:solidFill>
                <a:schemeClr val="lt1"/>
              </a:solidFill>
              <a:latin typeface="Courier New"/>
              <a:ea typeface="Courier New"/>
              <a:cs typeface="Courier New"/>
              <a:sym typeface="Courier New"/>
            </a:endParaRPr>
          </a:p>
        </p:txBody>
      </p:sp>
      <p:sp>
        <p:nvSpPr>
          <p:cNvPr id="204" name="Google Shape;204;p15"/>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#include&lt;stdio.h&gt;</a:t>
            </a:r>
            <a:endParaRPr sz="1600" b="0" i="0" u="none" strike="noStrike" cap="none">
              <a:solidFill>
                <a:schemeClr val="lt1"/>
              </a:solidFill>
              <a:latin typeface="Courier New"/>
              <a:ea typeface="Courier New"/>
              <a:cs typeface="Courier New"/>
              <a:sym typeface="Courier New"/>
            </a:endParaRPr>
          </a:p>
        </p:txBody>
      </p:sp>
      <p:sp>
        <p:nvSpPr>
          <p:cNvPr id="205" name="Google Shape;205;p15"/>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chemeClr val="lt1"/>
                </a:solidFill>
                <a:latin typeface="Courier New"/>
                <a:ea typeface="Courier New"/>
                <a:cs typeface="Courier New"/>
                <a:sym typeface="Courier New"/>
              </a:rPr>
              <a:t>  int main()</a:t>
            </a:r>
            <a:endParaRPr sz="1600" b="0" i="0" u="none" strike="noStrike" cap="none">
              <a:solidFill>
                <a:schemeClr val="lt1"/>
              </a:solidFill>
              <a:latin typeface="Courier New"/>
              <a:ea typeface="Courier New"/>
              <a:cs typeface="Courier New"/>
              <a:sym typeface="Courier New"/>
            </a:endParaRPr>
          </a:p>
        </p:txBody>
      </p:sp>
      <p:sp>
        <p:nvSpPr>
          <p:cNvPr id="206" name="Google Shape;206;p15"/>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chemeClr val="lt1"/>
                </a:solidFill>
                <a:latin typeface="Courier New"/>
                <a:ea typeface="Courier New"/>
                <a:cs typeface="Courier New"/>
                <a:sym typeface="Courier New"/>
              </a:rPr>
              <a:t>  {</a:t>
            </a:r>
            <a:endParaRPr sz="1600" b="0" i="0" u="none" strike="noStrike" cap="none">
              <a:solidFill>
                <a:schemeClr val="lt1"/>
              </a:solidFill>
              <a:latin typeface="Courier New"/>
              <a:ea typeface="Courier New"/>
              <a:cs typeface="Courier New"/>
              <a:sym typeface="Courier New"/>
            </a:endParaRPr>
          </a:p>
        </p:txBody>
      </p:sp>
      <p:sp>
        <p:nvSpPr>
          <p:cNvPr id="207" name="Google Shape;207;p15"/>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chemeClr val="lt1"/>
                </a:solidFill>
                <a:latin typeface="Courier New"/>
                <a:ea typeface="Courier New"/>
                <a:cs typeface="Courier New"/>
                <a:sym typeface="Courier New"/>
              </a:rPr>
              <a:t>      int age, weight;</a:t>
            </a:r>
            <a:endParaRPr sz="1600" b="0" i="0" u="none" strike="noStrike" cap="none">
              <a:solidFill>
                <a:schemeClr val="lt1"/>
              </a:solidFill>
              <a:latin typeface="Courier New"/>
              <a:ea typeface="Courier New"/>
              <a:cs typeface="Courier New"/>
              <a:sym typeface="Courier New"/>
            </a:endParaRPr>
          </a:p>
        </p:txBody>
      </p:sp>
      <p:sp>
        <p:nvSpPr>
          <p:cNvPr id="208" name="Google Shape;208;p15"/>
          <p:cNvSpPr/>
          <p:nvPr/>
        </p:nvSpPr>
        <p:spPr>
          <a:xfrm>
            <a:off x="11061" y="2585545"/>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rgbClr val="F05136"/>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scanf(“%d”, &amp;age);</a:t>
            </a:r>
            <a:endParaRPr sz="1600" b="0" i="0" u="none" strike="noStrike" cap="none">
              <a:solidFill>
                <a:schemeClr val="lt1"/>
              </a:solidFill>
              <a:latin typeface="Courier New"/>
              <a:ea typeface="Courier New"/>
              <a:cs typeface="Courier New"/>
              <a:sym typeface="Courier New"/>
            </a:endParaRPr>
          </a:p>
        </p:txBody>
      </p:sp>
      <p:sp>
        <p:nvSpPr>
          <p:cNvPr id="209" name="Google Shape;209;p15"/>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scanf(“%d”, &amp;weight);</a:t>
            </a:r>
            <a:endParaRPr sz="1600" b="0" i="0" u="none" strike="noStrike" cap="none">
              <a:solidFill>
                <a:schemeClr val="lt1"/>
              </a:solidFill>
              <a:latin typeface="Courier New"/>
              <a:ea typeface="Courier New"/>
              <a:cs typeface="Courier New"/>
              <a:sym typeface="Courier New"/>
            </a:endParaRPr>
          </a:p>
        </p:txBody>
      </p:sp>
      <p:sp>
        <p:nvSpPr>
          <p:cNvPr id="210" name="Google Shape;210;p15"/>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rgbClr val="F05136"/>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if(( age &gt; 18) &amp;&amp; (weight &gt; 50))</a:t>
            </a:r>
            <a:endParaRPr sz="1600" b="0" i="0" u="none" strike="noStrike" cap="none">
              <a:solidFill>
                <a:schemeClr val="lt1"/>
              </a:solidFill>
              <a:latin typeface="Courier New"/>
              <a:ea typeface="Courier New"/>
              <a:cs typeface="Courier New"/>
              <a:sym typeface="Courier New"/>
            </a:endParaRPr>
          </a:p>
        </p:txBody>
      </p:sp>
      <p:sp>
        <p:nvSpPr>
          <p:cNvPr id="211" name="Google Shape;211;p15"/>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a:t>
            </a:r>
            <a:endParaRPr sz="1600" b="0" i="0" u="none" strike="noStrike" cap="none">
              <a:solidFill>
                <a:schemeClr val="lt1"/>
              </a:solidFill>
              <a:latin typeface="Courier New"/>
              <a:ea typeface="Courier New"/>
              <a:cs typeface="Courier New"/>
              <a:sym typeface="Courier New"/>
            </a:endParaRPr>
          </a:p>
        </p:txBody>
      </p:sp>
      <p:sp>
        <p:nvSpPr>
          <p:cNvPr id="212" name="Google Shape;212;p15"/>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printf(“Eligible to donate blood”);</a:t>
            </a:r>
            <a:endParaRPr sz="1600" b="0" i="0" u="none" strike="noStrike" cap="none">
              <a:solidFill>
                <a:schemeClr val="lt1"/>
              </a:solidFill>
              <a:latin typeface="Courier New"/>
              <a:ea typeface="Courier New"/>
              <a:cs typeface="Courier New"/>
              <a:sym typeface="Courier New"/>
            </a:endParaRPr>
          </a:p>
        </p:txBody>
      </p:sp>
      <p:sp>
        <p:nvSpPr>
          <p:cNvPr id="213" name="Google Shape;213;p15"/>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a:t>
            </a:r>
            <a:endParaRPr sz="1600" b="0" i="0" u="none" strike="noStrike" cap="none">
              <a:solidFill>
                <a:schemeClr val="lt1"/>
              </a:solidFill>
              <a:latin typeface="Courier New"/>
              <a:ea typeface="Courier New"/>
              <a:cs typeface="Courier New"/>
              <a:sym typeface="Courier New"/>
            </a:endParaRPr>
          </a:p>
        </p:txBody>
      </p:sp>
      <p:sp>
        <p:nvSpPr>
          <p:cNvPr id="214" name="Google Shape;214;p15"/>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else{</a:t>
            </a:r>
            <a:endParaRPr sz="1600" b="0" i="0" u="none" strike="noStrike" cap="none">
              <a:solidFill>
                <a:schemeClr val="lt1"/>
              </a:solidFill>
              <a:latin typeface="Courier New"/>
              <a:ea typeface="Courier New"/>
              <a:cs typeface="Courier New"/>
              <a:sym typeface="Courier New"/>
            </a:endParaRPr>
          </a:p>
        </p:txBody>
      </p:sp>
      <p:sp>
        <p:nvSpPr>
          <p:cNvPr id="215" name="Google Shape;215;p15"/>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600" b="0" i="0" u="none" strike="noStrike" cap="none">
                <a:solidFill>
                  <a:srgbClr val="7030A0"/>
                </a:solidFill>
                <a:latin typeface="Courier New"/>
                <a:ea typeface="Courier New"/>
                <a:cs typeface="Courier New"/>
                <a:sym typeface="Courier New"/>
              </a:rPr>
              <a:t>          </a:t>
            </a:r>
            <a:r>
              <a:rPr lang="en-US" sz="1600" b="0" i="0" u="none" strike="noStrike" cap="none">
                <a:solidFill>
                  <a:schemeClr val="lt1"/>
                </a:solidFill>
                <a:latin typeface="Courier New"/>
                <a:ea typeface="Courier New"/>
                <a:cs typeface="Courier New"/>
                <a:sym typeface="Courier New"/>
              </a:rPr>
              <a:t>printf(“Not eligible”);</a:t>
            </a:r>
            <a:endParaRPr sz="1600" b="0" i="0" u="none" strike="noStrike" cap="none">
              <a:solidFill>
                <a:schemeClr val="lt1"/>
              </a:solidFill>
              <a:latin typeface="Courier New"/>
              <a:ea typeface="Courier New"/>
              <a:cs typeface="Courier New"/>
              <a:sym typeface="Courier New"/>
            </a:endParaRPr>
          </a:p>
        </p:txBody>
      </p:sp>
      <p:sp>
        <p:nvSpPr>
          <p:cNvPr id="216" name="Google Shape;216;p15"/>
          <p:cNvSpPr txBox="1"/>
          <p:nvPr/>
        </p:nvSpPr>
        <p:spPr>
          <a:xfrm>
            <a:off x="11061" y="1156511"/>
            <a:ext cx="387475" cy="70788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2</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3</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4</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5</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6</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7</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8</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9</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10</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11</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12</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13</a:t>
            </a:r>
            <a:endParaRPr sz="16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600" b="1">
                <a:solidFill>
                  <a:srgbClr val="FFFF00"/>
                </a:solidFill>
                <a:latin typeface="Courier New"/>
                <a:ea typeface="Courier New"/>
                <a:cs typeface="Courier New"/>
                <a:sym typeface="Courier New"/>
              </a:rPr>
              <a:t>14</a:t>
            </a:r>
            <a:endParaRPr sz="1600" b="1">
              <a:solidFill>
                <a:srgbClr val="FFFF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p:nvPr/>
        </p:nvSpPr>
        <p:spPr>
          <a:xfrm>
            <a:off x="222675" y="152153"/>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Who is taller?</a:t>
            </a:r>
            <a:endParaRPr sz="3375" b="1">
              <a:solidFill>
                <a:schemeClr val="dk1"/>
              </a:solidFill>
              <a:latin typeface="Nunito Sans"/>
              <a:ea typeface="Nunito Sans"/>
              <a:cs typeface="Nunito Sans"/>
              <a:sym typeface="Nunito Sans"/>
            </a:endParaRPr>
          </a:p>
        </p:txBody>
      </p:sp>
      <p:sp>
        <p:nvSpPr>
          <p:cNvPr id="223" name="Google Shape;223;p16"/>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24" name="Google Shape;224;p16"/>
          <p:cNvSpPr txBox="1"/>
          <p:nvPr/>
        </p:nvSpPr>
        <p:spPr>
          <a:xfrm>
            <a:off x="449036" y="1699742"/>
            <a:ext cx="4808765" cy="135473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875"/>
              <a:buFont typeface="Arial"/>
              <a:buChar char="•"/>
            </a:pPr>
            <a:r>
              <a:rPr lang="en-US" sz="1875">
                <a:solidFill>
                  <a:schemeClr val="dk1"/>
                </a:solidFill>
                <a:latin typeface="Nunito Sans"/>
                <a:ea typeface="Nunito Sans"/>
                <a:cs typeface="Nunito Sans"/>
                <a:sym typeface="Nunito Sans"/>
              </a:rPr>
              <a:t>How will you find it?</a:t>
            </a:r>
            <a:endParaRPr sz="1875">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chemeClr val="dk1"/>
              </a:buClr>
              <a:buSzPts val="1875"/>
              <a:buFont typeface="Arial"/>
              <a:buChar char="•"/>
            </a:pPr>
            <a:r>
              <a:rPr lang="en-US" sz="1875">
                <a:solidFill>
                  <a:schemeClr val="dk1"/>
                </a:solidFill>
                <a:latin typeface="Nunito Sans"/>
                <a:ea typeface="Nunito Sans"/>
                <a:cs typeface="Nunito Sans"/>
                <a:sym typeface="Nunito Sans"/>
              </a:rPr>
              <a:t>By comparing</a:t>
            </a:r>
            <a:endParaRPr sz="1875">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chemeClr val="dk1"/>
              </a:buClr>
              <a:buSzPts val="1875"/>
              <a:buFont typeface="Arial"/>
              <a:buChar char="•"/>
            </a:pPr>
            <a:r>
              <a:rPr lang="en-US" sz="1875">
                <a:solidFill>
                  <a:schemeClr val="dk1"/>
                </a:solidFill>
                <a:latin typeface="Nunito Sans"/>
                <a:ea typeface="Nunito Sans"/>
                <a:cs typeface="Nunito Sans"/>
                <a:sym typeface="Nunito Sans"/>
              </a:rPr>
              <a:t>How to do that in programming?</a:t>
            </a:r>
            <a:endParaRPr sz="1875">
              <a:solidFill>
                <a:schemeClr val="dk1"/>
              </a:solidFill>
              <a:latin typeface="Nunito Sans"/>
              <a:ea typeface="Nunito Sans"/>
              <a:cs typeface="Nunito Sans"/>
              <a:sym typeface="Nunito Sans"/>
            </a:endParaRPr>
          </a:p>
        </p:txBody>
      </p:sp>
      <p:pic>
        <p:nvPicPr>
          <p:cNvPr id="225" name="Google Shape;225;p16" descr="Image result for 10 school students standing"/>
          <p:cNvPicPr preferRelativeResize="0"/>
          <p:nvPr/>
        </p:nvPicPr>
        <p:blipFill rotWithShape="1">
          <a:blip r:embed="rId3">
            <a:alphaModFix/>
          </a:blip>
          <a:srcRect/>
          <a:stretch/>
        </p:blipFill>
        <p:spPr>
          <a:xfrm>
            <a:off x="4636294" y="1943101"/>
            <a:ext cx="4050506" cy="27003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p:nvPr/>
        </p:nvSpPr>
        <p:spPr>
          <a:xfrm>
            <a:off x="152400" y="279610"/>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Cascaded(if else-if ladder)</a:t>
            </a:r>
            <a:endParaRPr sz="3375" b="1">
              <a:solidFill>
                <a:schemeClr val="dk1"/>
              </a:solidFill>
              <a:latin typeface="Nunito Sans"/>
              <a:ea typeface="Nunito Sans"/>
              <a:cs typeface="Nunito Sans"/>
              <a:sym typeface="Nunito Sans"/>
            </a:endParaRPr>
          </a:p>
        </p:txBody>
      </p:sp>
      <p:sp>
        <p:nvSpPr>
          <p:cNvPr id="232" name="Google Shape;232;p17"/>
          <p:cNvSpPr/>
          <p:nvPr/>
        </p:nvSpPr>
        <p:spPr>
          <a:xfrm>
            <a:off x="398402" y="990338"/>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33" name="Google Shape;233;p17"/>
          <p:cNvSpPr txBox="1"/>
          <p:nvPr/>
        </p:nvSpPr>
        <p:spPr>
          <a:xfrm>
            <a:off x="122182" y="1127936"/>
            <a:ext cx="8328361" cy="380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75">
                <a:solidFill>
                  <a:schemeClr val="dk1"/>
                </a:solidFill>
                <a:latin typeface="Nunito Sans SemiBold"/>
                <a:ea typeface="Nunito Sans SemiBold"/>
                <a:cs typeface="Nunito Sans SemiBold"/>
                <a:sym typeface="Nunito Sans SemiBold"/>
              </a:rPr>
              <a:t>Syntax:</a:t>
            </a:r>
            <a:endParaRPr sz="1875">
              <a:solidFill>
                <a:schemeClr val="dk1"/>
              </a:solidFill>
              <a:latin typeface="Nunito Sans SemiBold"/>
              <a:ea typeface="Nunito Sans SemiBold"/>
              <a:cs typeface="Nunito Sans SemiBold"/>
              <a:sym typeface="Nunito Sans SemiBold"/>
            </a:endParaRPr>
          </a:p>
        </p:txBody>
      </p:sp>
      <p:sp>
        <p:nvSpPr>
          <p:cNvPr id="234" name="Google Shape;234;p17"/>
          <p:cNvSpPr txBox="1"/>
          <p:nvPr/>
        </p:nvSpPr>
        <p:spPr>
          <a:xfrm>
            <a:off x="1600200" y="1176021"/>
            <a:ext cx="6248400"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Nunito Sans Light"/>
                <a:ea typeface="Nunito Sans Light"/>
                <a:cs typeface="Nunito Sans Light"/>
                <a:sym typeface="Nunito Sans Light"/>
              </a:rPr>
              <a:t>if(condition1)</a:t>
            </a:r>
            <a:endParaRPr sz="18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r>
              <a:rPr lang="en-US" sz="1800" b="1">
                <a:solidFill>
                  <a:schemeClr val="dk1"/>
                </a:solidFill>
                <a:latin typeface="Nunito Sans Light"/>
                <a:ea typeface="Nunito Sans Light"/>
                <a:cs typeface="Nunito Sans Light"/>
                <a:sym typeface="Nunito Sans Light"/>
              </a:rPr>
              <a:t>block1</a:t>
            </a:r>
            <a:r>
              <a:rPr lang="en-US" sz="1800">
                <a:solidFill>
                  <a:schemeClr val="dk1"/>
                </a:solidFill>
                <a:latin typeface="Nunito Sans Light"/>
                <a:ea typeface="Nunito Sans Light"/>
                <a:cs typeface="Nunito Sans Light"/>
                <a:sym typeface="Nunito Sans Light"/>
              </a:rPr>
              <a:t>: code to be executed if condition1 is true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b="1">
                <a:solidFill>
                  <a:schemeClr val="dk1"/>
                </a:solidFill>
                <a:latin typeface="Nunito Sans Light"/>
                <a:ea typeface="Nunito Sans Light"/>
                <a:cs typeface="Nunito Sans Light"/>
                <a:sym typeface="Nunito Sans Light"/>
              </a:rPr>
              <a:t>else if(condition2)</a:t>
            </a:r>
            <a:endParaRPr sz="18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r>
              <a:rPr lang="en-US" sz="1800" b="1">
                <a:solidFill>
                  <a:schemeClr val="dk1"/>
                </a:solidFill>
                <a:latin typeface="Nunito Sans Light"/>
                <a:ea typeface="Nunito Sans Light"/>
                <a:cs typeface="Nunito Sans Light"/>
                <a:sym typeface="Nunito Sans Light"/>
              </a:rPr>
              <a:t>block2</a:t>
            </a:r>
            <a:r>
              <a:rPr lang="en-US" sz="1800">
                <a:solidFill>
                  <a:schemeClr val="dk1"/>
                </a:solidFill>
                <a:latin typeface="Nunito Sans Light"/>
                <a:ea typeface="Nunito Sans Light"/>
                <a:cs typeface="Nunito Sans Light"/>
                <a:sym typeface="Nunito Sans Light"/>
              </a:rPr>
              <a:t>:code to be executed if condition2 is true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b="1">
                <a:solidFill>
                  <a:schemeClr val="dk1"/>
                </a:solidFill>
                <a:latin typeface="Nunito Sans Light"/>
                <a:ea typeface="Nunito Sans Light"/>
                <a:cs typeface="Nunito Sans Light"/>
                <a:sym typeface="Nunito Sans Light"/>
              </a:rPr>
              <a:t>else if(condition3){ </a:t>
            </a:r>
            <a:endParaRPr sz="18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r>
              <a:rPr lang="en-US" sz="1800" b="1">
                <a:solidFill>
                  <a:schemeClr val="dk1"/>
                </a:solidFill>
                <a:latin typeface="Nunito Sans Light"/>
                <a:ea typeface="Nunito Sans Light"/>
                <a:cs typeface="Nunito Sans Light"/>
                <a:sym typeface="Nunito Sans Light"/>
              </a:rPr>
              <a:t>block3</a:t>
            </a:r>
            <a:r>
              <a:rPr lang="en-US" sz="1800">
                <a:solidFill>
                  <a:schemeClr val="dk1"/>
                </a:solidFill>
                <a:latin typeface="Nunito Sans Light"/>
                <a:ea typeface="Nunito Sans Light"/>
                <a:cs typeface="Nunito Sans Light"/>
                <a:sym typeface="Nunito Sans Light"/>
              </a:rPr>
              <a:t>:code to be executed if condition3 is true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b="1">
                <a:solidFill>
                  <a:schemeClr val="dk1"/>
                </a:solidFill>
                <a:latin typeface="Nunito Sans Light"/>
                <a:ea typeface="Nunito Sans Light"/>
                <a:cs typeface="Nunito Sans Light"/>
                <a:sym typeface="Nunito Sans Light"/>
              </a:rPr>
              <a:t>else{  </a:t>
            </a:r>
            <a:endParaRPr sz="18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r>
              <a:rPr lang="en-US" sz="1800" b="1">
                <a:solidFill>
                  <a:schemeClr val="dk1"/>
                </a:solidFill>
                <a:latin typeface="Nunito Sans Light"/>
                <a:ea typeface="Nunito Sans Light"/>
                <a:cs typeface="Nunito Sans Light"/>
                <a:sym typeface="Nunito Sans Light"/>
              </a:rPr>
              <a:t>:</a:t>
            </a:r>
            <a:r>
              <a:rPr lang="en-US" sz="1800">
                <a:solidFill>
                  <a:schemeClr val="dk1"/>
                </a:solidFill>
                <a:latin typeface="Nunito Sans Light"/>
                <a:ea typeface="Nunito Sans Light"/>
                <a:cs typeface="Nunito Sans Light"/>
                <a:sym typeface="Nunito Sans Light"/>
              </a:rPr>
              <a:t>code to be executed if all the conditions are false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a:t>
            </a:r>
            <a:endParaRPr sz="1800">
              <a:solidFill>
                <a:schemeClr val="dk1"/>
              </a:solidFill>
              <a:latin typeface="Nunito Sans Light"/>
              <a:ea typeface="Nunito Sans Light"/>
              <a:cs typeface="Nunito Sans Light"/>
              <a:sym typeface="Nunito Sans Light"/>
            </a:endParaRPr>
          </a:p>
        </p:txBody>
      </p:sp>
      <p:sp>
        <p:nvSpPr>
          <p:cNvPr id="235" name="Google Shape;235;p17"/>
          <p:cNvSpPr txBox="1"/>
          <p:nvPr/>
        </p:nvSpPr>
        <p:spPr>
          <a:xfrm>
            <a:off x="398402" y="5719334"/>
            <a:ext cx="8516998" cy="75251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1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The </a:t>
            </a:r>
            <a:r>
              <a:rPr lang="en-US" sz="2000" b="1">
                <a:solidFill>
                  <a:schemeClr val="dk1"/>
                </a:solidFill>
                <a:latin typeface="Arial"/>
                <a:ea typeface="Arial"/>
                <a:cs typeface="Arial"/>
                <a:sym typeface="Arial"/>
              </a:rPr>
              <a:t>if...else ladder </a:t>
            </a:r>
            <a:r>
              <a:rPr lang="en-US" sz="2000">
                <a:solidFill>
                  <a:schemeClr val="dk1"/>
                </a:solidFill>
                <a:latin typeface="Arial"/>
                <a:ea typeface="Arial"/>
                <a:cs typeface="Arial"/>
                <a:sym typeface="Arial"/>
              </a:rPr>
              <a:t>allows you to check between </a:t>
            </a:r>
            <a:r>
              <a:rPr lang="en-US" sz="2000" b="1">
                <a:solidFill>
                  <a:schemeClr val="dk1"/>
                </a:solidFill>
                <a:latin typeface="Arial"/>
                <a:ea typeface="Arial"/>
                <a:cs typeface="Arial"/>
                <a:sym typeface="Arial"/>
              </a:rPr>
              <a:t>multiple test expressions </a:t>
            </a:r>
            <a:r>
              <a:rPr lang="en-US" sz="2000">
                <a:solidFill>
                  <a:schemeClr val="dk1"/>
                </a:solidFill>
                <a:latin typeface="Arial"/>
                <a:ea typeface="Arial"/>
                <a:cs typeface="Arial"/>
                <a:sym typeface="Arial"/>
              </a:rPr>
              <a:t>and execute different statements..</a:t>
            </a:r>
            <a:endParaRPr sz="20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8"/>
          <p:cNvSpPr txBox="1"/>
          <p:nvPr/>
        </p:nvSpPr>
        <p:spPr>
          <a:xfrm>
            <a:off x="2628" y="111926"/>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Decision Making in PUBG </a:t>
            </a:r>
            <a:endParaRPr sz="3375" b="1">
              <a:solidFill>
                <a:schemeClr val="dk1"/>
              </a:solidFill>
              <a:latin typeface="Nunito Sans"/>
              <a:ea typeface="Nunito Sans"/>
              <a:cs typeface="Nunito Sans"/>
              <a:sym typeface="Nunito Sans"/>
            </a:endParaRPr>
          </a:p>
        </p:txBody>
      </p:sp>
      <p:sp>
        <p:nvSpPr>
          <p:cNvPr id="242" name="Google Shape;242;p18"/>
          <p:cNvSpPr/>
          <p:nvPr/>
        </p:nvSpPr>
        <p:spPr>
          <a:xfrm>
            <a:off x="129890" y="73280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43" name="Google Shape;243;p18"/>
          <p:cNvSpPr txBox="1"/>
          <p:nvPr/>
        </p:nvSpPr>
        <p:spPr>
          <a:xfrm>
            <a:off x="129890" y="1033930"/>
            <a:ext cx="9014111" cy="4672048"/>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a:solidFill>
                  <a:srgbClr val="000000"/>
                </a:solidFill>
                <a:latin typeface="Arial"/>
                <a:ea typeface="Arial"/>
                <a:cs typeface="Arial"/>
                <a:sym typeface="Arial"/>
              </a:rPr>
              <a:t>PUBG players are not going to get a Chicken Dinner anytime soon without the ability to aim at targets and take them down with relative ease. So to aim the target they must use </a:t>
            </a:r>
            <a:r>
              <a:rPr lang="en-US" sz="1800" b="1">
                <a:solidFill>
                  <a:srgbClr val="000000"/>
                </a:solidFill>
                <a:latin typeface="Arial"/>
                <a:ea typeface="Arial"/>
                <a:cs typeface="Arial"/>
                <a:sym typeface="Arial"/>
              </a:rPr>
              <a:t>scope</a:t>
            </a:r>
            <a:r>
              <a:rPr lang="en-US" sz="1800">
                <a:solidFill>
                  <a:srgbClr val="000000"/>
                </a:solidFill>
                <a:latin typeface="Arial"/>
                <a:ea typeface="Arial"/>
                <a:cs typeface="Arial"/>
                <a:sym typeface="Arial"/>
              </a:rPr>
              <a:t>. It can take hundreds of rounds before you become more comfortable with all the weapons on offer and start landing your shots, but we’re here to help speed that process up.</a:t>
            </a:r>
            <a:endParaRPr sz="1800">
              <a:solidFill>
                <a:srgbClr val="000000"/>
              </a:solidFill>
              <a:latin typeface="Arial"/>
              <a:ea typeface="Arial"/>
              <a:cs typeface="Arial"/>
              <a:sym typeface="Arial"/>
            </a:endParaRPr>
          </a:p>
          <a:p>
            <a:pPr marL="0" marR="0" lvl="0" indent="0" algn="l" rtl="0">
              <a:lnSpc>
                <a:spcPct val="90000"/>
              </a:lnSpc>
              <a:spcBef>
                <a:spcPts val="750"/>
              </a:spcBef>
              <a:spcAft>
                <a:spcPts val="0"/>
              </a:spcAft>
              <a:buNone/>
            </a:pPr>
            <a:r>
              <a:rPr lang="en-US" sz="1800" b="1">
                <a:solidFill>
                  <a:srgbClr val="000000"/>
                </a:solidFill>
                <a:latin typeface="Arial"/>
                <a:ea typeface="Arial"/>
                <a:cs typeface="Arial"/>
                <a:sym typeface="Arial"/>
              </a:rPr>
              <a:t>Conditions:</a:t>
            </a:r>
            <a:endParaRPr sz="1800" b="1">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Clr>
                <a:srgbClr val="000000"/>
              </a:buClr>
              <a:buSzPts val="2000"/>
              <a:buFont typeface="Arial"/>
              <a:buChar char="•"/>
            </a:pPr>
            <a:r>
              <a:rPr lang="en-US" sz="2000">
                <a:solidFill>
                  <a:srgbClr val="000000"/>
                </a:solidFill>
                <a:latin typeface="Arial"/>
                <a:ea typeface="Arial"/>
                <a:cs typeface="Arial"/>
                <a:sym typeface="Arial"/>
              </a:rPr>
              <a:t>If you have 8x scope, Use snipper gun.</a:t>
            </a:r>
            <a:endParaRPr sz="2000">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Clr>
                <a:srgbClr val="000000"/>
              </a:buClr>
              <a:buSzPts val="2000"/>
              <a:buFont typeface="Arial"/>
              <a:buChar char="•"/>
            </a:pPr>
            <a:r>
              <a:rPr lang="en-US" sz="2000">
                <a:solidFill>
                  <a:srgbClr val="000000"/>
                </a:solidFill>
                <a:latin typeface="Arial"/>
                <a:ea typeface="Arial"/>
                <a:cs typeface="Arial"/>
                <a:sym typeface="Arial"/>
              </a:rPr>
              <a:t>If you have 6X scope, Use AUG A3, GROZA, QBZ, M16A4, M416 .</a:t>
            </a:r>
            <a:endParaRPr sz="2000">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Clr>
                <a:srgbClr val="000000"/>
              </a:buClr>
              <a:buSzPts val="2000"/>
              <a:buFont typeface="Arial"/>
              <a:buChar char="•"/>
            </a:pPr>
            <a:r>
              <a:rPr lang="en-US" sz="2000">
                <a:solidFill>
                  <a:srgbClr val="000000"/>
                </a:solidFill>
                <a:latin typeface="Arial"/>
                <a:ea typeface="Arial"/>
                <a:cs typeface="Arial"/>
                <a:sym typeface="Arial"/>
              </a:rPr>
              <a:t>If you have 4x Scope, Use UMP9, AKM, SCAR-L, Cross Bow .</a:t>
            </a:r>
            <a:endParaRPr sz="2000">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Clr>
                <a:srgbClr val="000000"/>
              </a:buClr>
              <a:buSzPts val="2000"/>
              <a:buFont typeface="Arial"/>
              <a:buChar char="•"/>
            </a:pPr>
            <a:r>
              <a:rPr lang="en-US" sz="2000">
                <a:solidFill>
                  <a:srgbClr val="000000"/>
                </a:solidFill>
                <a:latin typeface="Arial"/>
                <a:ea typeface="Arial"/>
                <a:cs typeface="Arial"/>
                <a:sym typeface="Arial"/>
              </a:rPr>
              <a:t>If you have 2x Scope, almost all guns.</a:t>
            </a:r>
            <a:endParaRPr sz="2000">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Clr>
                <a:srgbClr val="000000"/>
              </a:buClr>
              <a:buSzPts val="2000"/>
              <a:buFont typeface="Arial"/>
              <a:buChar char="•"/>
            </a:pPr>
            <a:r>
              <a:rPr lang="en-US" sz="2000">
                <a:solidFill>
                  <a:srgbClr val="000000"/>
                </a:solidFill>
                <a:latin typeface="Arial"/>
                <a:ea typeface="Arial"/>
                <a:cs typeface="Arial"/>
                <a:sym typeface="Arial"/>
              </a:rPr>
              <a:t>If you don’t have scope, find one.</a:t>
            </a:r>
            <a:endParaRPr sz="2000">
              <a:solidFill>
                <a:srgbClr val="000000"/>
              </a:solidFill>
              <a:latin typeface="Arial"/>
              <a:ea typeface="Arial"/>
              <a:cs typeface="Arial"/>
              <a:sym typeface="Arial"/>
            </a:endParaRPr>
          </a:p>
          <a:p>
            <a:pPr marL="171450" marR="0" lvl="0" indent="-171450" algn="l" rtl="0">
              <a:lnSpc>
                <a:spcPct val="90000"/>
              </a:lnSpc>
              <a:spcBef>
                <a:spcPts val="750"/>
              </a:spcBef>
              <a:spcAft>
                <a:spcPts val="0"/>
              </a:spcAft>
              <a:buNone/>
            </a:pPr>
            <a:endParaRPr sz="1800">
              <a:solidFill>
                <a:srgbClr val="000000"/>
              </a:solidFill>
              <a:latin typeface="Arial"/>
              <a:ea typeface="Arial"/>
              <a:cs typeface="Arial"/>
              <a:sym typeface="Arial"/>
            </a:endParaRPr>
          </a:p>
          <a:p>
            <a:pPr marL="0" marR="0" lvl="0" indent="0" algn="l" rtl="0">
              <a:lnSpc>
                <a:spcPct val="90000"/>
              </a:lnSpc>
              <a:spcBef>
                <a:spcPts val="750"/>
              </a:spcBef>
              <a:spcAft>
                <a:spcPts val="0"/>
              </a:spcAft>
              <a:buNone/>
            </a:pPr>
            <a:r>
              <a:rPr lang="en-US" sz="1800">
                <a:solidFill>
                  <a:srgbClr val="000000"/>
                </a:solidFill>
                <a:latin typeface="Arial"/>
                <a:ea typeface="Arial"/>
                <a:cs typeface="Arial"/>
                <a:sym typeface="Arial"/>
              </a:rPr>
              <a:t>Now Let’s help them by writing a program which helps them</a:t>
            </a:r>
            <a:endParaRPr sz="1800">
              <a:solidFill>
                <a:srgbClr val="000000"/>
              </a:solidFill>
              <a:latin typeface="Arial"/>
              <a:ea typeface="Arial"/>
              <a:cs typeface="Arial"/>
              <a:sym typeface="Arial"/>
            </a:endParaRPr>
          </a:p>
          <a:p>
            <a:pPr marL="0" marR="0" lvl="0" indent="0" algn="l" rtl="0">
              <a:lnSpc>
                <a:spcPct val="90000"/>
              </a:lnSpc>
              <a:spcBef>
                <a:spcPts val="750"/>
              </a:spcBef>
              <a:spcAft>
                <a:spcPts val="0"/>
              </a:spcAft>
              <a:buNone/>
            </a:pPr>
            <a:r>
              <a:rPr lang="en-US" sz="1800">
                <a:solidFill>
                  <a:srgbClr val="000000"/>
                </a:solidFill>
                <a:latin typeface="Arial"/>
                <a:ea typeface="Arial"/>
                <a:cs typeface="Arial"/>
                <a:sym typeface="Arial"/>
              </a:rPr>
              <a:t>to select the gun based on the scope .</a:t>
            </a:r>
            <a:endParaRPr sz="1800">
              <a:solidFill>
                <a:srgbClr val="000000"/>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Nunito Sans SemiBold"/>
              <a:ea typeface="Nunito Sans SemiBold"/>
              <a:cs typeface="Nunito Sans SemiBold"/>
              <a:sym typeface="Nunito Sans SemiBold"/>
            </a:endParaRPr>
          </a:p>
        </p:txBody>
      </p:sp>
      <p:pic>
        <p:nvPicPr>
          <p:cNvPr id="244" name="Google Shape;244;p18"/>
          <p:cNvPicPr preferRelativeResize="0"/>
          <p:nvPr/>
        </p:nvPicPr>
        <p:blipFill rotWithShape="1">
          <a:blip r:embed="rId3">
            <a:alphaModFix/>
          </a:blip>
          <a:srcRect/>
          <a:stretch/>
        </p:blipFill>
        <p:spPr>
          <a:xfrm>
            <a:off x="6572250" y="2940817"/>
            <a:ext cx="2190806" cy="1023964"/>
          </a:xfrm>
          <a:prstGeom prst="rect">
            <a:avLst/>
          </a:prstGeom>
          <a:noFill/>
          <a:ln>
            <a:noFill/>
          </a:ln>
        </p:spPr>
      </p:pic>
      <p:pic>
        <p:nvPicPr>
          <p:cNvPr id="245" name="Google Shape;245;p18"/>
          <p:cNvPicPr preferRelativeResize="0"/>
          <p:nvPr/>
        </p:nvPicPr>
        <p:blipFill rotWithShape="1">
          <a:blip r:embed="rId4">
            <a:alphaModFix/>
          </a:blip>
          <a:srcRect/>
          <a:stretch/>
        </p:blipFill>
        <p:spPr>
          <a:xfrm>
            <a:off x="6572250" y="4074901"/>
            <a:ext cx="2190731" cy="1125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9"/>
          <p:cNvSpPr txBox="1"/>
          <p:nvPr/>
        </p:nvSpPr>
        <p:spPr>
          <a:xfrm>
            <a:off x="152400" y="153016"/>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Pseudocode</a:t>
            </a:r>
            <a:endParaRPr sz="3375" b="1">
              <a:solidFill>
                <a:schemeClr val="dk1"/>
              </a:solidFill>
              <a:latin typeface="Nunito Sans"/>
              <a:ea typeface="Nunito Sans"/>
              <a:cs typeface="Nunito Sans"/>
              <a:sym typeface="Nunito Sans"/>
            </a:endParaRPr>
          </a:p>
        </p:txBody>
      </p:sp>
      <p:sp>
        <p:nvSpPr>
          <p:cNvPr id="252" name="Google Shape;252;p19"/>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253" name="Google Shape;253;p19"/>
          <p:cNvSpPr txBox="1"/>
          <p:nvPr/>
        </p:nvSpPr>
        <p:spPr>
          <a:xfrm>
            <a:off x="400050" y="2134687"/>
            <a:ext cx="6008915"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if(scope == 8)</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 	Print(“Use Snipper”);</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else if(scope == 6)</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   	Print(“Use AUG A3 / GROZA / QBZ / M16A4 / M416 “);</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else if(scope == 4)</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   	Print(“Use UMP9 / AKM / SCAR-L / Cross Bow );</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p:txBody>
      </p:sp>
      <p:sp>
        <p:nvSpPr>
          <p:cNvPr id="254" name="Google Shape;254;p19"/>
          <p:cNvSpPr txBox="1"/>
          <p:nvPr/>
        </p:nvSpPr>
        <p:spPr>
          <a:xfrm>
            <a:off x="5943600" y="2114551"/>
            <a:ext cx="4286250" cy="22563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else if(scope == 2)</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   	Print(“Almost all guns”);</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else</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   	Print(“Find one”);</a:t>
            </a:r>
            <a:endParaRPr sz="15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500">
                <a:solidFill>
                  <a:schemeClr val="dk1"/>
                </a:solidFill>
                <a:latin typeface="Nunito Sans"/>
                <a:ea typeface="Nunito Sans"/>
                <a:cs typeface="Nunito Sans"/>
                <a:sym typeface="Nunito Sans"/>
              </a:rPr>
              <a:t>}</a:t>
            </a:r>
            <a:endParaRPr sz="1500">
              <a:solidFill>
                <a:schemeClr val="dk1"/>
              </a:solidFill>
              <a:latin typeface="Nunito Sans"/>
              <a:ea typeface="Nunito Sans"/>
              <a:cs typeface="Nunito Sans"/>
              <a:sym typeface="Nunito Sans"/>
            </a:endParaRPr>
          </a:p>
          <a:p>
            <a:pPr marL="0" marR="0" lvl="0" indent="0" algn="l" rtl="0">
              <a:lnSpc>
                <a:spcPct val="150000"/>
              </a:lnSpc>
              <a:spcBef>
                <a:spcPts val="0"/>
              </a:spcBef>
              <a:spcAft>
                <a:spcPts val="0"/>
              </a:spcAft>
              <a:buNone/>
            </a:pPr>
            <a:endParaRPr sz="1500">
              <a:solidFill>
                <a:schemeClr val="dk1"/>
              </a:solidFill>
              <a:latin typeface="Nunito Sans"/>
              <a:ea typeface="Nunito Sans"/>
              <a:cs typeface="Nunito Sans"/>
              <a:sym typeface="Nuni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p:nvPr/>
        </p:nvSpPr>
        <p:spPr>
          <a:xfrm>
            <a:off x="76200" y="155630"/>
            <a:ext cx="835224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Decision Making / Branching</a:t>
            </a:r>
            <a:endParaRPr sz="3375" b="1">
              <a:solidFill>
                <a:schemeClr val="dk1"/>
              </a:solidFill>
              <a:latin typeface="Nunito Sans"/>
              <a:ea typeface="Nunito Sans"/>
              <a:cs typeface="Nunito Sans"/>
              <a:sym typeface="Nunito Sans"/>
            </a:endParaRPr>
          </a:p>
        </p:txBody>
      </p:sp>
      <p:sp>
        <p:nvSpPr>
          <p:cNvPr id="61" name="Google Shape;61;p2"/>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pic>
        <p:nvPicPr>
          <p:cNvPr id="62" name="Google Shape;62;p2" descr="Image result for decision making"/>
          <p:cNvPicPr preferRelativeResize="0"/>
          <p:nvPr/>
        </p:nvPicPr>
        <p:blipFill rotWithShape="1">
          <a:blip r:embed="rId3">
            <a:alphaModFix/>
          </a:blip>
          <a:srcRect/>
          <a:stretch/>
        </p:blipFill>
        <p:spPr>
          <a:xfrm>
            <a:off x="628650" y="2057401"/>
            <a:ext cx="3893344" cy="3761483"/>
          </a:xfrm>
          <a:prstGeom prst="rect">
            <a:avLst/>
          </a:prstGeom>
          <a:noFill/>
          <a:ln>
            <a:noFill/>
          </a:ln>
        </p:spPr>
      </p:pic>
      <p:pic>
        <p:nvPicPr>
          <p:cNvPr id="63" name="Google Shape;63;p2" descr="Related image"/>
          <p:cNvPicPr preferRelativeResize="0"/>
          <p:nvPr/>
        </p:nvPicPr>
        <p:blipFill rotWithShape="1">
          <a:blip r:embed="rId4">
            <a:alphaModFix/>
          </a:blip>
          <a:srcRect/>
          <a:stretch/>
        </p:blipFill>
        <p:spPr>
          <a:xfrm>
            <a:off x="4914900" y="2857500"/>
            <a:ext cx="3962400" cy="222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p:nvPr/>
        </p:nvSpPr>
        <p:spPr>
          <a:xfrm>
            <a:off x="-3687" y="5441036"/>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61" name="Google Shape;261;p20"/>
          <p:cNvSpPr/>
          <p:nvPr/>
        </p:nvSpPr>
        <p:spPr>
          <a:xfrm>
            <a:off x="3687" y="57839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62" name="Google Shape;262;p20"/>
          <p:cNvSpPr/>
          <p:nvPr/>
        </p:nvSpPr>
        <p:spPr>
          <a:xfrm>
            <a:off x="-11061" y="1006432"/>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263" name="Google Shape;263;p20"/>
          <p:cNvSpPr/>
          <p:nvPr/>
        </p:nvSpPr>
        <p:spPr>
          <a:xfrm>
            <a:off x="0" y="1326236"/>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#include&lt;stdio.h&gt;</a:t>
            </a:r>
            <a:endParaRPr sz="1500" b="0" i="0" u="none" strike="noStrike" cap="none">
              <a:solidFill>
                <a:schemeClr val="lt1"/>
              </a:solidFill>
              <a:latin typeface="Courier New"/>
              <a:ea typeface="Courier New"/>
              <a:cs typeface="Courier New"/>
              <a:sym typeface="Courier New"/>
            </a:endParaRPr>
          </a:p>
        </p:txBody>
      </p:sp>
      <p:sp>
        <p:nvSpPr>
          <p:cNvPr id="264" name="Google Shape;264;p20"/>
          <p:cNvSpPr/>
          <p:nvPr/>
        </p:nvSpPr>
        <p:spPr>
          <a:xfrm>
            <a:off x="0" y="16691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main()</a:t>
            </a:r>
            <a:endParaRPr sz="1500" b="0" i="0" u="none" strike="noStrike" cap="none">
              <a:solidFill>
                <a:schemeClr val="lt1"/>
              </a:solidFill>
              <a:latin typeface="Courier New"/>
              <a:ea typeface="Courier New"/>
              <a:cs typeface="Courier New"/>
              <a:sym typeface="Courier New"/>
            </a:endParaRPr>
          </a:p>
        </p:txBody>
      </p:sp>
      <p:sp>
        <p:nvSpPr>
          <p:cNvPr id="265" name="Google Shape;265;p20"/>
          <p:cNvSpPr/>
          <p:nvPr/>
        </p:nvSpPr>
        <p:spPr>
          <a:xfrm>
            <a:off x="0" y="2012036"/>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66" name="Google Shape;266;p20"/>
          <p:cNvSpPr/>
          <p:nvPr/>
        </p:nvSpPr>
        <p:spPr>
          <a:xfrm>
            <a:off x="0" y="23549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scope;</a:t>
            </a:r>
            <a:endParaRPr sz="1500" b="0" i="0" u="none" strike="noStrike" cap="none">
              <a:solidFill>
                <a:schemeClr val="lt1"/>
              </a:solidFill>
              <a:latin typeface="Courier New"/>
              <a:ea typeface="Courier New"/>
              <a:cs typeface="Courier New"/>
              <a:sym typeface="Courier New"/>
            </a:endParaRPr>
          </a:p>
        </p:txBody>
      </p:sp>
      <p:sp>
        <p:nvSpPr>
          <p:cNvPr id="267" name="Google Shape;267;p20"/>
          <p:cNvSpPr/>
          <p:nvPr/>
        </p:nvSpPr>
        <p:spPr>
          <a:xfrm>
            <a:off x="0" y="2697836"/>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scanf(“%d”, &amp;scope);</a:t>
            </a:r>
            <a:endParaRPr sz="1500" b="0" i="0" u="none" strike="noStrike" cap="none">
              <a:solidFill>
                <a:schemeClr val="lt1"/>
              </a:solidFill>
              <a:latin typeface="Courier New"/>
              <a:ea typeface="Courier New"/>
              <a:cs typeface="Courier New"/>
              <a:sym typeface="Courier New"/>
            </a:endParaRPr>
          </a:p>
        </p:txBody>
      </p:sp>
      <p:sp>
        <p:nvSpPr>
          <p:cNvPr id="268" name="Google Shape;268;p20"/>
          <p:cNvSpPr/>
          <p:nvPr/>
        </p:nvSpPr>
        <p:spPr>
          <a:xfrm>
            <a:off x="0" y="30407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if(scope == 8)</a:t>
            </a:r>
            <a:endParaRPr sz="1500" b="0" i="0" u="none" strike="noStrike" cap="none">
              <a:solidFill>
                <a:schemeClr val="lt1"/>
              </a:solidFill>
              <a:latin typeface="Courier New"/>
              <a:ea typeface="Courier New"/>
              <a:cs typeface="Courier New"/>
              <a:sym typeface="Courier New"/>
            </a:endParaRPr>
          </a:p>
        </p:txBody>
      </p:sp>
      <p:sp>
        <p:nvSpPr>
          <p:cNvPr id="269" name="Google Shape;269;p20"/>
          <p:cNvSpPr/>
          <p:nvPr/>
        </p:nvSpPr>
        <p:spPr>
          <a:xfrm>
            <a:off x="0" y="3383636"/>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70" name="Google Shape;270;p20"/>
          <p:cNvSpPr/>
          <p:nvPr/>
        </p:nvSpPr>
        <p:spPr>
          <a:xfrm>
            <a:off x="0" y="37265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printf(“Use Snipper”);</a:t>
            </a:r>
            <a:endParaRPr sz="1500" b="0" i="0" u="none" strike="noStrike" cap="none">
              <a:solidFill>
                <a:schemeClr val="lt1"/>
              </a:solidFill>
              <a:latin typeface="Courier New"/>
              <a:ea typeface="Courier New"/>
              <a:cs typeface="Courier New"/>
              <a:sym typeface="Courier New"/>
            </a:endParaRPr>
          </a:p>
        </p:txBody>
      </p:sp>
      <p:sp>
        <p:nvSpPr>
          <p:cNvPr id="271" name="Google Shape;271;p20"/>
          <p:cNvSpPr/>
          <p:nvPr/>
        </p:nvSpPr>
        <p:spPr>
          <a:xfrm>
            <a:off x="0" y="4069436"/>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272" name="Google Shape;272;p20"/>
          <p:cNvSpPr/>
          <p:nvPr/>
        </p:nvSpPr>
        <p:spPr>
          <a:xfrm>
            <a:off x="0" y="4412336"/>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else if(scope == 6){</a:t>
            </a:r>
            <a:endParaRPr sz="1500" b="0" i="0" u="none" strike="noStrike" cap="none">
              <a:solidFill>
                <a:schemeClr val="lt1"/>
              </a:solidFill>
              <a:latin typeface="Courier New"/>
              <a:ea typeface="Courier New"/>
              <a:cs typeface="Courier New"/>
              <a:sym typeface="Courier New"/>
            </a:endParaRPr>
          </a:p>
        </p:txBody>
      </p:sp>
      <p:sp>
        <p:nvSpPr>
          <p:cNvPr id="273" name="Google Shape;273;p20"/>
          <p:cNvSpPr/>
          <p:nvPr/>
        </p:nvSpPr>
        <p:spPr>
          <a:xfrm>
            <a:off x="0" y="4755236"/>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printf(“Use AUG A3 / GROZA /  QBZ / M16A4 / M416 </a:t>
            </a:r>
            <a:r>
              <a:rPr lang="en-US" sz="1500" b="0" i="0" u="none" strike="noStrike" cap="none">
                <a:solidFill>
                  <a:schemeClr val="lt1"/>
                </a:solidFill>
                <a:latin typeface="Arial"/>
                <a:ea typeface="Arial"/>
                <a:cs typeface="Arial"/>
                <a:sym typeface="Arial"/>
              </a:rPr>
              <a:t>“);</a:t>
            </a:r>
            <a:endParaRPr sz="1500" b="0" i="0" u="none" strike="noStrike" cap="none">
              <a:solidFill>
                <a:schemeClr val="lt1"/>
              </a:solidFill>
              <a:latin typeface="Courier New"/>
              <a:ea typeface="Courier New"/>
              <a:cs typeface="Courier New"/>
              <a:sym typeface="Courier New"/>
            </a:endParaRPr>
          </a:p>
        </p:txBody>
      </p:sp>
      <p:sp>
        <p:nvSpPr>
          <p:cNvPr id="274" name="Google Shape;274;p20"/>
          <p:cNvSpPr/>
          <p:nvPr/>
        </p:nvSpPr>
        <p:spPr>
          <a:xfrm>
            <a:off x="3687" y="5098136"/>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275" name="Google Shape;275;p20"/>
          <p:cNvSpPr txBox="1"/>
          <p:nvPr/>
        </p:nvSpPr>
        <p:spPr>
          <a:xfrm>
            <a:off x="11061" y="1282597"/>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1"/>
          <p:cNvSpPr/>
          <p:nvPr/>
        </p:nvSpPr>
        <p:spPr>
          <a:xfrm>
            <a:off x="-3687" y="531495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82" name="Google Shape;282;p21"/>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283" name="Google Shape;283;p21"/>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else if</a:t>
            </a:r>
            <a:r>
              <a:rPr lang="en-US" sz="1500" b="0" i="0" u="none" strike="noStrike" cap="none">
                <a:solidFill>
                  <a:schemeClr val="lt1"/>
                </a:solidFill>
                <a:latin typeface="Courier New"/>
                <a:ea typeface="Courier New"/>
                <a:cs typeface="Courier New"/>
                <a:sym typeface="Courier New"/>
              </a:rPr>
              <a:t>(scope == 4)</a:t>
            </a:r>
            <a:endParaRPr sz="1500" b="0" i="0" u="none" strike="noStrike" cap="none">
              <a:solidFill>
                <a:schemeClr val="lt1"/>
              </a:solidFill>
              <a:latin typeface="Courier New"/>
              <a:ea typeface="Courier New"/>
              <a:cs typeface="Courier New"/>
              <a:sym typeface="Courier New"/>
            </a:endParaRPr>
          </a:p>
        </p:txBody>
      </p:sp>
      <p:sp>
        <p:nvSpPr>
          <p:cNvPr id="284" name="Google Shape;284;p21"/>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85" name="Google Shape;285;p21"/>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printf(“Use UMP9 / AKM / SCAR-L  / Cross Bow ”);</a:t>
            </a:r>
            <a:endParaRPr sz="1500" b="0" i="0" u="none" strike="noStrike" cap="none">
              <a:solidFill>
                <a:schemeClr val="lt1"/>
              </a:solidFill>
              <a:latin typeface="Courier New"/>
              <a:ea typeface="Courier New"/>
              <a:cs typeface="Courier New"/>
              <a:sym typeface="Courier New"/>
            </a:endParaRPr>
          </a:p>
        </p:txBody>
      </p:sp>
      <p:sp>
        <p:nvSpPr>
          <p:cNvPr id="286" name="Google Shape;286;p21"/>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87" name="Google Shape;287;p21"/>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else if</a:t>
            </a:r>
            <a:r>
              <a:rPr lang="en-US" sz="1500" b="0" i="0" u="none" strike="noStrike" cap="none">
                <a:solidFill>
                  <a:schemeClr val="lt1"/>
                </a:solidFill>
                <a:latin typeface="Courier New"/>
                <a:ea typeface="Courier New"/>
                <a:cs typeface="Courier New"/>
                <a:sym typeface="Courier New"/>
              </a:rPr>
              <a:t>(scope == 2)(</a:t>
            </a:r>
            <a:endParaRPr sz="1500" b="0" i="0" u="none" strike="noStrike" cap="none">
              <a:solidFill>
                <a:schemeClr val="lt1"/>
              </a:solidFill>
              <a:latin typeface="Courier New"/>
              <a:ea typeface="Courier New"/>
              <a:cs typeface="Courier New"/>
              <a:sym typeface="Courier New"/>
            </a:endParaRPr>
          </a:p>
        </p:txBody>
      </p:sp>
      <p:sp>
        <p:nvSpPr>
          <p:cNvPr id="288" name="Google Shape;288;p21"/>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printf(“Almost all guns”);</a:t>
            </a:r>
            <a:endParaRPr sz="1500" b="0" i="0" u="none" strike="noStrike" cap="none">
              <a:solidFill>
                <a:schemeClr val="lt1"/>
              </a:solidFill>
              <a:latin typeface="Courier New"/>
              <a:ea typeface="Courier New"/>
              <a:cs typeface="Courier New"/>
              <a:sym typeface="Courier New"/>
            </a:endParaRPr>
          </a:p>
        </p:txBody>
      </p:sp>
      <p:sp>
        <p:nvSpPr>
          <p:cNvPr id="289" name="Google Shape;289;p21"/>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90" name="Google Shape;290;p21"/>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else</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291" name="Google Shape;291;p21"/>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printf(“Find one”);</a:t>
            </a:r>
            <a:endParaRPr sz="1500" b="0" i="0" u="none" strike="noStrike" cap="none">
              <a:solidFill>
                <a:schemeClr val="lt1"/>
              </a:solidFill>
              <a:latin typeface="Courier New"/>
              <a:ea typeface="Courier New"/>
              <a:cs typeface="Courier New"/>
              <a:sym typeface="Courier New"/>
            </a:endParaRPr>
          </a:p>
        </p:txBody>
      </p:sp>
      <p:sp>
        <p:nvSpPr>
          <p:cNvPr id="292" name="Google Shape;292;p21"/>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293" name="Google Shape;293;p21"/>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94" name="Google Shape;294;p21"/>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295" name="Google Shape;295;p21"/>
          <p:cNvSpPr txBox="1"/>
          <p:nvPr/>
        </p:nvSpPr>
        <p:spPr>
          <a:xfrm>
            <a:off x="11061" y="1156511"/>
            <a:ext cx="387475" cy="97584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2"/>
          <p:cNvSpPr txBox="1">
            <a:spLocks noGrp="1"/>
          </p:cNvSpPr>
          <p:nvPr>
            <p:ph type="title"/>
          </p:nvPr>
        </p:nvSpPr>
        <p:spPr>
          <a:xfrm>
            <a:off x="7882" y="92073"/>
            <a:ext cx="9136117" cy="6397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Assignment Questions</a:t>
            </a:r>
            <a:endParaRPr/>
          </a:p>
        </p:txBody>
      </p:sp>
      <p:sp>
        <p:nvSpPr>
          <p:cNvPr id="301" name="Google Shape;301;p22"/>
          <p:cNvSpPr txBox="1">
            <a:spLocks noGrp="1"/>
          </p:cNvSpPr>
          <p:nvPr>
            <p:ph type="body" idx="1"/>
          </p:nvPr>
        </p:nvSpPr>
        <p:spPr>
          <a:xfrm>
            <a:off x="23647" y="914400"/>
            <a:ext cx="9120351"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22222"/>
              </a:buClr>
              <a:buSzPts val="2200"/>
              <a:buChar char="•"/>
            </a:pPr>
            <a:r>
              <a:rPr lang="en-US" b="0" i="0">
                <a:solidFill>
                  <a:srgbClr val="222222"/>
                </a:solidFill>
                <a:latin typeface="Arial"/>
                <a:ea typeface="Arial"/>
                <a:cs typeface="Arial"/>
                <a:sym typeface="Arial"/>
              </a:rPr>
              <a:t>Write a C program to find maximum between three numbers using if else if ladder.</a:t>
            </a:r>
            <a:endParaRPr b="0" i="0">
              <a:solidFill>
                <a:srgbClr val="222222"/>
              </a:solidFill>
              <a:latin typeface="Arial"/>
              <a:ea typeface="Arial"/>
              <a:cs typeface="Arial"/>
              <a:sym typeface="Arial"/>
            </a:endParaRPr>
          </a:p>
          <a:p>
            <a:pPr marL="342900" lvl="1" indent="0" algn="l" rtl="0">
              <a:spcBef>
                <a:spcPts val="360"/>
              </a:spcBef>
              <a:spcAft>
                <a:spcPts val="0"/>
              </a:spcAft>
              <a:buClr>
                <a:schemeClr val="dk1"/>
              </a:buClr>
              <a:buSzPts val="1800"/>
              <a:buNone/>
            </a:pPr>
            <a:r>
              <a:rPr lang="en-US" sz="1800"/>
              <a:t>Input</a:t>
            </a:r>
            <a:endParaRPr sz="1800"/>
          </a:p>
          <a:p>
            <a:pPr marL="642620" lvl="2" indent="0" algn="l" rtl="0">
              <a:spcBef>
                <a:spcPts val="300"/>
              </a:spcBef>
              <a:spcAft>
                <a:spcPts val="0"/>
              </a:spcAft>
              <a:buClr>
                <a:schemeClr val="dk1"/>
              </a:buClr>
              <a:buSzPts val="1500"/>
              <a:buNone/>
            </a:pPr>
            <a:r>
              <a:rPr lang="en-US" sz="1500"/>
              <a:t>Input num1: 10</a:t>
            </a:r>
            <a:endParaRPr sz="1500"/>
          </a:p>
          <a:p>
            <a:pPr marL="642620" lvl="2" indent="0" algn="l" rtl="0">
              <a:spcBef>
                <a:spcPts val="300"/>
              </a:spcBef>
              <a:spcAft>
                <a:spcPts val="0"/>
              </a:spcAft>
              <a:buClr>
                <a:schemeClr val="dk1"/>
              </a:buClr>
              <a:buSzPts val="1500"/>
              <a:buNone/>
            </a:pPr>
            <a:r>
              <a:rPr lang="en-US" sz="1500"/>
              <a:t>Input num2: 20</a:t>
            </a:r>
            <a:endParaRPr sz="1500"/>
          </a:p>
          <a:p>
            <a:pPr marL="642620" lvl="2" indent="0" algn="l" rtl="0">
              <a:spcBef>
                <a:spcPts val="300"/>
              </a:spcBef>
              <a:spcAft>
                <a:spcPts val="0"/>
              </a:spcAft>
              <a:buClr>
                <a:schemeClr val="dk1"/>
              </a:buClr>
              <a:buSzPts val="1500"/>
              <a:buNone/>
            </a:pPr>
            <a:r>
              <a:rPr lang="en-US" sz="1500"/>
              <a:t>Input num3: 15</a:t>
            </a:r>
            <a:endParaRPr sz="1500"/>
          </a:p>
          <a:p>
            <a:pPr marL="342900" lvl="1" indent="0" algn="l" rtl="0">
              <a:spcBef>
                <a:spcPts val="360"/>
              </a:spcBef>
              <a:spcAft>
                <a:spcPts val="0"/>
              </a:spcAft>
              <a:buClr>
                <a:schemeClr val="dk1"/>
              </a:buClr>
              <a:buSzPts val="1800"/>
              <a:buNone/>
            </a:pPr>
            <a:r>
              <a:rPr lang="en-US" sz="1800"/>
              <a:t>Output</a:t>
            </a:r>
            <a:endParaRPr sz="1800"/>
          </a:p>
          <a:p>
            <a:pPr marL="642620" lvl="2" indent="0" algn="l" rtl="0">
              <a:spcBef>
                <a:spcPts val="300"/>
              </a:spcBef>
              <a:spcAft>
                <a:spcPts val="0"/>
              </a:spcAft>
              <a:buClr>
                <a:schemeClr val="dk1"/>
              </a:buClr>
              <a:buSzPts val="1500"/>
              <a:buNone/>
            </a:pPr>
            <a:r>
              <a:rPr lang="en-US" sz="1500"/>
              <a:t>Maximum is: 20</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3"/>
          <p:cNvSpPr txBox="1">
            <a:spLocks noGrp="1"/>
          </p:cNvSpPr>
          <p:nvPr>
            <p:ph type="body" idx="1"/>
          </p:nvPr>
        </p:nvSpPr>
        <p:spPr>
          <a:xfrm>
            <a:off x="46990" y="824230"/>
            <a:ext cx="9120505" cy="534797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rgbClr val="222222"/>
              </a:buClr>
              <a:buSzPts val="2200"/>
              <a:buNone/>
            </a:pPr>
            <a:r>
              <a:rPr lang="en-US" b="0" i="0">
                <a:solidFill>
                  <a:srgbClr val="222222"/>
                </a:solidFill>
                <a:latin typeface="Arial"/>
                <a:ea typeface="Arial"/>
                <a:cs typeface="Arial"/>
                <a:sym typeface="Arial"/>
              </a:rPr>
              <a:t>//program to find </a:t>
            </a:r>
            <a:r>
              <a:rPr lang="en-US">
                <a:solidFill>
                  <a:srgbClr val="222222"/>
                </a:solidFill>
                <a:latin typeface="Arial"/>
                <a:ea typeface="Arial"/>
                <a:cs typeface="Arial"/>
                <a:sym typeface="Arial"/>
              </a:rPr>
              <a:t>maximum between three numbers using if else if ladder.</a:t>
            </a:r>
            <a:endParaRPr b="0" i="0">
              <a:solidFill>
                <a:srgbClr val="222222"/>
              </a:solidFill>
              <a:latin typeface="Arial"/>
              <a:ea typeface="Arial"/>
              <a:cs typeface="Arial"/>
              <a:sym typeface="Arial"/>
            </a:endParaRPr>
          </a:p>
          <a:p>
            <a:pPr marL="0" lvl="0" indent="0" algn="l" rtl="0">
              <a:spcBef>
                <a:spcPts val="0"/>
              </a:spcBef>
              <a:spcAft>
                <a:spcPts val="0"/>
              </a:spcAft>
              <a:buClr>
                <a:srgbClr val="222222"/>
              </a:buClr>
              <a:buSzPts val="2200"/>
              <a:buNone/>
            </a:pPr>
            <a:r>
              <a:rPr lang="en-US" sz="1800"/>
              <a:t>#include &lt;stdio.h&gt;</a:t>
            </a:r>
            <a:endParaRPr sz="1800"/>
          </a:p>
          <a:p>
            <a:pPr marL="0" lvl="2" indent="0" algn="l" rtl="0">
              <a:spcBef>
                <a:spcPts val="246"/>
              </a:spcBef>
              <a:spcAft>
                <a:spcPts val="0"/>
              </a:spcAft>
              <a:buClr>
                <a:schemeClr val="dk1"/>
              </a:buClr>
              <a:buSzPts val="1700"/>
              <a:buNone/>
            </a:pPr>
            <a:endParaRPr sz="1800"/>
          </a:p>
          <a:p>
            <a:pPr marL="642620" lvl="2" indent="0" algn="l" rtl="0">
              <a:spcBef>
                <a:spcPts val="246"/>
              </a:spcBef>
              <a:spcAft>
                <a:spcPts val="0"/>
              </a:spcAft>
              <a:buClr>
                <a:schemeClr val="dk1"/>
              </a:buClr>
              <a:buSzPts val="1700"/>
              <a:buNone/>
            </a:pPr>
            <a:r>
              <a:rPr lang="en-US" sz="1800"/>
              <a:t>int main() {</a:t>
            </a:r>
            <a:endParaRPr sz="1800"/>
          </a:p>
          <a:p>
            <a:pPr marL="642620" lvl="2" indent="0" algn="l" rtl="0">
              <a:spcBef>
                <a:spcPts val="246"/>
              </a:spcBef>
              <a:spcAft>
                <a:spcPts val="0"/>
              </a:spcAft>
              <a:buClr>
                <a:schemeClr val="dk1"/>
              </a:buClr>
              <a:buSzPts val="1700"/>
              <a:buNone/>
            </a:pPr>
            <a:r>
              <a:rPr lang="en-US" sz="1800"/>
              <a:t>  int n1, n2, n3;</a:t>
            </a:r>
            <a:endParaRPr sz="1800"/>
          </a:p>
          <a:p>
            <a:pPr marL="642620" lvl="2" indent="0" algn="l" rtl="0">
              <a:spcBef>
                <a:spcPts val="246"/>
              </a:spcBef>
              <a:spcAft>
                <a:spcPts val="0"/>
              </a:spcAft>
              <a:buClr>
                <a:schemeClr val="dk1"/>
              </a:buClr>
              <a:buSzPts val="1700"/>
              <a:buNone/>
            </a:pPr>
            <a:endParaRPr sz="1800"/>
          </a:p>
          <a:p>
            <a:pPr marL="642620" lvl="2" indent="0" algn="l" rtl="0">
              <a:spcBef>
                <a:spcPts val="246"/>
              </a:spcBef>
              <a:spcAft>
                <a:spcPts val="0"/>
              </a:spcAft>
              <a:buClr>
                <a:schemeClr val="dk1"/>
              </a:buClr>
              <a:buSzPts val="1700"/>
              <a:buNone/>
            </a:pPr>
            <a:r>
              <a:rPr lang="en-US" sz="1800"/>
              <a:t>  printf("Enter three numbers: ");</a:t>
            </a:r>
            <a:endParaRPr sz="1800"/>
          </a:p>
          <a:p>
            <a:pPr marL="642620" lvl="2" indent="0" algn="l" rtl="0">
              <a:spcBef>
                <a:spcPts val="246"/>
              </a:spcBef>
              <a:spcAft>
                <a:spcPts val="0"/>
              </a:spcAft>
              <a:buClr>
                <a:schemeClr val="dk1"/>
              </a:buClr>
              <a:buSzPts val="1700"/>
              <a:buNone/>
            </a:pPr>
            <a:r>
              <a:rPr lang="en-US" sz="1800"/>
              <a:t>  scanf("%d %d %d", &amp;n1, &amp;n2, &amp;n3);</a:t>
            </a:r>
            <a:endParaRPr sz="1800"/>
          </a:p>
          <a:p>
            <a:pPr marL="642620" lvl="2" indent="0" algn="l" rtl="0">
              <a:spcBef>
                <a:spcPts val="246"/>
              </a:spcBef>
              <a:spcAft>
                <a:spcPts val="0"/>
              </a:spcAft>
              <a:buClr>
                <a:schemeClr val="dk1"/>
              </a:buClr>
              <a:buSzPts val="1700"/>
              <a:buNone/>
            </a:pPr>
            <a:endParaRPr sz="1800"/>
          </a:p>
          <a:p>
            <a:pPr marL="642620" lvl="2" indent="0" algn="l" rtl="0">
              <a:spcBef>
                <a:spcPts val="246"/>
              </a:spcBef>
              <a:spcAft>
                <a:spcPts val="0"/>
              </a:spcAft>
              <a:buClr>
                <a:schemeClr val="dk1"/>
              </a:buClr>
              <a:buSzPts val="1700"/>
              <a:buNone/>
            </a:pPr>
            <a:r>
              <a:rPr lang="en-US" sz="1800"/>
              <a:t>  if (n1 &gt;= n2 &amp;&amp; n1 &gt;= n3)</a:t>
            </a:r>
            <a:endParaRPr sz="1800"/>
          </a:p>
          <a:p>
            <a:pPr marL="642620" lvl="2" indent="0" algn="l" rtl="0">
              <a:spcBef>
                <a:spcPts val="246"/>
              </a:spcBef>
              <a:spcAft>
                <a:spcPts val="0"/>
              </a:spcAft>
              <a:buClr>
                <a:schemeClr val="dk1"/>
              </a:buClr>
              <a:buSzPts val="1700"/>
              <a:buNone/>
            </a:pPr>
            <a:r>
              <a:rPr lang="en-US" sz="1800"/>
              <a:t>    printf("%d is the largest number.", n1);</a:t>
            </a:r>
            <a:endParaRPr sz="1800"/>
          </a:p>
          <a:p>
            <a:pPr marL="642620" lvl="2" indent="0" algn="l" rtl="0">
              <a:spcBef>
                <a:spcPts val="246"/>
              </a:spcBef>
              <a:spcAft>
                <a:spcPts val="0"/>
              </a:spcAft>
              <a:buClr>
                <a:schemeClr val="dk1"/>
              </a:buClr>
              <a:buSzPts val="1700"/>
              <a:buNone/>
            </a:pPr>
            <a:r>
              <a:rPr lang="en-US" sz="1800"/>
              <a:t>  else if (n2 &gt;= n1 &amp;&amp; n2 &gt;= n3)</a:t>
            </a:r>
            <a:endParaRPr sz="1800"/>
          </a:p>
          <a:p>
            <a:pPr marL="642620" lvl="2" indent="0" algn="l" rtl="0">
              <a:spcBef>
                <a:spcPts val="246"/>
              </a:spcBef>
              <a:spcAft>
                <a:spcPts val="0"/>
              </a:spcAft>
              <a:buClr>
                <a:schemeClr val="dk1"/>
              </a:buClr>
              <a:buSzPts val="1700"/>
              <a:buNone/>
            </a:pPr>
            <a:r>
              <a:rPr lang="en-US" sz="1800"/>
              <a:t>    printf("%d is the largest number.", n2);</a:t>
            </a:r>
            <a:endParaRPr sz="1800"/>
          </a:p>
          <a:p>
            <a:pPr marL="642620" lvl="2" indent="0" algn="l" rtl="0">
              <a:spcBef>
                <a:spcPts val="246"/>
              </a:spcBef>
              <a:spcAft>
                <a:spcPts val="0"/>
              </a:spcAft>
              <a:buClr>
                <a:schemeClr val="dk1"/>
              </a:buClr>
              <a:buSzPts val="1700"/>
              <a:buNone/>
            </a:pPr>
            <a:r>
              <a:rPr lang="en-US" sz="1800"/>
              <a:t>  else</a:t>
            </a:r>
            <a:endParaRPr sz="1800"/>
          </a:p>
          <a:p>
            <a:pPr marL="642620" lvl="2" indent="0" algn="l" rtl="0">
              <a:spcBef>
                <a:spcPts val="246"/>
              </a:spcBef>
              <a:spcAft>
                <a:spcPts val="0"/>
              </a:spcAft>
              <a:buClr>
                <a:schemeClr val="dk1"/>
              </a:buClr>
              <a:buSzPts val="1700"/>
              <a:buNone/>
            </a:pPr>
            <a:r>
              <a:rPr lang="en-US" sz="1800"/>
              <a:t>    printf("%d is the largest number.", n3);</a:t>
            </a:r>
            <a:endParaRPr sz="1800"/>
          </a:p>
          <a:p>
            <a:pPr marL="642620" lvl="2" indent="0" algn="l" rtl="0">
              <a:spcBef>
                <a:spcPts val="246"/>
              </a:spcBef>
              <a:spcAft>
                <a:spcPts val="0"/>
              </a:spcAft>
              <a:buClr>
                <a:schemeClr val="dk1"/>
              </a:buClr>
              <a:buSzPts val="1700"/>
              <a:buNone/>
            </a:pPr>
            <a:endParaRPr sz="1800"/>
          </a:p>
          <a:p>
            <a:pPr marL="642620" lvl="2" indent="0" algn="l" rtl="0">
              <a:spcBef>
                <a:spcPts val="246"/>
              </a:spcBef>
              <a:spcAft>
                <a:spcPts val="0"/>
              </a:spcAft>
              <a:buClr>
                <a:schemeClr val="dk1"/>
              </a:buClr>
              <a:buSzPts val="1700"/>
              <a:buNone/>
            </a:pPr>
            <a:r>
              <a:rPr lang="en-US" sz="1800"/>
              <a:t>  return 0;</a:t>
            </a:r>
            <a:endParaRPr sz="1800"/>
          </a:p>
          <a:p>
            <a:pPr marL="642620" lvl="2" indent="0" algn="l" rtl="0">
              <a:spcBef>
                <a:spcPts val="246"/>
              </a:spcBef>
              <a:spcAft>
                <a:spcPts val="0"/>
              </a:spcAft>
              <a:buClr>
                <a:schemeClr val="dk1"/>
              </a:buClr>
              <a:buSzPts val="1700"/>
              <a:buFont typeface="Arial"/>
              <a:buNone/>
            </a:pPr>
            <a:r>
              <a:rPr lang="en-US" sz="1800"/>
              <a:t>}</a:t>
            </a:r>
            <a:endParaRPr sz="1800"/>
          </a:p>
          <a:p>
            <a:pPr marL="0" lvl="0" indent="0" algn="l" rtl="0">
              <a:spcBef>
                <a:spcPts val="0"/>
              </a:spcBef>
              <a:spcAft>
                <a:spcPts val="0"/>
              </a:spcAft>
              <a:buClr>
                <a:srgbClr val="222222"/>
              </a:buClr>
              <a:buSzPts val="2200"/>
              <a:buNone/>
            </a:pPr>
            <a:endParaRPr b="0" i="0">
              <a:solidFill>
                <a:srgbClr val="222222"/>
              </a:solidFill>
              <a:latin typeface="Arial"/>
              <a:ea typeface="Arial"/>
              <a:cs typeface="Arial"/>
              <a:sym typeface="Arial"/>
            </a:endParaRPr>
          </a:p>
          <a:p>
            <a:pPr marL="342900" lvl="1" indent="0" algn="l" rtl="0">
              <a:spcBef>
                <a:spcPts val="261"/>
              </a:spcBef>
              <a:spcAft>
                <a:spcPts val="0"/>
              </a:spcAft>
              <a:buClr>
                <a:schemeClr val="dk1"/>
              </a:buClr>
              <a:buSzPts val="1800"/>
              <a:buNone/>
            </a:pP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txBox="1"/>
          <p:nvPr/>
        </p:nvSpPr>
        <p:spPr>
          <a:xfrm>
            <a:off x="225584" y="79905"/>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Nested if</a:t>
            </a:r>
            <a:endParaRPr sz="3375" b="1">
              <a:solidFill>
                <a:schemeClr val="dk1"/>
              </a:solidFill>
              <a:latin typeface="Nunito Sans"/>
              <a:ea typeface="Nunito Sans"/>
              <a:cs typeface="Nunito Sans"/>
              <a:sym typeface="Nunito Sans"/>
            </a:endParaRPr>
          </a:p>
        </p:txBody>
      </p:sp>
      <p:sp>
        <p:nvSpPr>
          <p:cNvPr id="313" name="Google Shape;313;p24"/>
          <p:cNvSpPr/>
          <p:nvPr/>
        </p:nvSpPr>
        <p:spPr>
          <a:xfrm>
            <a:off x="418552" y="784929"/>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14" name="Google Shape;314;p24"/>
          <p:cNvSpPr txBox="1"/>
          <p:nvPr/>
        </p:nvSpPr>
        <p:spPr>
          <a:xfrm>
            <a:off x="217701" y="1779784"/>
            <a:ext cx="8328361" cy="380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75">
                <a:solidFill>
                  <a:schemeClr val="dk1"/>
                </a:solidFill>
                <a:latin typeface="Nunito Sans SemiBold"/>
                <a:ea typeface="Nunito Sans SemiBold"/>
                <a:cs typeface="Nunito Sans SemiBold"/>
                <a:sym typeface="Nunito Sans SemiBold"/>
              </a:rPr>
              <a:t>Syntax:</a:t>
            </a:r>
            <a:endParaRPr sz="1875">
              <a:solidFill>
                <a:schemeClr val="dk1"/>
              </a:solidFill>
              <a:latin typeface="Nunito Sans SemiBold"/>
              <a:ea typeface="Nunito Sans SemiBold"/>
              <a:cs typeface="Nunito Sans SemiBold"/>
              <a:sym typeface="Nunito Sans SemiBold"/>
            </a:endParaRPr>
          </a:p>
        </p:txBody>
      </p:sp>
      <p:sp>
        <p:nvSpPr>
          <p:cNvPr id="315" name="Google Shape;315;p24"/>
          <p:cNvSpPr txBox="1"/>
          <p:nvPr/>
        </p:nvSpPr>
        <p:spPr>
          <a:xfrm>
            <a:off x="716621" y="2515865"/>
            <a:ext cx="6629399"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Nunito Sans Light"/>
                <a:ea typeface="Nunito Sans Light"/>
                <a:cs typeface="Nunito Sans Light"/>
                <a:sym typeface="Nunito Sans Light"/>
              </a:rPr>
              <a:t>if (condition1)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 if condition1 is true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b="1">
                <a:solidFill>
                  <a:schemeClr val="dk1"/>
                </a:solidFill>
                <a:latin typeface="Nunito Sans Light"/>
                <a:ea typeface="Nunito Sans Light"/>
                <a:cs typeface="Nunito Sans Light"/>
                <a:sym typeface="Nunito Sans Light"/>
              </a:rPr>
              <a:t>     if (condition2)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 code to be executed if condition2 is true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a:t>
            </a:r>
            <a:endParaRPr sz="2000">
              <a:solidFill>
                <a:schemeClr val="dk1"/>
              </a:solidFill>
              <a:latin typeface="Nunito Sans Light"/>
              <a:ea typeface="Nunito Sans Light"/>
              <a:cs typeface="Nunito Sans Light"/>
              <a:sym typeface="Nunito Sans Light"/>
            </a:endParaRPr>
          </a:p>
        </p:txBody>
      </p:sp>
      <p:sp>
        <p:nvSpPr>
          <p:cNvPr id="316" name="Google Shape;316;p24"/>
          <p:cNvSpPr txBox="1"/>
          <p:nvPr/>
        </p:nvSpPr>
        <p:spPr>
          <a:xfrm>
            <a:off x="217701" y="1024466"/>
            <a:ext cx="8926299" cy="40011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2000"/>
              <a:buFont typeface="Arial"/>
              <a:buChar char="•"/>
            </a:pPr>
            <a:r>
              <a:rPr lang="en-US" sz="2000" b="0" i="0">
                <a:solidFill>
                  <a:srgbClr val="000000"/>
                </a:solidFill>
                <a:latin typeface="Nunito"/>
                <a:ea typeface="Nunito"/>
                <a:cs typeface="Nunito"/>
                <a:sym typeface="Nunito"/>
              </a:rPr>
              <a:t>Use </a:t>
            </a:r>
            <a:r>
              <a:rPr lang="en-US" sz="2000" b="1" i="0">
                <a:solidFill>
                  <a:srgbClr val="000000"/>
                </a:solidFill>
                <a:latin typeface="Nunito"/>
                <a:ea typeface="Nunito"/>
                <a:cs typeface="Nunito"/>
                <a:sym typeface="Nunito"/>
              </a:rPr>
              <a:t>one if or else if statement inside another if or else if statement(s</a:t>
            </a:r>
            <a:r>
              <a:rPr lang="en-US" sz="2000" b="0" i="0">
                <a:solidFill>
                  <a:srgbClr val="000000"/>
                </a:solidFill>
                <a:latin typeface="Nunito"/>
                <a:ea typeface="Nunito"/>
                <a:cs typeface="Nunito"/>
                <a:sym typeface="Nunito"/>
              </a:rPr>
              <a:t>).</a:t>
            </a:r>
            <a:endParaRPr sz="20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p:nvPr/>
        </p:nvSpPr>
        <p:spPr>
          <a:xfrm>
            <a:off x="13138" y="109497"/>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Bunjee Jumping</a:t>
            </a:r>
            <a:endParaRPr sz="3375" b="1">
              <a:solidFill>
                <a:schemeClr val="dk1"/>
              </a:solidFill>
              <a:latin typeface="Nunito Sans"/>
              <a:ea typeface="Nunito Sans"/>
              <a:cs typeface="Nunito Sans"/>
              <a:sym typeface="Nunito Sans"/>
            </a:endParaRPr>
          </a:p>
        </p:txBody>
      </p:sp>
      <p:sp>
        <p:nvSpPr>
          <p:cNvPr id="323" name="Google Shape;323;p25"/>
          <p:cNvSpPr/>
          <p:nvPr/>
        </p:nvSpPr>
        <p:spPr>
          <a:xfrm>
            <a:off x="150966" y="789492"/>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24" name="Google Shape;324;p25"/>
          <p:cNvSpPr txBox="1"/>
          <p:nvPr/>
        </p:nvSpPr>
        <p:spPr>
          <a:xfrm>
            <a:off x="150966" y="1137269"/>
            <a:ext cx="876443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Have you tried or seen Bunjee Jumping ? It’s a weird experience, Isn’t it?.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But if someone is very eager to try bunjee jumping, they must satisfy few conditions</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conditions:</a:t>
            </a:r>
            <a:endParaRPr sz="1800" b="1">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Calibri"/>
              <a:buAutoNum type="arabicParenR"/>
            </a:pPr>
            <a:r>
              <a:rPr lang="en-US" sz="1800" b="1">
                <a:solidFill>
                  <a:schemeClr val="dk1"/>
                </a:solidFill>
                <a:latin typeface="Arial"/>
                <a:ea typeface="Arial"/>
                <a:cs typeface="Arial"/>
                <a:sym typeface="Arial"/>
              </a:rPr>
              <a:t>Minimum Weight </a:t>
            </a:r>
            <a:r>
              <a:rPr lang="en-US" sz="1800">
                <a:solidFill>
                  <a:schemeClr val="dk1"/>
                </a:solidFill>
                <a:latin typeface="Arial"/>
                <a:ea typeface="Arial"/>
                <a:cs typeface="Arial"/>
                <a:sym typeface="Arial"/>
              </a:rPr>
              <a:t>must be </a:t>
            </a:r>
            <a:r>
              <a:rPr lang="en-US" sz="1800" b="1">
                <a:solidFill>
                  <a:schemeClr val="dk1"/>
                </a:solidFill>
                <a:latin typeface="Arial"/>
                <a:ea typeface="Arial"/>
                <a:cs typeface="Arial"/>
                <a:sym typeface="Arial"/>
              </a:rPr>
              <a:t>40 kgs</a:t>
            </a:r>
            <a:endParaRPr sz="1800" b="1">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800"/>
              <a:buFont typeface="Calibri"/>
              <a:buAutoNum type="arabicParenR"/>
            </a:pPr>
            <a:r>
              <a:rPr lang="en-US" sz="1800" b="1">
                <a:solidFill>
                  <a:schemeClr val="dk1"/>
                </a:solidFill>
                <a:latin typeface="Arial"/>
                <a:ea typeface="Arial"/>
                <a:cs typeface="Arial"/>
                <a:sym typeface="Arial"/>
              </a:rPr>
              <a:t>Maximum Weight </a:t>
            </a:r>
            <a:r>
              <a:rPr lang="en-US" sz="1800">
                <a:solidFill>
                  <a:schemeClr val="dk1"/>
                </a:solidFill>
                <a:latin typeface="Arial"/>
                <a:ea typeface="Arial"/>
                <a:cs typeface="Arial"/>
                <a:sym typeface="Arial"/>
              </a:rPr>
              <a:t>must be </a:t>
            </a:r>
            <a:r>
              <a:rPr lang="en-US" sz="1800" b="1">
                <a:solidFill>
                  <a:schemeClr val="dk1"/>
                </a:solidFill>
                <a:latin typeface="Arial"/>
                <a:ea typeface="Arial"/>
                <a:cs typeface="Arial"/>
                <a:sym typeface="Arial"/>
              </a:rPr>
              <a:t>110 kgs</a:t>
            </a:r>
            <a:r>
              <a:rPr lang="en-US" sz="1800">
                <a:solidFill>
                  <a:schemeClr val="dk1"/>
                </a:solidFill>
                <a:latin typeface="Arial"/>
                <a:ea typeface="Arial"/>
                <a:cs typeface="Arial"/>
                <a:sym typeface="Arial"/>
              </a:rPr>
              <a:t>[If</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Weight is greater than maximum, extra</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ropes will be added]</a:t>
            </a:r>
            <a:endParaRPr sz="1800">
              <a:solidFill>
                <a:schemeClr val="dk1"/>
              </a:solidFill>
              <a:latin typeface="Arial"/>
              <a:ea typeface="Arial"/>
              <a:cs typeface="Arial"/>
              <a:sym typeface="Arial"/>
            </a:endParaRPr>
          </a:p>
          <a:p>
            <a:pPr marL="342900" marR="0" lvl="0" indent="-342900" algn="l" rtl="0">
              <a:spcBef>
                <a:spcPts val="0"/>
              </a:spcBef>
              <a:spcAft>
                <a:spcPts val="0"/>
              </a:spcAft>
              <a:buNone/>
            </a:pPr>
            <a:r>
              <a:rPr lang="en-US" sz="1800">
                <a:solidFill>
                  <a:schemeClr val="dk1"/>
                </a:solidFill>
                <a:latin typeface="Arial"/>
                <a:ea typeface="Arial"/>
                <a:cs typeface="Arial"/>
                <a:sym typeface="Arial"/>
              </a:rPr>
              <a:t>3)    </a:t>
            </a:r>
            <a:r>
              <a:rPr lang="en-US" sz="1800" b="1">
                <a:solidFill>
                  <a:schemeClr val="dk1"/>
                </a:solidFill>
                <a:latin typeface="Arial"/>
                <a:ea typeface="Arial"/>
                <a:cs typeface="Arial"/>
                <a:sym typeface="Arial"/>
              </a:rPr>
              <a:t>Minimum age </a:t>
            </a:r>
            <a:r>
              <a:rPr lang="en-US" sz="1800">
                <a:solidFill>
                  <a:schemeClr val="dk1"/>
                </a:solidFill>
                <a:latin typeface="Arial"/>
                <a:ea typeface="Arial"/>
                <a:cs typeface="Arial"/>
                <a:sym typeface="Arial"/>
              </a:rPr>
              <a:t>required is </a:t>
            </a:r>
            <a:r>
              <a:rPr lang="en-US" sz="1800" b="1">
                <a:solidFill>
                  <a:schemeClr val="dk1"/>
                </a:solidFill>
                <a:latin typeface="Arial"/>
                <a:ea typeface="Arial"/>
                <a:cs typeface="Arial"/>
                <a:sym typeface="Arial"/>
              </a:rPr>
              <a:t>12 years.</a:t>
            </a: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Nunito Sans SemiBold"/>
              <a:ea typeface="Nunito Sans SemiBold"/>
              <a:cs typeface="Nunito Sans SemiBold"/>
              <a:sym typeface="Nunito Sans SemiBold"/>
            </a:endParaRPr>
          </a:p>
        </p:txBody>
      </p:sp>
      <p:pic>
        <p:nvPicPr>
          <p:cNvPr id="325" name="Google Shape;325;p25"/>
          <p:cNvPicPr preferRelativeResize="0"/>
          <p:nvPr/>
        </p:nvPicPr>
        <p:blipFill rotWithShape="1">
          <a:blip r:embed="rId3">
            <a:alphaModFix/>
          </a:blip>
          <a:srcRect/>
          <a:stretch/>
        </p:blipFill>
        <p:spPr>
          <a:xfrm>
            <a:off x="5749146" y="2709349"/>
            <a:ext cx="3394854" cy="1909606"/>
          </a:xfrm>
          <a:prstGeom prst="rect">
            <a:avLst/>
          </a:prstGeom>
          <a:noFill/>
          <a:ln>
            <a:noFill/>
          </a:ln>
        </p:spPr>
      </p:pic>
      <p:sp>
        <p:nvSpPr>
          <p:cNvPr id="326" name="Google Shape;326;p25"/>
          <p:cNvSpPr txBox="1"/>
          <p:nvPr/>
        </p:nvSpPr>
        <p:spPr>
          <a:xfrm>
            <a:off x="400051" y="4457700"/>
            <a:ext cx="552715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So if any person satisfying these criteria, Can enjoy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bunjee jumping.</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Now we are going to </a:t>
            </a:r>
            <a:r>
              <a:rPr lang="en-US" sz="1800" b="1">
                <a:solidFill>
                  <a:schemeClr val="dk1"/>
                </a:solidFill>
                <a:latin typeface="Arial"/>
                <a:ea typeface="Arial"/>
                <a:cs typeface="Arial"/>
                <a:sym typeface="Arial"/>
              </a:rPr>
              <a:t>write a program  to check whether </a:t>
            </a: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the particular person is satisfying these criterias or not</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p:nvPr/>
        </p:nvSpPr>
        <p:spPr>
          <a:xfrm>
            <a:off x="0" y="106647"/>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Pseudocode</a:t>
            </a:r>
            <a:endParaRPr sz="3375" b="1">
              <a:solidFill>
                <a:schemeClr val="dk1"/>
              </a:solidFill>
              <a:latin typeface="Nunito Sans"/>
              <a:ea typeface="Nunito Sans"/>
              <a:cs typeface="Nunito Sans"/>
              <a:sym typeface="Nunito Sans"/>
            </a:endParaRPr>
          </a:p>
        </p:txBody>
      </p:sp>
      <p:sp>
        <p:nvSpPr>
          <p:cNvPr id="333" name="Google Shape;333;p26"/>
          <p:cNvSpPr/>
          <p:nvPr/>
        </p:nvSpPr>
        <p:spPr>
          <a:xfrm>
            <a:off x="101980" y="91440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34" name="Google Shape;334;p26"/>
          <p:cNvSpPr txBox="1"/>
          <p:nvPr/>
        </p:nvSpPr>
        <p:spPr>
          <a:xfrm>
            <a:off x="2514600" y="914400"/>
            <a:ext cx="5715000" cy="59429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Nunito Sans"/>
                <a:ea typeface="Nunito Sans"/>
                <a:cs typeface="Nunito Sans"/>
                <a:sym typeface="Nunito Sans"/>
              </a:rPr>
              <a:t>If(age &gt;= 12)</a:t>
            </a:r>
            <a:endParaRPr sz="1200" b="1">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r>
              <a:rPr lang="en-US" sz="1200" b="1">
                <a:solidFill>
                  <a:schemeClr val="dk1"/>
                </a:solidFill>
                <a:latin typeface="Nunito Sans"/>
                <a:ea typeface="Nunito Sans"/>
                <a:cs typeface="Nunito Sans"/>
                <a:sym typeface="Nunito Sans"/>
              </a:rPr>
              <a:t>If(weight &gt;= 40)    </a:t>
            </a:r>
            <a:endParaRPr sz="1200" b="1">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b="1">
                <a:solidFill>
                  <a:schemeClr val="dk1"/>
                </a:solidFill>
                <a:latin typeface="Nunito Sans"/>
                <a:ea typeface="Nunito Sans"/>
                <a:cs typeface="Nunito Sans"/>
                <a:sym typeface="Nunito Sans"/>
              </a:rPr>
              <a:t>        If(weight &lt;= 110)</a:t>
            </a:r>
            <a:endParaRPr sz="1200" b="1">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b="1">
                <a:solidFill>
                  <a:schemeClr val="dk1"/>
                </a:solidFill>
                <a:latin typeface="Nunito Sans"/>
                <a:ea typeface="Nunito Sans"/>
                <a:cs typeface="Nunito Sans"/>
                <a:sym typeface="Nunito Sans"/>
              </a:rPr>
              <a:t>                 {</a:t>
            </a:r>
            <a:endParaRPr sz="1200" b="1">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printf(“He can Jump”);</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else</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b="1">
                <a:solidFill>
                  <a:schemeClr val="dk1"/>
                </a:solidFill>
                <a:latin typeface="Nunito Sans"/>
                <a:ea typeface="Nunito Sans"/>
                <a:cs typeface="Nunito Sans"/>
                <a:sym typeface="Nunito Sans"/>
              </a:rPr>
              <a:t>                  printf(“Extra ropes will be added”);</a:t>
            </a:r>
            <a:endParaRPr sz="1200" b="1">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         else</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        printf(“He can’t Jump”);</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        }</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else</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    printf(“He can’t Jump”);</a:t>
            </a:r>
            <a:endParaRPr sz="12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1200">
                <a:solidFill>
                  <a:schemeClr val="dk1"/>
                </a:solidFill>
                <a:latin typeface="Nunito Sans"/>
                <a:ea typeface="Nunito Sans"/>
                <a:cs typeface="Nunito Sans"/>
                <a:sym typeface="Nunito Sans"/>
              </a:rPr>
              <a:t>}</a:t>
            </a:r>
            <a:endParaRPr sz="1200">
              <a:solidFill>
                <a:schemeClr val="dk1"/>
              </a:solidFill>
              <a:latin typeface="Nunito Sans"/>
              <a:ea typeface="Nunito Sans"/>
              <a:cs typeface="Nunito Sans"/>
              <a:sym typeface="Nunito Sans"/>
            </a:endParaRPr>
          </a:p>
          <a:p>
            <a:pPr marL="0" marR="0" lvl="0" indent="0" algn="l" rtl="0">
              <a:spcBef>
                <a:spcPts val="750"/>
              </a:spcBef>
              <a:spcAft>
                <a:spcPts val="0"/>
              </a:spcAft>
              <a:buNone/>
            </a:pPr>
            <a:endParaRPr sz="1200">
              <a:solidFill>
                <a:schemeClr val="dk1"/>
              </a:solidFill>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p:nvPr/>
        </p:nvSpPr>
        <p:spPr>
          <a:xfrm>
            <a:off x="-7497" y="582930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printf(“Extra ropes will be added”); </a:t>
            </a:r>
            <a:endParaRPr sz="1500" b="0" i="0" u="none" strike="noStrike" cap="none">
              <a:solidFill>
                <a:schemeClr val="lt1"/>
              </a:solidFill>
              <a:latin typeface="Courier New"/>
              <a:ea typeface="Courier New"/>
              <a:cs typeface="Courier New"/>
              <a:sym typeface="Courier New"/>
            </a:endParaRPr>
          </a:p>
        </p:txBody>
      </p:sp>
      <p:sp>
        <p:nvSpPr>
          <p:cNvPr id="341" name="Google Shape;341;p27"/>
          <p:cNvSpPr/>
          <p:nvPr/>
        </p:nvSpPr>
        <p:spPr>
          <a:xfrm>
            <a:off x="-123" y="61722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42" name="Google Shape;342;p27"/>
          <p:cNvSpPr/>
          <p:nvPr/>
        </p:nvSpPr>
        <p:spPr>
          <a:xfrm>
            <a:off x="-3810" y="137160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343" name="Google Shape;343;p27"/>
          <p:cNvSpPr/>
          <p:nvPr/>
        </p:nvSpPr>
        <p:spPr>
          <a:xfrm>
            <a:off x="-3810" y="171450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#include&lt;stdio.h&gt;</a:t>
            </a:r>
            <a:endParaRPr sz="1500" b="0" i="0" u="none" strike="noStrike" cap="none">
              <a:solidFill>
                <a:schemeClr val="lt1"/>
              </a:solidFill>
              <a:latin typeface="Courier New"/>
              <a:ea typeface="Courier New"/>
              <a:cs typeface="Courier New"/>
              <a:sym typeface="Courier New"/>
            </a:endParaRPr>
          </a:p>
        </p:txBody>
      </p:sp>
      <p:sp>
        <p:nvSpPr>
          <p:cNvPr id="344" name="Google Shape;344;p27"/>
          <p:cNvSpPr/>
          <p:nvPr/>
        </p:nvSpPr>
        <p:spPr>
          <a:xfrm>
            <a:off x="-3810" y="20574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main()</a:t>
            </a:r>
            <a:endParaRPr sz="1500" b="0" i="0" u="none" strike="noStrike" cap="none">
              <a:solidFill>
                <a:schemeClr val="lt1"/>
              </a:solidFill>
              <a:latin typeface="Courier New"/>
              <a:ea typeface="Courier New"/>
              <a:cs typeface="Courier New"/>
              <a:sym typeface="Courier New"/>
            </a:endParaRPr>
          </a:p>
        </p:txBody>
      </p:sp>
      <p:sp>
        <p:nvSpPr>
          <p:cNvPr id="345" name="Google Shape;345;p27"/>
          <p:cNvSpPr/>
          <p:nvPr/>
        </p:nvSpPr>
        <p:spPr>
          <a:xfrm>
            <a:off x="-3810" y="24003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46" name="Google Shape;346;p27"/>
          <p:cNvSpPr/>
          <p:nvPr/>
        </p:nvSpPr>
        <p:spPr>
          <a:xfrm>
            <a:off x="-3810" y="27432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age, weight;</a:t>
            </a:r>
            <a:endParaRPr sz="1500" b="0" i="0" u="none" strike="noStrike" cap="none">
              <a:solidFill>
                <a:schemeClr val="lt1"/>
              </a:solidFill>
              <a:latin typeface="Courier New"/>
              <a:ea typeface="Courier New"/>
              <a:cs typeface="Courier New"/>
              <a:sym typeface="Courier New"/>
            </a:endParaRPr>
          </a:p>
        </p:txBody>
      </p:sp>
      <p:sp>
        <p:nvSpPr>
          <p:cNvPr id="347" name="Google Shape;347;p27"/>
          <p:cNvSpPr/>
          <p:nvPr/>
        </p:nvSpPr>
        <p:spPr>
          <a:xfrm>
            <a:off x="-3810" y="30861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scanf(“%d”, &amp;age);</a:t>
            </a:r>
            <a:endParaRPr sz="1500" b="0" i="0" u="none" strike="noStrike" cap="none">
              <a:solidFill>
                <a:schemeClr val="lt1"/>
              </a:solidFill>
              <a:latin typeface="Courier New"/>
              <a:ea typeface="Courier New"/>
              <a:cs typeface="Courier New"/>
              <a:sym typeface="Courier New"/>
            </a:endParaRPr>
          </a:p>
        </p:txBody>
      </p:sp>
      <p:sp>
        <p:nvSpPr>
          <p:cNvPr id="348" name="Google Shape;348;p27"/>
          <p:cNvSpPr/>
          <p:nvPr/>
        </p:nvSpPr>
        <p:spPr>
          <a:xfrm>
            <a:off x="-3810" y="34290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scanf(“%d”, &amp;weight);</a:t>
            </a:r>
            <a:endParaRPr sz="1500" b="0" i="0" u="none" strike="noStrike" cap="none">
              <a:solidFill>
                <a:schemeClr val="lt1"/>
              </a:solidFill>
              <a:latin typeface="Courier New"/>
              <a:ea typeface="Courier New"/>
              <a:cs typeface="Courier New"/>
              <a:sym typeface="Courier New"/>
            </a:endParaRPr>
          </a:p>
        </p:txBody>
      </p:sp>
      <p:sp>
        <p:nvSpPr>
          <p:cNvPr id="349" name="Google Shape;349;p27"/>
          <p:cNvSpPr/>
          <p:nvPr/>
        </p:nvSpPr>
        <p:spPr>
          <a:xfrm>
            <a:off x="-3810" y="37719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if(age &gt;= 12){</a:t>
            </a:r>
            <a:endParaRPr sz="1500" b="0" i="0" u="none" strike="noStrike" cap="none">
              <a:solidFill>
                <a:schemeClr val="lt1"/>
              </a:solidFill>
              <a:latin typeface="Courier New"/>
              <a:ea typeface="Courier New"/>
              <a:cs typeface="Courier New"/>
              <a:sym typeface="Courier New"/>
            </a:endParaRPr>
          </a:p>
        </p:txBody>
      </p:sp>
      <p:sp>
        <p:nvSpPr>
          <p:cNvPr id="350" name="Google Shape;350;p27"/>
          <p:cNvSpPr/>
          <p:nvPr/>
        </p:nvSpPr>
        <p:spPr>
          <a:xfrm>
            <a:off x="-3810" y="41148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if(weight &gt;= 40){</a:t>
            </a:r>
            <a:endParaRPr sz="1500" b="0" i="0" u="none" strike="noStrike" cap="none">
              <a:solidFill>
                <a:schemeClr val="lt1"/>
              </a:solidFill>
              <a:latin typeface="Courier New"/>
              <a:ea typeface="Courier New"/>
              <a:cs typeface="Courier New"/>
              <a:sym typeface="Courier New"/>
            </a:endParaRPr>
          </a:p>
        </p:txBody>
      </p:sp>
      <p:sp>
        <p:nvSpPr>
          <p:cNvPr id="351" name="Google Shape;351;p27"/>
          <p:cNvSpPr/>
          <p:nvPr/>
        </p:nvSpPr>
        <p:spPr>
          <a:xfrm>
            <a:off x="-3810" y="44577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if(weight &lt;= 110){</a:t>
            </a:r>
            <a:endParaRPr sz="1500" b="0" i="0" u="none" strike="noStrike" cap="none">
              <a:solidFill>
                <a:schemeClr val="lt1"/>
              </a:solidFill>
              <a:latin typeface="Courier New"/>
              <a:ea typeface="Courier New"/>
              <a:cs typeface="Courier New"/>
              <a:sym typeface="Courier New"/>
            </a:endParaRPr>
          </a:p>
        </p:txBody>
      </p:sp>
      <p:sp>
        <p:nvSpPr>
          <p:cNvPr id="352" name="Google Shape;352;p27"/>
          <p:cNvSpPr/>
          <p:nvPr/>
        </p:nvSpPr>
        <p:spPr>
          <a:xfrm>
            <a:off x="-3810" y="48006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printf(“He can Jump”);</a:t>
            </a:r>
            <a:endParaRPr sz="1500" b="0" i="0" u="none" strike="noStrike" cap="none">
              <a:solidFill>
                <a:schemeClr val="lt1"/>
              </a:solidFill>
              <a:latin typeface="Courier New"/>
              <a:ea typeface="Courier New"/>
              <a:cs typeface="Courier New"/>
              <a:sym typeface="Courier New"/>
            </a:endParaRPr>
          </a:p>
        </p:txBody>
      </p:sp>
      <p:sp>
        <p:nvSpPr>
          <p:cNvPr id="353" name="Google Shape;353;p27"/>
          <p:cNvSpPr/>
          <p:nvPr/>
        </p:nvSpPr>
        <p:spPr>
          <a:xfrm>
            <a:off x="-3810" y="51435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54" name="Google Shape;354;p27"/>
          <p:cNvSpPr/>
          <p:nvPr/>
        </p:nvSpPr>
        <p:spPr>
          <a:xfrm>
            <a:off x="-123" y="548640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else{</a:t>
            </a:r>
            <a:endParaRPr sz="1500" b="0" i="0" u="none" strike="noStrike" cap="none">
              <a:solidFill>
                <a:schemeClr val="lt1"/>
              </a:solidFill>
              <a:latin typeface="Courier New"/>
              <a:ea typeface="Courier New"/>
              <a:cs typeface="Courier New"/>
              <a:sym typeface="Courier New"/>
            </a:endParaRPr>
          </a:p>
        </p:txBody>
      </p:sp>
      <p:sp>
        <p:nvSpPr>
          <p:cNvPr id="355" name="Google Shape;355;p27"/>
          <p:cNvSpPr txBox="1"/>
          <p:nvPr/>
        </p:nvSpPr>
        <p:spPr>
          <a:xfrm>
            <a:off x="7251" y="167086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2</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3</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4</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5</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6</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7</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8</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9</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10</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11</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12</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13</a:t>
            </a:r>
            <a:endParaRPr sz="1500" b="1">
              <a:solidFill>
                <a:schemeClr val="lt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chemeClr val="lt1"/>
                </a:solidFill>
                <a:latin typeface="Courier New"/>
                <a:ea typeface="Courier New"/>
                <a:cs typeface="Courier New"/>
                <a:sym typeface="Courier New"/>
              </a:rPr>
              <a:t>14</a:t>
            </a:r>
            <a:endParaRPr sz="1500" b="1">
              <a:solidFill>
                <a:schemeClr val="lt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8"/>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362" name="Google Shape;362;p28"/>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63" name="Google Shape;363;p28"/>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else</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364" name="Google Shape;364;p28"/>
          <p:cNvSpPr/>
          <p:nvPr/>
        </p:nvSpPr>
        <p:spPr>
          <a:xfrm>
            <a:off x="5715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printf(“He can’t Jump”);</a:t>
            </a:r>
            <a:endParaRPr sz="1500" b="0" i="0" u="none" strike="noStrike" cap="none">
              <a:solidFill>
                <a:schemeClr val="lt1"/>
              </a:solidFill>
              <a:latin typeface="Courier New"/>
              <a:ea typeface="Courier New"/>
              <a:cs typeface="Courier New"/>
              <a:sym typeface="Courier New"/>
            </a:endParaRPr>
          </a:p>
        </p:txBody>
      </p:sp>
      <p:sp>
        <p:nvSpPr>
          <p:cNvPr id="365" name="Google Shape;365;p28"/>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66" name="Google Shape;366;p28"/>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367" name="Google Shape;367;p28"/>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else</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368" name="Google Shape;368;p28"/>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printf(“He can’t Jump”);</a:t>
            </a:r>
            <a:endParaRPr sz="1500" b="0" i="0" u="none" strike="noStrike" cap="none">
              <a:solidFill>
                <a:schemeClr val="lt1"/>
              </a:solidFill>
              <a:latin typeface="Courier New"/>
              <a:ea typeface="Courier New"/>
              <a:cs typeface="Courier New"/>
              <a:sym typeface="Courier New"/>
            </a:endParaRPr>
          </a:p>
        </p:txBody>
      </p:sp>
      <p:sp>
        <p:nvSpPr>
          <p:cNvPr id="369" name="Google Shape;369;p28"/>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370" name="Google Shape;370;p28"/>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return</a:t>
            </a:r>
            <a:r>
              <a:rPr lang="en-US" sz="1500" b="0" i="0" u="none" strike="noStrike" cap="none">
                <a:solidFill>
                  <a:schemeClr val="lt1"/>
                </a:solidFill>
                <a:latin typeface="Courier New"/>
                <a:ea typeface="Courier New"/>
                <a:cs typeface="Courier New"/>
                <a:sym typeface="Courier New"/>
              </a:rPr>
              <a:t> 0;</a:t>
            </a:r>
            <a:endParaRPr sz="1500" b="0" i="0" u="none" strike="noStrike" cap="none">
              <a:solidFill>
                <a:schemeClr val="lt1"/>
              </a:solidFill>
              <a:latin typeface="Courier New"/>
              <a:ea typeface="Courier New"/>
              <a:cs typeface="Courier New"/>
              <a:sym typeface="Courier New"/>
            </a:endParaRPr>
          </a:p>
        </p:txBody>
      </p:sp>
      <p:sp>
        <p:nvSpPr>
          <p:cNvPr id="371" name="Google Shape;371;p28"/>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a:t>
            </a:r>
            <a:endParaRPr sz="1500" b="0" i="0" u="none" strike="noStrike" cap="none">
              <a:solidFill>
                <a:schemeClr val="lt1"/>
              </a:solidFill>
              <a:latin typeface="Courier New"/>
              <a:ea typeface="Courier New"/>
              <a:cs typeface="Courier New"/>
              <a:sym typeface="Courier New"/>
            </a:endParaRPr>
          </a:p>
        </p:txBody>
      </p:sp>
      <p:sp>
        <p:nvSpPr>
          <p:cNvPr id="372" name="Google Shape;372;p28"/>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73" name="Google Shape;373;p28"/>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374" name="Google Shape;374;p28"/>
          <p:cNvSpPr txBox="1"/>
          <p:nvPr/>
        </p:nvSpPr>
        <p:spPr>
          <a:xfrm>
            <a:off x="11061" y="1156511"/>
            <a:ext cx="387475" cy="97584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28</a:t>
            </a:r>
            <a:endParaRPr sz="1500" b="1">
              <a:solidFill>
                <a:srgbClr val="FFFF00"/>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9"/>
          <p:cNvSpPr txBox="1"/>
          <p:nvPr/>
        </p:nvSpPr>
        <p:spPr>
          <a:xfrm>
            <a:off x="0" y="173925"/>
            <a:ext cx="932083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Nunito Sans"/>
                <a:ea typeface="Nunito Sans"/>
                <a:cs typeface="Nunito Sans"/>
                <a:sym typeface="Nunito Sans"/>
              </a:rPr>
              <a:t>Switch Case </a:t>
            </a:r>
            <a:r>
              <a:rPr lang="en-US" sz="2400" b="1">
                <a:solidFill>
                  <a:schemeClr val="dk1"/>
                </a:solidFill>
                <a:latin typeface="Nunito Sans"/>
                <a:ea typeface="Nunito Sans"/>
                <a:cs typeface="Nunito Sans"/>
                <a:sym typeface="Nunito Sans"/>
              </a:rPr>
              <a:t>(Multiple Branching Statement)</a:t>
            </a:r>
            <a:endParaRPr sz="2400" b="1">
              <a:solidFill>
                <a:schemeClr val="dk1"/>
              </a:solidFill>
              <a:latin typeface="Nunito Sans"/>
              <a:ea typeface="Nunito Sans"/>
              <a:cs typeface="Nunito Sans"/>
              <a:sym typeface="Nunito Sans"/>
            </a:endParaRPr>
          </a:p>
        </p:txBody>
      </p:sp>
      <p:sp>
        <p:nvSpPr>
          <p:cNvPr id="381" name="Google Shape;381;p29"/>
          <p:cNvSpPr/>
          <p:nvPr/>
        </p:nvSpPr>
        <p:spPr>
          <a:xfrm>
            <a:off x="174670" y="724697"/>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82" name="Google Shape;382;p29"/>
          <p:cNvSpPr/>
          <p:nvPr/>
        </p:nvSpPr>
        <p:spPr>
          <a:xfrm>
            <a:off x="63077" y="990600"/>
            <a:ext cx="9017845" cy="175432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33333"/>
              </a:buClr>
              <a:buSzPts val="1800"/>
              <a:buFont typeface="Noto Sans Symbols"/>
              <a:buChar char="▪"/>
            </a:pPr>
            <a:r>
              <a:rPr lang="en-US" sz="1800">
                <a:solidFill>
                  <a:srgbClr val="333333"/>
                </a:solidFill>
                <a:latin typeface="Arial"/>
                <a:ea typeface="Arial"/>
                <a:cs typeface="Arial"/>
                <a:sym typeface="Arial"/>
              </a:rPr>
              <a:t>The switch statement allows us to </a:t>
            </a:r>
            <a:r>
              <a:rPr lang="en-US" sz="1800" b="1">
                <a:solidFill>
                  <a:srgbClr val="C00000"/>
                </a:solidFill>
                <a:latin typeface="Arial"/>
                <a:ea typeface="Arial"/>
                <a:cs typeface="Arial"/>
                <a:sym typeface="Arial"/>
              </a:rPr>
              <a:t>execute one code block among many alternatives.</a:t>
            </a:r>
            <a:endParaRPr sz="1800" b="1">
              <a:solidFill>
                <a:srgbClr val="C00000"/>
              </a:solidFill>
              <a:latin typeface="Arial"/>
              <a:ea typeface="Arial"/>
              <a:cs typeface="Arial"/>
              <a:sym typeface="Arial"/>
            </a:endParaRPr>
          </a:p>
          <a:p>
            <a:pPr marL="285750" marR="0" lvl="0" indent="-285750" algn="just" rtl="0">
              <a:spcBef>
                <a:spcPts val="0"/>
              </a:spcBef>
              <a:spcAft>
                <a:spcPts val="0"/>
              </a:spcAft>
              <a:buClr>
                <a:srgbClr val="333333"/>
              </a:buClr>
              <a:buSzPts val="1800"/>
              <a:buFont typeface="Noto Sans Symbols"/>
              <a:buChar char="▪"/>
            </a:pPr>
            <a:r>
              <a:rPr lang="en-US" sz="1800" b="1">
                <a:solidFill>
                  <a:srgbClr val="333333"/>
                </a:solidFill>
                <a:latin typeface="Arial"/>
                <a:ea typeface="Arial"/>
                <a:cs typeface="Arial"/>
                <a:sym typeface="Arial"/>
              </a:rPr>
              <a:t>A</a:t>
            </a:r>
            <a:r>
              <a:rPr lang="en-US" sz="1800">
                <a:solidFill>
                  <a:srgbClr val="333333"/>
                </a:solidFill>
                <a:latin typeface="Arial"/>
                <a:ea typeface="Arial"/>
                <a:cs typeface="Arial"/>
                <a:sym typeface="Arial"/>
              </a:rPr>
              <a:t>llows us to </a:t>
            </a:r>
            <a:r>
              <a:rPr lang="en-US" sz="1800" b="1">
                <a:solidFill>
                  <a:srgbClr val="C00000"/>
                </a:solidFill>
                <a:latin typeface="Arial"/>
                <a:ea typeface="Arial"/>
                <a:cs typeface="Arial"/>
                <a:sym typeface="Arial"/>
              </a:rPr>
              <a:t>execute multiple operations</a:t>
            </a:r>
            <a:r>
              <a:rPr lang="en-US" sz="1800">
                <a:solidFill>
                  <a:srgbClr val="C00000"/>
                </a:solidFill>
                <a:latin typeface="Arial"/>
                <a:ea typeface="Arial"/>
                <a:cs typeface="Arial"/>
                <a:sym typeface="Arial"/>
              </a:rPr>
              <a:t> </a:t>
            </a:r>
            <a:r>
              <a:rPr lang="en-US" sz="1800">
                <a:solidFill>
                  <a:srgbClr val="333333"/>
                </a:solidFill>
                <a:latin typeface="Arial"/>
                <a:ea typeface="Arial"/>
                <a:cs typeface="Arial"/>
                <a:sym typeface="Arial"/>
              </a:rPr>
              <a:t>for the </a:t>
            </a:r>
            <a:r>
              <a:rPr lang="en-US" sz="1800" b="1">
                <a:solidFill>
                  <a:srgbClr val="333333"/>
                </a:solidFill>
                <a:latin typeface="Arial"/>
                <a:ea typeface="Arial"/>
                <a:cs typeface="Arial"/>
                <a:sym typeface="Arial"/>
              </a:rPr>
              <a:t>different possible values</a:t>
            </a:r>
            <a:r>
              <a:rPr lang="en-US" sz="1800">
                <a:solidFill>
                  <a:srgbClr val="333333"/>
                </a:solidFill>
                <a:latin typeface="Arial"/>
                <a:ea typeface="Arial"/>
                <a:cs typeface="Arial"/>
                <a:sym typeface="Arial"/>
              </a:rPr>
              <a:t> of a </a:t>
            </a:r>
            <a:r>
              <a:rPr lang="en-US" sz="1800" b="1">
                <a:solidFill>
                  <a:srgbClr val="333333"/>
                </a:solidFill>
                <a:latin typeface="Arial"/>
                <a:ea typeface="Arial"/>
                <a:cs typeface="Arial"/>
                <a:sym typeface="Arial"/>
              </a:rPr>
              <a:t>single variable </a:t>
            </a:r>
            <a:r>
              <a:rPr lang="en-US" sz="1800">
                <a:solidFill>
                  <a:srgbClr val="333333"/>
                </a:solidFill>
                <a:latin typeface="Arial"/>
                <a:ea typeface="Arial"/>
                <a:cs typeface="Arial"/>
                <a:sym typeface="Arial"/>
              </a:rPr>
              <a:t>called switch variable. </a:t>
            </a:r>
            <a:endParaRPr sz="1800">
              <a:solidFill>
                <a:srgbClr val="333333"/>
              </a:solidFill>
              <a:latin typeface="Arial"/>
              <a:ea typeface="Arial"/>
              <a:cs typeface="Arial"/>
              <a:sym typeface="Arial"/>
            </a:endParaRPr>
          </a:p>
          <a:p>
            <a:pPr marL="285750" marR="0" lvl="0" indent="-285750" algn="just" rtl="0">
              <a:spcBef>
                <a:spcPts val="0"/>
              </a:spcBef>
              <a:spcAft>
                <a:spcPts val="0"/>
              </a:spcAft>
              <a:buClr>
                <a:srgbClr val="333333"/>
              </a:buClr>
              <a:buSzPts val="1800"/>
              <a:buFont typeface="Noto Sans Symbols"/>
              <a:buChar char="▪"/>
            </a:pPr>
            <a:r>
              <a:rPr lang="en-US" sz="1800">
                <a:solidFill>
                  <a:srgbClr val="333333"/>
                </a:solidFill>
                <a:latin typeface="Arial"/>
                <a:ea typeface="Arial"/>
                <a:cs typeface="Arial"/>
                <a:sym typeface="Arial"/>
              </a:rPr>
              <a:t>We can define </a:t>
            </a:r>
            <a:r>
              <a:rPr lang="en-US" sz="1800" b="1">
                <a:solidFill>
                  <a:srgbClr val="333333"/>
                </a:solidFill>
                <a:latin typeface="Arial"/>
                <a:ea typeface="Arial"/>
                <a:cs typeface="Arial"/>
                <a:sym typeface="Arial"/>
              </a:rPr>
              <a:t>various statements</a:t>
            </a:r>
            <a:r>
              <a:rPr lang="en-US" sz="1800">
                <a:solidFill>
                  <a:srgbClr val="333333"/>
                </a:solidFill>
                <a:latin typeface="Arial"/>
                <a:ea typeface="Arial"/>
                <a:cs typeface="Arial"/>
                <a:sym typeface="Arial"/>
              </a:rPr>
              <a:t> in the </a:t>
            </a:r>
            <a:r>
              <a:rPr lang="en-US" sz="1800" b="1">
                <a:solidFill>
                  <a:srgbClr val="333333"/>
                </a:solidFill>
                <a:latin typeface="Arial"/>
                <a:ea typeface="Arial"/>
                <a:cs typeface="Arial"/>
                <a:sym typeface="Arial"/>
              </a:rPr>
              <a:t>multiple cases </a:t>
            </a:r>
            <a:r>
              <a:rPr lang="en-US" sz="1800">
                <a:solidFill>
                  <a:srgbClr val="333333"/>
                </a:solidFill>
                <a:latin typeface="Arial"/>
                <a:ea typeface="Arial"/>
                <a:cs typeface="Arial"/>
                <a:sym typeface="Arial"/>
              </a:rPr>
              <a:t>for the different values of a </a:t>
            </a:r>
            <a:r>
              <a:rPr lang="en-US" sz="1800" b="1">
                <a:solidFill>
                  <a:srgbClr val="333333"/>
                </a:solidFill>
                <a:latin typeface="Arial"/>
                <a:ea typeface="Arial"/>
                <a:cs typeface="Arial"/>
                <a:sym typeface="Arial"/>
              </a:rPr>
              <a:t>single variable.</a:t>
            </a:r>
            <a:endParaRPr sz="1800" b="1">
              <a:solidFill>
                <a:srgbClr val="333333"/>
              </a:solidFill>
              <a:latin typeface="Arial"/>
              <a:ea typeface="Arial"/>
              <a:cs typeface="Arial"/>
              <a:sym typeface="Arial"/>
            </a:endParaRPr>
          </a:p>
        </p:txBody>
      </p:sp>
      <p:sp>
        <p:nvSpPr>
          <p:cNvPr id="383" name="Google Shape;383;p29"/>
          <p:cNvSpPr txBox="1"/>
          <p:nvPr/>
        </p:nvSpPr>
        <p:spPr>
          <a:xfrm>
            <a:off x="63078" y="2674673"/>
            <a:ext cx="8673102" cy="39972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75">
                <a:solidFill>
                  <a:schemeClr val="dk1"/>
                </a:solidFill>
                <a:latin typeface="Nunito Sans SemiBold"/>
                <a:ea typeface="Nunito Sans SemiBold"/>
                <a:cs typeface="Nunito Sans SemiBold"/>
                <a:sym typeface="Nunito Sans SemiBold"/>
              </a:rPr>
              <a:t>Syntax:</a:t>
            </a:r>
            <a:endParaRPr sz="1875">
              <a:solidFill>
                <a:schemeClr val="dk1"/>
              </a:solidFill>
              <a:latin typeface="Nunito Sans SemiBold"/>
              <a:ea typeface="Nunito Sans SemiBold"/>
              <a:cs typeface="Nunito Sans SemiBold"/>
              <a:sym typeface="Nunito Sans SemiBold"/>
            </a:endParaRPr>
          </a:p>
          <a:p>
            <a:pPr marL="0" marR="0" lvl="0" indent="0" algn="l" rtl="0">
              <a:spcBef>
                <a:spcPts val="0"/>
              </a:spcBef>
              <a:spcAft>
                <a:spcPts val="0"/>
              </a:spcAft>
              <a:buNone/>
            </a:pPr>
            <a:endParaRPr sz="1500">
              <a:solidFill>
                <a:schemeClr val="dk1"/>
              </a:solidFill>
              <a:latin typeface="Nunito Sans SemiBold"/>
              <a:ea typeface="Nunito Sans SemiBold"/>
              <a:cs typeface="Nunito Sans SemiBold"/>
              <a:sym typeface="Nunito Sans SemiBold"/>
            </a:endParaRPr>
          </a:p>
          <a:p>
            <a:pPr marL="0" marR="0" lvl="0" indent="0" algn="l" rtl="0">
              <a:spcBef>
                <a:spcPts val="0"/>
              </a:spcBef>
              <a:spcAft>
                <a:spcPts val="0"/>
              </a:spcAft>
              <a:buNone/>
            </a:pPr>
            <a:r>
              <a:rPr lang="en-US" sz="15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switch(expression){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case 1: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break;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 case 2</a:t>
            </a: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break;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r>
              <a:rPr lang="en-US" sz="2000" b="1">
                <a:solidFill>
                  <a:schemeClr val="dk1"/>
                </a:solidFill>
                <a:latin typeface="Nunito Sans Light"/>
                <a:ea typeface="Nunito Sans Light"/>
                <a:cs typeface="Nunito Sans Light"/>
                <a:sym typeface="Nunito Sans Light"/>
              </a:rPr>
              <a:t>default:     </a:t>
            </a:r>
            <a:endParaRPr sz="2000" b="1">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code to be executed if all cases are not matched;    </a:t>
            </a:r>
            <a:endParaRPr sz="20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2000">
                <a:solidFill>
                  <a:schemeClr val="dk1"/>
                </a:solidFill>
                <a:latin typeface="Nunito Sans Light"/>
                <a:ea typeface="Nunito Sans Light"/>
                <a:cs typeface="Nunito Sans Light"/>
                <a:sym typeface="Nunito Sans Light"/>
              </a:rPr>
              <a:t>	}</a:t>
            </a:r>
            <a:endParaRPr sz="2000">
              <a:solidFill>
                <a:schemeClr val="dk1"/>
              </a:solidFill>
              <a:latin typeface="Nunito Sans Light"/>
              <a:ea typeface="Nunito Sans Light"/>
              <a:cs typeface="Nunito Sans Light"/>
              <a:sym typeface="Nunito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p:nvPr/>
        </p:nvSpPr>
        <p:spPr>
          <a:xfrm>
            <a:off x="0" y="76200"/>
            <a:ext cx="8352155" cy="6978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b="1">
                <a:solidFill>
                  <a:schemeClr val="dk1"/>
                </a:solidFill>
                <a:latin typeface="Nunito Sans"/>
                <a:ea typeface="Nunito Sans"/>
                <a:cs typeface="Nunito Sans"/>
                <a:sym typeface="Nunito Sans"/>
              </a:rPr>
              <a:t>Where we are using Decision Making?</a:t>
            </a:r>
            <a:endParaRPr sz="2500" b="1">
              <a:solidFill>
                <a:schemeClr val="dk1"/>
              </a:solidFill>
              <a:latin typeface="Nunito Sans"/>
              <a:ea typeface="Nunito Sans"/>
              <a:cs typeface="Nunito Sans"/>
              <a:sym typeface="Nunito Sans"/>
            </a:endParaRPr>
          </a:p>
        </p:txBody>
      </p:sp>
      <p:sp>
        <p:nvSpPr>
          <p:cNvPr id="70" name="Google Shape;70;p3"/>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pic>
        <p:nvPicPr>
          <p:cNvPr id="71" name="Google Shape;71;p3"/>
          <p:cNvPicPr preferRelativeResize="0"/>
          <p:nvPr/>
        </p:nvPicPr>
        <p:blipFill rotWithShape="1">
          <a:blip r:embed="rId3">
            <a:alphaModFix/>
          </a:blip>
          <a:srcRect/>
          <a:stretch/>
        </p:blipFill>
        <p:spPr>
          <a:xfrm>
            <a:off x="628650" y="2286000"/>
            <a:ext cx="2343274" cy="2271274"/>
          </a:xfrm>
          <a:prstGeom prst="rect">
            <a:avLst/>
          </a:prstGeom>
          <a:noFill/>
          <a:ln>
            <a:noFill/>
          </a:ln>
        </p:spPr>
      </p:pic>
      <p:pic>
        <p:nvPicPr>
          <p:cNvPr id="72" name="Google Shape;72;p3"/>
          <p:cNvPicPr preferRelativeResize="0"/>
          <p:nvPr/>
        </p:nvPicPr>
        <p:blipFill rotWithShape="1">
          <a:blip r:embed="rId4">
            <a:alphaModFix/>
          </a:blip>
          <a:srcRect/>
          <a:stretch/>
        </p:blipFill>
        <p:spPr>
          <a:xfrm>
            <a:off x="3257550" y="3486150"/>
            <a:ext cx="2481683" cy="1618057"/>
          </a:xfrm>
          <a:prstGeom prst="rect">
            <a:avLst/>
          </a:prstGeom>
          <a:noFill/>
          <a:ln>
            <a:noFill/>
          </a:ln>
        </p:spPr>
      </p:pic>
      <p:pic>
        <p:nvPicPr>
          <p:cNvPr id="73" name="Google Shape;73;p3"/>
          <p:cNvPicPr preferRelativeResize="0"/>
          <p:nvPr/>
        </p:nvPicPr>
        <p:blipFill rotWithShape="1">
          <a:blip r:embed="rId5">
            <a:alphaModFix/>
          </a:blip>
          <a:srcRect/>
          <a:stretch/>
        </p:blipFill>
        <p:spPr>
          <a:xfrm>
            <a:off x="6057900" y="2343151"/>
            <a:ext cx="2377119" cy="2114816"/>
          </a:xfrm>
          <a:prstGeom prst="rect">
            <a:avLst/>
          </a:prstGeom>
          <a:noFill/>
          <a:ln>
            <a:noFill/>
          </a:ln>
        </p:spPr>
      </p:pic>
      <p:sp>
        <p:nvSpPr>
          <p:cNvPr id="74" name="Google Shape;74;p3"/>
          <p:cNvSpPr txBox="1"/>
          <p:nvPr/>
        </p:nvSpPr>
        <p:spPr>
          <a:xfrm>
            <a:off x="334555" y="5334000"/>
            <a:ext cx="8809445"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Decision making is about </a:t>
            </a:r>
            <a:r>
              <a:rPr lang="en-US" sz="2000" b="1">
                <a:solidFill>
                  <a:schemeClr val="dk1"/>
                </a:solidFill>
                <a:latin typeface="Arial"/>
                <a:ea typeface="Arial"/>
                <a:cs typeface="Arial"/>
                <a:sym typeface="Arial"/>
              </a:rPr>
              <a:t>deciding the order of execution of statements </a:t>
            </a:r>
            <a:r>
              <a:rPr lang="en-US" sz="2000">
                <a:solidFill>
                  <a:schemeClr val="dk1"/>
                </a:solidFill>
                <a:latin typeface="Arial"/>
                <a:ea typeface="Arial"/>
                <a:cs typeface="Arial"/>
                <a:sym typeface="Arial"/>
              </a:rPr>
              <a:t>based on </a:t>
            </a:r>
            <a:r>
              <a:rPr lang="en-US" sz="2000" b="1">
                <a:solidFill>
                  <a:schemeClr val="dk1"/>
                </a:solidFill>
                <a:latin typeface="Arial"/>
                <a:ea typeface="Arial"/>
                <a:cs typeface="Arial"/>
                <a:sym typeface="Arial"/>
              </a:rPr>
              <a:t>certain conditions</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0"/>
          <p:cNvSpPr txBox="1"/>
          <p:nvPr/>
        </p:nvSpPr>
        <p:spPr>
          <a:xfrm>
            <a:off x="228600" y="57785"/>
            <a:ext cx="6142355" cy="10502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500" b="1">
                <a:solidFill>
                  <a:schemeClr val="dk1"/>
                </a:solidFill>
                <a:latin typeface="Arial"/>
                <a:ea typeface="Arial"/>
                <a:cs typeface="Arial"/>
                <a:sym typeface="Arial"/>
              </a:rPr>
              <a:t>Ternary Operator or Conditional Operator</a:t>
            </a:r>
            <a:endParaRPr sz="2500" b="1">
              <a:solidFill>
                <a:schemeClr val="dk1"/>
              </a:solidFill>
              <a:latin typeface="Nunito Sans"/>
              <a:ea typeface="Nunito Sans"/>
              <a:cs typeface="Nunito Sans"/>
              <a:sym typeface="Nunito Sans"/>
            </a:endParaRPr>
          </a:p>
        </p:txBody>
      </p:sp>
      <p:sp>
        <p:nvSpPr>
          <p:cNvPr id="390" name="Google Shape;390;p30"/>
          <p:cNvSpPr/>
          <p:nvPr/>
        </p:nvSpPr>
        <p:spPr>
          <a:xfrm>
            <a:off x="449036" y="1390794"/>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391" name="Google Shape;391;p30"/>
          <p:cNvSpPr txBox="1"/>
          <p:nvPr/>
        </p:nvSpPr>
        <p:spPr>
          <a:xfrm>
            <a:off x="296636" y="1382642"/>
            <a:ext cx="8847364" cy="3811300"/>
          </a:xfrm>
          <a:prstGeom prst="rect">
            <a:avLst/>
          </a:prstGeom>
          <a:noFill/>
          <a:ln>
            <a:noFill/>
          </a:ln>
        </p:spPr>
        <p:txBody>
          <a:bodyPr spcFirstLastPara="1" wrap="square" lIns="91425" tIns="45700" rIns="91425" bIns="45700" anchor="t" anchorCtr="0">
            <a:spAutoFit/>
          </a:bodyPr>
          <a:lstStyle/>
          <a:p>
            <a:pPr marL="556895" marR="0" lvl="0" indent="-556895" algn="l" rtl="0">
              <a:spcBef>
                <a:spcPts val="0"/>
              </a:spcBef>
              <a:spcAft>
                <a:spcPts val="0"/>
              </a:spcAft>
              <a:buNone/>
            </a:pPr>
            <a:r>
              <a:rPr lang="en-US" sz="2100" b="1">
                <a:solidFill>
                  <a:schemeClr val="dk1"/>
                </a:solidFill>
                <a:latin typeface="Arial"/>
                <a:ea typeface="Arial"/>
                <a:cs typeface="Arial"/>
                <a:sym typeface="Arial"/>
              </a:rPr>
              <a:t>Ternary Operator </a:t>
            </a:r>
            <a:r>
              <a:rPr lang="en-US" sz="2100">
                <a:solidFill>
                  <a:schemeClr val="dk1"/>
                </a:solidFill>
                <a:latin typeface="Arial"/>
                <a:ea typeface="Arial"/>
                <a:cs typeface="Arial"/>
                <a:sym typeface="Arial"/>
              </a:rPr>
              <a:t>is also known as </a:t>
            </a:r>
            <a:r>
              <a:rPr lang="en-US" sz="2100" b="1">
                <a:solidFill>
                  <a:schemeClr val="dk1"/>
                </a:solidFill>
                <a:latin typeface="Arial"/>
                <a:ea typeface="Arial"/>
                <a:cs typeface="Arial"/>
                <a:sym typeface="Arial"/>
              </a:rPr>
              <a:t>conditional operator</a:t>
            </a:r>
            <a:r>
              <a:rPr lang="en-US" sz="2100">
                <a:solidFill>
                  <a:schemeClr val="dk1"/>
                </a:solidFill>
                <a:latin typeface="Arial"/>
                <a:ea typeface="Arial"/>
                <a:cs typeface="Arial"/>
                <a:sym typeface="Arial"/>
              </a:rPr>
              <a:t>.  It works on three operands.</a:t>
            </a:r>
            <a:endParaRPr sz="2100">
              <a:solidFill>
                <a:schemeClr val="dk1"/>
              </a:solidFill>
              <a:latin typeface="Arial"/>
              <a:ea typeface="Arial"/>
              <a:cs typeface="Arial"/>
              <a:sym typeface="Arial"/>
            </a:endParaRPr>
          </a:p>
          <a:p>
            <a:pPr marL="556895" marR="0" lvl="0" indent="-556895" algn="l" rtl="0">
              <a:spcBef>
                <a:spcPts val="0"/>
              </a:spcBef>
              <a:spcAft>
                <a:spcPts val="0"/>
              </a:spcAft>
              <a:buNone/>
            </a:pPr>
            <a:r>
              <a:rPr lang="en-US" sz="2100" b="1">
                <a:solidFill>
                  <a:schemeClr val="dk1"/>
                </a:solidFill>
                <a:latin typeface="Arial"/>
                <a:ea typeface="Arial"/>
                <a:cs typeface="Arial"/>
                <a:sym typeface="Arial"/>
              </a:rPr>
              <a:t>Syntax:</a:t>
            </a:r>
            <a:endParaRPr sz="2100" b="1">
              <a:solidFill>
                <a:schemeClr val="dk1"/>
              </a:solidFill>
              <a:latin typeface="Arial"/>
              <a:ea typeface="Arial"/>
              <a:cs typeface="Arial"/>
              <a:sym typeface="Arial"/>
            </a:endParaRPr>
          </a:p>
          <a:p>
            <a:pPr marL="556895" marR="0" lvl="0" indent="-556895" algn="l" rtl="0">
              <a:spcBef>
                <a:spcPts val="0"/>
              </a:spcBef>
              <a:spcAft>
                <a:spcPts val="0"/>
              </a:spcAft>
              <a:buNone/>
            </a:pPr>
            <a:r>
              <a:rPr lang="en-US" sz="2100" b="1">
                <a:solidFill>
                  <a:schemeClr val="dk1"/>
                </a:solidFill>
                <a:latin typeface="Arial"/>
                <a:ea typeface="Arial"/>
                <a:cs typeface="Arial"/>
                <a:sym typeface="Arial"/>
              </a:rPr>
              <a:t>	condition </a:t>
            </a:r>
            <a:r>
              <a:rPr lang="en-US" sz="2100" b="1">
                <a:solidFill>
                  <a:srgbClr val="FF0000"/>
                </a:solidFill>
                <a:latin typeface="Arial"/>
                <a:ea typeface="Arial"/>
                <a:cs typeface="Arial"/>
                <a:sym typeface="Arial"/>
              </a:rPr>
              <a:t>?</a:t>
            </a:r>
            <a:r>
              <a:rPr lang="en-US" sz="2100" b="1">
                <a:solidFill>
                  <a:schemeClr val="dk1"/>
                </a:solidFill>
                <a:latin typeface="Arial"/>
                <a:ea typeface="Arial"/>
                <a:cs typeface="Arial"/>
                <a:sym typeface="Arial"/>
              </a:rPr>
              <a:t> statement1 :  statement2</a:t>
            </a:r>
            <a:endParaRPr sz="2100" b="1">
              <a:solidFill>
                <a:schemeClr val="dk1"/>
              </a:solidFill>
              <a:latin typeface="Arial"/>
              <a:ea typeface="Arial"/>
              <a:cs typeface="Arial"/>
              <a:sym typeface="Arial"/>
            </a:endParaRPr>
          </a:p>
          <a:p>
            <a:pPr marL="342900" marR="0" lvl="0" indent="-342900" algn="l" rtl="0">
              <a:lnSpc>
                <a:spcPct val="90000"/>
              </a:lnSpc>
              <a:spcBef>
                <a:spcPts val="1350"/>
              </a:spcBef>
              <a:spcAft>
                <a:spcPts val="0"/>
              </a:spcAft>
              <a:buClr>
                <a:srgbClr val="366092"/>
              </a:buClr>
              <a:buSzPts val="2000"/>
              <a:buFont typeface="Noto Sans Symbols"/>
              <a:buChar char="▪"/>
            </a:pPr>
            <a:r>
              <a:rPr lang="en-US" sz="2000">
                <a:solidFill>
                  <a:schemeClr val="dk1"/>
                </a:solidFill>
                <a:latin typeface="Arial"/>
                <a:ea typeface="Arial"/>
                <a:cs typeface="Arial"/>
                <a:sym typeface="Arial"/>
              </a:rPr>
              <a:t>The question mark </a:t>
            </a:r>
            <a:r>
              <a:rPr lang="en-US" sz="2000" b="1">
                <a:solidFill>
                  <a:schemeClr val="dk1"/>
                </a:solidFill>
                <a:latin typeface="Arial"/>
                <a:ea typeface="Arial"/>
                <a:cs typeface="Arial"/>
                <a:sym typeface="Arial"/>
              </a:rPr>
              <a:t>?</a:t>
            </a:r>
            <a:r>
              <a:rPr lang="en-US" sz="2000">
                <a:solidFill>
                  <a:schemeClr val="dk1"/>
                </a:solidFill>
                <a:latin typeface="Arial"/>
                <a:ea typeface="Arial"/>
                <a:cs typeface="Arial"/>
                <a:sym typeface="Arial"/>
              </a:rPr>
              <a:t> in the syntax represents the if part.</a:t>
            </a:r>
            <a:endParaRPr sz="2000">
              <a:solidFill>
                <a:schemeClr val="dk1"/>
              </a:solidFill>
              <a:latin typeface="Arial"/>
              <a:ea typeface="Arial"/>
              <a:cs typeface="Arial"/>
              <a:sym typeface="Arial"/>
            </a:endParaRPr>
          </a:p>
          <a:p>
            <a:pPr marL="342900" marR="0" lvl="0" indent="-342900" algn="l" rtl="0">
              <a:lnSpc>
                <a:spcPct val="90000"/>
              </a:lnSpc>
              <a:spcBef>
                <a:spcPts val="1350"/>
              </a:spcBef>
              <a:spcAft>
                <a:spcPts val="0"/>
              </a:spcAft>
              <a:buClr>
                <a:srgbClr val="366092"/>
              </a:buClr>
              <a:buSzPts val="2000"/>
              <a:buFont typeface="Noto Sans Symbols"/>
              <a:buChar char="▪"/>
            </a:pPr>
            <a:r>
              <a:rPr lang="en-US" sz="2000">
                <a:solidFill>
                  <a:schemeClr val="dk1"/>
                </a:solidFill>
                <a:latin typeface="Arial"/>
                <a:ea typeface="Arial"/>
                <a:cs typeface="Arial"/>
                <a:sym typeface="Arial"/>
              </a:rPr>
              <a:t>The condition returns either true or false, based on which it is decided whether Statement1(expression 1) will be executed or (expression 3)</a:t>
            </a:r>
            <a:endParaRPr sz="2000">
              <a:solidFill>
                <a:schemeClr val="dk1"/>
              </a:solidFill>
              <a:latin typeface="Arial"/>
              <a:ea typeface="Arial"/>
              <a:cs typeface="Arial"/>
              <a:sym typeface="Arial"/>
            </a:endParaRPr>
          </a:p>
          <a:p>
            <a:pPr marL="342900" marR="0" lvl="0" indent="-342900" algn="l" rtl="0">
              <a:lnSpc>
                <a:spcPct val="90000"/>
              </a:lnSpc>
              <a:spcBef>
                <a:spcPts val="1350"/>
              </a:spcBef>
              <a:spcAft>
                <a:spcPts val="0"/>
              </a:spcAft>
              <a:buClr>
                <a:srgbClr val="366092"/>
              </a:buClr>
              <a:buSzPts val="2000"/>
              <a:buFont typeface="Noto Sans Symbols"/>
              <a:buChar char="▪"/>
            </a:pPr>
            <a:r>
              <a:rPr lang="en-US" sz="2000">
                <a:solidFill>
                  <a:schemeClr val="dk1"/>
                </a:solidFill>
                <a:latin typeface="Arial"/>
                <a:ea typeface="Arial"/>
                <a:cs typeface="Arial"/>
                <a:sym typeface="Arial"/>
              </a:rPr>
              <a:t>If </a:t>
            </a:r>
            <a:r>
              <a:rPr lang="en-US" sz="2000" b="1">
                <a:solidFill>
                  <a:srgbClr val="E36C09"/>
                </a:solidFill>
                <a:latin typeface="Arial"/>
                <a:ea typeface="Arial"/>
                <a:cs typeface="Arial"/>
                <a:sym typeface="Arial"/>
              </a:rPr>
              <a:t>condition </a:t>
            </a:r>
            <a:r>
              <a:rPr lang="en-US" sz="2000">
                <a:solidFill>
                  <a:schemeClr val="dk1"/>
                </a:solidFill>
                <a:latin typeface="Arial"/>
                <a:ea typeface="Arial"/>
                <a:cs typeface="Arial"/>
                <a:sym typeface="Arial"/>
              </a:rPr>
              <a:t>returns true then the </a:t>
            </a:r>
            <a:r>
              <a:rPr lang="en-US" sz="2000" b="1">
                <a:solidFill>
                  <a:srgbClr val="E36C09"/>
                </a:solidFill>
                <a:latin typeface="Arial"/>
                <a:ea typeface="Arial"/>
                <a:cs typeface="Arial"/>
                <a:sym typeface="Arial"/>
              </a:rPr>
              <a:t>expression 1 </a:t>
            </a:r>
            <a:r>
              <a:rPr lang="en-US" sz="2000">
                <a:solidFill>
                  <a:schemeClr val="dk1"/>
                </a:solidFill>
                <a:latin typeface="Arial"/>
                <a:ea typeface="Arial"/>
                <a:cs typeface="Arial"/>
                <a:sym typeface="Arial"/>
              </a:rPr>
              <a:t>is executed.</a:t>
            </a:r>
            <a:endParaRPr sz="2000">
              <a:solidFill>
                <a:schemeClr val="dk1"/>
              </a:solidFill>
              <a:latin typeface="Arial"/>
              <a:ea typeface="Arial"/>
              <a:cs typeface="Arial"/>
              <a:sym typeface="Arial"/>
            </a:endParaRPr>
          </a:p>
          <a:p>
            <a:pPr marL="342900" marR="0" lvl="0" indent="-342900" algn="l" rtl="0">
              <a:lnSpc>
                <a:spcPct val="90000"/>
              </a:lnSpc>
              <a:spcBef>
                <a:spcPts val="1350"/>
              </a:spcBef>
              <a:spcAft>
                <a:spcPts val="0"/>
              </a:spcAft>
              <a:buClr>
                <a:srgbClr val="366092"/>
              </a:buClr>
              <a:buSzPts val="2000"/>
              <a:buFont typeface="Noto Sans Symbols"/>
              <a:buChar char="▪"/>
            </a:pPr>
            <a:r>
              <a:rPr lang="en-US" sz="2000">
                <a:solidFill>
                  <a:schemeClr val="dk1"/>
                </a:solidFill>
                <a:latin typeface="Arial"/>
                <a:ea typeface="Arial"/>
                <a:cs typeface="Arial"/>
                <a:sym typeface="Arial"/>
              </a:rPr>
              <a:t>If </a:t>
            </a:r>
            <a:r>
              <a:rPr lang="en-US" sz="2000" b="1">
                <a:solidFill>
                  <a:srgbClr val="E36C09"/>
                </a:solidFill>
                <a:latin typeface="Arial"/>
                <a:ea typeface="Arial"/>
                <a:cs typeface="Arial"/>
                <a:sym typeface="Arial"/>
              </a:rPr>
              <a:t>condition </a:t>
            </a:r>
            <a:r>
              <a:rPr lang="en-US" sz="2000">
                <a:solidFill>
                  <a:schemeClr val="dk1"/>
                </a:solidFill>
                <a:latin typeface="Arial"/>
                <a:ea typeface="Arial"/>
                <a:cs typeface="Arial"/>
                <a:sym typeface="Arial"/>
              </a:rPr>
              <a:t>returns false then the </a:t>
            </a:r>
            <a:r>
              <a:rPr lang="en-US" sz="2000" b="1">
                <a:solidFill>
                  <a:srgbClr val="E36C09"/>
                </a:solidFill>
                <a:latin typeface="Arial"/>
                <a:ea typeface="Arial"/>
                <a:cs typeface="Arial"/>
                <a:sym typeface="Arial"/>
              </a:rPr>
              <a:t>expression 2 </a:t>
            </a:r>
            <a:r>
              <a:rPr lang="en-US" sz="2000">
                <a:solidFill>
                  <a:schemeClr val="dk1"/>
                </a:solidFill>
                <a:latin typeface="Arial"/>
                <a:ea typeface="Arial"/>
                <a:cs typeface="Arial"/>
                <a:sym typeface="Arial"/>
              </a:rPr>
              <a:t>is executed</a:t>
            </a:r>
            <a:endParaRPr sz="2100" b="1">
              <a:solidFill>
                <a:schemeClr val="dk1"/>
              </a:solidFill>
              <a:latin typeface="Arial"/>
              <a:ea typeface="Arial"/>
              <a:cs typeface="Arial"/>
              <a:sym typeface="Arial"/>
            </a:endParaRPr>
          </a:p>
          <a:p>
            <a:pPr marL="556895" marR="0" lvl="0" indent="-556895" algn="l" rtl="0">
              <a:spcBef>
                <a:spcPts val="0"/>
              </a:spcBef>
              <a:spcAft>
                <a:spcPts val="0"/>
              </a:spcAft>
              <a:buNone/>
            </a:pPr>
            <a:endParaRPr sz="2100">
              <a:solidFill>
                <a:schemeClr val="dk1"/>
              </a:solidFill>
              <a:latin typeface="Arial"/>
              <a:ea typeface="Arial"/>
              <a:cs typeface="Arial"/>
              <a:sym typeface="Arial"/>
            </a:endParaRPr>
          </a:p>
        </p:txBody>
      </p:sp>
      <p:sp>
        <p:nvSpPr>
          <p:cNvPr id="392" name="Google Shape;392;p30"/>
          <p:cNvSpPr txBox="1"/>
          <p:nvPr/>
        </p:nvSpPr>
        <p:spPr>
          <a:xfrm>
            <a:off x="571500" y="5039121"/>
            <a:ext cx="8289388" cy="415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100">
                <a:solidFill>
                  <a:srgbClr val="000000"/>
                </a:solidFill>
                <a:latin typeface="Nunito Sans"/>
                <a:ea typeface="Nunito Sans"/>
                <a:cs typeface="Nunito Sans"/>
                <a:sym typeface="Nunito Sans"/>
              </a:rPr>
              <a:t>E.g: 10 &lt; 20 ? printf(" True ") : printf(" False ");</a:t>
            </a:r>
            <a:endParaRPr sz="2100">
              <a:solidFill>
                <a:srgbClr val="000000"/>
              </a:solidFill>
              <a:latin typeface="Nunito Sans"/>
              <a:ea typeface="Nunito Sans"/>
              <a:cs typeface="Nunito Sans"/>
              <a:sym typeface="Nuni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1"/>
          <p:cNvSpPr txBox="1"/>
          <p:nvPr/>
        </p:nvSpPr>
        <p:spPr>
          <a:xfrm>
            <a:off x="228600" y="116840"/>
            <a:ext cx="6242685" cy="9848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Nunito Sans"/>
                <a:ea typeface="Nunito Sans"/>
                <a:cs typeface="Nunito Sans"/>
                <a:sym typeface="Nunito Sans"/>
              </a:rPr>
              <a:t>Switch Case (Multiple Branching Statement)</a:t>
            </a:r>
            <a:endParaRPr sz="2000" b="1">
              <a:solidFill>
                <a:schemeClr val="dk1"/>
              </a:solidFill>
              <a:latin typeface="Nunito Sans"/>
              <a:ea typeface="Nunito Sans"/>
              <a:cs typeface="Nunito Sans"/>
              <a:sym typeface="Nunito Sans"/>
            </a:endParaRPr>
          </a:p>
        </p:txBody>
      </p:sp>
      <p:sp>
        <p:nvSpPr>
          <p:cNvPr id="399" name="Google Shape;399;p31"/>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00" name="Google Shape;400;p31"/>
          <p:cNvSpPr/>
          <p:nvPr/>
        </p:nvSpPr>
        <p:spPr>
          <a:xfrm>
            <a:off x="252310" y="1648669"/>
            <a:ext cx="889169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Rules for switch statement in C language</a:t>
            </a:r>
            <a:endParaRPr sz="24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a:t>
            </a:r>
            <a:r>
              <a:rPr lang="en-US" sz="2400">
                <a:solidFill>
                  <a:schemeClr val="accent5"/>
                </a:solidFill>
                <a:latin typeface="Arial"/>
                <a:ea typeface="Arial"/>
                <a:cs typeface="Arial"/>
                <a:sym typeface="Arial"/>
              </a:rPr>
              <a:t>switch expression</a:t>
            </a:r>
            <a:r>
              <a:rPr lang="en-US" sz="2400">
                <a:solidFill>
                  <a:schemeClr val="dk1"/>
                </a:solidFill>
                <a:latin typeface="Arial"/>
                <a:ea typeface="Arial"/>
                <a:cs typeface="Arial"/>
                <a:sym typeface="Arial"/>
              </a:rPr>
              <a:t> must be of </a:t>
            </a:r>
            <a:r>
              <a:rPr lang="en-US" sz="2400">
                <a:solidFill>
                  <a:srgbClr val="C00000"/>
                </a:solidFill>
                <a:latin typeface="Arial"/>
                <a:ea typeface="Arial"/>
                <a:cs typeface="Arial"/>
                <a:sym typeface="Arial"/>
              </a:rPr>
              <a:t>an integer or character type.</a:t>
            </a:r>
            <a:endParaRPr sz="2400">
              <a:solidFill>
                <a:srgbClr val="C00000"/>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a:t>
            </a:r>
            <a:r>
              <a:rPr lang="en-US" sz="2400">
                <a:solidFill>
                  <a:schemeClr val="accent5"/>
                </a:solidFill>
                <a:latin typeface="Arial"/>
                <a:ea typeface="Arial"/>
                <a:cs typeface="Arial"/>
                <a:sym typeface="Arial"/>
              </a:rPr>
              <a:t>case</a:t>
            </a:r>
            <a:r>
              <a:rPr lang="en-US" sz="2400">
                <a:solidFill>
                  <a:schemeClr val="dk1"/>
                </a:solidFill>
                <a:latin typeface="Arial"/>
                <a:ea typeface="Arial"/>
                <a:cs typeface="Arial"/>
                <a:sym typeface="Arial"/>
              </a:rPr>
              <a:t> </a:t>
            </a:r>
            <a:r>
              <a:rPr lang="en-US" sz="2400">
                <a:solidFill>
                  <a:schemeClr val="accent5"/>
                </a:solidFill>
                <a:latin typeface="Arial"/>
                <a:ea typeface="Arial"/>
                <a:cs typeface="Arial"/>
                <a:sym typeface="Arial"/>
              </a:rPr>
              <a:t>value</a:t>
            </a:r>
            <a:r>
              <a:rPr lang="en-US" sz="2400">
                <a:solidFill>
                  <a:schemeClr val="dk1"/>
                </a:solidFill>
                <a:latin typeface="Arial"/>
                <a:ea typeface="Arial"/>
                <a:cs typeface="Arial"/>
                <a:sym typeface="Arial"/>
              </a:rPr>
              <a:t> must be an </a:t>
            </a:r>
            <a:r>
              <a:rPr lang="en-US" sz="2400">
                <a:solidFill>
                  <a:srgbClr val="C00000"/>
                </a:solidFill>
                <a:latin typeface="Arial"/>
                <a:ea typeface="Arial"/>
                <a:cs typeface="Arial"/>
                <a:sym typeface="Arial"/>
              </a:rPr>
              <a:t>integer or character constant</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a:t>
            </a:r>
            <a:r>
              <a:rPr lang="en-US" sz="2400">
                <a:solidFill>
                  <a:schemeClr val="accent5"/>
                </a:solidFill>
                <a:latin typeface="Arial"/>
                <a:ea typeface="Arial"/>
                <a:cs typeface="Arial"/>
                <a:sym typeface="Arial"/>
              </a:rPr>
              <a:t>case value </a:t>
            </a:r>
            <a:r>
              <a:rPr lang="en-US" sz="2400">
                <a:solidFill>
                  <a:schemeClr val="dk1"/>
                </a:solidFill>
                <a:latin typeface="Arial"/>
                <a:ea typeface="Arial"/>
                <a:cs typeface="Arial"/>
                <a:sym typeface="Arial"/>
              </a:rPr>
              <a:t>can be used only </a:t>
            </a:r>
            <a:r>
              <a:rPr lang="en-US" sz="2400">
                <a:solidFill>
                  <a:srgbClr val="C00000"/>
                </a:solidFill>
                <a:latin typeface="Arial"/>
                <a:ea typeface="Arial"/>
                <a:cs typeface="Arial"/>
                <a:sym typeface="Arial"/>
              </a:rPr>
              <a:t>inside the switch statement</a:t>
            </a: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a:t>
            </a:r>
            <a:r>
              <a:rPr lang="en-US" sz="2400">
                <a:solidFill>
                  <a:schemeClr val="accent5"/>
                </a:solidFill>
                <a:latin typeface="Arial"/>
                <a:ea typeface="Arial"/>
                <a:cs typeface="Arial"/>
                <a:sym typeface="Arial"/>
              </a:rPr>
              <a:t>break statement</a:t>
            </a:r>
            <a:r>
              <a:rPr lang="en-US" sz="2400">
                <a:solidFill>
                  <a:schemeClr val="dk1"/>
                </a:solidFill>
                <a:latin typeface="Arial"/>
                <a:ea typeface="Arial"/>
                <a:cs typeface="Arial"/>
                <a:sym typeface="Arial"/>
              </a:rPr>
              <a:t> in switch case is not must. It is optional. If there is no break statement found in the case, all the cases will be executed present after the matched case. It is known as </a:t>
            </a:r>
            <a:r>
              <a:rPr lang="en-US" sz="2400" b="1">
                <a:solidFill>
                  <a:schemeClr val="dk1"/>
                </a:solidFill>
                <a:latin typeface="Arial"/>
                <a:ea typeface="Arial"/>
                <a:cs typeface="Arial"/>
                <a:sym typeface="Arial"/>
              </a:rPr>
              <a:t>fall through </a:t>
            </a:r>
            <a:r>
              <a:rPr lang="en-US" sz="2400">
                <a:solidFill>
                  <a:schemeClr val="dk1"/>
                </a:solidFill>
                <a:latin typeface="Arial"/>
                <a:ea typeface="Arial"/>
                <a:cs typeface="Arial"/>
                <a:sym typeface="Arial"/>
              </a:rPr>
              <a:t>the state of C switch statement.</a:t>
            </a: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p:nvPr/>
        </p:nvSpPr>
        <p:spPr>
          <a:xfrm>
            <a:off x="228600" y="139700"/>
            <a:ext cx="9320530" cy="5454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Switch Case </a:t>
            </a:r>
            <a:r>
              <a:rPr lang="en-US" sz="3000" b="1">
                <a:solidFill>
                  <a:schemeClr val="dk1"/>
                </a:solidFill>
                <a:latin typeface="Nunito Sans"/>
                <a:ea typeface="Nunito Sans"/>
                <a:cs typeface="Nunito Sans"/>
                <a:sym typeface="Nunito Sans"/>
              </a:rPr>
              <a:t>Programs:</a:t>
            </a:r>
            <a:endParaRPr sz="3000" b="1">
              <a:solidFill>
                <a:schemeClr val="dk1"/>
              </a:solidFill>
              <a:latin typeface="Nunito Sans"/>
              <a:ea typeface="Nunito Sans"/>
              <a:cs typeface="Nunito Sans"/>
              <a:sym typeface="Nunito Sans"/>
            </a:endParaRPr>
          </a:p>
        </p:txBody>
      </p:sp>
      <p:sp>
        <p:nvSpPr>
          <p:cNvPr id="407" name="Google Shape;407;p32"/>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08" name="Google Shape;408;p32"/>
          <p:cNvSpPr/>
          <p:nvPr/>
        </p:nvSpPr>
        <p:spPr>
          <a:xfrm>
            <a:off x="252310" y="1648669"/>
            <a:ext cx="88916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a:ea typeface="Arial"/>
                <a:cs typeface="Arial"/>
                <a:sym typeface="Arial"/>
              </a:rPr>
              <a:t>1) Write a C Program To Read Month Number And Display Month Name Using Switch Case </a:t>
            </a:r>
            <a:endParaRPr sz="24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3"/>
          <p:cNvSpPr txBox="1"/>
          <p:nvPr/>
        </p:nvSpPr>
        <p:spPr>
          <a:xfrm>
            <a:off x="64891" y="218801"/>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PUBG </a:t>
            </a:r>
            <a:endParaRPr sz="3375" b="1">
              <a:solidFill>
                <a:schemeClr val="dk1"/>
              </a:solidFill>
              <a:latin typeface="Nunito Sans"/>
              <a:ea typeface="Nunito Sans"/>
              <a:cs typeface="Nunito Sans"/>
              <a:sym typeface="Nunito Sans"/>
            </a:endParaRPr>
          </a:p>
        </p:txBody>
      </p:sp>
      <p:sp>
        <p:nvSpPr>
          <p:cNvPr id="415" name="Google Shape;415;p33"/>
          <p:cNvSpPr/>
          <p:nvPr/>
        </p:nvSpPr>
        <p:spPr>
          <a:xfrm>
            <a:off x="457200" y="1085419"/>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16" name="Google Shape;416;p33"/>
          <p:cNvSpPr txBox="1"/>
          <p:nvPr/>
        </p:nvSpPr>
        <p:spPr>
          <a:xfrm>
            <a:off x="304801" y="1383662"/>
            <a:ext cx="8329924"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Do you know how </a:t>
            </a:r>
            <a:r>
              <a:rPr lang="en-US" sz="2000" b="1">
                <a:solidFill>
                  <a:schemeClr val="dk1"/>
                </a:solidFill>
                <a:latin typeface="Arial"/>
                <a:ea typeface="Arial"/>
                <a:cs typeface="Arial"/>
                <a:sym typeface="Arial"/>
              </a:rPr>
              <a:t>many maps </a:t>
            </a:r>
            <a:r>
              <a:rPr lang="en-US" sz="2000">
                <a:solidFill>
                  <a:schemeClr val="dk1"/>
                </a:solidFill>
                <a:latin typeface="Arial"/>
                <a:ea typeface="Arial"/>
                <a:cs typeface="Arial"/>
                <a:sym typeface="Arial"/>
              </a:rPr>
              <a:t>are there in PUBG ? </a:t>
            </a: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386080" marR="0" lvl="0" indent="-386080" algn="l" rtl="0">
              <a:spcBef>
                <a:spcPts val="0"/>
              </a:spcBef>
              <a:spcAft>
                <a:spcPts val="0"/>
              </a:spcAft>
              <a:buClr>
                <a:srgbClr val="C00000"/>
              </a:buClr>
              <a:buSzPts val="2400"/>
              <a:buFont typeface="Calibri"/>
              <a:buAutoNum type="arabicPeriod"/>
            </a:pPr>
            <a:r>
              <a:rPr lang="en-US" sz="2400">
                <a:solidFill>
                  <a:srgbClr val="C00000"/>
                </a:solidFill>
                <a:latin typeface="Arial"/>
                <a:ea typeface="Arial"/>
                <a:cs typeface="Arial"/>
                <a:sym typeface="Arial"/>
              </a:rPr>
              <a:t>Erangel [Forest]</a:t>
            </a:r>
            <a:endParaRPr sz="2400">
              <a:solidFill>
                <a:srgbClr val="C00000"/>
              </a:solidFill>
              <a:latin typeface="Arial"/>
              <a:ea typeface="Arial"/>
              <a:cs typeface="Arial"/>
              <a:sym typeface="Arial"/>
            </a:endParaRPr>
          </a:p>
          <a:p>
            <a:pPr marL="386080" marR="0" lvl="0" indent="-386080" algn="l" rtl="0">
              <a:spcBef>
                <a:spcPts val="0"/>
              </a:spcBef>
              <a:spcAft>
                <a:spcPts val="0"/>
              </a:spcAft>
              <a:buClr>
                <a:srgbClr val="0070C0"/>
              </a:buClr>
              <a:buSzPts val="2400"/>
              <a:buFont typeface="Calibri"/>
              <a:buAutoNum type="arabicPeriod"/>
            </a:pPr>
            <a:r>
              <a:rPr lang="en-US" sz="2400">
                <a:solidFill>
                  <a:srgbClr val="0070C0"/>
                </a:solidFill>
                <a:latin typeface="Arial"/>
                <a:ea typeface="Arial"/>
                <a:cs typeface="Arial"/>
                <a:sym typeface="Arial"/>
              </a:rPr>
              <a:t>Miramar[Desert]</a:t>
            </a:r>
            <a:endParaRPr sz="2400">
              <a:solidFill>
                <a:srgbClr val="0070C0"/>
              </a:solidFill>
              <a:latin typeface="Arial"/>
              <a:ea typeface="Arial"/>
              <a:cs typeface="Arial"/>
              <a:sym typeface="Arial"/>
            </a:endParaRPr>
          </a:p>
          <a:p>
            <a:pPr marL="386080" marR="0" lvl="0" indent="-386080" algn="l" rtl="0">
              <a:spcBef>
                <a:spcPts val="0"/>
              </a:spcBef>
              <a:spcAft>
                <a:spcPts val="0"/>
              </a:spcAft>
              <a:buClr>
                <a:srgbClr val="3F3151"/>
              </a:buClr>
              <a:buSzPts val="2400"/>
              <a:buFont typeface="Calibri"/>
              <a:buAutoNum type="arabicPeriod"/>
            </a:pPr>
            <a:r>
              <a:rPr lang="en-US" sz="2400">
                <a:solidFill>
                  <a:srgbClr val="3F3151"/>
                </a:solidFill>
                <a:latin typeface="Arial"/>
                <a:ea typeface="Arial"/>
                <a:cs typeface="Arial"/>
                <a:sym typeface="Arial"/>
              </a:rPr>
              <a:t>Sanhok[Rain Forest]</a:t>
            </a:r>
            <a:endParaRPr sz="2400">
              <a:solidFill>
                <a:srgbClr val="3F3151"/>
              </a:solidFill>
              <a:latin typeface="Arial"/>
              <a:ea typeface="Arial"/>
              <a:cs typeface="Arial"/>
              <a:sym typeface="Arial"/>
            </a:endParaRPr>
          </a:p>
          <a:p>
            <a:pPr marL="386080" marR="0" lvl="0" indent="-386080" algn="l" rtl="0">
              <a:spcBef>
                <a:spcPts val="0"/>
              </a:spcBef>
              <a:spcAft>
                <a:spcPts val="0"/>
              </a:spcAft>
              <a:buClr>
                <a:srgbClr val="FF0000"/>
              </a:buClr>
              <a:buSzPts val="2400"/>
              <a:buFont typeface="Calibri"/>
              <a:buAutoNum type="arabicPeriod"/>
            </a:pPr>
            <a:r>
              <a:rPr lang="en-US" sz="2400">
                <a:solidFill>
                  <a:srgbClr val="FF0000"/>
                </a:solidFill>
                <a:latin typeface="Arial"/>
                <a:ea typeface="Arial"/>
                <a:cs typeface="Arial"/>
                <a:sym typeface="Arial"/>
              </a:rPr>
              <a:t>Vikendi[Snow Forest]</a:t>
            </a:r>
            <a:endParaRPr sz="2400">
              <a:solidFill>
                <a:srgbClr val="FF0000"/>
              </a:solidFill>
              <a:latin typeface="Arial"/>
              <a:ea typeface="Arial"/>
              <a:cs typeface="Arial"/>
              <a:sym typeface="Arial"/>
            </a:endParaRPr>
          </a:p>
          <a:p>
            <a:pPr marL="386080" marR="0" lvl="0" indent="-259080" algn="l" rtl="0">
              <a:spcBef>
                <a:spcPts val="0"/>
              </a:spcBef>
              <a:spcAft>
                <a:spcPts val="0"/>
              </a:spcAft>
              <a:buClr>
                <a:schemeClr val="dk1"/>
              </a:buClr>
              <a:buSzPts val="2000"/>
              <a:buFont typeface="Calibri"/>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When user enters the corresponding number of maps </a:t>
            </a:r>
            <a:r>
              <a:rPr lang="en-US" sz="2000" b="1">
                <a:solidFill>
                  <a:schemeClr val="dk1"/>
                </a:solidFill>
                <a:latin typeface="Arial"/>
                <a:ea typeface="Arial"/>
                <a:cs typeface="Arial"/>
                <a:sym typeface="Arial"/>
              </a:rPr>
              <a:t>[1, 2, 3, 4]. </a:t>
            </a:r>
            <a:endParaRPr sz="2000" b="1">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It must get into that map, show a Welcome message and</a:t>
            </a: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displays the type of that map </a:t>
            </a:r>
            <a:r>
              <a:rPr lang="en-US" sz="2000" b="1">
                <a:solidFill>
                  <a:schemeClr val="dk1"/>
                </a:solidFill>
                <a:latin typeface="Arial"/>
                <a:ea typeface="Arial"/>
                <a:cs typeface="Arial"/>
                <a:sym typeface="Arial"/>
              </a:rPr>
              <a:t>[Forest, Desert, Rain Forest, Snow Forest]</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a:solidFill>
                  <a:schemeClr val="dk1"/>
                </a:solidFill>
                <a:latin typeface="Arial"/>
                <a:ea typeface="Arial"/>
                <a:cs typeface="Arial"/>
                <a:sym typeface="Arial"/>
              </a:rPr>
              <a:t>Use Switch Case. Switch case is a multiple-branching statement </a:t>
            </a: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000" b="1">
                <a:solidFill>
                  <a:srgbClr val="FF0000"/>
                </a:solidFill>
                <a:latin typeface="Arial"/>
                <a:ea typeface="Arial"/>
                <a:cs typeface="Arial"/>
                <a:sym typeface="Arial"/>
              </a:rPr>
              <a:t>Write a program for selection of a map on different maps in pubg</a:t>
            </a:r>
            <a:endParaRPr sz="2000" b="1">
              <a:solidFill>
                <a:srgbClr val="FF0000"/>
              </a:solidFill>
              <a:latin typeface="Arial"/>
              <a:ea typeface="Arial"/>
              <a:cs typeface="Arial"/>
              <a:sym typeface="Arial"/>
            </a:endParaRPr>
          </a:p>
          <a:p>
            <a:pPr marL="0" marR="0" lvl="0" indent="0" algn="l" rtl="0">
              <a:spcBef>
                <a:spcPts val="0"/>
              </a:spcBef>
              <a:spcAft>
                <a:spcPts val="0"/>
              </a:spcAft>
              <a:buNone/>
            </a:pPr>
            <a:r>
              <a:rPr lang="en-US" sz="2000" b="1">
                <a:solidFill>
                  <a:srgbClr val="FF0000"/>
                </a:solidFill>
                <a:latin typeface="Arial"/>
                <a:ea typeface="Arial"/>
                <a:cs typeface="Arial"/>
                <a:sym typeface="Arial"/>
              </a:rPr>
              <a:t>Game using switch statement</a:t>
            </a:r>
            <a:endParaRPr sz="2000" b="1">
              <a:solidFill>
                <a:srgbClr val="FF0000"/>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Nunito Sans SemiBold"/>
              <a:ea typeface="Nunito Sans SemiBold"/>
              <a:cs typeface="Nunito Sans SemiBold"/>
              <a:sym typeface="Nunito Sans SemiBold"/>
            </a:endParaRPr>
          </a:p>
        </p:txBody>
      </p:sp>
      <p:pic>
        <p:nvPicPr>
          <p:cNvPr id="417" name="Google Shape;417;p33"/>
          <p:cNvPicPr preferRelativeResize="0"/>
          <p:nvPr/>
        </p:nvPicPr>
        <p:blipFill rotWithShape="1">
          <a:blip r:embed="rId3">
            <a:alphaModFix/>
          </a:blip>
          <a:srcRect/>
          <a:stretch/>
        </p:blipFill>
        <p:spPr>
          <a:xfrm>
            <a:off x="7010400" y="1131377"/>
            <a:ext cx="1993781" cy="1121501"/>
          </a:xfrm>
          <a:prstGeom prst="rect">
            <a:avLst/>
          </a:prstGeom>
          <a:noFill/>
          <a:ln>
            <a:noFill/>
          </a:ln>
        </p:spPr>
      </p:pic>
      <p:pic>
        <p:nvPicPr>
          <p:cNvPr id="418" name="Google Shape;418;p33"/>
          <p:cNvPicPr preferRelativeResize="0"/>
          <p:nvPr/>
        </p:nvPicPr>
        <p:blipFill rotWithShape="1">
          <a:blip r:embed="rId4">
            <a:alphaModFix/>
          </a:blip>
          <a:srcRect/>
          <a:stretch/>
        </p:blipFill>
        <p:spPr>
          <a:xfrm>
            <a:off x="7144964" y="2442432"/>
            <a:ext cx="1993781" cy="1171603"/>
          </a:xfrm>
          <a:prstGeom prst="rect">
            <a:avLst/>
          </a:prstGeom>
          <a:noFill/>
          <a:ln>
            <a:noFill/>
          </a:ln>
        </p:spPr>
      </p:pic>
      <p:pic>
        <p:nvPicPr>
          <p:cNvPr id="419" name="Google Shape;419;p33"/>
          <p:cNvPicPr preferRelativeResize="0"/>
          <p:nvPr/>
        </p:nvPicPr>
        <p:blipFill rotWithShape="1">
          <a:blip r:embed="rId5">
            <a:alphaModFix/>
          </a:blip>
          <a:srcRect/>
          <a:stretch/>
        </p:blipFill>
        <p:spPr>
          <a:xfrm>
            <a:off x="7111840" y="5227103"/>
            <a:ext cx="1993781" cy="13506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p:nvPr/>
        </p:nvSpPr>
        <p:spPr>
          <a:xfrm>
            <a:off x="230839" y="152400"/>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Pseudocode</a:t>
            </a:r>
            <a:endParaRPr sz="3375" b="1">
              <a:solidFill>
                <a:schemeClr val="dk1"/>
              </a:solidFill>
              <a:latin typeface="Nunito Sans"/>
              <a:ea typeface="Nunito Sans"/>
              <a:cs typeface="Nunito Sans"/>
              <a:sym typeface="Nunito Sans"/>
            </a:endParaRPr>
          </a:p>
        </p:txBody>
      </p:sp>
      <p:sp>
        <p:nvSpPr>
          <p:cNvPr id="426" name="Google Shape;426;p34"/>
          <p:cNvSpPr/>
          <p:nvPr/>
        </p:nvSpPr>
        <p:spPr>
          <a:xfrm>
            <a:off x="449036" y="83820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27" name="Google Shape;427;p34"/>
          <p:cNvSpPr txBox="1"/>
          <p:nvPr/>
        </p:nvSpPr>
        <p:spPr>
          <a:xfrm>
            <a:off x="230839" y="1196790"/>
            <a:ext cx="8518493"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switch(number)</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1: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Print(“Welcome to Erangel Map. You are Inside a Forest”);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2: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Print(“Welcome to Miramar Map. You are Inside a Desert”);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3: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Print(“Welcome to Sanhok Map. You are Inside a Rain Forest”);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4: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Print(“Welcome to Vikendi Map. You are Inside a Snow Forest”);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default: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Print(“Invalid Input”);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5"/>
          <p:cNvSpPr/>
          <p:nvPr/>
        </p:nvSpPr>
        <p:spPr>
          <a:xfrm>
            <a:off x="-3687" y="531495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34" name="Google Shape;434;p35"/>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435" name="Google Shape;435;p35"/>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#include&lt;stdio.h&gt;</a:t>
            </a:r>
            <a:endParaRPr sz="1500" b="0" i="0" u="none" strike="noStrike" cap="none">
              <a:solidFill>
                <a:schemeClr val="lt1"/>
              </a:solidFill>
              <a:latin typeface="Courier New"/>
              <a:ea typeface="Courier New"/>
              <a:cs typeface="Courier New"/>
              <a:sym typeface="Courier New"/>
            </a:endParaRPr>
          </a:p>
        </p:txBody>
      </p:sp>
      <p:sp>
        <p:nvSpPr>
          <p:cNvPr id="436" name="Google Shape;436;p35"/>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main()</a:t>
            </a:r>
            <a:endParaRPr sz="1500" b="0" i="0" u="none" strike="noStrike" cap="none">
              <a:solidFill>
                <a:schemeClr val="lt1"/>
              </a:solidFill>
              <a:latin typeface="Courier New"/>
              <a:ea typeface="Courier New"/>
              <a:cs typeface="Courier New"/>
              <a:sym typeface="Courier New"/>
            </a:endParaRPr>
          </a:p>
        </p:txBody>
      </p:sp>
      <p:sp>
        <p:nvSpPr>
          <p:cNvPr id="437" name="Google Shape;437;p35"/>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38" name="Google Shape;438;p35"/>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int number;</a:t>
            </a:r>
            <a:endParaRPr sz="1500" b="0" i="0" u="none" strike="noStrike" cap="none">
              <a:solidFill>
                <a:schemeClr val="lt1"/>
              </a:solidFill>
              <a:latin typeface="Courier New"/>
              <a:ea typeface="Courier New"/>
              <a:cs typeface="Courier New"/>
              <a:sym typeface="Courier New"/>
            </a:endParaRPr>
          </a:p>
        </p:txBody>
      </p:sp>
      <p:sp>
        <p:nvSpPr>
          <p:cNvPr id="439" name="Google Shape;439;p35"/>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scanf(“%d”, &amp;number);</a:t>
            </a:r>
            <a:endParaRPr sz="1500" b="0" i="0" u="none" strike="noStrike" cap="none">
              <a:solidFill>
                <a:schemeClr val="lt1"/>
              </a:solidFill>
              <a:latin typeface="Courier New"/>
              <a:ea typeface="Courier New"/>
              <a:cs typeface="Courier New"/>
              <a:sym typeface="Courier New"/>
            </a:endParaRPr>
          </a:p>
        </p:txBody>
      </p:sp>
      <p:sp>
        <p:nvSpPr>
          <p:cNvPr id="440" name="Google Shape;440;p35"/>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switch</a:t>
            </a:r>
            <a:r>
              <a:rPr lang="en-US" sz="1500" b="0" i="0" u="none" strike="noStrike" cap="none">
                <a:solidFill>
                  <a:schemeClr val="lt1"/>
                </a:solidFill>
                <a:latin typeface="Courier New"/>
                <a:ea typeface="Courier New"/>
                <a:cs typeface="Courier New"/>
                <a:sym typeface="Courier New"/>
              </a:rPr>
              <a:t>(number){</a:t>
            </a:r>
            <a:endParaRPr sz="1500" b="0" i="0" u="none" strike="noStrike" cap="none">
              <a:solidFill>
                <a:schemeClr val="lt1"/>
              </a:solidFill>
              <a:latin typeface="Courier New"/>
              <a:ea typeface="Courier New"/>
              <a:cs typeface="Courier New"/>
              <a:sym typeface="Courier New"/>
            </a:endParaRPr>
          </a:p>
        </p:txBody>
      </p:sp>
      <p:sp>
        <p:nvSpPr>
          <p:cNvPr id="441" name="Google Shape;441;p35"/>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case </a:t>
            </a:r>
            <a:r>
              <a:rPr lang="en-US" sz="1500" b="0" i="0" u="none" strike="noStrike" cap="none">
                <a:solidFill>
                  <a:schemeClr val="lt1"/>
                </a:solidFill>
                <a:latin typeface="Courier New"/>
                <a:ea typeface="Courier New"/>
                <a:cs typeface="Courier New"/>
                <a:sym typeface="Courier New"/>
              </a:rPr>
              <a:t>1:</a:t>
            </a:r>
            <a:endParaRPr sz="1500" b="0" i="0" u="none" strike="noStrike" cap="none">
              <a:solidFill>
                <a:schemeClr val="lt1"/>
              </a:solidFill>
              <a:latin typeface="Courier New"/>
              <a:ea typeface="Courier New"/>
              <a:cs typeface="Courier New"/>
              <a:sym typeface="Courier New"/>
            </a:endParaRPr>
          </a:p>
        </p:txBody>
      </p:sp>
      <p:sp>
        <p:nvSpPr>
          <p:cNvPr id="442" name="Google Shape;442;p35"/>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printf(“Welcome to Erangel Map. You are Inside a Forest”);</a:t>
            </a:r>
            <a:endParaRPr sz="1500" b="0" i="0" u="none" strike="noStrike" cap="none">
              <a:solidFill>
                <a:schemeClr val="lt1"/>
              </a:solidFill>
              <a:latin typeface="Courier New"/>
              <a:ea typeface="Courier New"/>
              <a:cs typeface="Courier New"/>
              <a:sym typeface="Courier New"/>
            </a:endParaRPr>
          </a:p>
        </p:txBody>
      </p:sp>
      <p:sp>
        <p:nvSpPr>
          <p:cNvPr id="443" name="Google Shape;443;p35"/>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break;</a:t>
            </a:r>
            <a:endParaRPr sz="1500" b="0" i="0" u="none" strike="noStrike" cap="none">
              <a:solidFill>
                <a:schemeClr val="lt1"/>
              </a:solidFill>
              <a:latin typeface="Courier New"/>
              <a:ea typeface="Courier New"/>
              <a:cs typeface="Courier New"/>
              <a:sym typeface="Courier New"/>
            </a:endParaRPr>
          </a:p>
        </p:txBody>
      </p:sp>
      <p:sp>
        <p:nvSpPr>
          <p:cNvPr id="444" name="Google Shape;444;p35"/>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case </a:t>
            </a:r>
            <a:r>
              <a:rPr lang="en-US" sz="1500" b="0" i="0" u="none" strike="noStrike" cap="none">
                <a:solidFill>
                  <a:schemeClr val="lt1"/>
                </a:solidFill>
                <a:latin typeface="Courier New"/>
                <a:ea typeface="Courier New"/>
                <a:cs typeface="Courier New"/>
                <a:sym typeface="Courier New"/>
              </a:rPr>
              <a:t>2:</a:t>
            </a:r>
            <a:endParaRPr sz="1500" b="0" i="0" u="none" strike="noStrike" cap="none">
              <a:solidFill>
                <a:schemeClr val="lt1"/>
              </a:solidFill>
              <a:latin typeface="Courier New"/>
              <a:ea typeface="Courier New"/>
              <a:cs typeface="Courier New"/>
              <a:sym typeface="Courier New"/>
            </a:endParaRPr>
          </a:p>
        </p:txBody>
      </p:sp>
      <p:sp>
        <p:nvSpPr>
          <p:cNvPr id="445" name="Google Shape;445;p35"/>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printf(“Welcome to Miramar Map. You are Inside a Desert”);</a:t>
            </a:r>
            <a:endParaRPr sz="1500" b="0" i="0" u="none" strike="noStrike" cap="none">
              <a:solidFill>
                <a:schemeClr val="lt1"/>
              </a:solidFill>
              <a:latin typeface="Courier New"/>
              <a:ea typeface="Courier New"/>
              <a:cs typeface="Courier New"/>
              <a:sym typeface="Courier New"/>
            </a:endParaRPr>
          </a:p>
        </p:txBody>
      </p:sp>
      <p:sp>
        <p:nvSpPr>
          <p:cNvPr id="446" name="Google Shape;446;p35"/>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break;</a:t>
            </a:r>
            <a:endParaRPr sz="1500" b="0" i="0" u="none" strike="noStrike" cap="none">
              <a:solidFill>
                <a:schemeClr val="lt1"/>
              </a:solidFill>
              <a:latin typeface="Courier New"/>
              <a:ea typeface="Courier New"/>
              <a:cs typeface="Courier New"/>
              <a:sym typeface="Courier New"/>
            </a:endParaRPr>
          </a:p>
        </p:txBody>
      </p:sp>
      <p:sp>
        <p:nvSpPr>
          <p:cNvPr id="447" name="Google Shape;447;p35"/>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p:nvPr/>
        </p:nvSpPr>
        <p:spPr>
          <a:xfrm>
            <a:off x="-3687" y="5314950"/>
            <a:ext cx="9151374"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54" name="Google Shape;454;p36"/>
          <p:cNvSpPr/>
          <p:nvPr/>
        </p:nvSpPr>
        <p:spPr>
          <a:xfrm>
            <a:off x="0" y="8572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75" b="1">
                <a:solidFill>
                  <a:schemeClr val="lt1"/>
                </a:solidFill>
                <a:latin typeface="Courier New"/>
                <a:ea typeface="Courier New"/>
                <a:cs typeface="Courier New"/>
                <a:sym typeface="Courier New"/>
              </a:rPr>
              <a:t>Code</a:t>
            </a:r>
            <a:endParaRPr sz="1875" b="1">
              <a:solidFill>
                <a:schemeClr val="lt1"/>
              </a:solidFill>
              <a:latin typeface="Courier New"/>
              <a:ea typeface="Courier New"/>
              <a:cs typeface="Courier New"/>
              <a:sym typeface="Courier New"/>
            </a:endParaRPr>
          </a:p>
        </p:txBody>
      </p:sp>
      <p:sp>
        <p:nvSpPr>
          <p:cNvPr id="455" name="Google Shape;455;p36"/>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350" b="0" i="0" u="none" strike="noStrike" cap="none">
                <a:solidFill>
                  <a:srgbClr val="7030A0"/>
                </a:solidFill>
                <a:latin typeface="Courier New"/>
                <a:ea typeface="Courier New"/>
                <a:cs typeface="Courier New"/>
                <a:sym typeface="Courier New"/>
              </a:rPr>
              <a:t>           </a:t>
            </a:r>
            <a:r>
              <a:rPr lang="en-US" sz="1350" b="0" i="0" u="none" strike="noStrike" cap="none">
                <a:solidFill>
                  <a:srgbClr val="F05136"/>
                </a:solidFill>
                <a:latin typeface="Courier New"/>
                <a:ea typeface="Courier New"/>
                <a:cs typeface="Courier New"/>
                <a:sym typeface="Courier New"/>
              </a:rPr>
              <a:t>case</a:t>
            </a:r>
            <a:r>
              <a:rPr lang="en-US" sz="1350" b="0" i="0" u="none" strike="noStrike" cap="none">
                <a:solidFill>
                  <a:schemeClr val="lt1"/>
                </a:solidFill>
                <a:latin typeface="Courier New"/>
                <a:ea typeface="Courier New"/>
                <a:cs typeface="Courier New"/>
                <a:sym typeface="Courier New"/>
              </a:rPr>
              <a:t> 3:</a:t>
            </a:r>
            <a:endParaRPr sz="1350" b="0" i="0" u="none" strike="noStrike" cap="none">
              <a:solidFill>
                <a:schemeClr val="lt1"/>
              </a:solidFill>
              <a:latin typeface="Courier New"/>
              <a:ea typeface="Courier New"/>
              <a:cs typeface="Courier New"/>
              <a:sym typeface="Courier New"/>
            </a:endParaRPr>
          </a:p>
        </p:txBody>
      </p:sp>
      <p:sp>
        <p:nvSpPr>
          <p:cNvPr id="456" name="Google Shape;456;p36"/>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350" b="0" i="0" u="none" strike="noStrike" cap="none">
                <a:solidFill>
                  <a:schemeClr val="lt1"/>
                </a:solidFill>
                <a:latin typeface="Courier New"/>
                <a:ea typeface="Courier New"/>
                <a:cs typeface="Courier New"/>
                <a:sym typeface="Courier New"/>
              </a:rPr>
              <a:t>                 printf(“Welcome to Sanhok Map. You are Inside a Rain Forest”);</a:t>
            </a:r>
            <a:endParaRPr sz="1350" b="0" i="0" u="none" strike="noStrike" cap="none">
              <a:solidFill>
                <a:schemeClr val="lt1"/>
              </a:solidFill>
              <a:latin typeface="Courier New"/>
              <a:ea typeface="Courier New"/>
              <a:cs typeface="Courier New"/>
              <a:sym typeface="Courier New"/>
            </a:endParaRPr>
          </a:p>
        </p:txBody>
      </p:sp>
      <p:sp>
        <p:nvSpPr>
          <p:cNvPr id="457" name="Google Shape;457;p36"/>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350" b="0" i="0" u="none" strike="noStrike" cap="none">
                <a:solidFill>
                  <a:schemeClr val="lt1"/>
                </a:solidFill>
                <a:latin typeface="Courier New"/>
                <a:ea typeface="Courier New"/>
                <a:cs typeface="Courier New"/>
                <a:sym typeface="Courier New"/>
              </a:rPr>
              <a:t>                 </a:t>
            </a:r>
            <a:r>
              <a:rPr lang="en-US" sz="1350" b="0" i="0" u="none" strike="noStrike" cap="none">
                <a:solidFill>
                  <a:srgbClr val="F05136"/>
                </a:solidFill>
                <a:latin typeface="Courier New"/>
                <a:ea typeface="Courier New"/>
                <a:cs typeface="Courier New"/>
                <a:sym typeface="Courier New"/>
              </a:rPr>
              <a:t>break;</a:t>
            </a:r>
            <a:endParaRPr sz="1350" b="0" i="0" u="none" strike="noStrike" cap="none">
              <a:solidFill>
                <a:srgbClr val="F05136"/>
              </a:solidFill>
              <a:latin typeface="Courier New"/>
              <a:ea typeface="Courier New"/>
              <a:cs typeface="Courier New"/>
              <a:sym typeface="Courier New"/>
            </a:endParaRPr>
          </a:p>
        </p:txBody>
      </p:sp>
      <p:sp>
        <p:nvSpPr>
          <p:cNvPr id="458" name="Google Shape;458;p36"/>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350" b="0" i="0" u="none" strike="noStrike" cap="none">
                <a:solidFill>
                  <a:schemeClr val="lt1"/>
                </a:solidFill>
                <a:latin typeface="Courier New"/>
                <a:ea typeface="Courier New"/>
                <a:cs typeface="Courier New"/>
                <a:sym typeface="Courier New"/>
              </a:rPr>
              <a:t>           </a:t>
            </a:r>
            <a:r>
              <a:rPr lang="en-US" sz="1350" b="0" i="0" u="none" strike="noStrike" cap="none">
                <a:solidFill>
                  <a:srgbClr val="F05136"/>
                </a:solidFill>
                <a:latin typeface="Courier New"/>
                <a:ea typeface="Courier New"/>
                <a:cs typeface="Courier New"/>
                <a:sym typeface="Courier New"/>
              </a:rPr>
              <a:t>case</a:t>
            </a:r>
            <a:r>
              <a:rPr lang="en-US" sz="1350" b="0" i="0" u="none" strike="noStrike" cap="none">
                <a:solidFill>
                  <a:schemeClr val="lt1"/>
                </a:solidFill>
                <a:latin typeface="Courier New"/>
                <a:ea typeface="Courier New"/>
                <a:cs typeface="Courier New"/>
                <a:sym typeface="Courier New"/>
              </a:rPr>
              <a:t> 4:</a:t>
            </a:r>
            <a:endParaRPr sz="1350" b="0" i="0" u="none" strike="noStrike" cap="none">
              <a:solidFill>
                <a:schemeClr val="lt1"/>
              </a:solidFill>
              <a:latin typeface="Courier New"/>
              <a:ea typeface="Courier New"/>
              <a:cs typeface="Courier New"/>
              <a:sym typeface="Courier New"/>
            </a:endParaRPr>
          </a:p>
        </p:txBody>
      </p:sp>
      <p:sp>
        <p:nvSpPr>
          <p:cNvPr id="459" name="Google Shape;459;p36"/>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350">
                <a:solidFill>
                  <a:srgbClr val="7030A0"/>
                </a:solidFill>
                <a:latin typeface="Courier New"/>
                <a:ea typeface="Courier New"/>
                <a:cs typeface="Courier New"/>
                <a:sym typeface="Courier New"/>
              </a:rPr>
              <a:t>  </a:t>
            </a:r>
            <a:r>
              <a:rPr lang="en-US" sz="1350">
                <a:solidFill>
                  <a:srgbClr val="F05136"/>
                </a:solidFill>
                <a:latin typeface="Courier New"/>
                <a:ea typeface="Courier New"/>
                <a:cs typeface="Courier New"/>
                <a:sym typeface="Courier New"/>
              </a:rPr>
              <a:t>    </a:t>
            </a:r>
            <a:r>
              <a:rPr lang="en-US" sz="1350">
                <a:solidFill>
                  <a:schemeClr val="lt1"/>
                </a:solidFill>
                <a:latin typeface="Courier New"/>
                <a:ea typeface="Courier New"/>
                <a:cs typeface="Courier New"/>
                <a:sym typeface="Courier New"/>
              </a:rPr>
              <a:t>              printf(“Welcome to Vikendi Map. You are Inside a Snow Forest”);</a:t>
            </a:r>
            <a:endParaRPr sz="1350">
              <a:solidFill>
                <a:schemeClr val="lt1"/>
              </a:solidFill>
              <a:latin typeface="Courier New"/>
              <a:ea typeface="Courier New"/>
              <a:cs typeface="Courier New"/>
              <a:sym typeface="Courier New"/>
            </a:endParaRPr>
          </a:p>
        </p:txBody>
      </p:sp>
      <p:sp>
        <p:nvSpPr>
          <p:cNvPr id="460" name="Google Shape;460;p36"/>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break;</a:t>
            </a:r>
            <a:endParaRPr sz="1500" b="0" i="0" u="none" strike="noStrike" cap="none">
              <a:solidFill>
                <a:schemeClr val="lt1"/>
              </a:solidFill>
              <a:latin typeface="Courier New"/>
              <a:ea typeface="Courier New"/>
              <a:cs typeface="Courier New"/>
              <a:sym typeface="Courier New"/>
            </a:endParaRPr>
          </a:p>
        </p:txBody>
      </p:sp>
      <p:sp>
        <p:nvSpPr>
          <p:cNvPr id="461" name="Google Shape;461;p36"/>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62" name="Google Shape;462;p36"/>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return</a:t>
            </a:r>
            <a:r>
              <a:rPr lang="en-US" sz="1500" b="0" i="0" u="none" strike="noStrike" cap="none">
                <a:solidFill>
                  <a:schemeClr val="lt1"/>
                </a:solidFill>
                <a:latin typeface="Courier New"/>
                <a:ea typeface="Courier New"/>
                <a:cs typeface="Courier New"/>
                <a:sym typeface="Courier New"/>
              </a:rPr>
              <a:t> 0;   	</a:t>
            </a:r>
            <a:endParaRPr sz="1500" b="0" i="0" u="none" strike="noStrike" cap="none">
              <a:solidFill>
                <a:schemeClr val="lt1"/>
              </a:solidFill>
              <a:latin typeface="Courier New"/>
              <a:ea typeface="Courier New"/>
              <a:cs typeface="Courier New"/>
              <a:sym typeface="Courier New"/>
            </a:endParaRPr>
          </a:p>
        </p:txBody>
      </p:sp>
      <p:sp>
        <p:nvSpPr>
          <p:cNvPr id="463" name="Google Shape;463;p36"/>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64" name="Google Shape;464;p36"/>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65" name="Google Shape;465;p36"/>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66" name="Google Shape;466;p36"/>
          <p:cNvSpPr/>
          <p:nvPr/>
        </p:nvSpPr>
        <p:spPr>
          <a:xfrm>
            <a:off x="3687" y="4972050"/>
            <a:ext cx="9140313"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rgbClr val="7030A0"/>
                </a:solidFill>
                <a:latin typeface="Courier New"/>
                <a:ea typeface="Courier New"/>
                <a:cs typeface="Courier New"/>
                <a:sym typeface="Courier New"/>
              </a:rPr>
              <a:t>      </a:t>
            </a:r>
            <a:r>
              <a:rPr lang="en-US" sz="1500" b="0" i="0" u="none" strike="noStrike" cap="none">
                <a:solidFill>
                  <a:schemeClr val="lt1"/>
                </a:solidFill>
                <a:latin typeface="Courier New"/>
                <a:ea typeface="Courier New"/>
                <a:cs typeface="Courier New"/>
                <a:sym typeface="Courier New"/>
              </a:rPr>
              <a:t>        </a:t>
            </a:r>
            <a:r>
              <a:rPr lang="en-US" sz="1500" b="0" i="0" u="none" strike="noStrike" cap="none">
                <a:solidFill>
                  <a:srgbClr val="F05136"/>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467" name="Google Shape;467;p36"/>
          <p:cNvSpPr txBox="1"/>
          <p:nvPr/>
        </p:nvSpPr>
        <p:spPr>
          <a:xfrm>
            <a:off x="11061" y="1156511"/>
            <a:ext cx="387475" cy="97584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28</a:t>
            </a:r>
            <a:endParaRPr sz="1500" b="1">
              <a:solidFill>
                <a:srgbClr val="FFFF00"/>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7"/>
          <p:cNvSpPr txBox="1"/>
          <p:nvPr/>
        </p:nvSpPr>
        <p:spPr>
          <a:xfrm>
            <a:off x="-26276" y="85396"/>
            <a:ext cx="9320832"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Switch Case </a:t>
            </a:r>
            <a:r>
              <a:rPr lang="en-US" sz="3000" b="1">
                <a:solidFill>
                  <a:schemeClr val="dk1"/>
                </a:solidFill>
                <a:latin typeface="Nunito Sans"/>
                <a:ea typeface="Nunito Sans"/>
                <a:cs typeface="Nunito Sans"/>
                <a:sym typeface="Nunito Sans"/>
              </a:rPr>
              <a:t>(Fall through)</a:t>
            </a:r>
            <a:endParaRPr sz="3000" b="1">
              <a:solidFill>
                <a:schemeClr val="dk1"/>
              </a:solidFill>
              <a:latin typeface="Nunito Sans"/>
              <a:ea typeface="Nunito Sans"/>
              <a:cs typeface="Nunito Sans"/>
              <a:sym typeface="Nunito Sans"/>
            </a:endParaRPr>
          </a:p>
        </p:txBody>
      </p:sp>
      <p:sp>
        <p:nvSpPr>
          <p:cNvPr id="474" name="Google Shape;474;p37"/>
          <p:cNvSpPr/>
          <p:nvPr/>
        </p:nvSpPr>
        <p:spPr>
          <a:xfrm>
            <a:off x="150966" y="83820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75" name="Google Shape;475;p37"/>
          <p:cNvSpPr txBox="1"/>
          <p:nvPr/>
        </p:nvSpPr>
        <p:spPr>
          <a:xfrm>
            <a:off x="407819" y="2444059"/>
            <a:ext cx="8328361" cy="42588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75">
                <a:solidFill>
                  <a:schemeClr val="dk1"/>
                </a:solidFill>
                <a:latin typeface="Nunito Sans SemiBold"/>
                <a:ea typeface="Nunito Sans SemiBold"/>
                <a:cs typeface="Nunito Sans SemiBold"/>
                <a:sym typeface="Nunito Sans SemiBold"/>
              </a:rPr>
              <a:t>Syntax:</a:t>
            </a:r>
            <a:endParaRPr sz="1875">
              <a:solidFill>
                <a:schemeClr val="dk1"/>
              </a:solidFill>
              <a:latin typeface="Nunito Sans SemiBold"/>
              <a:ea typeface="Nunito Sans SemiBold"/>
              <a:cs typeface="Nunito Sans SemiBold"/>
              <a:sym typeface="Nunito Sans SemiBold"/>
            </a:endParaRPr>
          </a:p>
          <a:p>
            <a:pPr marL="0" marR="0" lvl="0" indent="0" algn="l" rtl="0">
              <a:spcBef>
                <a:spcPts val="0"/>
              </a:spcBef>
              <a:spcAft>
                <a:spcPts val="0"/>
              </a:spcAft>
              <a:buNone/>
            </a:pPr>
            <a:endParaRPr sz="1800">
              <a:solidFill>
                <a:schemeClr val="dk1"/>
              </a:solidFill>
              <a:latin typeface="Nunito Sans SemiBold"/>
              <a:ea typeface="Nunito Sans SemiBold"/>
              <a:cs typeface="Nunito Sans SemiBold"/>
              <a:sym typeface="Nunito Sans SemiBold"/>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switch(expression){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1: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2: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3: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 Code to be executed</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break</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4:</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5:</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case 6:</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 Code to be executed</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break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a:p>
            <a:pPr marL="0" marR="0" lvl="0" indent="0" algn="l" rtl="0">
              <a:spcBef>
                <a:spcPts val="0"/>
              </a:spcBef>
              <a:spcAft>
                <a:spcPts val="0"/>
              </a:spcAft>
              <a:buNone/>
            </a:pPr>
            <a:r>
              <a:rPr lang="en-US" sz="1800">
                <a:solidFill>
                  <a:schemeClr val="dk1"/>
                </a:solidFill>
                <a:latin typeface="Nunito Sans Light"/>
                <a:ea typeface="Nunito Sans Light"/>
                <a:cs typeface="Nunito Sans Light"/>
                <a:sym typeface="Nunito Sans Light"/>
              </a:rPr>
              <a:t>        	}</a:t>
            </a:r>
            <a:endParaRPr sz="1800">
              <a:solidFill>
                <a:schemeClr val="dk1"/>
              </a:solidFill>
              <a:latin typeface="Nunito Sans Light"/>
              <a:ea typeface="Nunito Sans Light"/>
              <a:cs typeface="Nunito Sans Light"/>
              <a:sym typeface="Nunito Sans Light"/>
            </a:endParaRPr>
          </a:p>
        </p:txBody>
      </p:sp>
      <p:sp>
        <p:nvSpPr>
          <p:cNvPr id="476" name="Google Shape;476;p37"/>
          <p:cNvSpPr txBox="1"/>
          <p:nvPr/>
        </p:nvSpPr>
        <p:spPr>
          <a:xfrm>
            <a:off x="150966" y="1043649"/>
            <a:ext cx="8993034" cy="101566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a:t>
            </a:r>
            <a:r>
              <a:rPr lang="en-US" sz="2000">
                <a:solidFill>
                  <a:schemeClr val="accent5"/>
                </a:solidFill>
                <a:latin typeface="Arial"/>
                <a:ea typeface="Arial"/>
                <a:cs typeface="Arial"/>
                <a:sym typeface="Arial"/>
              </a:rPr>
              <a:t>break statement</a:t>
            </a:r>
            <a:r>
              <a:rPr lang="en-US" sz="2000">
                <a:solidFill>
                  <a:schemeClr val="dk1"/>
                </a:solidFill>
                <a:latin typeface="Arial"/>
                <a:ea typeface="Arial"/>
                <a:cs typeface="Arial"/>
                <a:sym typeface="Arial"/>
              </a:rPr>
              <a:t> in switch case is not must. It is optional. If there is no break statement found in the case, all the cases will be executed present after the matched case. It is known as </a:t>
            </a:r>
            <a:r>
              <a:rPr lang="en-US" sz="2000" b="1">
                <a:solidFill>
                  <a:schemeClr val="dk1"/>
                </a:solidFill>
                <a:latin typeface="Arial"/>
                <a:ea typeface="Arial"/>
                <a:cs typeface="Arial"/>
                <a:sym typeface="Arial"/>
              </a:rPr>
              <a:t>fall through </a:t>
            </a:r>
            <a:r>
              <a:rPr lang="en-US" sz="2000">
                <a:solidFill>
                  <a:schemeClr val="dk1"/>
                </a:solidFill>
                <a:latin typeface="Arial"/>
                <a:ea typeface="Arial"/>
                <a:cs typeface="Arial"/>
                <a:sym typeface="Arial"/>
              </a:rPr>
              <a:t>the state of C switch statement.</a:t>
            </a:r>
            <a:endParaRPr sz="2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8"/>
          <p:cNvSpPr txBox="1"/>
          <p:nvPr/>
        </p:nvSpPr>
        <p:spPr>
          <a:xfrm>
            <a:off x="76200" y="324637"/>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Pseudocode</a:t>
            </a:r>
            <a:endParaRPr sz="3375" b="1">
              <a:solidFill>
                <a:schemeClr val="dk1"/>
              </a:solidFill>
              <a:latin typeface="Nunito Sans"/>
              <a:ea typeface="Nunito Sans"/>
              <a:cs typeface="Nunito Sans"/>
              <a:sym typeface="Nunito Sans"/>
            </a:endParaRPr>
          </a:p>
        </p:txBody>
      </p:sp>
      <p:sp>
        <p:nvSpPr>
          <p:cNvPr id="483" name="Google Shape;483;p38"/>
          <p:cNvSpPr/>
          <p:nvPr/>
        </p:nvSpPr>
        <p:spPr>
          <a:xfrm>
            <a:off x="110359" y="106680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84" name="Google Shape;484;p38"/>
          <p:cNvSpPr txBox="1"/>
          <p:nvPr/>
        </p:nvSpPr>
        <p:spPr>
          <a:xfrm>
            <a:off x="76200" y="1653990"/>
            <a:ext cx="88392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Switch(number)</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1:</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2: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3: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case 4: </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Print(“1.Selecting an area to drop out. \n2.Looting weapons and                               	          equipments.\n3.Stay out of blue circle.\n4.Kill your enemies.”);</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	          break;</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r>
              <a:rPr lang="en-US" sz="2000">
                <a:solidFill>
                  <a:schemeClr val="dk1"/>
                </a:solidFill>
                <a:latin typeface="Nunito Sans"/>
                <a:ea typeface="Nunito Sans"/>
                <a:cs typeface="Nunito Sans"/>
                <a:sym typeface="Nunito Sans"/>
              </a:rPr>
              <a:t>}</a:t>
            </a:r>
            <a:endParaRPr sz="2000">
              <a:solidFill>
                <a:schemeClr val="dk1"/>
              </a:solidFill>
              <a:latin typeface="Nunito Sans"/>
              <a:ea typeface="Nunito Sans"/>
              <a:cs typeface="Nunito Sans"/>
              <a:sym typeface="Nunito Sans"/>
            </a:endParaRPr>
          </a:p>
          <a:p>
            <a:pPr marL="0" marR="0" lvl="0" indent="0" algn="l" rtl="0">
              <a:spcBef>
                <a:spcPts val="0"/>
              </a:spcBef>
              <a:spcAft>
                <a:spcPts val="0"/>
              </a:spcAft>
              <a:buNone/>
            </a:pPr>
            <a:endParaRPr sz="2000">
              <a:solidFill>
                <a:schemeClr val="dk1"/>
              </a:solidFill>
              <a:latin typeface="Nunito Sans"/>
              <a:ea typeface="Nunito Sans"/>
              <a:cs typeface="Nunito Sans"/>
              <a:sym typeface="Nuni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9"/>
          <p:cNvSpPr txBox="1"/>
          <p:nvPr/>
        </p:nvSpPr>
        <p:spPr>
          <a:xfrm>
            <a:off x="34159" y="152400"/>
            <a:ext cx="9320832"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Rules for expression in switch</a:t>
            </a:r>
            <a:endParaRPr sz="3000" b="1">
              <a:solidFill>
                <a:schemeClr val="dk1"/>
              </a:solidFill>
              <a:latin typeface="Nunito Sans"/>
              <a:ea typeface="Nunito Sans"/>
              <a:cs typeface="Nunito Sans"/>
              <a:sym typeface="Nunito Sans"/>
            </a:endParaRPr>
          </a:p>
        </p:txBody>
      </p:sp>
      <p:sp>
        <p:nvSpPr>
          <p:cNvPr id="491" name="Google Shape;491;p39"/>
          <p:cNvSpPr/>
          <p:nvPr/>
        </p:nvSpPr>
        <p:spPr>
          <a:xfrm>
            <a:off x="316524" y="91440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92" name="Google Shape;492;p39"/>
          <p:cNvSpPr/>
          <p:nvPr/>
        </p:nvSpPr>
        <p:spPr>
          <a:xfrm>
            <a:off x="126155" y="1113279"/>
            <a:ext cx="889169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a:solidFill>
                  <a:schemeClr val="dk1"/>
                </a:solidFill>
                <a:latin typeface="Arial"/>
                <a:ea typeface="Arial"/>
                <a:cs typeface="Arial"/>
                <a:sym typeface="Arial"/>
              </a:rPr>
              <a:t>Valid Expressions:</a:t>
            </a:r>
            <a:r>
              <a:rPr lang="en-US" sz="2400" b="0" i="0">
                <a:solidFill>
                  <a:schemeClr val="dk1"/>
                </a:solidFill>
                <a:latin typeface="Arial"/>
                <a:ea typeface="Arial"/>
                <a:cs typeface="Arial"/>
                <a:sym typeface="Arial"/>
              </a:rPr>
              <a:t> </a:t>
            </a:r>
            <a:endParaRPr sz="2400" b="0" i="0">
              <a:solidFill>
                <a:schemeClr val="dk1"/>
              </a:solidFill>
              <a:latin typeface="Arial"/>
              <a:ea typeface="Arial"/>
              <a:cs typeface="Arial"/>
              <a:sym typeface="Arial"/>
            </a:endParaRPr>
          </a:p>
          <a:p>
            <a:pPr marL="800100" marR="0" lvl="1" indent="-342900" algn="l" rtl="0">
              <a:spcBef>
                <a:spcPts val="0"/>
              </a:spcBef>
              <a:spcAft>
                <a:spcPts val="0"/>
              </a:spcAft>
              <a:buClr>
                <a:schemeClr val="dk1"/>
              </a:buClr>
              <a:buSzPts val="2400"/>
              <a:buFont typeface="Noto Sans Symbols"/>
              <a:buChar char="▪"/>
            </a:pPr>
            <a:r>
              <a:rPr lang="en-US" sz="2400" b="1" i="0" u="none" strike="noStrike" cap="none">
                <a:solidFill>
                  <a:schemeClr val="dk1"/>
                </a:solidFill>
                <a:latin typeface="Arial"/>
                <a:ea typeface="Arial"/>
                <a:cs typeface="Arial"/>
                <a:sym typeface="Arial"/>
              </a:rPr>
              <a:t>Constant expressions:</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2 + 3</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9 * 16 % 2, 10 / 2 + 5, ‘a’ , ‘a’ + 1 </a:t>
            </a:r>
            <a:r>
              <a:rPr lang="en-US" sz="2400" b="0" i="0" u="none" strike="noStrike" cap="none">
                <a:solidFill>
                  <a:schemeClr val="dk1"/>
                </a:solidFill>
                <a:latin typeface="Arial"/>
                <a:ea typeface="Arial"/>
                <a:cs typeface="Arial"/>
                <a:sym typeface="Arial"/>
              </a:rPr>
              <a:t>etc. </a:t>
            </a:r>
            <a:endParaRPr sz="2400" b="0" i="0" u="none" strike="noStrike" cap="none">
              <a:solidFill>
                <a:schemeClr val="dk1"/>
              </a:solidFill>
              <a:latin typeface="Arial"/>
              <a:ea typeface="Arial"/>
              <a:cs typeface="Arial"/>
              <a:sym typeface="Arial"/>
            </a:endParaRPr>
          </a:p>
          <a:p>
            <a:pPr marL="800100" marR="0" lvl="1" indent="-342900" algn="l" rtl="0">
              <a:spcBef>
                <a:spcPts val="0"/>
              </a:spcBef>
              <a:spcAft>
                <a:spcPts val="0"/>
              </a:spcAft>
              <a:buClr>
                <a:schemeClr val="dk1"/>
              </a:buClr>
              <a:buSzPts val="2400"/>
              <a:buFont typeface="Noto Sans Symbols"/>
              <a:buChar char="▪"/>
            </a:pPr>
            <a:r>
              <a:rPr lang="en-US" sz="2400" b="0" i="0" u="none" strike="noStrike" cap="none">
                <a:solidFill>
                  <a:schemeClr val="dk1"/>
                </a:solidFill>
                <a:latin typeface="Arial"/>
                <a:ea typeface="Arial"/>
                <a:cs typeface="Arial"/>
                <a:sym typeface="Arial"/>
              </a:rPr>
              <a:t>All these expressions evaluate to </a:t>
            </a:r>
            <a:r>
              <a:rPr lang="en-US" sz="2400" b="1" i="0" u="none" strike="noStrike" cap="none">
                <a:solidFill>
                  <a:schemeClr val="dk1"/>
                </a:solidFill>
                <a:latin typeface="Arial"/>
                <a:ea typeface="Arial"/>
                <a:cs typeface="Arial"/>
                <a:sym typeface="Arial"/>
              </a:rPr>
              <a:t>Integer constants</a:t>
            </a:r>
            <a:r>
              <a:rPr lang="en-US" sz="2400" b="0" i="0" u="none" strike="noStrike" cap="none">
                <a:solidFill>
                  <a:schemeClr val="dk1"/>
                </a:solidFill>
                <a:latin typeface="Arial"/>
                <a:ea typeface="Arial"/>
                <a:cs typeface="Arial"/>
                <a:sym typeface="Arial"/>
              </a:rPr>
              <a:t>, so they are </a:t>
            </a:r>
            <a:r>
              <a:rPr lang="en-US" sz="2400" b="1" i="0" u="none" strike="noStrike" cap="none">
                <a:solidFill>
                  <a:schemeClr val="dk1"/>
                </a:solidFill>
                <a:latin typeface="Arial"/>
                <a:ea typeface="Arial"/>
                <a:cs typeface="Arial"/>
                <a:sym typeface="Arial"/>
              </a:rPr>
              <a:t>valid</a:t>
            </a:r>
            <a:r>
              <a:rPr lang="en-US" sz="2400" b="0" i="0" u="none" strike="noStrike" cap="none">
                <a:solidFill>
                  <a:schemeClr val="dk1"/>
                </a:solidFill>
                <a:latin typeface="Arial"/>
                <a:ea typeface="Arial"/>
                <a:cs typeface="Arial"/>
                <a:sym typeface="Arial"/>
              </a:rPr>
              <a:t>.</a:t>
            </a:r>
            <a:endParaRPr sz="2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2400" b="0" i="0">
              <a:solidFill>
                <a:schemeClr val="dk1"/>
              </a:solidFill>
              <a:latin typeface="Arial"/>
              <a:ea typeface="Arial"/>
              <a:cs typeface="Arial"/>
              <a:sym typeface="Arial"/>
            </a:endParaRPr>
          </a:p>
          <a:p>
            <a:pPr marL="800100" marR="0" lvl="1" indent="-342900" algn="l" rtl="0">
              <a:spcBef>
                <a:spcPts val="0"/>
              </a:spcBef>
              <a:spcAft>
                <a:spcPts val="0"/>
              </a:spcAft>
              <a:buClr>
                <a:schemeClr val="dk1"/>
              </a:buClr>
              <a:buSzPts val="2400"/>
              <a:buFont typeface="Noto Sans Symbols"/>
              <a:buChar char="▪"/>
            </a:pPr>
            <a:r>
              <a:rPr lang="en-US" sz="2400" b="1" i="0" u="none" strike="noStrike" cap="none">
                <a:solidFill>
                  <a:schemeClr val="dk1"/>
                </a:solidFill>
                <a:latin typeface="Arial"/>
                <a:ea typeface="Arial"/>
                <a:cs typeface="Arial"/>
                <a:sym typeface="Arial"/>
              </a:rPr>
              <a:t>Variable expressions (Assume int a,b; and Char c):</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a, a – b, c * a – 4,c + 1, etc.</a:t>
            </a:r>
            <a:r>
              <a:rPr lang="en-US" sz="2400" b="0" i="0" u="none" strike="noStrike" cap="none">
                <a:solidFill>
                  <a:schemeClr val="dk1"/>
                </a:solidFill>
                <a:latin typeface="Arial"/>
                <a:ea typeface="Arial"/>
                <a:cs typeface="Arial"/>
                <a:sym typeface="Arial"/>
              </a:rPr>
              <a:t> </a:t>
            </a:r>
            <a:r>
              <a:rPr lang="en-US" sz="2400" b="1" i="0" u="none" strike="noStrike" cap="none">
                <a:solidFill>
                  <a:schemeClr val="dk1"/>
                </a:solidFill>
                <a:latin typeface="Arial"/>
                <a:ea typeface="Arial"/>
                <a:cs typeface="Arial"/>
                <a:sym typeface="Arial"/>
              </a:rPr>
              <a:t>int and char are considered integral </a:t>
            </a:r>
            <a:r>
              <a:rPr lang="en-US" sz="2400" b="0" i="0" u="none" strike="noStrike" cap="none">
                <a:solidFill>
                  <a:schemeClr val="dk1"/>
                </a:solidFill>
                <a:latin typeface="Arial"/>
                <a:ea typeface="Arial"/>
                <a:cs typeface="Arial"/>
                <a:sym typeface="Arial"/>
              </a:rPr>
              <a:t>and </a:t>
            </a:r>
            <a:r>
              <a:rPr lang="en-US" sz="2400" b="1" i="0" u="none" strike="noStrike" cap="none">
                <a:solidFill>
                  <a:schemeClr val="dk1"/>
                </a:solidFill>
                <a:latin typeface="Arial"/>
                <a:ea typeface="Arial"/>
                <a:cs typeface="Arial"/>
                <a:sym typeface="Arial"/>
              </a:rPr>
              <a:t>valid in switch</a:t>
            </a:r>
            <a:r>
              <a:rPr lang="en-US" sz="2400" b="0" i="0" u="none" strike="noStrike" cap="none">
                <a:solidFill>
                  <a:schemeClr val="dk1"/>
                </a:solidFill>
                <a:latin typeface="Arial"/>
                <a:ea typeface="Arial"/>
                <a:cs typeface="Arial"/>
                <a:sym typeface="Arial"/>
              </a:rPr>
              <a:t>, and all the expressions evaluate to an integral value, so they are valid.</a:t>
            </a:r>
            <a:endParaRPr sz="24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2400">
              <a:solidFill>
                <a:schemeClr val="dk1"/>
              </a:solidFill>
              <a:latin typeface="Arial"/>
              <a:ea typeface="Arial"/>
              <a:cs typeface="Arial"/>
              <a:sym typeface="Arial"/>
            </a:endParaRPr>
          </a:p>
          <a:p>
            <a:pPr marL="0" marR="0" lvl="0" indent="0" algn="l" rtl="0">
              <a:spcBef>
                <a:spcPts val="0"/>
              </a:spcBef>
              <a:spcAft>
                <a:spcPts val="0"/>
              </a:spcAft>
              <a:buNone/>
            </a:pPr>
            <a:r>
              <a:rPr lang="en-US" sz="2400" b="1" i="0">
                <a:solidFill>
                  <a:schemeClr val="dk1"/>
                </a:solidFill>
                <a:latin typeface="Arial"/>
                <a:ea typeface="Arial"/>
                <a:cs typeface="Arial"/>
                <a:sym typeface="Arial"/>
              </a:rPr>
              <a:t>Invalid Expressions:</a:t>
            </a:r>
            <a:endParaRPr sz="2400" b="1" i="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400"/>
              <a:buFont typeface="Arial"/>
              <a:buChar char="•"/>
            </a:pPr>
            <a:r>
              <a:rPr lang="en-US" sz="2400" b="0" i="0">
                <a:solidFill>
                  <a:schemeClr val="dk1"/>
                </a:solidFill>
                <a:latin typeface="Arial"/>
                <a:ea typeface="Arial"/>
                <a:cs typeface="Arial"/>
                <a:sym typeface="Arial"/>
              </a:rPr>
              <a:t>Variable expressions (Assume float a; double b;) : a,b, a + 4.5, b * 10 etc. </a:t>
            </a:r>
            <a:r>
              <a:rPr lang="en-US" sz="2400" b="1" i="0">
                <a:solidFill>
                  <a:schemeClr val="dk1"/>
                </a:solidFill>
                <a:latin typeface="Arial"/>
                <a:ea typeface="Arial"/>
                <a:cs typeface="Arial"/>
                <a:sym typeface="Arial"/>
              </a:rPr>
              <a:t>Float and double are invalid datatypes </a:t>
            </a:r>
            <a:r>
              <a:rPr lang="en-US" sz="2400" b="0" i="0">
                <a:solidFill>
                  <a:schemeClr val="dk1"/>
                </a:solidFill>
                <a:latin typeface="Arial"/>
                <a:ea typeface="Arial"/>
                <a:cs typeface="Arial"/>
                <a:sym typeface="Arial"/>
              </a:rPr>
              <a:t>in switch expressions</a:t>
            </a:r>
            <a:endParaRPr sz="2400" b="0" i="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37203" y="152400"/>
            <a:ext cx="8352245" cy="475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a:solidFill>
                  <a:schemeClr val="dk1"/>
                </a:solidFill>
                <a:latin typeface="Nunito Sans"/>
                <a:ea typeface="Nunito Sans"/>
                <a:cs typeface="Nunito Sans"/>
                <a:sym typeface="Nunito Sans"/>
              </a:rPr>
              <a:t>Decision making using Conditions</a:t>
            </a:r>
            <a:endParaRPr sz="2500" b="1">
              <a:solidFill>
                <a:schemeClr val="dk1"/>
              </a:solidFill>
              <a:latin typeface="Nunito Sans"/>
              <a:ea typeface="Nunito Sans"/>
              <a:cs typeface="Nunito Sans"/>
              <a:sym typeface="Nunito Sans"/>
            </a:endParaRPr>
          </a:p>
        </p:txBody>
      </p:sp>
      <p:sp>
        <p:nvSpPr>
          <p:cNvPr id="81" name="Google Shape;81;p4"/>
          <p:cNvSpPr/>
          <p:nvPr/>
        </p:nvSpPr>
        <p:spPr>
          <a:xfrm>
            <a:off x="228600" y="794870"/>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82" name="Google Shape;82;p4"/>
          <p:cNvSpPr txBox="1"/>
          <p:nvPr/>
        </p:nvSpPr>
        <p:spPr>
          <a:xfrm>
            <a:off x="37203" y="1221196"/>
            <a:ext cx="8787276" cy="41549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100"/>
              <a:buFont typeface="Noto Sans Symbols"/>
              <a:buChar char="▪"/>
            </a:pPr>
            <a:r>
              <a:rPr lang="en-US" sz="2100">
                <a:solidFill>
                  <a:schemeClr val="dk1"/>
                </a:solidFill>
                <a:latin typeface="Nunito Sans Light"/>
                <a:ea typeface="Nunito Sans Light"/>
                <a:cs typeface="Nunito Sans Light"/>
                <a:sym typeface="Nunito Sans Light"/>
              </a:rPr>
              <a:t>Conditions are formed by relational operators.</a:t>
            </a:r>
            <a:endParaRPr sz="2100">
              <a:solidFill>
                <a:schemeClr val="dk1"/>
              </a:solidFill>
              <a:latin typeface="Nunito Sans Light"/>
              <a:ea typeface="Nunito Sans Light"/>
              <a:cs typeface="Nunito Sans Light"/>
              <a:sym typeface="Nunito Sans Light"/>
            </a:endParaRPr>
          </a:p>
        </p:txBody>
      </p:sp>
      <p:pic>
        <p:nvPicPr>
          <p:cNvPr id="83" name="Google Shape;83;p4"/>
          <p:cNvPicPr preferRelativeResize="0"/>
          <p:nvPr/>
        </p:nvPicPr>
        <p:blipFill rotWithShape="1">
          <a:blip r:embed="rId3">
            <a:alphaModFix/>
          </a:blip>
          <a:srcRect/>
          <a:stretch/>
        </p:blipFill>
        <p:spPr>
          <a:xfrm>
            <a:off x="480875" y="1927708"/>
            <a:ext cx="7899931" cy="4511582"/>
          </a:xfrm>
          <a:prstGeom prst="rect">
            <a:avLst/>
          </a:prstGeom>
          <a:noFill/>
          <a:ln>
            <a:noFill/>
          </a:ln>
          <a:effectLst>
            <a:outerShdw blurRad="292100" dist="139700" dir="2700000" algn="tl" rotWithShape="0">
              <a:srgbClr val="333333">
                <a:alpha val="64705"/>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0"/>
          <p:cNvSpPr txBox="1">
            <a:spLocks noGrp="1"/>
          </p:cNvSpPr>
          <p:nvPr>
            <p:ph type="body" idx="1"/>
          </p:nvPr>
        </p:nvSpPr>
        <p:spPr>
          <a:xfrm>
            <a:off x="228600" y="1534795"/>
            <a:ext cx="8686800" cy="5506085"/>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spcBef>
                <a:spcPts val="0"/>
              </a:spcBef>
              <a:spcAft>
                <a:spcPts val="0"/>
              </a:spcAft>
              <a:buClr>
                <a:srgbClr val="0000FF"/>
              </a:buClr>
              <a:buSzPct val="100000"/>
              <a:buNone/>
            </a:pPr>
            <a:r>
              <a:rPr lang="en-US" b="0" i="0">
                <a:solidFill>
                  <a:srgbClr val="0000FF"/>
                </a:solidFill>
                <a:latin typeface="Inter"/>
                <a:ea typeface="Inter"/>
                <a:cs typeface="Inter"/>
                <a:sym typeface="Inter"/>
              </a:rPr>
              <a:t>#include &lt;stdio.h&gt;</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2E8B57"/>
              </a:buClr>
              <a:buSzPct val="100000"/>
              <a:buNone/>
            </a:pPr>
            <a:r>
              <a:rPr lang="en-US" b="1" i="0">
                <a:solidFill>
                  <a:srgbClr val="2E8B57"/>
                </a:solidFill>
                <a:latin typeface="Inter"/>
                <a:ea typeface="Inter"/>
                <a:cs typeface="Inter"/>
                <a:sym typeface="Inter"/>
              </a:rPr>
              <a:t>int</a:t>
            </a:r>
            <a:r>
              <a:rPr lang="en-US" b="0" i="0">
                <a:solidFill>
                  <a:srgbClr val="000000"/>
                </a:solidFill>
                <a:latin typeface="Inter"/>
                <a:ea typeface="Inter"/>
                <a:cs typeface="Inter"/>
                <a:sym typeface="Inter"/>
              </a:rPr>
              <a:t> main()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2E8B57"/>
                </a:solidFill>
                <a:latin typeface="Inter"/>
                <a:ea typeface="Inter"/>
                <a:cs typeface="Inter"/>
                <a:sym typeface="Inter"/>
              </a:rPr>
              <a:t>int</a:t>
            </a:r>
            <a:r>
              <a:rPr lang="en-US" b="0" i="0">
                <a:solidFill>
                  <a:srgbClr val="000000"/>
                </a:solidFill>
                <a:latin typeface="Inter"/>
                <a:ea typeface="Inter"/>
                <a:cs typeface="Inter"/>
                <a:sym typeface="Inter"/>
              </a:rPr>
              <a:t> x = 10, y = 5;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switch</a:t>
            </a:r>
            <a:r>
              <a:rPr lang="en-US" b="0" i="0">
                <a:solidFill>
                  <a:srgbClr val="000000"/>
                </a:solidFill>
                <a:latin typeface="Inter"/>
                <a:ea typeface="Inter"/>
                <a:cs typeface="Inter"/>
                <a:sym typeface="Inter"/>
              </a:rPr>
              <a:t>(x&gt;y &amp;&amp; x+y&gt;0)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case</a:t>
            </a:r>
            <a:r>
              <a:rPr lang="en-US" b="0" i="0">
                <a:solidFill>
                  <a:srgbClr val="000000"/>
                </a:solidFill>
                <a:latin typeface="Inter"/>
                <a:ea typeface="Inter"/>
                <a:cs typeface="Inter"/>
                <a:sym typeface="Inter"/>
              </a:rPr>
              <a:t> 1: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printf(</a:t>
            </a:r>
            <a:r>
              <a:rPr lang="en-US" b="0" i="0">
                <a:solidFill>
                  <a:srgbClr val="0000FF"/>
                </a:solidFill>
                <a:latin typeface="Inter"/>
                <a:ea typeface="Inter"/>
                <a:cs typeface="Inter"/>
                <a:sym typeface="Inter"/>
              </a:rPr>
              <a:t>"hi"</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break</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case</a:t>
            </a:r>
            <a:r>
              <a:rPr lang="en-US" b="0" i="0">
                <a:solidFill>
                  <a:srgbClr val="000000"/>
                </a:solidFill>
                <a:latin typeface="Inter"/>
                <a:ea typeface="Inter"/>
                <a:cs typeface="Inter"/>
                <a:sym typeface="Inter"/>
              </a:rPr>
              <a:t> 0: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printf(</a:t>
            </a:r>
            <a:r>
              <a:rPr lang="en-US" b="0" i="0">
                <a:solidFill>
                  <a:srgbClr val="0000FF"/>
                </a:solidFill>
                <a:latin typeface="Inter"/>
                <a:ea typeface="Inter"/>
                <a:cs typeface="Inter"/>
                <a:sym typeface="Inter"/>
              </a:rPr>
              <a:t>"bye"</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break</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a:t>
            </a:r>
            <a:r>
              <a:rPr lang="en-US" b="1" i="0">
                <a:solidFill>
                  <a:srgbClr val="006699"/>
                </a:solidFill>
                <a:latin typeface="Inter"/>
                <a:ea typeface="Inter"/>
                <a:cs typeface="Inter"/>
                <a:sym typeface="Inter"/>
              </a:rPr>
              <a:t>default</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printf(</a:t>
            </a:r>
            <a:r>
              <a:rPr lang="en-US" b="0" i="0">
                <a:solidFill>
                  <a:srgbClr val="0000FF"/>
                </a:solidFill>
                <a:latin typeface="Inter"/>
                <a:ea typeface="Inter"/>
                <a:cs typeface="Inter"/>
                <a:sym typeface="Inter"/>
              </a:rPr>
              <a:t>" Hello bye "</a:t>
            </a:r>
            <a:r>
              <a:rPr lang="en-US" b="0" i="0">
                <a:solidFill>
                  <a:srgbClr val="000000"/>
                </a:solidFill>
                <a:latin typeface="Inter"/>
                <a:ea typeface="Inter"/>
                <a:cs typeface="Inter"/>
                <a:sym typeface="Inter"/>
              </a:rPr>
              <a:t>);  </a:t>
            </a:r>
            <a:endParaRPr b="0" i="0">
              <a:solidFill>
                <a:srgbClr val="000000"/>
              </a:solidFill>
              <a:latin typeface="Inter"/>
              <a:ea typeface="Inter"/>
              <a:cs typeface="Inter"/>
              <a:sym typeface="Inter"/>
            </a:endParaRPr>
          </a:p>
          <a:p>
            <a:pPr marL="0" lvl="0" indent="0" algn="just" rtl="0">
              <a:spcBef>
                <a:spcPts val="407"/>
              </a:spcBef>
              <a:spcAft>
                <a:spcPts val="0"/>
              </a:spcAft>
              <a:buClr>
                <a:srgbClr val="000000"/>
              </a:buClr>
              <a:buSzPct val="100000"/>
              <a:buNone/>
            </a:pPr>
            <a:r>
              <a:rPr lang="en-US" b="0" i="0">
                <a:solidFill>
                  <a:srgbClr val="000000"/>
                </a:solidFill>
                <a:latin typeface="Inter"/>
                <a:ea typeface="Inter"/>
                <a:cs typeface="Inter"/>
                <a:sym typeface="Inter"/>
              </a:rPr>
              <a:t>    }   </a:t>
            </a:r>
            <a:endParaRPr b="0" i="0">
              <a:solidFill>
                <a:srgbClr val="000000"/>
              </a:solidFill>
              <a:latin typeface="Inter"/>
              <a:ea typeface="Inter"/>
              <a:cs typeface="Inter"/>
              <a:sym typeface="Inter"/>
            </a:endParaRPr>
          </a:p>
        </p:txBody>
      </p:sp>
      <p:sp>
        <p:nvSpPr>
          <p:cNvPr id="498" name="Google Shape;498;p40"/>
          <p:cNvSpPr txBox="1"/>
          <p:nvPr/>
        </p:nvSpPr>
        <p:spPr>
          <a:xfrm>
            <a:off x="228600" y="765810"/>
            <a:ext cx="8686800" cy="71056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610B4B"/>
              </a:buClr>
              <a:buSzPts val="2000"/>
              <a:buFont typeface="Arial"/>
              <a:buNone/>
            </a:pPr>
            <a:r>
              <a:rPr lang="en-US" sz="2000" b="0" i="0">
                <a:solidFill>
                  <a:srgbClr val="610B4B"/>
                </a:solidFill>
                <a:latin typeface="Arial"/>
                <a:ea typeface="Arial"/>
                <a:cs typeface="Arial"/>
                <a:sym typeface="Arial"/>
              </a:rPr>
              <a:t>/*Write a program to use relational, arithmetic and logical operations in Switch //case example */</a:t>
            </a:r>
            <a:endParaRPr sz="2000" b="0" i="0">
              <a:solidFill>
                <a:srgbClr val="610B4B"/>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97">
                                            <p:txEl>
                                              <p:pRg st="0" end="0"/>
                                            </p:txEl>
                                          </p:spTgt>
                                        </p:tgtEl>
                                        <p:attrNameLst>
                                          <p:attrName>style.visibility</p:attrName>
                                        </p:attrNameLst>
                                      </p:cBhvr>
                                      <p:to>
                                        <p:strVal val="visible"/>
                                      </p:to>
                                    </p:set>
                                    <p:anim calcmode="lin" valueType="num">
                                      <p:cBhvr additive="base">
                                        <p:cTn id="11" dur="500"/>
                                        <p:tgtEl>
                                          <p:spTgt spid="4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97">
                                            <p:txEl>
                                              <p:pRg st="1" end="1"/>
                                            </p:txEl>
                                          </p:spTgt>
                                        </p:tgtEl>
                                        <p:attrNameLst>
                                          <p:attrName>style.visibility</p:attrName>
                                        </p:attrNameLst>
                                      </p:cBhvr>
                                      <p:to>
                                        <p:strVal val="visible"/>
                                      </p:to>
                                    </p:set>
                                    <p:anim calcmode="lin" valueType="num">
                                      <p:cBhvr additive="base">
                                        <p:cTn id="16" dur="500"/>
                                        <p:tgtEl>
                                          <p:spTgt spid="4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97">
                                            <p:txEl>
                                              <p:pRg st="2" end="2"/>
                                            </p:txEl>
                                          </p:spTgt>
                                        </p:tgtEl>
                                        <p:attrNameLst>
                                          <p:attrName>style.visibility</p:attrName>
                                        </p:attrNameLst>
                                      </p:cBhvr>
                                      <p:to>
                                        <p:strVal val="visible"/>
                                      </p:to>
                                    </p:set>
                                    <p:anim calcmode="lin" valueType="num">
                                      <p:cBhvr additive="base">
                                        <p:cTn id="21" dur="500"/>
                                        <p:tgtEl>
                                          <p:spTgt spid="4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97">
                                            <p:txEl>
                                              <p:pRg st="3" end="3"/>
                                            </p:txEl>
                                          </p:spTgt>
                                        </p:tgtEl>
                                        <p:attrNameLst>
                                          <p:attrName>style.visibility</p:attrName>
                                        </p:attrNameLst>
                                      </p:cBhvr>
                                      <p:to>
                                        <p:strVal val="visible"/>
                                      </p:to>
                                    </p:set>
                                    <p:anim calcmode="lin" valueType="num">
                                      <p:cBhvr additive="base">
                                        <p:cTn id="26" dur="500"/>
                                        <p:tgtEl>
                                          <p:spTgt spid="4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7">
                                            <p:txEl>
                                              <p:pRg st="4" end="4"/>
                                            </p:txEl>
                                          </p:spTgt>
                                        </p:tgtEl>
                                        <p:attrNameLst>
                                          <p:attrName>style.visibility</p:attrName>
                                        </p:attrNameLst>
                                      </p:cBhvr>
                                      <p:to>
                                        <p:strVal val="visible"/>
                                      </p:to>
                                    </p:set>
                                    <p:anim calcmode="lin" valueType="num">
                                      <p:cBhvr additive="base">
                                        <p:cTn id="31" dur="500"/>
                                        <p:tgtEl>
                                          <p:spTgt spid="4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97">
                                            <p:txEl>
                                              <p:pRg st="5" end="5"/>
                                            </p:txEl>
                                          </p:spTgt>
                                        </p:tgtEl>
                                        <p:attrNameLst>
                                          <p:attrName>style.visibility</p:attrName>
                                        </p:attrNameLst>
                                      </p:cBhvr>
                                      <p:to>
                                        <p:strVal val="visible"/>
                                      </p:to>
                                    </p:set>
                                    <p:anim calcmode="lin" valueType="num">
                                      <p:cBhvr additive="base">
                                        <p:cTn id="36" dur="500"/>
                                        <p:tgtEl>
                                          <p:spTgt spid="49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97">
                                            <p:txEl>
                                              <p:pRg st="6" end="6"/>
                                            </p:txEl>
                                          </p:spTgt>
                                        </p:tgtEl>
                                        <p:attrNameLst>
                                          <p:attrName>style.visibility</p:attrName>
                                        </p:attrNameLst>
                                      </p:cBhvr>
                                      <p:to>
                                        <p:strVal val="visible"/>
                                      </p:to>
                                    </p:set>
                                    <p:anim calcmode="lin" valueType="num">
                                      <p:cBhvr additive="base">
                                        <p:cTn id="41" dur="500"/>
                                        <p:tgtEl>
                                          <p:spTgt spid="49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97">
                                            <p:txEl>
                                              <p:pRg st="7" end="7"/>
                                            </p:txEl>
                                          </p:spTgt>
                                        </p:tgtEl>
                                        <p:attrNameLst>
                                          <p:attrName>style.visibility</p:attrName>
                                        </p:attrNameLst>
                                      </p:cBhvr>
                                      <p:to>
                                        <p:strVal val="visible"/>
                                      </p:to>
                                    </p:set>
                                    <p:anim calcmode="lin" valueType="num">
                                      <p:cBhvr additive="base">
                                        <p:cTn id="46" dur="500"/>
                                        <p:tgtEl>
                                          <p:spTgt spid="49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97">
                                            <p:txEl>
                                              <p:pRg st="8" end="8"/>
                                            </p:txEl>
                                          </p:spTgt>
                                        </p:tgtEl>
                                        <p:attrNameLst>
                                          <p:attrName>style.visibility</p:attrName>
                                        </p:attrNameLst>
                                      </p:cBhvr>
                                      <p:to>
                                        <p:strVal val="visible"/>
                                      </p:to>
                                    </p:set>
                                    <p:anim calcmode="lin" valueType="num">
                                      <p:cBhvr additive="base">
                                        <p:cTn id="51" dur="500"/>
                                        <p:tgtEl>
                                          <p:spTgt spid="49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97">
                                            <p:txEl>
                                              <p:pRg st="9" end="9"/>
                                            </p:txEl>
                                          </p:spTgt>
                                        </p:tgtEl>
                                        <p:attrNameLst>
                                          <p:attrName>style.visibility</p:attrName>
                                        </p:attrNameLst>
                                      </p:cBhvr>
                                      <p:to>
                                        <p:strVal val="visible"/>
                                      </p:to>
                                    </p:set>
                                    <p:anim calcmode="lin" valueType="num">
                                      <p:cBhvr additive="base">
                                        <p:cTn id="56" dur="500"/>
                                        <p:tgtEl>
                                          <p:spTgt spid="49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97">
                                            <p:txEl>
                                              <p:pRg st="10" end="10"/>
                                            </p:txEl>
                                          </p:spTgt>
                                        </p:tgtEl>
                                        <p:attrNameLst>
                                          <p:attrName>style.visibility</p:attrName>
                                        </p:attrNameLst>
                                      </p:cBhvr>
                                      <p:to>
                                        <p:strVal val="visible"/>
                                      </p:to>
                                    </p:set>
                                    <p:anim calcmode="lin" valueType="num">
                                      <p:cBhvr additive="base">
                                        <p:cTn id="61" dur="500"/>
                                        <p:tgtEl>
                                          <p:spTgt spid="49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497">
                                            <p:txEl>
                                              <p:pRg st="11" end="11"/>
                                            </p:txEl>
                                          </p:spTgt>
                                        </p:tgtEl>
                                        <p:attrNameLst>
                                          <p:attrName>style.visibility</p:attrName>
                                        </p:attrNameLst>
                                      </p:cBhvr>
                                      <p:to>
                                        <p:strVal val="visible"/>
                                      </p:to>
                                    </p:set>
                                    <p:anim calcmode="lin" valueType="num">
                                      <p:cBhvr additive="base">
                                        <p:cTn id="66" dur="500"/>
                                        <p:tgtEl>
                                          <p:spTgt spid="49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97">
                                            <p:txEl>
                                              <p:pRg st="12" end="12"/>
                                            </p:txEl>
                                          </p:spTgt>
                                        </p:tgtEl>
                                        <p:attrNameLst>
                                          <p:attrName>style.visibility</p:attrName>
                                        </p:attrNameLst>
                                      </p:cBhvr>
                                      <p:to>
                                        <p:strVal val="visible"/>
                                      </p:to>
                                    </p:set>
                                    <p:anim calcmode="lin" valueType="num">
                                      <p:cBhvr additive="base">
                                        <p:cTn id="71" dur="500"/>
                                        <p:tgtEl>
                                          <p:spTgt spid="49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97">
                                            <p:txEl>
                                              <p:pRg st="13" end="13"/>
                                            </p:txEl>
                                          </p:spTgt>
                                        </p:tgtEl>
                                        <p:attrNameLst>
                                          <p:attrName>style.visibility</p:attrName>
                                        </p:attrNameLst>
                                      </p:cBhvr>
                                      <p:to>
                                        <p:strVal val="visible"/>
                                      </p:to>
                                    </p:set>
                                    <p:anim calcmode="lin" valueType="num">
                                      <p:cBhvr additive="base">
                                        <p:cTn id="76" dur="500"/>
                                        <p:tgtEl>
                                          <p:spTgt spid="49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97">
                                            <p:txEl>
                                              <p:pRg st="14" end="14"/>
                                            </p:txEl>
                                          </p:spTgt>
                                        </p:tgtEl>
                                        <p:attrNameLst>
                                          <p:attrName>style.visibility</p:attrName>
                                        </p:attrNameLst>
                                      </p:cBhvr>
                                      <p:to>
                                        <p:strVal val="visible"/>
                                      </p:to>
                                    </p:set>
                                    <p:anim calcmode="lin" valueType="num">
                                      <p:cBhvr additive="base">
                                        <p:cTn id="81" dur="500"/>
                                        <p:tgtEl>
                                          <p:spTgt spid="49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1"/>
          <p:cNvSpPr txBox="1">
            <a:spLocks noGrp="1"/>
          </p:cNvSpPr>
          <p:nvPr>
            <p:ph type="body" idx="1"/>
          </p:nvPr>
        </p:nvSpPr>
        <p:spPr>
          <a:xfrm>
            <a:off x="457200" y="1000760"/>
            <a:ext cx="8229600" cy="5335905"/>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rgbClr val="333333"/>
              </a:buClr>
              <a:buSzPts val="2200"/>
              <a:buFont typeface="Noto Sans Symbols"/>
              <a:buChar char="▪"/>
            </a:pPr>
            <a:r>
              <a:rPr lang="en-US" b="1" i="0">
                <a:solidFill>
                  <a:srgbClr val="333333"/>
                </a:solidFill>
                <a:latin typeface="Inter"/>
                <a:ea typeface="Inter"/>
                <a:cs typeface="Inter"/>
                <a:sym typeface="Inter"/>
              </a:rPr>
              <a:t>A switch statement  inside another switch statement. </a:t>
            </a:r>
            <a:endParaRPr b="1" i="0">
              <a:solidFill>
                <a:srgbClr val="333333"/>
              </a:solidFill>
              <a:latin typeface="Inter"/>
              <a:ea typeface="Inter"/>
              <a:cs typeface="Inter"/>
              <a:sym typeface="Inter"/>
            </a:endParaRPr>
          </a:p>
          <a:p>
            <a:pPr marL="342900" lvl="0" indent="-342900" algn="just" rtl="0">
              <a:spcBef>
                <a:spcPts val="440"/>
              </a:spcBef>
              <a:spcAft>
                <a:spcPts val="0"/>
              </a:spcAft>
              <a:buClr>
                <a:srgbClr val="333333"/>
              </a:buClr>
              <a:buSzPts val="2200"/>
              <a:buFont typeface="Noto Sans Symbols"/>
              <a:buChar char="▪"/>
            </a:pPr>
            <a:r>
              <a:rPr lang="en-US" b="0" i="0">
                <a:solidFill>
                  <a:srgbClr val="333333"/>
                </a:solidFill>
                <a:latin typeface="Inter"/>
                <a:ea typeface="Inter"/>
                <a:cs typeface="Inter"/>
                <a:sym typeface="Inter"/>
              </a:rPr>
              <a:t>Such type of statements is called nested switch case statements. </a:t>
            </a:r>
            <a:endParaRPr b="0" i="0">
              <a:solidFill>
                <a:srgbClr val="000000"/>
              </a:solidFill>
              <a:latin typeface="Inter"/>
              <a:ea typeface="Inter"/>
              <a:cs typeface="Inter"/>
              <a:sym typeface="Inter"/>
            </a:endParaRPr>
          </a:p>
        </p:txBody>
      </p:sp>
      <p:sp>
        <p:nvSpPr>
          <p:cNvPr id="504" name="Google Shape;504;p41"/>
          <p:cNvSpPr txBox="1"/>
          <p:nvPr/>
        </p:nvSpPr>
        <p:spPr>
          <a:xfrm>
            <a:off x="0" y="1"/>
            <a:ext cx="9144000"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610B4B"/>
              </a:buClr>
              <a:buSzPts val="3200"/>
              <a:buFont typeface="Arial"/>
              <a:buNone/>
            </a:pPr>
            <a:r>
              <a:rPr lang="en-US" sz="3200" b="0" i="0">
                <a:solidFill>
                  <a:srgbClr val="610B4B"/>
                </a:solidFill>
                <a:latin typeface="Arial"/>
                <a:ea typeface="Arial"/>
                <a:cs typeface="Arial"/>
                <a:sym typeface="Arial"/>
              </a:rPr>
              <a:t>Nested switch case statement</a:t>
            </a:r>
            <a:endParaRPr sz="3200" b="0" i="0">
              <a:solidFill>
                <a:srgbClr val="610B4B"/>
              </a:solidFill>
              <a:latin typeface="Arial"/>
              <a:ea typeface="Arial"/>
              <a:cs typeface="Arial"/>
              <a:sym typeface="Arial"/>
            </a:endParaRPr>
          </a:p>
        </p:txBody>
      </p:sp>
      <p:sp>
        <p:nvSpPr>
          <p:cNvPr id="505" name="Google Shape;505;p41"/>
          <p:cNvSpPr txBox="1"/>
          <p:nvPr/>
        </p:nvSpPr>
        <p:spPr>
          <a:xfrm>
            <a:off x="457200" y="2089844"/>
            <a:ext cx="6287812"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Syntax:</a:t>
            </a:r>
            <a:endParaRPr sz="1800">
              <a:solidFill>
                <a:schemeClr val="dk1"/>
              </a:solidFill>
              <a:latin typeface="Arial"/>
              <a:ea typeface="Arial"/>
              <a:cs typeface="Arial"/>
              <a:sym typeface="Arial"/>
            </a:endParaRPr>
          </a:p>
          <a:p>
            <a:pPr marL="457200" marR="0" lvl="1" indent="0" algn="l" rtl="0">
              <a:spcBef>
                <a:spcPts val="0"/>
              </a:spcBef>
              <a:spcAft>
                <a:spcPts val="0"/>
              </a:spcAft>
              <a:buNone/>
            </a:pPr>
            <a:r>
              <a:rPr lang="en-US" sz="1800" b="1" i="0" u="none" strike="noStrike" cap="none">
                <a:solidFill>
                  <a:schemeClr val="dk1"/>
                </a:solidFill>
                <a:latin typeface="Arial"/>
                <a:ea typeface="Arial"/>
                <a:cs typeface="Arial"/>
                <a:sym typeface="Arial"/>
              </a:rPr>
              <a:t>switch(expression1) {</a:t>
            </a:r>
            <a:endParaRPr sz="1800" b="1"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   </a:t>
            </a:r>
            <a:r>
              <a:rPr lang="en-US" sz="1800" b="1" i="0" u="none" strike="noStrike" cap="none">
                <a:solidFill>
                  <a:schemeClr val="dk1"/>
                </a:solidFill>
                <a:latin typeface="Arial"/>
                <a:ea typeface="Arial"/>
                <a:cs typeface="Arial"/>
                <a:sym typeface="Arial"/>
              </a:rPr>
              <a:t>case value1: </a:t>
            </a:r>
            <a:endParaRPr sz="1800" b="1"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         statements;</a:t>
            </a:r>
            <a:endParaRPr sz="18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1" i="0" u="none" strike="noStrike" cap="none">
                <a:solidFill>
                  <a:srgbClr val="002060"/>
                </a:solidFill>
                <a:latin typeface="Arial"/>
                <a:ea typeface="Arial"/>
                <a:cs typeface="Arial"/>
                <a:sym typeface="Arial"/>
              </a:rPr>
              <a:t>	 switch(expression2)</a:t>
            </a:r>
            <a:endParaRPr sz="1800" b="1"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1" i="0" u="none" strike="noStrike" cap="none">
                <a:solidFill>
                  <a:srgbClr val="002060"/>
                </a:solidFill>
                <a:latin typeface="Arial"/>
                <a:ea typeface="Arial"/>
                <a:cs typeface="Arial"/>
                <a:sym typeface="Arial"/>
              </a:rPr>
              <a:t>         {</a:t>
            </a:r>
            <a:endParaRPr sz="1800" b="1"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2060"/>
                </a:solidFill>
                <a:latin typeface="Arial"/>
                <a:ea typeface="Arial"/>
                <a:cs typeface="Arial"/>
                <a:sym typeface="Arial"/>
              </a:rPr>
              <a:t>            </a:t>
            </a:r>
            <a:r>
              <a:rPr lang="en-US" sz="1800" b="1" i="0" u="none" strike="noStrike" cap="none">
                <a:solidFill>
                  <a:srgbClr val="002060"/>
                </a:solidFill>
                <a:latin typeface="Arial"/>
                <a:ea typeface="Arial"/>
                <a:cs typeface="Arial"/>
                <a:sym typeface="Arial"/>
              </a:rPr>
              <a:t>case value:</a:t>
            </a:r>
            <a:endParaRPr sz="1800" b="1"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2060"/>
                </a:solidFill>
                <a:latin typeface="Arial"/>
                <a:ea typeface="Arial"/>
                <a:cs typeface="Arial"/>
                <a:sym typeface="Arial"/>
              </a:rPr>
              <a:t>            inner switch statements;</a:t>
            </a:r>
            <a:endParaRPr sz="1800" b="0"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2060"/>
                </a:solidFill>
                <a:latin typeface="Arial"/>
                <a:ea typeface="Arial"/>
                <a:cs typeface="Arial"/>
                <a:sym typeface="Arial"/>
              </a:rPr>
              <a:t>            break;</a:t>
            </a:r>
            <a:endParaRPr sz="1800" b="0"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2060"/>
                </a:solidFill>
                <a:latin typeface="Arial"/>
                <a:ea typeface="Arial"/>
                <a:cs typeface="Arial"/>
                <a:sym typeface="Arial"/>
              </a:rPr>
              <a:t>            .</a:t>
            </a:r>
            <a:endParaRPr sz="1800" b="0"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rgbClr val="002060"/>
                </a:solidFill>
                <a:latin typeface="Arial"/>
                <a:ea typeface="Arial"/>
                <a:cs typeface="Arial"/>
                <a:sym typeface="Arial"/>
              </a:rPr>
              <a:t>            .</a:t>
            </a:r>
            <a:endParaRPr sz="1800" b="0"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1" i="0" u="none" strike="noStrike" cap="none">
                <a:solidFill>
                  <a:srgbClr val="002060"/>
                </a:solidFill>
                <a:latin typeface="Arial"/>
                <a:ea typeface="Arial"/>
                <a:cs typeface="Arial"/>
                <a:sym typeface="Arial"/>
              </a:rPr>
              <a:t>         }</a:t>
            </a:r>
            <a:endParaRPr sz="1800" b="1" i="0" u="none" strike="noStrike" cap="none">
              <a:solidFill>
                <a:srgbClr val="002060"/>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        break;</a:t>
            </a:r>
            <a:endParaRPr sz="18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   case value2: /* case code */</a:t>
            </a:r>
            <a:endParaRPr sz="1800" b="0" i="0" u="none" strike="noStrike" cap="none">
              <a:solidFill>
                <a:schemeClr val="dk1"/>
              </a:solidFill>
              <a:latin typeface="Arial"/>
              <a:ea typeface="Arial"/>
              <a:cs typeface="Arial"/>
              <a:sym typeface="Arial"/>
            </a:endParaRPr>
          </a:p>
          <a:p>
            <a:pPr marL="457200" marR="0" lvl="1" indent="0" algn="l" rtl="0">
              <a:spcBef>
                <a:spcPts val="0"/>
              </a:spcBef>
              <a:spcAft>
                <a:spcPts val="0"/>
              </a:spcAft>
              <a:buNone/>
            </a:pP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2"/>
          <p:cNvSpPr txBox="1">
            <a:spLocks noGrp="1"/>
          </p:cNvSpPr>
          <p:nvPr>
            <p:ph type="body" idx="1"/>
          </p:nvPr>
        </p:nvSpPr>
        <p:spPr>
          <a:xfrm>
            <a:off x="457200" y="1024255"/>
            <a:ext cx="8229600" cy="5102225"/>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800"/>
              <a:buNone/>
            </a:pPr>
            <a:r>
              <a:rPr lang="en-US" sz="1800" b="1" i="0">
                <a:latin typeface="Arial"/>
                <a:ea typeface="Arial"/>
                <a:cs typeface="Arial"/>
                <a:sym typeface="Arial"/>
              </a:rPr>
              <a:t>You are searching for a department in a university and you’re asked to </a:t>
            </a:r>
            <a:endParaRPr sz="1800" b="1" i="0">
              <a:latin typeface="Arial"/>
              <a:ea typeface="Arial"/>
              <a:cs typeface="Arial"/>
              <a:sym typeface="Arial"/>
            </a:endParaRPr>
          </a:p>
          <a:p>
            <a:pPr marL="0" lvl="0" indent="0" algn="l" rtl="0">
              <a:spcBef>
                <a:spcPts val="360"/>
              </a:spcBef>
              <a:spcAft>
                <a:spcPts val="0"/>
              </a:spcAft>
              <a:buClr>
                <a:schemeClr val="dk1"/>
              </a:buClr>
              <a:buSzPts val="1800"/>
              <a:buNone/>
            </a:pPr>
            <a:r>
              <a:rPr lang="en-US" sz="1800" b="1" i="0">
                <a:latin typeface="Arial"/>
                <a:ea typeface="Arial"/>
                <a:cs typeface="Arial"/>
                <a:sym typeface="Arial"/>
              </a:rPr>
              <a:t>Selecting  a school from a choice of THREE schools namely:</a:t>
            </a:r>
            <a:endParaRPr sz="1800" b="1" i="0">
              <a:latin typeface="Arial"/>
              <a:ea typeface="Arial"/>
              <a:cs typeface="Arial"/>
              <a:sym typeface="Arial"/>
            </a:endParaRPr>
          </a:p>
          <a:p>
            <a:pPr marL="342900" lvl="0" indent="-342900" algn="l" rtl="0">
              <a:spcBef>
                <a:spcPts val="360"/>
              </a:spcBef>
              <a:spcAft>
                <a:spcPts val="0"/>
              </a:spcAft>
              <a:buClr>
                <a:schemeClr val="dk1"/>
              </a:buClr>
              <a:buSzPts val="1800"/>
              <a:buFont typeface="Calibri"/>
              <a:buAutoNum type="arabicPeriod"/>
            </a:pPr>
            <a:r>
              <a:rPr lang="en-US" sz="1800" b="1" i="0">
                <a:latin typeface="Arial"/>
                <a:ea typeface="Arial"/>
                <a:cs typeface="Arial"/>
                <a:sym typeface="Arial"/>
              </a:rPr>
              <a:t>School of Engineering</a:t>
            </a:r>
            <a:endParaRPr sz="1800" b="1" i="0">
              <a:latin typeface="Arial"/>
              <a:ea typeface="Arial"/>
              <a:cs typeface="Arial"/>
              <a:sym typeface="Arial"/>
            </a:endParaRPr>
          </a:p>
          <a:p>
            <a:pPr marL="342900" lvl="0" indent="-342900" algn="l" rtl="0">
              <a:spcBef>
                <a:spcPts val="360"/>
              </a:spcBef>
              <a:spcAft>
                <a:spcPts val="0"/>
              </a:spcAft>
              <a:buClr>
                <a:schemeClr val="dk1"/>
              </a:buClr>
              <a:buSzPts val="1800"/>
              <a:buFont typeface="Calibri"/>
              <a:buAutoNum type="arabicPeriod"/>
            </a:pPr>
            <a:r>
              <a:rPr lang="en-US" sz="1800" b="1" i="0">
                <a:latin typeface="Arial"/>
                <a:ea typeface="Arial"/>
                <a:cs typeface="Arial"/>
                <a:sym typeface="Arial"/>
              </a:rPr>
              <a:t>School of Business</a:t>
            </a:r>
            <a:endParaRPr sz="1800" b="1" i="0">
              <a:latin typeface="Arial"/>
              <a:ea typeface="Arial"/>
              <a:cs typeface="Arial"/>
              <a:sym typeface="Arial"/>
            </a:endParaRPr>
          </a:p>
          <a:p>
            <a:pPr marL="342900" lvl="0" indent="-342900" algn="l" rtl="0">
              <a:spcBef>
                <a:spcPts val="360"/>
              </a:spcBef>
              <a:spcAft>
                <a:spcPts val="0"/>
              </a:spcAft>
              <a:buClr>
                <a:schemeClr val="dk1"/>
              </a:buClr>
              <a:buSzPts val="1800"/>
              <a:buFont typeface="Calibri"/>
              <a:buAutoNum type="arabicPeriod"/>
            </a:pPr>
            <a:r>
              <a:rPr lang="en-US" sz="1800" b="1" i="0">
                <a:latin typeface="Arial"/>
                <a:ea typeface="Arial"/>
                <a:cs typeface="Arial"/>
                <a:sym typeface="Arial"/>
              </a:rPr>
              <a:t>School of pharmacy</a:t>
            </a:r>
            <a:endParaRPr sz="1800" b="1" i="0">
              <a:latin typeface="Arial"/>
              <a:ea typeface="Arial"/>
              <a:cs typeface="Arial"/>
              <a:sym typeface="Arial"/>
            </a:endParaRPr>
          </a:p>
          <a:p>
            <a:pPr marL="0" lvl="0" indent="0" algn="l" rtl="0">
              <a:spcBef>
                <a:spcPts val="360"/>
              </a:spcBef>
              <a:spcAft>
                <a:spcPts val="0"/>
              </a:spcAft>
              <a:buClr>
                <a:schemeClr val="dk1"/>
              </a:buClr>
              <a:buSzPts val="1800"/>
              <a:buNone/>
            </a:pPr>
            <a:r>
              <a:rPr lang="en-US" sz="1800" b="1" i="0">
                <a:latin typeface="Arial"/>
                <a:ea typeface="Arial"/>
                <a:cs typeface="Arial"/>
                <a:sym typeface="Arial"/>
              </a:rPr>
              <a:t>1. School of Engineering</a:t>
            </a:r>
            <a:endParaRPr sz="1800" b="1" i="0">
              <a:latin typeface="Arial"/>
              <a:ea typeface="Arial"/>
              <a:cs typeface="Arial"/>
              <a:sym typeface="Arial"/>
            </a:endParaRPr>
          </a:p>
          <a:p>
            <a:pPr marL="300355" lvl="1" indent="0" algn="l" rtl="0">
              <a:spcBef>
                <a:spcPts val="300"/>
              </a:spcBef>
              <a:spcAft>
                <a:spcPts val="0"/>
              </a:spcAft>
              <a:buClr>
                <a:schemeClr val="dk1"/>
              </a:buClr>
              <a:buSzPts val="1500"/>
              <a:buNone/>
            </a:pPr>
            <a:r>
              <a:rPr lang="en-US" sz="1500" b="1" i="0">
                <a:latin typeface="Arial"/>
                <a:ea typeface="Arial"/>
                <a:cs typeface="Arial"/>
                <a:sym typeface="Arial"/>
              </a:rPr>
              <a:t>Department of Mechanical Engineering</a:t>
            </a:r>
            <a:endParaRPr sz="1500" b="1" i="0">
              <a:latin typeface="Arial"/>
              <a:ea typeface="Arial"/>
              <a:cs typeface="Arial"/>
              <a:sym typeface="Arial"/>
            </a:endParaRPr>
          </a:p>
          <a:p>
            <a:pPr marL="300355" lvl="1" indent="0" algn="l" rtl="0">
              <a:spcBef>
                <a:spcPts val="300"/>
              </a:spcBef>
              <a:spcAft>
                <a:spcPts val="0"/>
              </a:spcAft>
              <a:buClr>
                <a:schemeClr val="dk1"/>
              </a:buClr>
              <a:buSzPts val="1500"/>
              <a:buNone/>
            </a:pPr>
            <a:r>
              <a:rPr lang="en-US" sz="1500" b="1" i="0">
                <a:latin typeface="Arial"/>
                <a:ea typeface="Arial"/>
                <a:cs typeface="Arial"/>
                <a:sym typeface="Arial"/>
              </a:rPr>
              <a:t>Department of Civil Engineering</a:t>
            </a:r>
            <a:endParaRPr sz="1500" b="1" i="0">
              <a:latin typeface="Arial"/>
              <a:ea typeface="Arial"/>
              <a:cs typeface="Arial"/>
              <a:sym typeface="Arial"/>
            </a:endParaRPr>
          </a:p>
          <a:p>
            <a:pPr marL="300355" lvl="1" indent="0" algn="l" rtl="0">
              <a:spcBef>
                <a:spcPts val="300"/>
              </a:spcBef>
              <a:spcAft>
                <a:spcPts val="0"/>
              </a:spcAft>
              <a:buClr>
                <a:schemeClr val="dk1"/>
              </a:buClr>
              <a:buSzPts val="1500"/>
              <a:buNone/>
            </a:pPr>
            <a:r>
              <a:rPr lang="en-US" sz="1500" b="1" i="0">
                <a:latin typeface="Arial"/>
                <a:ea typeface="Arial"/>
                <a:cs typeface="Arial"/>
                <a:sym typeface="Arial"/>
              </a:rPr>
              <a:t>Department of Computer Science Engineering</a:t>
            </a:r>
            <a:endParaRPr sz="1500" b="1" i="0">
              <a:latin typeface="Arial"/>
              <a:ea typeface="Arial"/>
              <a:cs typeface="Arial"/>
              <a:sym typeface="Arial"/>
            </a:endParaRPr>
          </a:p>
          <a:p>
            <a:pPr marL="300355" lvl="1" indent="0" algn="l" rtl="0">
              <a:spcBef>
                <a:spcPts val="300"/>
              </a:spcBef>
              <a:spcAft>
                <a:spcPts val="0"/>
              </a:spcAft>
              <a:buClr>
                <a:schemeClr val="dk1"/>
              </a:buClr>
              <a:buSzPts val="1500"/>
              <a:buNone/>
            </a:pPr>
            <a:endParaRPr sz="1500" b="1">
              <a:latin typeface="Arial"/>
              <a:ea typeface="Arial"/>
              <a:cs typeface="Arial"/>
              <a:sym typeface="Arial"/>
            </a:endParaRPr>
          </a:p>
          <a:p>
            <a:pPr marL="342900" lvl="0" indent="-342900" algn="l" rtl="0">
              <a:spcBef>
                <a:spcPts val="320"/>
              </a:spcBef>
              <a:spcAft>
                <a:spcPts val="0"/>
              </a:spcAft>
              <a:buClr>
                <a:schemeClr val="dk1"/>
              </a:buClr>
              <a:buSzPts val="1600"/>
              <a:buFont typeface="Calibri"/>
              <a:buAutoNum type="arabicPeriod"/>
            </a:pPr>
            <a:r>
              <a:rPr lang="en-US" sz="1600" b="1" i="0">
                <a:latin typeface="Arial"/>
                <a:ea typeface="Arial"/>
                <a:cs typeface="Arial"/>
                <a:sym typeface="Arial"/>
              </a:rPr>
              <a:t>School of Business</a:t>
            </a:r>
            <a:endParaRPr sz="1600" b="1" i="0">
              <a:latin typeface="Arial"/>
              <a:ea typeface="Arial"/>
              <a:cs typeface="Arial"/>
              <a:sym typeface="Arial"/>
            </a:endParaRPr>
          </a:p>
          <a:p>
            <a:pPr marL="0" lvl="0" indent="0" algn="l" rtl="0">
              <a:spcBef>
                <a:spcPts val="320"/>
              </a:spcBef>
              <a:spcAft>
                <a:spcPts val="0"/>
              </a:spcAft>
              <a:buClr>
                <a:schemeClr val="dk1"/>
              </a:buClr>
              <a:buSzPts val="1600"/>
              <a:buNone/>
            </a:pPr>
            <a:r>
              <a:rPr lang="en-US" sz="1600" b="1" i="0">
                <a:latin typeface="Arial"/>
                <a:ea typeface="Arial"/>
                <a:cs typeface="Arial"/>
                <a:sym typeface="Arial"/>
              </a:rPr>
              <a:t>	Department of Commerce</a:t>
            </a:r>
            <a:endParaRPr sz="1600" b="1" i="0">
              <a:latin typeface="Arial"/>
              <a:ea typeface="Arial"/>
              <a:cs typeface="Arial"/>
              <a:sym typeface="Arial"/>
            </a:endParaRPr>
          </a:p>
          <a:p>
            <a:pPr marL="0" lvl="0" indent="0" algn="l" rtl="0">
              <a:spcBef>
                <a:spcPts val="320"/>
              </a:spcBef>
              <a:spcAft>
                <a:spcPts val="0"/>
              </a:spcAft>
              <a:buClr>
                <a:schemeClr val="dk1"/>
              </a:buClr>
              <a:buSzPts val="1600"/>
              <a:buNone/>
            </a:pPr>
            <a:r>
              <a:rPr lang="en-US" sz="1600" b="1" i="0">
                <a:latin typeface="Arial"/>
                <a:ea typeface="Arial"/>
                <a:cs typeface="Arial"/>
                <a:sym typeface="Arial"/>
              </a:rPr>
              <a:t>	Department of purchasing</a:t>
            </a:r>
            <a:endParaRPr sz="1600" b="1" i="0">
              <a:latin typeface="Arial"/>
              <a:ea typeface="Arial"/>
              <a:cs typeface="Arial"/>
              <a:sym typeface="Arial"/>
            </a:endParaRPr>
          </a:p>
          <a:p>
            <a:pPr marL="300355" lvl="1" indent="0" algn="l" rtl="0">
              <a:spcBef>
                <a:spcPts val="300"/>
              </a:spcBef>
              <a:spcAft>
                <a:spcPts val="0"/>
              </a:spcAft>
              <a:buClr>
                <a:schemeClr val="dk1"/>
              </a:buClr>
              <a:buSzPts val="1500"/>
              <a:buNone/>
            </a:pPr>
            <a:endParaRPr sz="1500" b="1" i="0">
              <a:latin typeface="Arial"/>
              <a:ea typeface="Arial"/>
              <a:cs typeface="Arial"/>
              <a:sym typeface="Arial"/>
            </a:endParaRPr>
          </a:p>
          <a:p>
            <a:pPr marL="300355" lvl="1" indent="0" algn="l" rtl="0">
              <a:spcBef>
                <a:spcPts val="300"/>
              </a:spcBef>
              <a:spcAft>
                <a:spcPts val="0"/>
              </a:spcAft>
              <a:buClr>
                <a:schemeClr val="dk1"/>
              </a:buClr>
              <a:buSzPts val="1500"/>
              <a:buNone/>
            </a:pPr>
            <a:r>
              <a:rPr lang="en-US" sz="1500" b="1" i="0">
                <a:latin typeface="Arial"/>
                <a:ea typeface="Arial"/>
                <a:cs typeface="Arial"/>
                <a:sym typeface="Arial"/>
              </a:rPr>
              <a:t>various departments would then be listed within inner switch statements beneath their respective schools</a:t>
            </a:r>
            <a:endParaRPr sz="1500" b="1" i="0">
              <a:latin typeface="Arial"/>
              <a:ea typeface="Arial"/>
              <a:cs typeface="Arial"/>
              <a:sym typeface="Arial"/>
            </a:endParaRPr>
          </a:p>
          <a:p>
            <a:pPr marL="300355" lvl="1" indent="0" algn="l" rtl="0">
              <a:spcBef>
                <a:spcPts val="300"/>
              </a:spcBef>
              <a:spcAft>
                <a:spcPts val="0"/>
              </a:spcAft>
              <a:buClr>
                <a:schemeClr val="dk1"/>
              </a:buClr>
              <a:buSzPts val="1500"/>
              <a:buNone/>
            </a:pPr>
            <a:endParaRPr sz="1500" b="1">
              <a:latin typeface="Arial"/>
              <a:ea typeface="Arial"/>
              <a:cs typeface="Arial"/>
              <a:sym typeface="Arial"/>
            </a:endParaRPr>
          </a:p>
          <a:p>
            <a:pPr marL="300355" lvl="1" indent="0" algn="l" rtl="0">
              <a:spcBef>
                <a:spcPts val="300"/>
              </a:spcBef>
              <a:spcAft>
                <a:spcPts val="0"/>
              </a:spcAft>
              <a:buClr>
                <a:srgbClr val="C00000"/>
              </a:buClr>
              <a:buSzPts val="1500"/>
              <a:buNone/>
            </a:pPr>
            <a:r>
              <a:rPr lang="en-US" sz="1500" b="1" i="0">
                <a:solidFill>
                  <a:srgbClr val="C00000"/>
                </a:solidFill>
                <a:latin typeface="Arial"/>
                <a:ea typeface="Arial"/>
                <a:cs typeface="Arial"/>
                <a:sym typeface="Arial"/>
              </a:rPr>
              <a:t>Write a c program to display dept names for given school using nested switch statement</a:t>
            </a:r>
            <a:endParaRPr sz="1500" b="1" i="0">
              <a:solidFill>
                <a:srgbClr val="C00000"/>
              </a:solidFill>
              <a:latin typeface="Arial"/>
              <a:ea typeface="Arial"/>
              <a:cs typeface="Arial"/>
              <a:sym typeface="Arial"/>
            </a:endParaRPr>
          </a:p>
          <a:p>
            <a:pPr marL="300355" lvl="1" indent="0" algn="l" rtl="0">
              <a:spcBef>
                <a:spcPts val="300"/>
              </a:spcBef>
              <a:spcAft>
                <a:spcPts val="0"/>
              </a:spcAft>
              <a:buClr>
                <a:schemeClr val="dk1"/>
              </a:buClr>
              <a:buSzPts val="1500"/>
              <a:buNone/>
            </a:pPr>
            <a:endParaRPr sz="1500" b="1" i="0">
              <a:latin typeface="Arial"/>
              <a:ea typeface="Arial"/>
              <a:cs typeface="Arial"/>
              <a:sym typeface="Arial"/>
            </a:endParaRPr>
          </a:p>
        </p:txBody>
      </p:sp>
      <p:sp>
        <p:nvSpPr>
          <p:cNvPr id="511" name="Google Shape;511;p42"/>
          <p:cNvSpPr txBox="1"/>
          <p:nvPr/>
        </p:nvSpPr>
        <p:spPr>
          <a:xfrm>
            <a:off x="0" y="0"/>
            <a:ext cx="6553835" cy="4756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610B4B"/>
              </a:buClr>
              <a:buSzPts val="2500"/>
              <a:buFont typeface="Arial"/>
              <a:buNone/>
            </a:pPr>
            <a:r>
              <a:rPr lang="en-US" sz="2500" b="0" i="0">
                <a:solidFill>
                  <a:srgbClr val="610B4B"/>
                </a:solidFill>
                <a:latin typeface="Arial"/>
                <a:ea typeface="Arial"/>
                <a:cs typeface="Arial"/>
                <a:sym typeface="Arial"/>
              </a:rPr>
              <a:t>Nested switch case statement example</a:t>
            </a:r>
            <a:endParaRPr sz="2500" b="0" i="0">
              <a:solidFill>
                <a:srgbClr val="610B4B"/>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3"/>
          <p:cNvSpPr txBox="1">
            <a:spLocks noGrp="1"/>
          </p:cNvSpPr>
          <p:nvPr>
            <p:ph type="body" idx="1"/>
          </p:nvPr>
        </p:nvSpPr>
        <p:spPr>
          <a:xfrm>
            <a:off x="0" y="933450"/>
            <a:ext cx="4267200" cy="600075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1600"/>
              <a:buNone/>
            </a:pPr>
            <a:r>
              <a:rPr lang="en-US" sz="1600"/>
              <a:t>#include&lt;stdio.h&gt;</a:t>
            </a:r>
            <a:endParaRPr sz="1600"/>
          </a:p>
          <a:p>
            <a:pPr marL="0" lvl="0" indent="0" algn="l" rtl="0">
              <a:spcBef>
                <a:spcPts val="320"/>
              </a:spcBef>
              <a:spcAft>
                <a:spcPts val="0"/>
              </a:spcAft>
              <a:buClr>
                <a:schemeClr val="dk1"/>
              </a:buClr>
              <a:buSzPts val="1600"/>
              <a:buNone/>
            </a:pPr>
            <a:r>
              <a:rPr lang="en-US" sz="1600"/>
              <a:t>int main()</a:t>
            </a:r>
            <a:endParaRPr sz="1600"/>
          </a:p>
          <a:p>
            <a:pPr marL="0" lvl="0" indent="0" algn="l" rtl="0">
              <a:spcBef>
                <a:spcPts val="320"/>
              </a:spcBef>
              <a:spcAft>
                <a:spcPts val="0"/>
              </a:spcAft>
              <a:buClr>
                <a:schemeClr val="dk1"/>
              </a:buClr>
              <a:buSzPts val="1600"/>
              <a:buNone/>
            </a:pPr>
            <a:r>
              <a:rPr lang="en-US" sz="1600"/>
              <a:t>{</a:t>
            </a:r>
            <a:endParaRPr sz="1600"/>
          </a:p>
          <a:p>
            <a:pPr marL="0" lvl="0" indent="0" algn="l" rtl="0">
              <a:spcBef>
                <a:spcPts val="320"/>
              </a:spcBef>
              <a:spcAft>
                <a:spcPts val="0"/>
              </a:spcAft>
              <a:buClr>
                <a:schemeClr val="dk1"/>
              </a:buClr>
              <a:buSzPts val="1600"/>
              <a:buNone/>
            </a:pPr>
            <a:r>
              <a:rPr lang="en-US" sz="1600"/>
              <a:t>  int a,b;</a:t>
            </a:r>
            <a:endParaRPr sz="1600"/>
          </a:p>
          <a:p>
            <a:pPr marL="0" lvl="0" indent="0" algn="l" rtl="0">
              <a:spcBef>
                <a:spcPts val="320"/>
              </a:spcBef>
              <a:spcAft>
                <a:spcPts val="0"/>
              </a:spcAft>
              <a:buClr>
                <a:schemeClr val="dk1"/>
              </a:buClr>
              <a:buSzPts val="1600"/>
              <a:buNone/>
            </a:pPr>
            <a:r>
              <a:rPr lang="en-US" sz="1600"/>
              <a:t>  printf("1. School of Engineering \n");</a:t>
            </a:r>
            <a:endParaRPr sz="1600"/>
          </a:p>
          <a:p>
            <a:pPr marL="0" lvl="0" indent="0" algn="l" rtl="0">
              <a:spcBef>
                <a:spcPts val="320"/>
              </a:spcBef>
              <a:spcAft>
                <a:spcPts val="0"/>
              </a:spcAft>
              <a:buClr>
                <a:schemeClr val="dk1"/>
              </a:buClr>
              <a:buSzPts val="1600"/>
              <a:buNone/>
            </a:pPr>
            <a:r>
              <a:rPr lang="en-US" sz="1600"/>
              <a:t>  printf("2.School of Business\n");</a:t>
            </a:r>
            <a:endParaRPr sz="1600"/>
          </a:p>
          <a:p>
            <a:pPr marL="0" lvl="0" indent="0" algn="l" rtl="0">
              <a:spcBef>
                <a:spcPts val="320"/>
              </a:spcBef>
              <a:spcAft>
                <a:spcPts val="0"/>
              </a:spcAft>
              <a:buClr>
                <a:schemeClr val="dk1"/>
              </a:buClr>
              <a:buSzPts val="1600"/>
              <a:buNone/>
            </a:pPr>
            <a:r>
              <a:rPr lang="en-US" sz="1600"/>
              <a:t>  printf("3.School of pharmacey\n");</a:t>
            </a:r>
            <a:endParaRPr sz="1600"/>
          </a:p>
          <a:p>
            <a:pPr marL="0" lvl="0" indent="0" algn="l" rtl="0">
              <a:spcBef>
                <a:spcPts val="320"/>
              </a:spcBef>
              <a:spcAft>
                <a:spcPts val="0"/>
              </a:spcAft>
              <a:buClr>
                <a:schemeClr val="dk1"/>
              </a:buClr>
              <a:buSzPts val="1600"/>
              <a:buNone/>
            </a:pPr>
            <a:r>
              <a:rPr lang="en-US" sz="1600"/>
              <a:t>  printf("make your selection\n");</a:t>
            </a:r>
            <a:endParaRPr sz="1600"/>
          </a:p>
          <a:p>
            <a:pPr marL="0" lvl="0" indent="0" algn="l" rtl="0">
              <a:spcBef>
                <a:spcPts val="320"/>
              </a:spcBef>
              <a:spcAft>
                <a:spcPts val="0"/>
              </a:spcAft>
              <a:buClr>
                <a:schemeClr val="dk1"/>
              </a:buClr>
              <a:buSzPts val="1600"/>
              <a:buNone/>
            </a:pPr>
            <a:r>
              <a:rPr lang="en-US" sz="1600"/>
              <a:t>  scanf("%d",&amp;a);</a:t>
            </a:r>
            <a:endParaRPr sz="1600"/>
          </a:p>
          <a:p>
            <a:pPr marL="0" lvl="0" indent="0" algn="l" rtl="0">
              <a:spcBef>
                <a:spcPts val="320"/>
              </a:spcBef>
              <a:spcAft>
                <a:spcPts val="0"/>
              </a:spcAft>
              <a:buClr>
                <a:schemeClr val="dk1"/>
              </a:buClr>
              <a:buSzPts val="1600"/>
              <a:buNone/>
            </a:pPr>
            <a:r>
              <a:rPr lang="en-US" sz="1600"/>
              <a:t>  switch (a)</a:t>
            </a:r>
            <a:endParaRPr sz="1600"/>
          </a:p>
          <a:p>
            <a:pPr marL="0" lvl="0" indent="0" algn="l" rtl="0">
              <a:spcBef>
                <a:spcPts val="320"/>
              </a:spcBef>
              <a:spcAft>
                <a:spcPts val="0"/>
              </a:spcAft>
              <a:buClr>
                <a:schemeClr val="dk1"/>
              </a:buClr>
              <a:buSzPts val="1600"/>
              <a:buNone/>
            </a:pPr>
            <a:r>
              <a:rPr lang="en-US" sz="1600"/>
              <a:t>  {</a:t>
            </a:r>
            <a:endParaRPr sz="1600"/>
          </a:p>
          <a:p>
            <a:pPr marL="0" lvl="0" indent="0" algn="l" rtl="0">
              <a:spcBef>
                <a:spcPts val="320"/>
              </a:spcBef>
              <a:spcAft>
                <a:spcPts val="0"/>
              </a:spcAft>
              <a:buClr>
                <a:schemeClr val="dk1"/>
              </a:buClr>
              <a:buSzPts val="1600"/>
              <a:buNone/>
            </a:pPr>
            <a:r>
              <a:rPr lang="en-US" sz="1600"/>
              <a:t>case 1: </a:t>
            </a:r>
            <a:endParaRPr sz="1600"/>
          </a:p>
          <a:p>
            <a:pPr marL="0" lvl="0" indent="0" algn="l" rtl="0">
              <a:spcBef>
                <a:spcPts val="320"/>
              </a:spcBef>
              <a:spcAft>
                <a:spcPts val="0"/>
              </a:spcAft>
              <a:buClr>
                <a:schemeClr val="dk1"/>
              </a:buClr>
              <a:buSzPts val="1600"/>
              <a:buNone/>
            </a:pPr>
            <a:r>
              <a:rPr lang="en-US" sz="1600"/>
              <a:t>     //if school of Engineering is chosen;</a:t>
            </a:r>
            <a:endParaRPr sz="1600"/>
          </a:p>
          <a:p>
            <a:pPr marL="0" lvl="0" indent="0" algn="l" rtl="0">
              <a:spcBef>
                <a:spcPts val="320"/>
              </a:spcBef>
              <a:spcAft>
                <a:spcPts val="0"/>
              </a:spcAft>
              <a:buClr>
                <a:schemeClr val="dk1"/>
              </a:buClr>
              <a:buSzPts val="1600"/>
              <a:buNone/>
            </a:pPr>
            <a:r>
              <a:rPr lang="en-US" sz="1600"/>
              <a:t>      printf("Available Departments\n"</a:t>
            </a:r>
            <a:endParaRPr sz="1600"/>
          </a:p>
          <a:p>
            <a:pPr marL="0" lvl="0" indent="0" algn="l" rtl="0">
              <a:spcBef>
                <a:spcPts val="320"/>
              </a:spcBef>
              <a:spcAft>
                <a:spcPts val="0"/>
              </a:spcAft>
              <a:buClr>
                <a:schemeClr val="dk1"/>
              </a:buClr>
              <a:buSzPts val="1600"/>
              <a:buNone/>
            </a:pPr>
            <a:r>
              <a:rPr lang="en-US" sz="1600"/>
              <a:t>      printf("1.Department of Mech\n");</a:t>
            </a:r>
            <a:endParaRPr sz="1600"/>
          </a:p>
          <a:p>
            <a:pPr marL="0" lvl="0" indent="0" algn="l" rtl="0">
              <a:spcBef>
                <a:spcPts val="320"/>
              </a:spcBef>
              <a:spcAft>
                <a:spcPts val="0"/>
              </a:spcAft>
              <a:buClr>
                <a:schemeClr val="dk1"/>
              </a:buClr>
              <a:buSzPts val="1600"/>
              <a:buNone/>
            </a:pPr>
            <a:r>
              <a:rPr lang="en-US" sz="1600"/>
              <a:t>      printf("2.Department of Civil\n");</a:t>
            </a:r>
            <a:endParaRPr sz="1600"/>
          </a:p>
          <a:p>
            <a:pPr marL="0" lvl="0" indent="0" algn="l" rtl="0">
              <a:spcBef>
                <a:spcPts val="320"/>
              </a:spcBef>
              <a:spcAft>
                <a:spcPts val="0"/>
              </a:spcAft>
              <a:buClr>
                <a:schemeClr val="dk1"/>
              </a:buClr>
              <a:buSzPts val="1600"/>
              <a:buNone/>
            </a:pPr>
            <a:r>
              <a:rPr lang="en-US" sz="1600"/>
              <a:t>     printf("2.Department of CSE\n");</a:t>
            </a:r>
            <a:endParaRPr sz="1600"/>
          </a:p>
          <a:p>
            <a:pPr marL="0" lvl="0" indent="0" algn="l" rtl="0">
              <a:spcBef>
                <a:spcPts val="320"/>
              </a:spcBef>
              <a:spcAft>
                <a:spcPts val="0"/>
              </a:spcAft>
              <a:buClr>
                <a:schemeClr val="dk1"/>
              </a:buClr>
              <a:buSzPts val="1600"/>
              <a:buNone/>
            </a:pPr>
            <a:endParaRPr sz="1600"/>
          </a:p>
          <a:p>
            <a:pPr marL="0" lvl="0" indent="0" algn="l" rtl="0">
              <a:spcBef>
                <a:spcPts val="320"/>
              </a:spcBef>
              <a:spcAft>
                <a:spcPts val="0"/>
              </a:spcAft>
              <a:buClr>
                <a:schemeClr val="dk1"/>
              </a:buClr>
              <a:buSzPts val="1600"/>
              <a:buNone/>
            </a:pPr>
            <a:r>
              <a:rPr lang="en-US" sz="1600"/>
              <a:t>      printf("Make your selection.\n");</a:t>
            </a:r>
            <a:endParaRPr sz="1600"/>
          </a:p>
          <a:p>
            <a:pPr marL="0" lvl="0" indent="0" algn="l" rtl="0">
              <a:spcBef>
                <a:spcPts val="320"/>
              </a:spcBef>
              <a:spcAft>
                <a:spcPts val="0"/>
              </a:spcAft>
              <a:buClr>
                <a:schemeClr val="dk1"/>
              </a:buClr>
              <a:buSzPts val="1600"/>
              <a:buNone/>
            </a:pPr>
            <a:r>
              <a:rPr lang="en-US" sz="1600"/>
              <a:t>      scanf("%d",&amp;b);</a:t>
            </a:r>
            <a:endParaRPr sz="1600"/>
          </a:p>
          <a:p>
            <a:pPr marL="0" lvl="0" indent="0" algn="l" rtl="0">
              <a:spcBef>
                <a:spcPts val="320"/>
              </a:spcBef>
              <a:spcAft>
                <a:spcPts val="0"/>
              </a:spcAft>
              <a:buClr>
                <a:schemeClr val="dk1"/>
              </a:buClr>
              <a:buSzPts val="1600"/>
              <a:buNone/>
            </a:pPr>
            <a:r>
              <a:rPr lang="en-US" sz="1600"/>
              <a:t> </a:t>
            </a:r>
            <a:endParaRPr sz="1600"/>
          </a:p>
          <a:p>
            <a:pPr marL="0" lvl="0" indent="0" algn="l" rtl="0">
              <a:spcBef>
                <a:spcPts val="320"/>
              </a:spcBef>
              <a:spcAft>
                <a:spcPts val="0"/>
              </a:spcAft>
              <a:buClr>
                <a:schemeClr val="dk1"/>
              </a:buClr>
              <a:buSzPts val="1600"/>
              <a:buNone/>
            </a:pPr>
            <a:endParaRPr sz="1600"/>
          </a:p>
        </p:txBody>
      </p:sp>
      <p:sp>
        <p:nvSpPr>
          <p:cNvPr id="517" name="Google Shape;517;p43"/>
          <p:cNvSpPr txBox="1"/>
          <p:nvPr/>
        </p:nvSpPr>
        <p:spPr>
          <a:xfrm>
            <a:off x="4114800" y="860425"/>
            <a:ext cx="4572000" cy="547814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//inner switch to display the departments </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switch(b)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case 1:</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printf(" Department of Mech\n"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break;</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case 2: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printf(" Department of Cilvil"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break;</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case 3: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printf(" Department of CSE"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break;</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rgbClr val="7030A0"/>
                </a:solidFill>
                <a:latin typeface="Arial"/>
                <a:ea typeface="Arial"/>
                <a:cs typeface="Arial"/>
                <a:sym typeface="Arial"/>
              </a:rPr>
              <a:t>     }   </a:t>
            </a:r>
            <a:endParaRPr sz="1800">
              <a:solidFill>
                <a:srgbClr val="7030A0"/>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break;</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case 2: </a:t>
            </a: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//code to be executed </a:t>
            </a: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//if school of businessis chosen;</a:t>
            </a:r>
            <a:endParaRPr sz="180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      break;</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4"/>
          <p:cNvSpPr txBox="1">
            <a:spLocks noGrp="1"/>
          </p:cNvSpPr>
          <p:nvPr>
            <p:ph type="body" idx="1"/>
          </p:nvPr>
        </p:nvSpPr>
        <p:spPr>
          <a:xfrm>
            <a:off x="457200" y="1017905"/>
            <a:ext cx="8458200" cy="561594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spcBef>
                <a:spcPts val="0"/>
              </a:spcBef>
              <a:spcAft>
                <a:spcPts val="0"/>
              </a:spcAft>
              <a:buClr>
                <a:srgbClr val="000000"/>
              </a:buClr>
              <a:buSzPct val="100000"/>
              <a:buNone/>
            </a:pPr>
            <a:r>
              <a:rPr lang="en-US" sz="1800" b="0" i="0">
                <a:solidFill>
                  <a:srgbClr val="000000"/>
                </a:solidFill>
                <a:latin typeface="Inter"/>
                <a:ea typeface="Inter"/>
                <a:cs typeface="Inter"/>
                <a:sym typeface="Inter"/>
              </a:rPr>
              <a:t>#include &lt;stdio.h&gt;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int main ()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int i = 10;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int j = 20;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switch(i)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case 10: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printf("the value of i evaluated in outer switch: %d\n",i);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case 20: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switch(j)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case 20: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printf("The value of j evaluated in nested switch: %d\n",j);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printf("Exact value of i is : %d\n", i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printf("Exact value of j is : %d\n", j );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return 0;  </a:t>
            </a:r>
            <a:endParaRPr sz="1800" b="0" i="0">
              <a:solidFill>
                <a:srgbClr val="000000"/>
              </a:solidFill>
              <a:latin typeface="Inter"/>
              <a:ea typeface="Inter"/>
              <a:cs typeface="Inter"/>
              <a:sym typeface="Inter"/>
            </a:endParaRPr>
          </a:p>
          <a:p>
            <a:pPr marL="0" lvl="0" indent="0" algn="just" rtl="0">
              <a:spcBef>
                <a:spcPts val="333"/>
              </a:spcBef>
              <a:spcAft>
                <a:spcPts val="0"/>
              </a:spcAft>
              <a:buClr>
                <a:srgbClr val="000000"/>
              </a:buClr>
              <a:buSzPct val="100000"/>
              <a:buNone/>
            </a:pPr>
            <a:r>
              <a:rPr lang="en-US" sz="1800" b="0" i="0">
                <a:solidFill>
                  <a:srgbClr val="000000"/>
                </a:solidFill>
                <a:latin typeface="Inter"/>
                <a:ea typeface="Inter"/>
                <a:cs typeface="Inter"/>
                <a:sym typeface="Inter"/>
              </a:rPr>
              <a:t>}  </a:t>
            </a:r>
            <a:endParaRPr sz="1800" b="0" i="0">
              <a:solidFill>
                <a:srgbClr val="000000"/>
              </a:solidFill>
              <a:latin typeface="Inter"/>
              <a:ea typeface="Inter"/>
              <a:cs typeface="Inter"/>
              <a:sym typeface="Inter"/>
            </a:endParaRPr>
          </a:p>
          <a:p>
            <a:pPr marL="0" lvl="0" indent="0" algn="just" rtl="0">
              <a:spcBef>
                <a:spcPts val="259"/>
              </a:spcBef>
              <a:spcAft>
                <a:spcPts val="0"/>
              </a:spcAft>
              <a:buClr>
                <a:schemeClr val="dk1"/>
              </a:buClr>
              <a:buSzPct val="100000"/>
              <a:buNone/>
            </a:pPr>
            <a:endParaRPr sz="1400" b="0" i="0">
              <a:solidFill>
                <a:srgbClr val="000000"/>
              </a:solidFill>
              <a:latin typeface="Inter"/>
              <a:ea typeface="Inter"/>
              <a:cs typeface="Inter"/>
              <a:sym typeface="Inter"/>
            </a:endParaRPr>
          </a:p>
        </p:txBody>
      </p:sp>
      <p:sp>
        <p:nvSpPr>
          <p:cNvPr id="523" name="Google Shape;523;p44"/>
          <p:cNvSpPr txBox="1"/>
          <p:nvPr/>
        </p:nvSpPr>
        <p:spPr>
          <a:xfrm>
            <a:off x="10510" y="196022"/>
            <a:ext cx="84582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610B4B"/>
              </a:buClr>
              <a:buSzPts val="2400"/>
              <a:buFont typeface="Arial"/>
              <a:buNone/>
            </a:pPr>
            <a:r>
              <a:rPr lang="en-US" sz="2400" b="0" i="0">
                <a:solidFill>
                  <a:srgbClr val="610B4B"/>
                </a:solidFill>
                <a:latin typeface="Arial"/>
                <a:ea typeface="Arial"/>
                <a:cs typeface="Arial"/>
                <a:sym typeface="Arial"/>
              </a:rPr>
              <a:t>Nested switch case statement Example2</a:t>
            </a:r>
            <a:endParaRPr sz="2400" b="0" i="0">
              <a:solidFill>
                <a:srgbClr val="610B4B"/>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30" name="Google Shape;530;p45"/>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31" name="Google Shape;531;p45"/>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532" name="Google Shape;532;p45"/>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void main()</a:t>
            </a:r>
            <a:endParaRPr sz="1500">
              <a:solidFill>
                <a:schemeClr val="lt1"/>
              </a:solidFill>
              <a:latin typeface="Courier New"/>
              <a:ea typeface="Courier New"/>
              <a:cs typeface="Courier New"/>
              <a:sym typeface="Courier New"/>
            </a:endParaRPr>
          </a:p>
        </p:txBody>
      </p:sp>
      <p:sp>
        <p:nvSpPr>
          <p:cNvPr id="533" name="Google Shape;533;p45"/>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34" name="Google Shape;534;p45"/>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i=0;</a:t>
            </a:r>
            <a:endParaRPr sz="1500">
              <a:solidFill>
                <a:schemeClr val="lt1"/>
              </a:solidFill>
              <a:latin typeface="Courier New"/>
              <a:ea typeface="Courier New"/>
              <a:cs typeface="Courier New"/>
              <a:sym typeface="Courier New"/>
            </a:endParaRPr>
          </a:p>
        </p:txBody>
      </p:sp>
      <p:sp>
        <p:nvSpPr>
          <p:cNvPr id="535" name="Google Shape;535;p45"/>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if(j==0)</a:t>
            </a:r>
            <a:endParaRPr sz="1500">
              <a:solidFill>
                <a:schemeClr val="lt1"/>
              </a:solidFill>
              <a:latin typeface="Courier New"/>
              <a:ea typeface="Courier New"/>
              <a:cs typeface="Courier New"/>
              <a:sym typeface="Courier New"/>
            </a:endParaRPr>
          </a:p>
        </p:txBody>
      </p:sp>
      <p:sp>
        <p:nvSpPr>
          <p:cNvPr id="536" name="Google Shape;536;p45"/>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37" name="Google Shape;537;p45"/>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printf(“Hello”);</a:t>
            </a:r>
            <a:endParaRPr sz="1500">
              <a:solidFill>
                <a:schemeClr val="lt1"/>
              </a:solidFill>
              <a:latin typeface="Courier New"/>
              <a:ea typeface="Courier New"/>
              <a:cs typeface="Courier New"/>
              <a:sym typeface="Courier New"/>
            </a:endParaRPr>
          </a:p>
        </p:txBody>
      </p:sp>
      <p:sp>
        <p:nvSpPr>
          <p:cNvPr id="538" name="Google Shape;538;p45"/>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539" name="Google Shape;539;p45"/>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40" name="Google Shape;540;p45"/>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41" name="Google Shape;541;p45"/>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42" name="Google Shape;542;p45"/>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43" name="Google Shape;543;p45"/>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44" name="Google Shape;544;p45"/>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545" name="Google Shape;545;p45"/>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546" name="Google Shape;546;p45"/>
          <p:cNvSpPr txBox="1"/>
          <p:nvPr/>
        </p:nvSpPr>
        <p:spPr>
          <a:xfrm>
            <a:off x="6115050" y="1122069"/>
            <a:ext cx="2800350" cy="12464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a:solidFill>
                  <a:schemeClr val="dk1"/>
                </a:solidFill>
                <a:latin typeface="Courier New"/>
                <a:ea typeface="Courier New"/>
                <a:cs typeface="Courier New"/>
                <a:sym typeface="Courier New"/>
              </a:rPr>
              <a:t>a)</a:t>
            </a:r>
            <a:r>
              <a:rPr lang="en-US" sz="1500">
                <a:solidFill>
                  <a:schemeClr val="dk1"/>
                </a:solidFill>
                <a:latin typeface="Courier New"/>
                <a:ea typeface="Courier New"/>
                <a:cs typeface="Courier New"/>
                <a:sym typeface="Courier New"/>
              </a:rPr>
              <a:t> Hello is printed infinite times</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a:solidFill>
                  <a:schemeClr val="dk1"/>
                </a:solidFill>
                <a:latin typeface="Courier New"/>
                <a:ea typeface="Courier New"/>
                <a:cs typeface="Courier New"/>
                <a:sym typeface="Courier New"/>
              </a:rPr>
              <a:t>b)</a:t>
            </a:r>
            <a:r>
              <a:rPr lang="en-US" sz="1500">
                <a:solidFill>
                  <a:schemeClr val="dk1"/>
                </a:solidFill>
                <a:latin typeface="Courier New"/>
                <a:ea typeface="Courier New"/>
                <a:cs typeface="Courier New"/>
                <a:sym typeface="Courier New"/>
              </a:rPr>
              <a:t> Hello</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a:solidFill>
                  <a:schemeClr val="dk1"/>
                </a:solidFill>
                <a:latin typeface="Courier New"/>
                <a:ea typeface="Courier New"/>
                <a:cs typeface="Courier New"/>
                <a:sym typeface="Courier New"/>
              </a:rPr>
              <a:t>c)</a:t>
            </a:r>
            <a:r>
              <a:rPr lang="en-US" sz="1500">
                <a:solidFill>
                  <a:schemeClr val="dk1"/>
                </a:solidFill>
                <a:latin typeface="Courier New"/>
                <a:ea typeface="Courier New"/>
                <a:cs typeface="Courier New"/>
                <a:sym typeface="Courier New"/>
              </a:rPr>
              <a:t> varies</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b="1">
                <a:solidFill>
                  <a:schemeClr val="dk1"/>
                </a:solidFill>
                <a:latin typeface="Courier New"/>
                <a:ea typeface="Courier New"/>
                <a:cs typeface="Courier New"/>
                <a:sym typeface="Courier New"/>
              </a:rPr>
              <a:t>d)</a:t>
            </a:r>
            <a:r>
              <a:rPr lang="en-US" sz="1500">
                <a:solidFill>
                  <a:schemeClr val="dk1"/>
                </a:solidFill>
                <a:latin typeface="Courier New"/>
                <a:ea typeface="Courier New"/>
                <a:cs typeface="Courier New"/>
                <a:sym typeface="Courier New"/>
              </a:rPr>
              <a:t>compile time error</a:t>
            </a:r>
            <a:endParaRPr sz="1500">
              <a:solidFill>
                <a:schemeClr val="dk1"/>
              </a:solidFill>
              <a:latin typeface="Courier New"/>
              <a:ea typeface="Courier New"/>
              <a:cs typeface="Courier New"/>
              <a:sym typeface="Courier New"/>
            </a:endParaRPr>
          </a:p>
        </p:txBody>
      </p:sp>
      <p:sp>
        <p:nvSpPr>
          <p:cNvPr id="547" name="Google Shape;547;p45"/>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548" name="Google Shape;548;p45" descr="C:\Users\Sangee\Desktop\face\download.png"/>
          <p:cNvPicPr preferRelativeResize="0"/>
          <p:nvPr/>
        </p:nvPicPr>
        <p:blipFill rotWithShape="1">
          <a:blip r:embed="rId3">
            <a:alphaModFix/>
          </a:blip>
          <a:srcRect/>
          <a:stretch/>
        </p:blipFill>
        <p:spPr>
          <a:xfrm>
            <a:off x="8590388" y="1875224"/>
            <a:ext cx="49291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6"/>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55" name="Google Shape;555;p46"/>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56" name="Google Shape;556;p46"/>
          <p:cNvSpPr/>
          <p:nvPr/>
        </p:nvSpPr>
        <p:spPr>
          <a:xfrm>
            <a:off x="-12300" y="857250"/>
            <a:ext cx="9132900" cy="342900"/>
          </a:xfrm>
          <a:prstGeom prst="rect">
            <a:avLst/>
          </a:prstGeom>
          <a:solidFill>
            <a:srgbClr val="303030"/>
          </a:solidFill>
          <a:ln>
            <a:noFill/>
          </a:ln>
        </p:spPr>
        <p:txBody>
          <a:bodyPr spcFirstLastPara="1" wrap="square" lIns="91425" tIns="45700" rIns="91425" bIns="45700" anchor="ctr" anchorCtr="0">
            <a:noAutofit/>
          </a:bodyPr>
          <a:lstStyle/>
          <a:p>
            <a:pPr marL="0" marR="0" lvl="1" indent="0" algn="l" rtl="0">
              <a:spcBef>
                <a:spcPts val="0"/>
              </a:spcBef>
              <a:spcAft>
                <a:spcPts val="0"/>
              </a:spcAft>
              <a:buNone/>
            </a:pPr>
            <a:r>
              <a:rPr lang="en-US" sz="1875" b="1">
                <a:solidFill>
                  <a:schemeClr val="lt1"/>
                </a:solidFill>
                <a:latin typeface="Courier New"/>
                <a:ea typeface="Courier New"/>
                <a:cs typeface="Courier New"/>
                <a:sym typeface="Courier New"/>
              </a:rPr>
              <a:t>int main{</a:t>
            </a:r>
            <a:endParaRPr sz="1875" b="1" i="0" u="none" strike="noStrike" cap="none">
              <a:solidFill>
                <a:schemeClr val="lt1"/>
              </a:solidFill>
              <a:latin typeface="Courier New"/>
              <a:ea typeface="Courier New"/>
              <a:cs typeface="Courier New"/>
              <a:sym typeface="Courier New"/>
            </a:endParaRPr>
          </a:p>
        </p:txBody>
      </p:sp>
      <p:sp>
        <p:nvSpPr>
          <p:cNvPr id="557" name="Google Shape;557;p46"/>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a=7, b=5;</a:t>
            </a:r>
            <a:endParaRPr sz="1500">
              <a:solidFill>
                <a:schemeClr val="lt1"/>
              </a:solidFill>
              <a:latin typeface="Courier New"/>
              <a:ea typeface="Courier New"/>
              <a:cs typeface="Courier New"/>
              <a:sym typeface="Courier New"/>
            </a:endParaRPr>
          </a:p>
        </p:txBody>
      </p:sp>
      <p:sp>
        <p:nvSpPr>
          <p:cNvPr id="558" name="Google Shape;558;p46"/>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switch(a/a % b)</a:t>
            </a:r>
            <a:endParaRPr sz="1500">
              <a:solidFill>
                <a:schemeClr val="lt1"/>
              </a:solidFill>
              <a:latin typeface="Courier New"/>
              <a:ea typeface="Courier New"/>
              <a:cs typeface="Courier New"/>
              <a:sym typeface="Courier New"/>
            </a:endParaRPr>
          </a:p>
        </p:txBody>
      </p:sp>
      <p:sp>
        <p:nvSpPr>
          <p:cNvPr id="559" name="Google Shape;559;p46"/>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60" name="Google Shape;560;p46"/>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1: a = a-b;</a:t>
            </a:r>
            <a:endParaRPr sz="1500">
              <a:solidFill>
                <a:schemeClr val="lt1"/>
              </a:solidFill>
              <a:latin typeface="Courier New"/>
              <a:ea typeface="Courier New"/>
              <a:cs typeface="Courier New"/>
              <a:sym typeface="Courier New"/>
            </a:endParaRPr>
          </a:p>
        </p:txBody>
      </p:sp>
      <p:sp>
        <p:nvSpPr>
          <p:cNvPr id="561" name="Google Shape;561;p46"/>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2: a = a+b;</a:t>
            </a:r>
            <a:endParaRPr sz="1500">
              <a:solidFill>
                <a:schemeClr val="lt1"/>
              </a:solidFill>
              <a:latin typeface="Courier New"/>
              <a:ea typeface="Courier New"/>
              <a:cs typeface="Courier New"/>
              <a:sym typeface="Courier New"/>
            </a:endParaRPr>
          </a:p>
        </p:txBody>
      </p:sp>
      <p:sp>
        <p:nvSpPr>
          <p:cNvPr id="562" name="Google Shape;562;p46"/>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3: a = a*b;</a:t>
            </a:r>
            <a:endParaRPr sz="1500">
              <a:solidFill>
                <a:schemeClr val="lt1"/>
              </a:solidFill>
              <a:latin typeface="Courier New"/>
              <a:ea typeface="Courier New"/>
              <a:cs typeface="Courier New"/>
              <a:sym typeface="Courier New"/>
            </a:endParaRPr>
          </a:p>
        </p:txBody>
      </p:sp>
      <p:sp>
        <p:nvSpPr>
          <p:cNvPr id="563" name="Google Shape;563;p46"/>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4: a = a/b;</a:t>
            </a:r>
            <a:endParaRPr sz="1500">
              <a:solidFill>
                <a:schemeClr val="lt1"/>
              </a:solidFill>
              <a:latin typeface="Courier New"/>
              <a:ea typeface="Courier New"/>
              <a:cs typeface="Courier New"/>
              <a:sym typeface="Courier New"/>
            </a:endParaRPr>
          </a:p>
        </p:txBody>
      </p:sp>
      <p:sp>
        <p:nvSpPr>
          <p:cNvPr id="564" name="Google Shape;564;p46"/>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default: a= a;</a:t>
            </a:r>
            <a:endParaRPr sz="1500">
              <a:solidFill>
                <a:schemeClr val="lt1"/>
              </a:solidFill>
              <a:latin typeface="Courier New"/>
              <a:ea typeface="Courier New"/>
              <a:cs typeface="Courier New"/>
              <a:sym typeface="Courier New"/>
            </a:endParaRPr>
          </a:p>
        </p:txBody>
      </p:sp>
      <p:sp>
        <p:nvSpPr>
          <p:cNvPr id="565" name="Google Shape;565;p46"/>
          <p:cNvSpPr/>
          <p:nvPr/>
        </p:nvSpPr>
        <p:spPr>
          <a:xfrm>
            <a:off x="-17828"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 printf(“%d”, a);</a:t>
            </a:r>
            <a:endParaRPr sz="1500">
              <a:solidFill>
                <a:schemeClr val="lt1"/>
              </a:solidFill>
              <a:latin typeface="Courier New"/>
              <a:ea typeface="Courier New"/>
              <a:cs typeface="Courier New"/>
              <a:sym typeface="Courier New"/>
            </a:endParaRPr>
          </a:p>
        </p:txBody>
      </p:sp>
      <p:sp>
        <p:nvSpPr>
          <p:cNvPr id="566" name="Google Shape;566;p46"/>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67" name="Google Shape;567;p46"/>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68" name="Google Shape;568;p46"/>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69" name="Google Shape;569;p46"/>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570" name="Google Shape;570;p46"/>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b="1">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571" name="Google Shape;571;p46"/>
          <p:cNvSpPr txBox="1"/>
          <p:nvPr/>
        </p:nvSpPr>
        <p:spPr>
          <a:xfrm>
            <a:off x="6115050" y="1311273"/>
            <a:ext cx="28003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a)2</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b)5</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c)12</a:t>
            </a:r>
            <a:endParaRPr sz="15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d)7</a:t>
            </a:r>
            <a:endParaRPr sz="1500">
              <a:solidFill>
                <a:schemeClr val="dk1"/>
              </a:solidFill>
              <a:latin typeface="Courier New"/>
              <a:ea typeface="Courier New"/>
              <a:cs typeface="Courier New"/>
              <a:sym typeface="Courier New"/>
            </a:endParaRPr>
          </a:p>
        </p:txBody>
      </p:sp>
      <p:sp>
        <p:nvSpPr>
          <p:cNvPr id="572" name="Google Shape;572;p46"/>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 </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573" name="Google Shape;573;p46" descr="C:\Users\Sangee\Desktop\face\download.png"/>
          <p:cNvPicPr preferRelativeResize="0"/>
          <p:nvPr/>
        </p:nvPicPr>
        <p:blipFill rotWithShape="1">
          <a:blip r:embed="rId3">
            <a:alphaModFix/>
          </a:blip>
          <a:srcRect/>
          <a:stretch/>
        </p:blipFill>
        <p:spPr>
          <a:xfrm>
            <a:off x="6929454" y="1793073"/>
            <a:ext cx="49291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7"/>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80" name="Google Shape;580;p47"/>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581" name="Google Shape;581;p47"/>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582" name="Google Shape;582;p47"/>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 </a:t>
            </a:r>
            <a:endParaRPr sz="1500">
              <a:solidFill>
                <a:schemeClr val="lt1"/>
              </a:solidFill>
              <a:latin typeface="Courier New"/>
              <a:ea typeface="Courier New"/>
              <a:cs typeface="Courier New"/>
              <a:sym typeface="Courier New"/>
            </a:endParaRPr>
          </a:p>
        </p:txBody>
      </p:sp>
      <p:sp>
        <p:nvSpPr>
          <p:cNvPr id="583" name="Google Shape;583;p47"/>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84" name="Google Shape;584;p47"/>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m;</a:t>
            </a:r>
            <a:endParaRPr sz="1500">
              <a:solidFill>
                <a:schemeClr val="lt1"/>
              </a:solidFill>
              <a:latin typeface="Courier New"/>
              <a:ea typeface="Courier New"/>
              <a:cs typeface="Courier New"/>
              <a:sym typeface="Courier New"/>
            </a:endParaRPr>
          </a:p>
        </p:txBody>
      </p:sp>
      <p:sp>
        <p:nvSpPr>
          <p:cNvPr id="585" name="Google Shape;585;p47"/>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char g; </a:t>
            </a:r>
            <a:endParaRPr sz="1500">
              <a:solidFill>
                <a:schemeClr val="lt1"/>
              </a:solidFill>
              <a:latin typeface="Courier New"/>
              <a:ea typeface="Courier New"/>
              <a:cs typeface="Courier New"/>
              <a:sym typeface="Courier New"/>
            </a:endParaRPr>
          </a:p>
        </p:txBody>
      </p:sp>
      <p:sp>
        <p:nvSpPr>
          <p:cNvPr id="586" name="Google Shape;586;p47"/>
          <p:cNvSpPr/>
          <p:nvPr/>
        </p:nvSpPr>
        <p:spPr>
          <a:xfrm>
            <a:off x="17828"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switch(m)</a:t>
            </a:r>
            <a:endParaRPr sz="1500">
              <a:solidFill>
                <a:schemeClr val="lt1"/>
              </a:solidFill>
              <a:latin typeface="Courier New"/>
              <a:ea typeface="Courier New"/>
              <a:cs typeface="Courier New"/>
              <a:sym typeface="Courier New"/>
            </a:endParaRPr>
          </a:p>
        </p:txBody>
      </p:sp>
      <p:sp>
        <p:nvSpPr>
          <p:cNvPr id="587" name="Google Shape;587;p47"/>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88" name="Google Shape;588;p47"/>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3: grade="P";break;</a:t>
            </a:r>
            <a:endParaRPr sz="1500">
              <a:solidFill>
                <a:schemeClr val="lt1"/>
              </a:solidFill>
              <a:latin typeface="Courier New"/>
              <a:ea typeface="Courier New"/>
              <a:cs typeface="Courier New"/>
              <a:sym typeface="Courier New"/>
            </a:endParaRPr>
          </a:p>
        </p:txBody>
      </p:sp>
      <p:sp>
        <p:nvSpPr>
          <p:cNvPr id="589" name="Google Shape;589;p47"/>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2: grade="Q";break; </a:t>
            </a:r>
            <a:endParaRPr sz="1500">
              <a:solidFill>
                <a:schemeClr val="lt1"/>
              </a:solidFill>
              <a:latin typeface="Courier New"/>
              <a:ea typeface="Courier New"/>
              <a:cs typeface="Courier New"/>
              <a:sym typeface="Courier New"/>
            </a:endParaRPr>
          </a:p>
        </p:txBody>
      </p:sp>
      <p:sp>
        <p:nvSpPr>
          <p:cNvPr id="590" name="Google Shape;590;p47"/>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1: grade="R";break;</a:t>
            </a:r>
            <a:endParaRPr sz="1500">
              <a:solidFill>
                <a:schemeClr val="lt1"/>
              </a:solidFill>
              <a:latin typeface="Courier New"/>
              <a:ea typeface="Courier New"/>
              <a:cs typeface="Courier New"/>
              <a:sym typeface="Courier New"/>
            </a:endParaRPr>
          </a:p>
        </p:txBody>
      </p:sp>
      <p:sp>
        <p:nvSpPr>
          <p:cNvPr id="591" name="Google Shape;591;p47"/>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default: grade="S";</a:t>
            </a:r>
            <a:endParaRPr sz="1500">
              <a:solidFill>
                <a:schemeClr val="lt1"/>
              </a:solidFill>
              <a:latin typeface="Courier New"/>
              <a:ea typeface="Courier New"/>
              <a:cs typeface="Courier New"/>
              <a:sym typeface="Courier New"/>
            </a:endParaRPr>
          </a:p>
        </p:txBody>
      </p:sp>
      <p:sp>
        <p:nvSpPr>
          <p:cNvPr id="592" name="Google Shape;592;p47"/>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593" name="Google Shape;593;p47"/>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594" name="Google Shape;594;p47"/>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595" name="Google Shape;595;p47"/>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596" name="Google Shape;596;p47"/>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
        <p:nvSpPr>
          <p:cNvPr id="597" name="Google Shape;597;p47"/>
          <p:cNvSpPr txBox="1"/>
          <p:nvPr/>
        </p:nvSpPr>
        <p:spPr>
          <a:xfrm>
            <a:off x="2515805" y="1232282"/>
            <a:ext cx="4038600" cy="37373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800">
              <a:solidFill>
                <a:schemeClr val="lt1"/>
              </a:solidFill>
              <a:latin typeface="Times New Roman"/>
              <a:ea typeface="Times New Roman"/>
              <a:cs typeface="Times New Roman"/>
              <a:sym typeface="Times New Roman"/>
            </a:endParaRPr>
          </a:p>
        </p:txBody>
      </p:sp>
      <p:sp>
        <p:nvSpPr>
          <p:cNvPr id="598" name="Google Shape;598;p47"/>
          <p:cNvSpPr txBox="1"/>
          <p:nvPr/>
        </p:nvSpPr>
        <p:spPr>
          <a:xfrm>
            <a:off x="6159143" y="964390"/>
            <a:ext cx="4038600" cy="339447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a)Undefined symbol </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"grade“</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b) switch statement </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cannot have more than </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three labels</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c</a:t>
            </a:r>
            <a:r>
              <a:rPr lang="en-US" sz="1500" b="1">
                <a:solidFill>
                  <a:schemeClr val="dk1"/>
                </a:solidFill>
                <a:latin typeface="Courier New"/>
                <a:ea typeface="Courier New"/>
                <a:cs typeface="Courier New"/>
                <a:sym typeface="Courier New"/>
              </a:rPr>
              <a:t>)</a:t>
            </a:r>
            <a:r>
              <a:rPr lang="en-US" sz="1500">
                <a:solidFill>
                  <a:schemeClr val="dk1"/>
                </a:solidFill>
                <a:latin typeface="Courier New"/>
                <a:ea typeface="Courier New"/>
                <a:cs typeface="Courier New"/>
                <a:sym typeface="Courier New"/>
              </a:rPr>
              <a:t>case label cannot be </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numbers</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d) none of these</a:t>
            </a:r>
            <a:endParaRPr sz="1500">
              <a:solidFill>
                <a:schemeClr val="dk1"/>
              </a:solidFill>
              <a:latin typeface="Courier New"/>
              <a:ea typeface="Courier New"/>
              <a:cs typeface="Courier New"/>
              <a:sym typeface="Courier New"/>
            </a:endParaRPr>
          </a:p>
        </p:txBody>
      </p:sp>
      <p:pic>
        <p:nvPicPr>
          <p:cNvPr id="599" name="Google Shape;599;p47" descr="C:\Users\Sangee\Desktop\face\download.png"/>
          <p:cNvPicPr preferRelativeResize="0"/>
          <p:nvPr/>
        </p:nvPicPr>
        <p:blipFill rotWithShape="1">
          <a:blip r:embed="rId3">
            <a:alphaModFix/>
          </a:blip>
          <a:srcRect/>
          <a:stretch/>
        </p:blipFill>
        <p:spPr>
          <a:xfrm>
            <a:off x="7250925" y="1500174"/>
            <a:ext cx="321471" cy="2678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8"/>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06" name="Google Shape;606;p48"/>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07" name="Google Shape;607;p48"/>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608" name="Google Shape;608;p48"/>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main()</a:t>
            </a:r>
            <a:endParaRPr sz="1500">
              <a:solidFill>
                <a:schemeClr val="lt1"/>
              </a:solidFill>
              <a:latin typeface="Courier New"/>
              <a:ea typeface="Courier New"/>
              <a:cs typeface="Courier New"/>
              <a:sym typeface="Courier New"/>
            </a:endParaRPr>
          </a:p>
        </p:txBody>
      </p:sp>
      <p:sp>
        <p:nvSpPr>
          <p:cNvPr id="609" name="Google Shape;609;p48"/>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10" name="Google Shape;610;p48"/>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if((-100 &amp;&amp; 100) || (20 &amp;&amp; -20))</a:t>
            </a:r>
            <a:endParaRPr sz="1500">
              <a:solidFill>
                <a:schemeClr val="lt1"/>
              </a:solidFill>
              <a:latin typeface="Courier New"/>
              <a:ea typeface="Courier New"/>
              <a:cs typeface="Courier New"/>
              <a:sym typeface="Courier New"/>
            </a:endParaRPr>
          </a:p>
        </p:txBody>
      </p:sp>
      <p:sp>
        <p:nvSpPr>
          <p:cNvPr id="611" name="Google Shape;611;p48"/>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printf(“%s”, “Condition is true”);</a:t>
            </a:r>
            <a:endParaRPr sz="1500">
              <a:solidFill>
                <a:schemeClr val="lt1"/>
              </a:solidFill>
              <a:latin typeface="Courier New"/>
              <a:ea typeface="Courier New"/>
              <a:cs typeface="Courier New"/>
              <a:sym typeface="Courier New"/>
            </a:endParaRPr>
          </a:p>
        </p:txBody>
      </p:sp>
      <p:sp>
        <p:nvSpPr>
          <p:cNvPr id="612" name="Google Shape;612;p48"/>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613" name="Google Shape;613;p48"/>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printf(“%s”,“Condition is false”);</a:t>
            </a:r>
            <a:endParaRPr sz="1500">
              <a:solidFill>
                <a:schemeClr val="lt1"/>
              </a:solidFill>
              <a:latin typeface="Courier New"/>
              <a:ea typeface="Courier New"/>
              <a:cs typeface="Courier New"/>
              <a:sym typeface="Courier New"/>
            </a:endParaRPr>
          </a:p>
        </p:txBody>
      </p:sp>
      <p:sp>
        <p:nvSpPr>
          <p:cNvPr id="614" name="Google Shape;614;p48"/>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return 0;</a:t>
            </a:r>
            <a:endParaRPr sz="1500">
              <a:solidFill>
                <a:schemeClr val="lt1"/>
              </a:solidFill>
              <a:latin typeface="Courier New"/>
              <a:ea typeface="Courier New"/>
              <a:cs typeface="Courier New"/>
              <a:sym typeface="Courier New"/>
            </a:endParaRPr>
          </a:p>
        </p:txBody>
      </p:sp>
      <p:sp>
        <p:nvSpPr>
          <p:cNvPr id="615" name="Google Shape;615;p48"/>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16" name="Google Shape;616;p48"/>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17" name="Google Shape;617;p48"/>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18" name="Google Shape;618;p48"/>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19" name="Google Shape;619;p48"/>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20" name="Google Shape;620;p48"/>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21" name="Google Shape;621;p48"/>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622" name="Google Shape;622;p48"/>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
        <p:nvSpPr>
          <p:cNvPr id="623" name="Google Shape;623;p48"/>
          <p:cNvSpPr txBox="1"/>
          <p:nvPr/>
        </p:nvSpPr>
        <p:spPr>
          <a:xfrm>
            <a:off x="6266300" y="1339439"/>
            <a:ext cx="4038600" cy="339447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a)Condition is true.</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b)Condition is false.</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c)No output</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d)ERROR</a:t>
            </a:r>
            <a:endParaRPr sz="1500">
              <a:solidFill>
                <a:schemeClr val="dk1"/>
              </a:solidFill>
              <a:latin typeface="Courier New"/>
              <a:ea typeface="Courier New"/>
              <a:cs typeface="Courier New"/>
              <a:sym typeface="Courier New"/>
            </a:endParaRPr>
          </a:p>
        </p:txBody>
      </p:sp>
      <p:pic>
        <p:nvPicPr>
          <p:cNvPr id="624" name="Google Shape;624;p48" descr="C:\Users\Sangee\Desktop\face\download.png"/>
          <p:cNvPicPr preferRelativeResize="0"/>
          <p:nvPr/>
        </p:nvPicPr>
        <p:blipFill rotWithShape="1">
          <a:blip r:embed="rId3">
            <a:alphaModFix/>
          </a:blip>
          <a:srcRect/>
          <a:stretch/>
        </p:blipFill>
        <p:spPr>
          <a:xfrm>
            <a:off x="8633254" y="1178703"/>
            <a:ext cx="49291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49"/>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31" name="Google Shape;631;p49"/>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32" name="Google Shape;632;p49"/>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633" name="Google Shape;633;p49"/>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main()</a:t>
            </a:r>
            <a:endParaRPr sz="1500">
              <a:solidFill>
                <a:schemeClr val="lt1"/>
              </a:solidFill>
              <a:latin typeface="Courier New"/>
              <a:ea typeface="Courier New"/>
              <a:cs typeface="Courier New"/>
              <a:sym typeface="Courier New"/>
            </a:endParaRPr>
          </a:p>
        </p:txBody>
      </p:sp>
      <p:sp>
        <p:nvSpPr>
          <p:cNvPr id="634" name="Google Shape;634;p49"/>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35" name="Google Shape;635;p49"/>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a=10;</a:t>
            </a:r>
            <a:endParaRPr sz="1500">
              <a:solidFill>
                <a:schemeClr val="lt1"/>
              </a:solidFill>
              <a:latin typeface="Courier New"/>
              <a:ea typeface="Courier New"/>
              <a:cs typeface="Courier New"/>
              <a:sym typeface="Courier New"/>
            </a:endParaRPr>
          </a:p>
        </p:txBody>
      </p:sp>
      <p:sp>
        <p:nvSpPr>
          <p:cNvPr id="636" name="Google Shape;636;p49"/>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if(a==10)</a:t>
            </a:r>
            <a:endParaRPr sz="1500">
              <a:solidFill>
                <a:schemeClr val="lt1"/>
              </a:solidFill>
              <a:latin typeface="Courier New"/>
              <a:ea typeface="Courier New"/>
              <a:cs typeface="Courier New"/>
              <a:sym typeface="Courier New"/>
            </a:endParaRPr>
          </a:p>
        </p:txBody>
      </p:sp>
      <p:sp>
        <p:nvSpPr>
          <p:cNvPr id="637" name="Google Shape;637;p49"/>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38" name="Google Shape;638;p49"/>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printf(“Hello”);</a:t>
            </a:r>
            <a:endParaRPr sz="1500">
              <a:solidFill>
                <a:schemeClr val="lt1"/>
              </a:solidFill>
              <a:latin typeface="Courier New"/>
              <a:ea typeface="Courier New"/>
              <a:cs typeface="Courier New"/>
              <a:sym typeface="Courier New"/>
            </a:endParaRPr>
          </a:p>
        </p:txBody>
      </p:sp>
      <p:sp>
        <p:nvSpPr>
          <p:cNvPr id="639" name="Google Shape;639;p49"/>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640" name="Google Shape;640;p49"/>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printf(“OK”);      }</a:t>
            </a:r>
            <a:endParaRPr sz="1500">
              <a:solidFill>
                <a:schemeClr val="lt1"/>
              </a:solidFill>
              <a:latin typeface="Courier New"/>
              <a:ea typeface="Courier New"/>
              <a:cs typeface="Courier New"/>
              <a:sym typeface="Courier New"/>
            </a:endParaRPr>
          </a:p>
        </p:txBody>
      </p:sp>
      <p:sp>
        <p:nvSpPr>
          <p:cNvPr id="641" name="Google Shape;641;p49"/>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 {</a:t>
            </a:r>
            <a:endParaRPr sz="1500">
              <a:solidFill>
                <a:schemeClr val="lt1"/>
              </a:solidFill>
              <a:latin typeface="Courier New"/>
              <a:ea typeface="Courier New"/>
              <a:cs typeface="Courier New"/>
              <a:sym typeface="Courier New"/>
            </a:endParaRPr>
          </a:p>
        </p:txBody>
      </p:sp>
      <p:sp>
        <p:nvSpPr>
          <p:cNvPr id="642" name="Google Shape;642;p49"/>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printf(“Hii”); </a:t>
            </a:r>
            <a:endParaRPr sz="1500">
              <a:solidFill>
                <a:schemeClr val="lt1"/>
              </a:solidFill>
              <a:latin typeface="Courier New"/>
              <a:ea typeface="Courier New"/>
              <a:cs typeface="Courier New"/>
              <a:sym typeface="Courier New"/>
            </a:endParaRPr>
          </a:p>
        </p:txBody>
      </p:sp>
      <p:sp>
        <p:nvSpPr>
          <p:cNvPr id="643" name="Google Shape;643;p49"/>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44" name="Google Shape;644;p49"/>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return 0;</a:t>
            </a:r>
            <a:endParaRPr sz="1500">
              <a:solidFill>
                <a:schemeClr val="lt1"/>
              </a:solidFill>
              <a:latin typeface="Courier New"/>
              <a:ea typeface="Courier New"/>
              <a:cs typeface="Courier New"/>
              <a:sym typeface="Courier New"/>
            </a:endParaRPr>
          </a:p>
        </p:txBody>
      </p:sp>
      <p:sp>
        <p:nvSpPr>
          <p:cNvPr id="645" name="Google Shape;645;p49"/>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46" name="Google Shape;646;p49"/>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647" name="Google Shape;647;p49"/>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sp>
        <p:nvSpPr>
          <p:cNvPr id="648" name="Google Shape;648;p49"/>
          <p:cNvSpPr txBox="1"/>
          <p:nvPr/>
        </p:nvSpPr>
        <p:spPr>
          <a:xfrm>
            <a:off x="6340091" y="1339439"/>
            <a:ext cx="4038600" cy="339447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1500">
                <a:solidFill>
                  <a:schemeClr val="dk1"/>
                </a:solidFill>
                <a:latin typeface="Courier New"/>
                <a:ea typeface="Courier New"/>
                <a:cs typeface="Courier New"/>
                <a:sym typeface="Courier New"/>
              </a:rPr>
              <a:t>a)Hello...</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b)Hello...OK</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c)OK</a:t>
            </a:r>
            <a:endParaRPr sz="1500">
              <a:solidFill>
                <a:schemeClr val="dk1"/>
              </a:solidFill>
              <a:latin typeface="Courier New"/>
              <a:ea typeface="Courier New"/>
              <a:cs typeface="Courier New"/>
              <a:sym typeface="Courier New"/>
            </a:endParaRPr>
          </a:p>
          <a:p>
            <a:pPr marL="0" marR="0" lvl="0" indent="0" algn="l" rtl="0">
              <a:spcBef>
                <a:spcPts val="300"/>
              </a:spcBef>
              <a:spcAft>
                <a:spcPts val="0"/>
              </a:spcAft>
              <a:buNone/>
            </a:pPr>
            <a:r>
              <a:rPr lang="en-US" sz="1500">
                <a:solidFill>
                  <a:schemeClr val="dk1"/>
                </a:solidFill>
                <a:latin typeface="Courier New"/>
                <a:ea typeface="Courier New"/>
                <a:cs typeface="Courier New"/>
                <a:sym typeface="Courier New"/>
              </a:rPr>
              <a:t>d)Error</a:t>
            </a:r>
            <a:endParaRPr sz="1500">
              <a:solidFill>
                <a:schemeClr val="dk1"/>
              </a:solidFill>
              <a:latin typeface="Courier New"/>
              <a:ea typeface="Courier New"/>
              <a:cs typeface="Courier New"/>
              <a:sym typeface="Courier New"/>
            </a:endParaRPr>
          </a:p>
        </p:txBody>
      </p:sp>
      <p:pic>
        <p:nvPicPr>
          <p:cNvPr id="649" name="Google Shape;649;p49" descr="C:\Users\Sangee\Desktop\face\download.png"/>
          <p:cNvPicPr preferRelativeResize="0"/>
          <p:nvPr/>
        </p:nvPicPr>
        <p:blipFill rotWithShape="1">
          <a:blip r:embed="rId3">
            <a:alphaModFix/>
          </a:blip>
          <a:srcRect/>
          <a:stretch/>
        </p:blipFill>
        <p:spPr>
          <a:xfrm>
            <a:off x="7400949" y="1982381"/>
            <a:ext cx="49291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p:nvPr/>
        </p:nvSpPr>
        <p:spPr>
          <a:xfrm>
            <a:off x="228600" y="152400"/>
            <a:ext cx="835224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Types  </a:t>
            </a:r>
            <a:endParaRPr sz="3375" b="1">
              <a:solidFill>
                <a:schemeClr val="dk1"/>
              </a:solidFill>
              <a:latin typeface="Nunito Sans"/>
              <a:ea typeface="Nunito Sans"/>
              <a:cs typeface="Nunito Sans"/>
              <a:sym typeface="Nunito Sans"/>
            </a:endParaRPr>
          </a:p>
        </p:txBody>
      </p:sp>
      <p:sp>
        <p:nvSpPr>
          <p:cNvPr id="90" name="Google Shape;90;p5"/>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91" name="Google Shape;91;p5"/>
          <p:cNvSpPr txBox="1"/>
          <p:nvPr/>
        </p:nvSpPr>
        <p:spPr>
          <a:xfrm>
            <a:off x="1371600" y="1752600"/>
            <a:ext cx="6057900" cy="4130939"/>
          </a:xfrm>
          <a:prstGeom prst="rect">
            <a:avLst/>
          </a:prstGeom>
          <a:noFill/>
          <a:ln>
            <a:noFill/>
          </a:ln>
        </p:spPr>
        <p:txBody>
          <a:bodyPr spcFirstLastPara="1" wrap="square" lIns="91425" tIns="45700" rIns="91425" bIns="45700" anchor="t" anchorCtr="0">
            <a:spAutoFit/>
          </a:bodyPr>
          <a:lstStyle/>
          <a:p>
            <a:pPr marL="557530" marR="0" lvl="0" indent="-557530" algn="l" rtl="0">
              <a:lnSpc>
                <a:spcPct val="200000"/>
              </a:lnSpc>
              <a:spcBef>
                <a:spcPts val="0"/>
              </a:spcBef>
              <a:spcAft>
                <a:spcPts val="0"/>
              </a:spcAft>
              <a:buClr>
                <a:schemeClr val="dk1"/>
              </a:buClr>
              <a:buSzPts val="2700"/>
              <a:buFont typeface="Calibri"/>
              <a:buAutoNum type="arabicPeriod"/>
            </a:pPr>
            <a:r>
              <a:rPr lang="en-US" sz="2700">
                <a:solidFill>
                  <a:schemeClr val="dk1"/>
                </a:solidFill>
                <a:latin typeface="Arial"/>
                <a:ea typeface="Arial"/>
                <a:cs typeface="Arial"/>
                <a:sym typeface="Arial"/>
              </a:rPr>
              <a:t>If (simple if)</a:t>
            </a:r>
            <a:endParaRPr sz="2700">
              <a:solidFill>
                <a:schemeClr val="dk1"/>
              </a:solidFill>
              <a:latin typeface="Arial"/>
              <a:ea typeface="Arial"/>
              <a:cs typeface="Arial"/>
              <a:sym typeface="Arial"/>
            </a:endParaRPr>
          </a:p>
          <a:p>
            <a:pPr marL="557530" marR="0" lvl="0" indent="-557530" algn="l" rtl="0">
              <a:lnSpc>
                <a:spcPct val="200000"/>
              </a:lnSpc>
              <a:spcBef>
                <a:spcPts val="0"/>
              </a:spcBef>
              <a:spcAft>
                <a:spcPts val="0"/>
              </a:spcAft>
              <a:buClr>
                <a:schemeClr val="dk1"/>
              </a:buClr>
              <a:buSzPts val="2700"/>
              <a:buFont typeface="Calibri"/>
              <a:buAutoNum type="arabicPeriod"/>
            </a:pPr>
            <a:r>
              <a:rPr lang="en-US" sz="2700">
                <a:solidFill>
                  <a:schemeClr val="dk1"/>
                </a:solidFill>
                <a:latin typeface="Arial"/>
                <a:ea typeface="Arial"/>
                <a:cs typeface="Arial"/>
                <a:sym typeface="Arial"/>
              </a:rPr>
              <a:t>if – else</a:t>
            </a:r>
            <a:endParaRPr sz="2700">
              <a:solidFill>
                <a:schemeClr val="dk1"/>
              </a:solidFill>
              <a:latin typeface="Arial"/>
              <a:ea typeface="Arial"/>
              <a:cs typeface="Arial"/>
              <a:sym typeface="Arial"/>
            </a:endParaRPr>
          </a:p>
          <a:p>
            <a:pPr marL="557530" marR="0" lvl="0" indent="-557530" algn="l" rtl="0">
              <a:lnSpc>
                <a:spcPct val="200000"/>
              </a:lnSpc>
              <a:spcBef>
                <a:spcPts val="0"/>
              </a:spcBef>
              <a:spcAft>
                <a:spcPts val="0"/>
              </a:spcAft>
              <a:buClr>
                <a:schemeClr val="dk1"/>
              </a:buClr>
              <a:buSzPts val="2700"/>
              <a:buFont typeface="Calibri"/>
              <a:buAutoNum type="arabicPeriod"/>
            </a:pPr>
            <a:r>
              <a:rPr lang="en-US" sz="2700">
                <a:solidFill>
                  <a:schemeClr val="dk1"/>
                </a:solidFill>
                <a:latin typeface="Arial"/>
                <a:ea typeface="Arial"/>
                <a:cs typeface="Arial"/>
                <a:sym typeface="Arial"/>
              </a:rPr>
              <a:t>Cascaded(if  else - if) </a:t>
            </a:r>
            <a:endParaRPr sz="2700">
              <a:solidFill>
                <a:schemeClr val="dk1"/>
              </a:solidFill>
              <a:latin typeface="Arial"/>
              <a:ea typeface="Arial"/>
              <a:cs typeface="Arial"/>
              <a:sym typeface="Arial"/>
            </a:endParaRPr>
          </a:p>
          <a:p>
            <a:pPr marL="557530" marR="0" lvl="0" indent="-557530" algn="l" rtl="0">
              <a:lnSpc>
                <a:spcPct val="200000"/>
              </a:lnSpc>
              <a:spcBef>
                <a:spcPts val="0"/>
              </a:spcBef>
              <a:spcAft>
                <a:spcPts val="0"/>
              </a:spcAft>
              <a:buClr>
                <a:schemeClr val="dk1"/>
              </a:buClr>
              <a:buSzPts val="2700"/>
              <a:buFont typeface="Calibri"/>
              <a:buAutoNum type="arabicPeriod"/>
            </a:pPr>
            <a:r>
              <a:rPr lang="en-US" sz="2700">
                <a:solidFill>
                  <a:schemeClr val="dk1"/>
                </a:solidFill>
                <a:latin typeface="Arial"/>
                <a:ea typeface="Arial"/>
                <a:cs typeface="Arial"/>
                <a:sym typeface="Arial"/>
              </a:rPr>
              <a:t>Nested if</a:t>
            </a:r>
            <a:endParaRPr sz="2700">
              <a:solidFill>
                <a:schemeClr val="dk1"/>
              </a:solidFill>
              <a:latin typeface="Arial"/>
              <a:ea typeface="Arial"/>
              <a:cs typeface="Arial"/>
              <a:sym typeface="Arial"/>
            </a:endParaRPr>
          </a:p>
          <a:p>
            <a:pPr marL="557530" marR="0" lvl="0" indent="-557530" algn="l" rtl="0">
              <a:lnSpc>
                <a:spcPct val="200000"/>
              </a:lnSpc>
              <a:spcBef>
                <a:spcPts val="0"/>
              </a:spcBef>
              <a:spcAft>
                <a:spcPts val="0"/>
              </a:spcAft>
              <a:buClr>
                <a:schemeClr val="dk1"/>
              </a:buClr>
              <a:buSzPts val="2700"/>
              <a:buFont typeface="Calibri"/>
              <a:buAutoNum type="arabicPeriod"/>
            </a:pPr>
            <a:r>
              <a:rPr lang="en-US" sz="2700">
                <a:solidFill>
                  <a:schemeClr val="dk1"/>
                </a:solidFill>
                <a:latin typeface="Arial"/>
                <a:ea typeface="Arial"/>
                <a:cs typeface="Arial"/>
                <a:sym typeface="Arial"/>
              </a:rPr>
              <a:t>Switch case</a:t>
            </a:r>
            <a:endParaRPr sz="27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0"/>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56" name="Google Shape;656;p50"/>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57" name="Google Shape;657;p50"/>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658" name="Google Shape;658;p50"/>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659" name="Google Shape;659;p50"/>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60" name="Google Shape;660;p50"/>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a=500,b=100,c;</a:t>
            </a:r>
            <a:endParaRPr sz="1500">
              <a:solidFill>
                <a:schemeClr val="lt1"/>
              </a:solidFill>
              <a:latin typeface="Courier New"/>
              <a:ea typeface="Courier New"/>
              <a:cs typeface="Courier New"/>
              <a:sym typeface="Courier New"/>
            </a:endParaRPr>
          </a:p>
        </p:txBody>
      </p:sp>
      <p:sp>
        <p:nvSpPr>
          <p:cNvPr id="661" name="Google Shape;661;p50"/>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if(!a&gt;=400)</a:t>
            </a:r>
            <a:endParaRPr sz="1500">
              <a:solidFill>
                <a:schemeClr val="lt1"/>
              </a:solidFill>
              <a:latin typeface="Courier New"/>
              <a:ea typeface="Courier New"/>
              <a:cs typeface="Courier New"/>
              <a:sym typeface="Courier New"/>
            </a:endParaRPr>
          </a:p>
        </p:txBody>
      </p:sp>
      <p:sp>
        <p:nvSpPr>
          <p:cNvPr id="662" name="Google Shape;662;p50"/>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b=300;</a:t>
            </a:r>
            <a:endParaRPr sz="1500">
              <a:solidFill>
                <a:schemeClr val="lt1"/>
              </a:solidFill>
              <a:latin typeface="Courier New"/>
              <a:ea typeface="Courier New"/>
              <a:cs typeface="Courier New"/>
              <a:sym typeface="Courier New"/>
            </a:endParaRPr>
          </a:p>
        </p:txBody>
      </p:sp>
      <p:sp>
        <p:nvSpPr>
          <p:cNvPr id="663" name="Google Shape;663;p50"/>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c=200;</a:t>
            </a:r>
            <a:endParaRPr sz="1500">
              <a:solidFill>
                <a:schemeClr val="lt1"/>
              </a:solidFill>
              <a:latin typeface="Courier New"/>
              <a:ea typeface="Courier New"/>
              <a:cs typeface="Courier New"/>
              <a:sym typeface="Courier New"/>
            </a:endParaRPr>
          </a:p>
        </p:txBody>
      </p:sp>
      <p:sp>
        <p:nvSpPr>
          <p:cNvPr id="664" name="Google Shape;664;p50"/>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printf(“b=%d c=%d\n”,b,c);</a:t>
            </a:r>
            <a:endParaRPr sz="1500">
              <a:solidFill>
                <a:schemeClr val="lt1"/>
              </a:solidFill>
              <a:latin typeface="Courier New"/>
              <a:ea typeface="Courier New"/>
              <a:cs typeface="Courier New"/>
              <a:sym typeface="Courier New"/>
            </a:endParaRPr>
          </a:p>
        </p:txBody>
      </p:sp>
      <p:sp>
        <p:nvSpPr>
          <p:cNvPr id="665" name="Google Shape;665;p50"/>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return 0;</a:t>
            </a:r>
            <a:endParaRPr sz="1500">
              <a:solidFill>
                <a:schemeClr val="lt1"/>
              </a:solidFill>
              <a:latin typeface="Courier New"/>
              <a:ea typeface="Courier New"/>
              <a:cs typeface="Courier New"/>
              <a:sym typeface="Courier New"/>
            </a:endParaRPr>
          </a:p>
        </p:txBody>
      </p:sp>
      <p:sp>
        <p:nvSpPr>
          <p:cNvPr id="666" name="Google Shape;666;p50"/>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9   }</a:t>
            </a:r>
            <a:endParaRPr sz="1500">
              <a:solidFill>
                <a:schemeClr val="lt1"/>
              </a:solidFill>
              <a:latin typeface="Courier New"/>
              <a:ea typeface="Courier New"/>
              <a:cs typeface="Courier New"/>
              <a:sym typeface="Courier New"/>
            </a:endParaRPr>
          </a:p>
        </p:txBody>
      </p:sp>
      <p:sp>
        <p:nvSpPr>
          <p:cNvPr id="667" name="Google Shape;667;p50"/>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68" name="Google Shape;668;p50"/>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69" name="Google Shape;669;p50"/>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70" name="Google Shape;670;p50"/>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71" name="Google Shape;671;p50"/>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672" name="Google Shape;672;p50"/>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b=300 c=200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B=100 c=garbage</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B=300 c=garbage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b=100 c=200</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73" name="Google Shape;673;p50"/>
          <p:cNvSpPr txBox="1"/>
          <p:nvPr/>
        </p:nvSpPr>
        <p:spPr>
          <a:xfrm>
            <a:off x="11061" y="1156512"/>
            <a:ext cx="387475"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p:txBody>
      </p:sp>
      <p:pic>
        <p:nvPicPr>
          <p:cNvPr id="674" name="Google Shape;674;p50" descr="C:\Users\Sangee\Desktop\face\download.png"/>
          <p:cNvPicPr preferRelativeResize="0"/>
          <p:nvPr/>
        </p:nvPicPr>
        <p:blipFill rotWithShape="1">
          <a:blip r:embed="rId3">
            <a:alphaModFix/>
          </a:blip>
          <a:srcRect/>
          <a:stretch/>
        </p:blipFill>
        <p:spPr>
          <a:xfrm>
            <a:off x="7871055" y="2155127"/>
            <a:ext cx="393689" cy="3651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51"/>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81" name="Google Shape;681;p51"/>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82" name="Google Shape;682;p51"/>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683" name="Google Shape;683;p51"/>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684" name="Google Shape;684;p51"/>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85" name="Google Shape;685;p51"/>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a=2;</a:t>
            </a:r>
            <a:endParaRPr sz="1500">
              <a:solidFill>
                <a:schemeClr val="lt1"/>
              </a:solidFill>
              <a:latin typeface="Courier New"/>
              <a:ea typeface="Courier New"/>
              <a:cs typeface="Courier New"/>
              <a:sym typeface="Courier New"/>
            </a:endParaRPr>
          </a:p>
        </p:txBody>
      </p:sp>
      <p:sp>
        <p:nvSpPr>
          <p:cNvPr id="686" name="Google Shape;686;p51"/>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if(a--,--a)</a:t>
            </a:r>
            <a:endParaRPr sz="1500">
              <a:solidFill>
                <a:schemeClr val="lt1"/>
              </a:solidFill>
              <a:latin typeface="Courier New"/>
              <a:ea typeface="Courier New"/>
              <a:cs typeface="Courier New"/>
              <a:sym typeface="Courier New"/>
            </a:endParaRPr>
          </a:p>
        </p:txBody>
      </p:sp>
      <p:sp>
        <p:nvSpPr>
          <p:cNvPr id="687" name="Google Shape;687;p51"/>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printf(“tom”);</a:t>
            </a:r>
            <a:endParaRPr sz="1500">
              <a:solidFill>
                <a:schemeClr val="lt1"/>
              </a:solidFill>
              <a:latin typeface="Courier New"/>
              <a:ea typeface="Courier New"/>
              <a:cs typeface="Courier New"/>
              <a:sym typeface="Courier New"/>
            </a:endParaRPr>
          </a:p>
        </p:txBody>
      </p:sp>
      <p:sp>
        <p:nvSpPr>
          <p:cNvPr id="688" name="Google Shape;688;p51"/>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689" name="Google Shape;689;p51"/>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printf(“jerry”);</a:t>
            </a:r>
            <a:endParaRPr sz="1500">
              <a:solidFill>
                <a:schemeClr val="lt1"/>
              </a:solidFill>
              <a:latin typeface="Courier New"/>
              <a:ea typeface="Courier New"/>
              <a:cs typeface="Courier New"/>
              <a:sym typeface="Courier New"/>
            </a:endParaRPr>
          </a:p>
        </p:txBody>
      </p:sp>
      <p:sp>
        <p:nvSpPr>
          <p:cNvPr id="690" name="Google Shape;690;p51"/>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91" name="Google Shape;691;p51"/>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92" name="Google Shape;692;p51"/>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93" name="Google Shape;693;p51"/>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694" name="Google Shape;694;p51"/>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695" name="Google Shape;695;p51"/>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96" name="Google Shape;696;p51"/>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697" name="Google Shape;697;p51"/>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tom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Jerry</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tomjerry</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error</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698" name="Google Shape;698;p51"/>
          <p:cNvSpPr txBox="1"/>
          <p:nvPr/>
        </p:nvSpPr>
        <p:spPr>
          <a:xfrm>
            <a:off x="11061" y="1156512"/>
            <a:ext cx="387475"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p:txBody>
      </p:sp>
      <p:pic>
        <p:nvPicPr>
          <p:cNvPr id="699" name="Google Shape;699;p51" descr="C:\Users\Sangee\Desktop\face\download.png"/>
          <p:cNvPicPr preferRelativeResize="0"/>
          <p:nvPr/>
        </p:nvPicPr>
        <p:blipFill rotWithShape="1">
          <a:blip r:embed="rId3">
            <a:alphaModFix/>
          </a:blip>
          <a:srcRect/>
          <a:stretch/>
        </p:blipFill>
        <p:spPr>
          <a:xfrm>
            <a:off x="7129900" y="1517822"/>
            <a:ext cx="393689" cy="3651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52"/>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06" name="Google Shape;706;p52"/>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07" name="Google Shape;707;p52"/>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708" name="Google Shape;708;p52"/>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709" name="Google Shape;709;p52"/>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10" name="Google Shape;710;p52"/>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x=10,y=20;</a:t>
            </a:r>
            <a:endParaRPr sz="1500">
              <a:solidFill>
                <a:schemeClr val="lt1"/>
              </a:solidFill>
              <a:latin typeface="Courier New"/>
              <a:ea typeface="Courier New"/>
              <a:cs typeface="Courier New"/>
              <a:sym typeface="Courier New"/>
            </a:endParaRPr>
          </a:p>
        </p:txBody>
      </p:sp>
      <p:sp>
        <p:nvSpPr>
          <p:cNvPr id="711" name="Google Shape;711;p52"/>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if(!(!x)&amp;&amp;x)</a:t>
            </a:r>
            <a:endParaRPr sz="1500">
              <a:solidFill>
                <a:schemeClr val="lt1"/>
              </a:solidFill>
              <a:latin typeface="Courier New"/>
              <a:ea typeface="Courier New"/>
              <a:cs typeface="Courier New"/>
              <a:sym typeface="Courier New"/>
            </a:endParaRPr>
          </a:p>
        </p:txBody>
      </p:sp>
      <p:sp>
        <p:nvSpPr>
          <p:cNvPr id="712" name="Google Shape;712;p52"/>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printf(“x=%d\n”,x);</a:t>
            </a:r>
            <a:endParaRPr sz="1500">
              <a:solidFill>
                <a:schemeClr val="lt1"/>
              </a:solidFill>
              <a:latin typeface="Courier New"/>
              <a:ea typeface="Courier New"/>
              <a:cs typeface="Courier New"/>
              <a:sym typeface="Courier New"/>
            </a:endParaRPr>
          </a:p>
        </p:txBody>
      </p:sp>
      <p:sp>
        <p:nvSpPr>
          <p:cNvPr id="713" name="Google Shape;713;p52"/>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714" name="Google Shape;714;p52"/>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printf(“y=%d\n”,y);</a:t>
            </a:r>
            <a:endParaRPr sz="1500">
              <a:solidFill>
                <a:schemeClr val="lt1"/>
              </a:solidFill>
              <a:latin typeface="Courier New"/>
              <a:ea typeface="Courier New"/>
              <a:cs typeface="Courier New"/>
              <a:sym typeface="Courier New"/>
            </a:endParaRPr>
          </a:p>
        </p:txBody>
      </p:sp>
      <p:sp>
        <p:nvSpPr>
          <p:cNvPr id="715" name="Google Shape;715;p52"/>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return 0;</a:t>
            </a:r>
            <a:endParaRPr sz="1500">
              <a:solidFill>
                <a:schemeClr val="lt1"/>
              </a:solidFill>
              <a:latin typeface="Courier New"/>
              <a:ea typeface="Courier New"/>
              <a:cs typeface="Courier New"/>
              <a:sym typeface="Courier New"/>
            </a:endParaRPr>
          </a:p>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16" name="Google Shape;716;p52"/>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9    }</a:t>
            </a:r>
            <a:endParaRPr sz="1500">
              <a:solidFill>
                <a:schemeClr val="lt1"/>
              </a:solidFill>
              <a:latin typeface="Courier New"/>
              <a:ea typeface="Courier New"/>
              <a:cs typeface="Courier New"/>
              <a:sym typeface="Courier New"/>
            </a:endParaRPr>
          </a:p>
        </p:txBody>
      </p:sp>
      <p:sp>
        <p:nvSpPr>
          <p:cNvPr id="717" name="Google Shape;717;p52"/>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18" name="Google Shape;718;p52"/>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19" name="Google Shape;719;p52"/>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20" name="Google Shape;720;p52"/>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21" name="Google Shape;721;p52"/>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722" name="Google Shape;722;p52"/>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x=20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X=0</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X=10</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x=1</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23" name="Google Shape;723;p52"/>
          <p:cNvSpPr txBox="1"/>
          <p:nvPr/>
        </p:nvSpPr>
        <p:spPr>
          <a:xfrm>
            <a:off x="11061" y="1156512"/>
            <a:ext cx="387475"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p:txBody>
      </p:sp>
      <p:pic>
        <p:nvPicPr>
          <p:cNvPr id="724" name="Google Shape;724;p52" descr="C:\Users\Sangee\Desktop\face\download.png"/>
          <p:cNvPicPr preferRelativeResize="0"/>
          <p:nvPr/>
        </p:nvPicPr>
        <p:blipFill rotWithShape="1">
          <a:blip r:embed="rId3">
            <a:alphaModFix/>
          </a:blip>
          <a:srcRect/>
          <a:stretch/>
        </p:blipFill>
        <p:spPr>
          <a:xfrm>
            <a:off x="7040112" y="1736272"/>
            <a:ext cx="431304"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3"/>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13</a:t>
            </a: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731" name="Google Shape;731;p53"/>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14</a:t>
            </a:r>
            <a:r>
              <a:rPr lang="en-US" sz="1500">
                <a:solidFill>
                  <a:schemeClr val="lt1"/>
                </a:solidFill>
                <a:latin typeface="Courier New"/>
                <a:ea typeface="Courier New"/>
                <a:cs typeface="Courier New"/>
                <a:sym typeface="Courier New"/>
              </a:rPr>
              <a:t>		}  }</a:t>
            </a:r>
            <a:endParaRPr sz="1500">
              <a:solidFill>
                <a:schemeClr val="lt1"/>
              </a:solidFill>
              <a:latin typeface="Courier New"/>
              <a:ea typeface="Courier New"/>
              <a:cs typeface="Courier New"/>
              <a:sym typeface="Courier New"/>
            </a:endParaRPr>
          </a:p>
        </p:txBody>
      </p:sp>
      <p:sp>
        <p:nvSpPr>
          <p:cNvPr id="732" name="Google Shape;732;p53"/>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733" name="Google Shape;733;p53"/>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734" name="Google Shape;734;p53"/>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35" name="Google Shape;735;p53"/>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double ch;</a:t>
            </a:r>
            <a:endParaRPr sz="1500">
              <a:solidFill>
                <a:schemeClr val="lt1"/>
              </a:solidFill>
              <a:latin typeface="Courier New"/>
              <a:ea typeface="Courier New"/>
              <a:cs typeface="Courier New"/>
              <a:sym typeface="Courier New"/>
            </a:endParaRPr>
          </a:p>
        </p:txBody>
      </p:sp>
      <p:sp>
        <p:nvSpPr>
          <p:cNvPr id="736" name="Google Shape;736;p53"/>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printf(“Enter a value between 1 to 2:”);</a:t>
            </a:r>
            <a:endParaRPr sz="1500">
              <a:solidFill>
                <a:schemeClr val="lt1"/>
              </a:solidFill>
              <a:latin typeface="Courier New"/>
              <a:ea typeface="Courier New"/>
              <a:cs typeface="Courier New"/>
              <a:sym typeface="Courier New"/>
            </a:endParaRPr>
          </a:p>
        </p:txBody>
      </p:sp>
      <p:sp>
        <p:nvSpPr>
          <p:cNvPr id="737" name="Google Shape;737;p53"/>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scanf(“%1f”,&amp;ch);</a:t>
            </a:r>
            <a:endParaRPr sz="1500">
              <a:solidFill>
                <a:schemeClr val="lt1"/>
              </a:solidFill>
              <a:latin typeface="Courier New"/>
              <a:ea typeface="Courier New"/>
              <a:cs typeface="Courier New"/>
              <a:sym typeface="Courier New"/>
            </a:endParaRPr>
          </a:p>
        </p:txBody>
      </p:sp>
      <p:sp>
        <p:nvSpPr>
          <p:cNvPr id="738" name="Google Shape;738;p53"/>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switch(ch)</a:t>
            </a:r>
            <a:endParaRPr sz="1500">
              <a:solidFill>
                <a:schemeClr val="lt1"/>
              </a:solidFill>
              <a:latin typeface="Courier New"/>
              <a:ea typeface="Courier New"/>
              <a:cs typeface="Courier New"/>
              <a:sym typeface="Courier New"/>
            </a:endParaRPr>
          </a:p>
        </p:txBody>
      </p:sp>
      <p:sp>
        <p:nvSpPr>
          <p:cNvPr id="739" name="Google Shape;739;p53"/>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40" name="Google Shape;740;p53"/>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1:</a:t>
            </a:r>
            <a:endParaRPr sz="1500">
              <a:solidFill>
                <a:schemeClr val="lt1"/>
              </a:solidFill>
              <a:latin typeface="Courier New"/>
              <a:ea typeface="Courier New"/>
              <a:cs typeface="Courier New"/>
              <a:sym typeface="Courier New"/>
            </a:endParaRPr>
          </a:p>
        </p:txBody>
      </p:sp>
      <p:sp>
        <p:nvSpPr>
          <p:cNvPr id="741" name="Google Shape;741;p53"/>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9</a:t>
            </a:r>
            <a:r>
              <a:rPr lang="en-US" sz="1500">
                <a:solidFill>
                  <a:schemeClr val="lt1"/>
                </a:solidFill>
                <a:latin typeface="Courier New"/>
                <a:ea typeface="Courier New"/>
                <a:cs typeface="Courier New"/>
                <a:sym typeface="Courier New"/>
              </a:rPr>
              <a:t>		printf(“1”);</a:t>
            </a:r>
            <a:endParaRPr sz="1500">
              <a:solidFill>
                <a:schemeClr val="lt1"/>
              </a:solidFill>
              <a:latin typeface="Courier New"/>
              <a:ea typeface="Courier New"/>
              <a:cs typeface="Courier New"/>
              <a:sym typeface="Courier New"/>
            </a:endParaRPr>
          </a:p>
        </p:txBody>
      </p:sp>
      <p:sp>
        <p:nvSpPr>
          <p:cNvPr id="742" name="Google Shape;742;p53"/>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10</a:t>
            </a: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743" name="Google Shape;743;p53"/>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11</a:t>
            </a:r>
            <a:r>
              <a:rPr lang="en-US" sz="1500">
                <a:solidFill>
                  <a:schemeClr val="lt1"/>
                </a:solidFill>
                <a:latin typeface="Courier New"/>
                <a:ea typeface="Courier New"/>
                <a:cs typeface="Courier New"/>
                <a:sym typeface="Courier New"/>
              </a:rPr>
              <a:t>	  case 2:</a:t>
            </a:r>
            <a:endParaRPr sz="1500">
              <a:solidFill>
                <a:schemeClr val="lt1"/>
              </a:solidFill>
              <a:latin typeface="Courier New"/>
              <a:ea typeface="Courier New"/>
              <a:cs typeface="Courier New"/>
              <a:sym typeface="Courier New"/>
            </a:endParaRPr>
          </a:p>
        </p:txBody>
      </p:sp>
      <p:sp>
        <p:nvSpPr>
          <p:cNvPr id="744" name="Google Shape;744;p53"/>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b="1">
                <a:solidFill>
                  <a:srgbClr val="FFFF00"/>
                </a:solidFill>
                <a:latin typeface="Courier New"/>
                <a:ea typeface="Courier New"/>
                <a:cs typeface="Courier New"/>
                <a:sym typeface="Courier New"/>
              </a:rPr>
              <a:t>12</a:t>
            </a:r>
            <a:r>
              <a:rPr lang="en-US" sz="1500">
                <a:solidFill>
                  <a:schemeClr val="lt1"/>
                </a:solidFill>
                <a:latin typeface="Courier New"/>
                <a:ea typeface="Courier New"/>
                <a:cs typeface="Courier New"/>
                <a:sym typeface="Courier New"/>
              </a:rPr>
              <a:t>		printf(“2”);</a:t>
            </a:r>
            <a:endParaRPr sz="1500">
              <a:solidFill>
                <a:schemeClr val="lt1"/>
              </a:solidFill>
              <a:latin typeface="Courier New"/>
              <a:ea typeface="Courier New"/>
              <a:cs typeface="Courier New"/>
              <a:sym typeface="Courier New"/>
            </a:endParaRPr>
          </a:p>
        </p:txBody>
      </p:sp>
      <p:sp>
        <p:nvSpPr>
          <p:cNvPr id="745" name="Google Shape;745;p53"/>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46" name="Google Shape;746;p53"/>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747" name="Google Shape;747;p53"/>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Compile time error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1</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2</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varies</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48" name="Google Shape;748;p53"/>
          <p:cNvSpPr txBox="1"/>
          <p:nvPr/>
        </p:nvSpPr>
        <p:spPr>
          <a:xfrm>
            <a:off x="11061" y="1156512"/>
            <a:ext cx="387475" cy="31797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p:txBody>
      </p:sp>
      <p:pic>
        <p:nvPicPr>
          <p:cNvPr id="749" name="Google Shape;749;p53" descr="C:\Users\Sangee\Desktop\face\download.png"/>
          <p:cNvPicPr preferRelativeResize="0"/>
          <p:nvPr/>
        </p:nvPicPr>
        <p:blipFill rotWithShape="1">
          <a:blip r:embed="rId3">
            <a:alphaModFix/>
          </a:blip>
          <a:srcRect/>
          <a:stretch/>
        </p:blipFill>
        <p:spPr>
          <a:xfrm>
            <a:off x="8665693" y="1122759"/>
            <a:ext cx="406901" cy="3774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4"/>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756" name="Google Shape;756;p54"/>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 }</a:t>
            </a:r>
            <a:endParaRPr sz="1500">
              <a:solidFill>
                <a:schemeClr val="lt1"/>
              </a:solidFill>
              <a:latin typeface="Courier New"/>
              <a:ea typeface="Courier New"/>
              <a:cs typeface="Courier New"/>
              <a:sym typeface="Courier New"/>
            </a:endParaRPr>
          </a:p>
        </p:txBody>
      </p:sp>
      <p:sp>
        <p:nvSpPr>
          <p:cNvPr id="757" name="Google Shape;757;p54"/>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758" name="Google Shape;758;p54"/>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759" name="Google Shape;759;p54"/>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60" name="Google Shape;760;p54"/>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ch;</a:t>
            </a:r>
            <a:endParaRPr sz="1500">
              <a:solidFill>
                <a:schemeClr val="lt1"/>
              </a:solidFill>
              <a:latin typeface="Courier New"/>
              <a:ea typeface="Courier New"/>
              <a:cs typeface="Courier New"/>
              <a:sym typeface="Courier New"/>
            </a:endParaRPr>
          </a:p>
        </p:txBody>
      </p:sp>
      <p:sp>
        <p:nvSpPr>
          <p:cNvPr id="761" name="Google Shape;761;p54"/>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printf(“Enter a value between 1 to 2:”);</a:t>
            </a:r>
            <a:endParaRPr sz="1500">
              <a:solidFill>
                <a:schemeClr val="lt1"/>
              </a:solidFill>
              <a:latin typeface="Courier New"/>
              <a:ea typeface="Courier New"/>
              <a:cs typeface="Courier New"/>
              <a:sym typeface="Courier New"/>
            </a:endParaRPr>
          </a:p>
        </p:txBody>
      </p:sp>
      <p:sp>
        <p:nvSpPr>
          <p:cNvPr id="762" name="Google Shape;762;p54"/>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scanf(“%d”,&amp;ch);</a:t>
            </a:r>
            <a:endParaRPr sz="1500">
              <a:solidFill>
                <a:schemeClr val="lt1"/>
              </a:solidFill>
              <a:latin typeface="Courier New"/>
              <a:ea typeface="Courier New"/>
              <a:cs typeface="Courier New"/>
              <a:sym typeface="Courier New"/>
            </a:endParaRPr>
          </a:p>
        </p:txBody>
      </p:sp>
      <p:sp>
        <p:nvSpPr>
          <p:cNvPr id="763" name="Google Shape;763;p54"/>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switch(ch)</a:t>
            </a:r>
            <a:endParaRPr sz="1500">
              <a:solidFill>
                <a:schemeClr val="lt1"/>
              </a:solidFill>
              <a:latin typeface="Courier New"/>
              <a:ea typeface="Courier New"/>
              <a:cs typeface="Courier New"/>
              <a:sym typeface="Courier New"/>
            </a:endParaRPr>
          </a:p>
        </p:txBody>
      </p:sp>
      <p:sp>
        <p:nvSpPr>
          <p:cNvPr id="764" name="Google Shape;764;p54"/>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65" name="Google Shape;765;p54"/>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1:</a:t>
            </a:r>
            <a:endParaRPr sz="1500">
              <a:solidFill>
                <a:schemeClr val="lt1"/>
              </a:solidFill>
              <a:latin typeface="Courier New"/>
              <a:ea typeface="Courier New"/>
              <a:cs typeface="Courier New"/>
              <a:sym typeface="Courier New"/>
            </a:endParaRPr>
          </a:p>
        </p:txBody>
      </p:sp>
      <p:sp>
        <p:nvSpPr>
          <p:cNvPr id="766" name="Google Shape;766;p54"/>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9	 	printf(“1\n”);</a:t>
            </a:r>
            <a:endParaRPr sz="1500">
              <a:solidFill>
                <a:schemeClr val="lt1"/>
              </a:solidFill>
              <a:latin typeface="Courier New"/>
              <a:ea typeface="Courier New"/>
              <a:cs typeface="Courier New"/>
              <a:sym typeface="Courier New"/>
            </a:endParaRPr>
          </a:p>
        </p:txBody>
      </p:sp>
      <p:sp>
        <p:nvSpPr>
          <p:cNvPr id="767" name="Google Shape;767;p54"/>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break;</a:t>
            </a:r>
            <a:endParaRPr sz="1500">
              <a:solidFill>
                <a:schemeClr val="lt1"/>
              </a:solidFill>
              <a:latin typeface="Courier New"/>
              <a:ea typeface="Courier New"/>
              <a:cs typeface="Courier New"/>
              <a:sym typeface="Courier New"/>
            </a:endParaRPr>
          </a:p>
        </p:txBody>
      </p:sp>
      <p:sp>
        <p:nvSpPr>
          <p:cNvPr id="768" name="Google Shape;768;p54"/>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2:</a:t>
            </a:r>
            <a:endParaRPr sz="1500">
              <a:solidFill>
                <a:schemeClr val="lt1"/>
              </a:solidFill>
              <a:latin typeface="Courier New"/>
              <a:ea typeface="Courier New"/>
              <a:cs typeface="Courier New"/>
              <a:sym typeface="Courier New"/>
            </a:endParaRPr>
          </a:p>
        </p:txBody>
      </p:sp>
      <p:sp>
        <p:nvSpPr>
          <p:cNvPr id="769" name="Google Shape;769;p54"/>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printf(“2\n”);</a:t>
            </a:r>
            <a:endParaRPr sz="1500">
              <a:solidFill>
                <a:schemeClr val="lt1"/>
              </a:solidFill>
              <a:latin typeface="Courier New"/>
              <a:ea typeface="Courier New"/>
              <a:cs typeface="Courier New"/>
              <a:sym typeface="Courier New"/>
            </a:endParaRPr>
          </a:p>
        </p:txBody>
      </p:sp>
      <p:sp>
        <p:nvSpPr>
          <p:cNvPr id="770" name="Google Shape;770;p54"/>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71" name="Google Shape;771;p54"/>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772" name="Google Shape;772;p54"/>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1  1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Hi 2</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Runtime error</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4  2</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73" name="Google Shape;773;p54"/>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1314</a:t>
            </a:r>
            <a:endParaRPr sz="1500" b="1">
              <a:solidFill>
                <a:srgbClr val="FFFF00"/>
              </a:solidFill>
              <a:latin typeface="Courier New"/>
              <a:ea typeface="Courier New"/>
              <a:cs typeface="Courier New"/>
              <a:sym typeface="Courier New"/>
            </a:endParaRPr>
          </a:p>
        </p:txBody>
      </p:sp>
      <p:pic>
        <p:nvPicPr>
          <p:cNvPr id="774" name="Google Shape;774;p54" descr="C:\Users\Sangee\Desktop\face\download.png"/>
          <p:cNvPicPr preferRelativeResize="0"/>
          <p:nvPr/>
        </p:nvPicPr>
        <p:blipFill rotWithShape="1">
          <a:blip r:embed="rId3">
            <a:alphaModFix/>
          </a:blip>
          <a:srcRect/>
          <a:stretch/>
        </p:blipFill>
        <p:spPr>
          <a:xfrm>
            <a:off x="6686550" y="2124128"/>
            <a:ext cx="457200"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55"/>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81" name="Google Shape;781;p55"/>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82" name="Google Shape;782;p55"/>
          <p:cNvSpPr/>
          <p:nvPr/>
        </p:nvSpPr>
        <p:spPr>
          <a:xfrm>
            <a:off x="0" y="857250"/>
            <a:ext cx="9132900"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783" name="Google Shape;783;p55"/>
          <p:cNvSpPr/>
          <p:nvPr/>
        </p:nvSpPr>
        <p:spPr>
          <a:xfrm>
            <a:off x="-3688" y="1200150"/>
            <a:ext cx="91476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784" name="Google Shape;784;p55"/>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85" name="Google Shape;785;p55"/>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a=10;</a:t>
            </a:r>
            <a:endParaRPr sz="1500">
              <a:solidFill>
                <a:schemeClr val="lt1"/>
              </a:solidFill>
              <a:latin typeface="Courier New"/>
              <a:ea typeface="Courier New"/>
              <a:cs typeface="Courier New"/>
              <a:sym typeface="Courier New"/>
            </a:endParaRPr>
          </a:p>
        </p:txBody>
      </p:sp>
      <p:sp>
        <p:nvSpPr>
          <p:cNvPr id="786" name="Google Shape;786;p55"/>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switch(a)</a:t>
            </a:r>
            <a:endParaRPr sz="1500">
              <a:solidFill>
                <a:schemeClr val="lt1"/>
              </a:solidFill>
              <a:latin typeface="Courier New"/>
              <a:ea typeface="Courier New"/>
              <a:cs typeface="Courier New"/>
              <a:sym typeface="Courier New"/>
            </a:endParaRPr>
          </a:p>
        </p:txBody>
      </p:sp>
      <p:sp>
        <p:nvSpPr>
          <p:cNvPr id="787" name="Google Shape;787;p55"/>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a:t>
            </a:r>
            <a:endParaRPr sz="1500" b="0" i="0" u="none" strike="noStrike" cap="none">
              <a:solidFill>
                <a:schemeClr val="lt1"/>
              </a:solidFill>
              <a:latin typeface="Courier New"/>
              <a:ea typeface="Courier New"/>
              <a:cs typeface="Courier New"/>
              <a:sym typeface="Courier New"/>
            </a:endParaRPr>
          </a:p>
        </p:txBody>
      </p:sp>
      <p:sp>
        <p:nvSpPr>
          <p:cNvPr id="788" name="Google Shape;788;p55"/>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5+5:</a:t>
            </a:r>
            <a:endParaRPr sz="1500">
              <a:solidFill>
                <a:schemeClr val="lt1"/>
              </a:solidFill>
              <a:latin typeface="Courier New"/>
              <a:ea typeface="Courier New"/>
              <a:cs typeface="Courier New"/>
              <a:sym typeface="Courier New"/>
            </a:endParaRPr>
          </a:p>
        </p:txBody>
      </p:sp>
      <p:sp>
        <p:nvSpPr>
          <p:cNvPr id="789" name="Google Shape;789;p55"/>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printf(“Hello\n”);</a:t>
            </a:r>
            <a:endParaRPr sz="1500">
              <a:solidFill>
                <a:schemeClr val="lt1"/>
              </a:solidFill>
              <a:latin typeface="Courier New"/>
              <a:ea typeface="Courier New"/>
              <a:cs typeface="Courier New"/>
              <a:sym typeface="Courier New"/>
            </a:endParaRPr>
          </a:p>
        </p:txBody>
      </p:sp>
      <p:sp>
        <p:nvSpPr>
          <p:cNvPr id="790" name="Google Shape;790;p55"/>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default:	</a:t>
            </a:r>
            <a:endParaRPr sz="1500">
              <a:solidFill>
                <a:schemeClr val="lt1"/>
              </a:solidFill>
              <a:latin typeface="Courier New"/>
              <a:ea typeface="Courier New"/>
              <a:cs typeface="Courier New"/>
              <a:sym typeface="Courier New"/>
            </a:endParaRPr>
          </a:p>
        </p:txBody>
      </p:sp>
      <p:sp>
        <p:nvSpPr>
          <p:cNvPr id="791" name="Google Shape;791;p55"/>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9	    printf(“ok\n”);</a:t>
            </a:r>
            <a:endParaRPr sz="1500">
              <a:solidFill>
                <a:schemeClr val="lt1"/>
              </a:solidFill>
              <a:latin typeface="Courier New"/>
              <a:ea typeface="Courier New"/>
              <a:cs typeface="Courier New"/>
              <a:sym typeface="Courier New"/>
            </a:endParaRPr>
          </a:p>
        </p:txBody>
      </p:sp>
      <p:sp>
        <p:nvSpPr>
          <p:cNvPr id="792" name="Google Shape;792;p55"/>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93" name="Google Shape;793;p55"/>
          <p:cNvSpPr/>
          <p:nvPr/>
        </p:nvSpPr>
        <p:spPr>
          <a:xfrm>
            <a:off x="-1399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794" name="Google Shape;794;p55"/>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795" name="Google Shape;795;p55"/>
          <p:cNvSpPr/>
          <p:nvPr/>
        </p:nvSpPr>
        <p:spPr>
          <a:xfrm>
            <a:off x="6115050" y="861385"/>
            <a:ext cx="3025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96" name="Google Shape;796;p55"/>
          <p:cNvSpPr/>
          <p:nvPr/>
        </p:nvSpPr>
        <p:spPr>
          <a:xfrm>
            <a:off x="6115050" y="866445"/>
            <a:ext cx="3036300" cy="38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797" name="Google Shape;797;p55"/>
          <p:cNvSpPr txBox="1"/>
          <p:nvPr/>
        </p:nvSpPr>
        <p:spPr>
          <a:xfrm>
            <a:off x="6115050" y="1122068"/>
            <a:ext cx="2800500" cy="4825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Hello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OK</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Hello</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   Ok</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Error</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798" name="Google Shape;798;p55"/>
          <p:cNvSpPr txBox="1"/>
          <p:nvPr/>
        </p:nvSpPr>
        <p:spPr>
          <a:xfrm>
            <a:off x="11061" y="1156511"/>
            <a:ext cx="387475"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p:txBody>
      </p:sp>
      <p:pic>
        <p:nvPicPr>
          <p:cNvPr id="799" name="Google Shape;799;p55" descr="C:\Users\Sangee\Desktop\face\download.png"/>
          <p:cNvPicPr preferRelativeResize="0"/>
          <p:nvPr/>
        </p:nvPicPr>
        <p:blipFill rotWithShape="1">
          <a:blip r:embed="rId3">
            <a:alphaModFix/>
          </a:blip>
          <a:srcRect/>
          <a:stretch/>
        </p:blipFill>
        <p:spPr>
          <a:xfrm>
            <a:off x="7275932" y="2118116"/>
            <a:ext cx="457200"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6"/>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06" name="Google Shape;806;p56"/>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07" name="Google Shape;807;p56"/>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808" name="Google Shape;808;p56"/>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809" name="Google Shape;809;p56"/>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10" name="Google Shape;810;p56"/>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char val=1;</a:t>
            </a:r>
            <a:endParaRPr sz="1500">
              <a:solidFill>
                <a:schemeClr val="lt1"/>
              </a:solidFill>
              <a:latin typeface="Courier New"/>
              <a:ea typeface="Courier New"/>
              <a:cs typeface="Courier New"/>
              <a:sym typeface="Courier New"/>
            </a:endParaRPr>
          </a:p>
        </p:txBody>
      </p:sp>
      <p:sp>
        <p:nvSpPr>
          <p:cNvPr id="811" name="Google Shape;811;p56"/>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if(val--==0))</a:t>
            </a:r>
            <a:endParaRPr sz="1500">
              <a:solidFill>
                <a:schemeClr val="lt1"/>
              </a:solidFill>
              <a:latin typeface="Courier New"/>
              <a:ea typeface="Courier New"/>
              <a:cs typeface="Courier New"/>
              <a:sym typeface="Courier New"/>
            </a:endParaRPr>
          </a:p>
        </p:txBody>
      </p:sp>
      <p:sp>
        <p:nvSpPr>
          <p:cNvPr id="812" name="Google Shape;812;p56"/>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printf(“TRUE”);</a:t>
            </a:r>
            <a:endParaRPr sz="1500">
              <a:solidFill>
                <a:schemeClr val="lt1"/>
              </a:solidFill>
              <a:latin typeface="Courier New"/>
              <a:ea typeface="Courier New"/>
              <a:cs typeface="Courier New"/>
              <a:sym typeface="Courier New"/>
            </a:endParaRPr>
          </a:p>
        </p:txBody>
      </p:sp>
      <p:sp>
        <p:nvSpPr>
          <p:cNvPr id="813" name="Google Shape;813;p56"/>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1500" b="0" i="0" u="none" strike="noStrike" cap="none">
                <a:solidFill>
                  <a:schemeClr val="lt1"/>
                </a:solidFill>
                <a:latin typeface="Courier New"/>
                <a:ea typeface="Courier New"/>
                <a:cs typeface="Courier New"/>
                <a:sym typeface="Courier New"/>
              </a:rPr>
              <a:t>	 else</a:t>
            </a:r>
            <a:endParaRPr sz="1500" b="0" i="0" u="none" strike="noStrike" cap="none">
              <a:solidFill>
                <a:schemeClr val="lt1"/>
              </a:solidFill>
              <a:latin typeface="Courier New"/>
              <a:ea typeface="Courier New"/>
              <a:cs typeface="Courier New"/>
              <a:sym typeface="Courier New"/>
            </a:endParaRPr>
          </a:p>
        </p:txBody>
      </p:sp>
      <p:sp>
        <p:nvSpPr>
          <p:cNvPr id="814" name="Google Shape;814;p56"/>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printf(“FALSE”);</a:t>
            </a:r>
            <a:endParaRPr sz="1500">
              <a:solidFill>
                <a:schemeClr val="lt1"/>
              </a:solidFill>
              <a:latin typeface="Courier New"/>
              <a:ea typeface="Courier New"/>
              <a:cs typeface="Courier New"/>
              <a:sym typeface="Courier New"/>
            </a:endParaRPr>
          </a:p>
        </p:txBody>
      </p:sp>
      <p:sp>
        <p:nvSpPr>
          <p:cNvPr id="815" name="Google Shape;815;p56"/>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16" name="Google Shape;816;p56"/>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17" name="Google Shape;817;p56"/>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18" name="Google Shape;818;p56"/>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19" name="Google Shape;819;p56"/>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20" name="Google Shape;820;p56"/>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21" name="Google Shape;821;p56"/>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822" name="Google Shape;822;p56"/>
          <p:cNvSpPr txBox="1"/>
          <p:nvPr/>
        </p:nvSpPr>
        <p:spPr>
          <a:xfrm>
            <a:off x="6115050" y="1122069"/>
            <a:ext cx="2800350" cy="45647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FALSE </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Error</a:t>
            </a:r>
            <a:endParaRPr sz="1500">
              <a:solidFill>
                <a:schemeClr val="dk1"/>
              </a:solidFill>
              <a:latin typeface="Courier New"/>
              <a:ea typeface="Courier New"/>
              <a:cs typeface="Courier New"/>
              <a:sym typeface="Courier New"/>
            </a:endParaRPr>
          </a:p>
          <a:p>
            <a:pPr marL="342900" marR="0" lvl="0" indent="-342900" algn="l" rtl="0">
              <a:lnSpc>
                <a:spcPct val="150000"/>
              </a:lnSpc>
              <a:spcBef>
                <a:spcPts val="0"/>
              </a:spcBef>
              <a:spcAft>
                <a:spcPts val="0"/>
              </a:spcAft>
              <a:buClr>
                <a:schemeClr val="dk1"/>
              </a:buClr>
              <a:buSzPts val="1500"/>
              <a:buFont typeface="Courier New"/>
              <a:buAutoNum type="arabicPlain" startAt="2"/>
            </a:pPr>
            <a:r>
              <a:rPr lang="en-US" sz="1500">
                <a:solidFill>
                  <a:schemeClr val="dk1"/>
                </a:solidFill>
                <a:latin typeface="Courier New"/>
                <a:ea typeface="Courier New"/>
                <a:cs typeface="Courier New"/>
                <a:sym typeface="Courier New"/>
              </a:rPr>
              <a:t>TRUE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None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23" name="Google Shape;823;p56"/>
          <p:cNvSpPr txBox="1"/>
          <p:nvPr/>
        </p:nvSpPr>
        <p:spPr>
          <a:xfrm>
            <a:off x="11061" y="1156512"/>
            <a:ext cx="387475" cy="31797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b="1">
              <a:solidFill>
                <a:srgbClr val="FFFF00"/>
              </a:solidFill>
              <a:latin typeface="Courier New"/>
              <a:ea typeface="Courier New"/>
              <a:cs typeface="Courier New"/>
              <a:sym typeface="Courier New"/>
            </a:endParaRPr>
          </a:p>
        </p:txBody>
      </p:sp>
      <p:pic>
        <p:nvPicPr>
          <p:cNvPr id="824" name="Google Shape;824;p56" descr="C:\Users\Sangee\Desktop\face\download.png"/>
          <p:cNvPicPr preferRelativeResize="0"/>
          <p:nvPr/>
        </p:nvPicPr>
        <p:blipFill rotWithShape="1">
          <a:blip r:embed="rId3">
            <a:alphaModFix/>
          </a:blip>
          <a:srcRect/>
          <a:stretch/>
        </p:blipFill>
        <p:spPr>
          <a:xfrm>
            <a:off x="7404616" y="1068278"/>
            <a:ext cx="457200"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7"/>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31" name="Google Shape;831;p57"/>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32" name="Google Shape;832;p57"/>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833" name="Google Shape;833;p57"/>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r>
              <a:rPr lang="en-US" sz="1500">
                <a:solidFill>
                  <a:schemeClr val="lt1"/>
                </a:solidFill>
                <a:latin typeface="Times New Roman"/>
                <a:ea typeface="Times New Roman"/>
                <a:cs typeface="Times New Roman"/>
                <a:sym typeface="Times New Roman"/>
              </a:rPr>
              <a:t>main()</a:t>
            </a:r>
            <a:endParaRPr sz="15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34" name="Google Shape;834;p57"/>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r>
              <a:rPr lang="en-US" sz="1500">
                <a:solidFill>
                  <a:srgbClr val="F05136"/>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a:t>
            </a:r>
            <a:endParaRPr sz="1500">
              <a:solidFill>
                <a:schemeClr val="lt1"/>
              </a:solidFill>
              <a:latin typeface="Courier New"/>
              <a:ea typeface="Courier New"/>
              <a:cs typeface="Courier New"/>
              <a:sym typeface="Courier New"/>
            </a:endParaRPr>
          </a:p>
        </p:txBody>
      </p:sp>
      <p:sp>
        <p:nvSpPr>
          <p:cNvPr id="835" name="Google Shape;835;p57"/>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if(1)</a:t>
            </a:r>
            <a:endParaRPr sz="1500">
              <a:solidFill>
                <a:schemeClr val="lt1"/>
              </a:solidFill>
              <a:latin typeface="Courier New"/>
              <a:ea typeface="Courier New"/>
              <a:cs typeface="Courier New"/>
              <a:sym typeface="Courier New"/>
            </a:endParaRPr>
          </a:p>
        </p:txBody>
      </p:sp>
      <p:sp>
        <p:nvSpPr>
          <p:cNvPr id="836" name="Google Shape;836;p57"/>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printf(“Hai”);</a:t>
            </a:r>
            <a:endParaRPr sz="1500">
              <a:solidFill>
                <a:schemeClr val="lt1"/>
              </a:solidFill>
              <a:latin typeface="Courier New"/>
              <a:ea typeface="Courier New"/>
              <a:cs typeface="Courier New"/>
              <a:sym typeface="Courier New"/>
            </a:endParaRPr>
          </a:p>
        </p:txBody>
      </p:sp>
      <p:sp>
        <p:nvSpPr>
          <p:cNvPr id="837" name="Google Shape;837;p57"/>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838" name="Google Shape;838;p57"/>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printf(“Hello”);</a:t>
            </a:r>
            <a:endParaRPr sz="1500">
              <a:solidFill>
                <a:schemeClr val="lt1"/>
              </a:solidFill>
              <a:latin typeface="Courier New"/>
              <a:ea typeface="Courier New"/>
              <a:cs typeface="Courier New"/>
              <a:sym typeface="Courier New"/>
            </a:endParaRPr>
          </a:p>
        </p:txBody>
      </p:sp>
      <p:sp>
        <p:nvSpPr>
          <p:cNvPr id="839" name="Google Shape;839;p57"/>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 </a:t>
            </a:r>
            <a:endParaRPr sz="1500">
              <a:solidFill>
                <a:schemeClr val="lt1"/>
              </a:solidFill>
              <a:latin typeface="Courier New"/>
              <a:ea typeface="Courier New"/>
              <a:cs typeface="Courier New"/>
              <a:sym typeface="Courier New"/>
            </a:endParaRPr>
          </a:p>
        </p:txBody>
      </p:sp>
      <p:sp>
        <p:nvSpPr>
          <p:cNvPr id="840" name="Google Shape;840;p57"/>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41" name="Google Shape;841;p57"/>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42" name="Google Shape;842;p57"/>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43" name="Google Shape;843;p57"/>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44" name="Google Shape;844;p57"/>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45" name="Google Shape;845;p57"/>
          <p:cNvSpPr/>
          <p:nvPr/>
        </p:nvSpPr>
        <p:spPr>
          <a:xfrm>
            <a:off x="6115050" y="86138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46" name="Google Shape;846;p57"/>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847" name="Google Shape;847;p57"/>
          <p:cNvSpPr txBox="1"/>
          <p:nvPr/>
        </p:nvSpPr>
        <p:spPr>
          <a:xfrm>
            <a:off x="6115050" y="1122068"/>
            <a:ext cx="2800350" cy="491096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a:t>
            </a:r>
            <a:r>
              <a:rPr lang="en-US" sz="1500">
                <a:solidFill>
                  <a:schemeClr val="dk1"/>
                </a:solidFill>
                <a:latin typeface="Times New Roman"/>
                <a:ea typeface="Times New Roman"/>
                <a:cs typeface="Times New Roman"/>
                <a:sym typeface="Times New Roman"/>
              </a:rPr>
              <a:t>Error</a:t>
            </a:r>
            <a:r>
              <a:rPr lang="en-US"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Hai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Hello</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No output</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48" name="Google Shape;848;p57"/>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849" name="Google Shape;849;p57" descr="C:\Users\Sangee\Desktop\face\download.png"/>
          <p:cNvPicPr preferRelativeResize="0"/>
          <p:nvPr/>
        </p:nvPicPr>
        <p:blipFill rotWithShape="1">
          <a:blip r:embed="rId3">
            <a:alphaModFix/>
          </a:blip>
          <a:srcRect/>
          <a:stretch/>
        </p:blipFill>
        <p:spPr>
          <a:xfrm>
            <a:off x="7255765" y="1490758"/>
            <a:ext cx="369689" cy="342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8"/>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56" name="Google Shape;856;p58"/>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57" name="Google Shape;857;p58"/>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858" name="Google Shape;858;p58"/>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859" name="Google Shape;859;p58"/>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0" name="Google Shape;860;p58"/>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if(5,4,3,2,1,0)</a:t>
            </a:r>
            <a:endParaRPr sz="1500">
              <a:solidFill>
                <a:schemeClr val="lt1"/>
              </a:solidFill>
              <a:latin typeface="Courier New"/>
              <a:ea typeface="Courier New"/>
              <a:cs typeface="Courier New"/>
              <a:sym typeface="Courier New"/>
            </a:endParaRPr>
          </a:p>
        </p:txBody>
      </p:sp>
      <p:sp>
        <p:nvSpPr>
          <p:cNvPr id="861" name="Google Shape;861;p58"/>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printf(“True”);</a:t>
            </a:r>
            <a:endParaRPr sz="1500">
              <a:solidFill>
                <a:schemeClr val="lt1"/>
              </a:solidFill>
              <a:latin typeface="Courier New"/>
              <a:ea typeface="Courier New"/>
              <a:cs typeface="Courier New"/>
              <a:sym typeface="Courier New"/>
            </a:endParaRPr>
          </a:p>
        </p:txBody>
      </p:sp>
      <p:sp>
        <p:nvSpPr>
          <p:cNvPr id="862" name="Google Shape;862;p58"/>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863" name="Google Shape;863;p58"/>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printf(“False”);</a:t>
            </a:r>
            <a:endParaRPr sz="1500">
              <a:solidFill>
                <a:schemeClr val="lt1"/>
              </a:solidFill>
              <a:latin typeface="Courier New"/>
              <a:ea typeface="Courier New"/>
              <a:cs typeface="Courier New"/>
              <a:sym typeface="Courier New"/>
            </a:endParaRPr>
          </a:p>
        </p:txBody>
      </p:sp>
      <p:sp>
        <p:nvSpPr>
          <p:cNvPr id="864" name="Google Shape;864;p58"/>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5" name="Google Shape;865;p58"/>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6" name="Google Shape;866;p58"/>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7" name="Google Shape;867;p58"/>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8" name="Google Shape;868;p58"/>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69" name="Google Shape;869;p58"/>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70" name="Google Shape;870;p58"/>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71" name="Google Shape;871;p58"/>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872" name="Google Shape;872;p58"/>
          <p:cNvSpPr txBox="1"/>
          <p:nvPr/>
        </p:nvSpPr>
        <p:spPr>
          <a:xfrm>
            <a:off x="6115050" y="1122069"/>
            <a:ext cx="2800350" cy="214097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True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False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True False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Error</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p:txBody>
      </p:sp>
      <p:sp>
        <p:nvSpPr>
          <p:cNvPr id="873" name="Google Shape;873;p58"/>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874" name="Google Shape;874;p58" descr="C:\Users\Sangee\Desktop\face\download.png"/>
          <p:cNvPicPr preferRelativeResize="0"/>
          <p:nvPr/>
        </p:nvPicPr>
        <p:blipFill rotWithShape="1">
          <a:blip r:embed="rId3">
            <a:alphaModFix/>
          </a:blip>
          <a:srcRect/>
          <a:stretch/>
        </p:blipFill>
        <p:spPr>
          <a:xfrm>
            <a:off x="7399082" y="1371600"/>
            <a:ext cx="457200"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59"/>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81" name="Google Shape;881;p59"/>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82" name="Google Shape;882;p59"/>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883" name="Google Shape;883;p59"/>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884" name="Google Shape;884;p59"/>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85" name="Google Shape;885;p59"/>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if(printf(“Hai”)) </a:t>
            </a:r>
            <a:endParaRPr sz="1500">
              <a:solidFill>
                <a:schemeClr val="lt1"/>
              </a:solidFill>
              <a:latin typeface="Courier New"/>
              <a:ea typeface="Courier New"/>
              <a:cs typeface="Courier New"/>
              <a:sym typeface="Courier New"/>
            </a:endParaRPr>
          </a:p>
        </p:txBody>
      </p:sp>
      <p:sp>
        <p:nvSpPr>
          <p:cNvPr id="886" name="Google Shape;886;p59"/>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a:t>
            </a:r>
            <a:r>
              <a:rPr lang="en-US" sz="1500">
                <a:solidFill>
                  <a:srgbClr val="00B0F0"/>
                </a:solidFill>
                <a:latin typeface="Courier New"/>
                <a:ea typeface="Courier New"/>
                <a:cs typeface="Courier New"/>
                <a:sym typeface="Courier New"/>
              </a:rPr>
              <a:t>chitkara</a:t>
            </a:r>
            <a:r>
              <a:rPr lang="en-US" sz="1500">
                <a:solidFill>
                  <a:schemeClr val="lt1"/>
                </a:solidFill>
                <a:latin typeface="Courier New"/>
                <a:ea typeface="Courier New"/>
                <a:cs typeface="Courier New"/>
                <a:sym typeface="Courier New"/>
              </a:rPr>
              <a:t>”);</a:t>
            </a:r>
            <a:endParaRPr sz="1500">
              <a:solidFill>
                <a:schemeClr val="lt1"/>
              </a:solidFill>
              <a:latin typeface="Courier New"/>
              <a:ea typeface="Courier New"/>
              <a:cs typeface="Courier New"/>
              <a:sym typeface="Courier New"/>
            </a:endParaRPr>
          </a:p>
        </p:txBody>
      </p:sp>
      <p:sp>
        <p:nvSpPr>
          <p:cNvPr id="887" name="Google Shape;887;p59"/>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888" name="Google Shape;888;p59"/>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printf(“Focus”);</a:t>
            </a:r>
            <a:endParaRPr sz="1500">
              <a:solidFill>
                <a:schemeClr val="lt1"/>
              </a:solidFill>
              <a:latin typeface="Courier New"/>
              <a:ea typeface="Courier New"/>
              <a:cs typeface="Courier New"/>
              <a:sym typeface="Courier New"/>
            </a:endParaRPr>
          </a:p>
        </p:txBody>
      </p:sp>
      <p:sp>
        <p:nvSpPr>
          <p:cNvPr id="889" name="Google Shape;889;p59"/>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890" name="Google Shape;890;p59"/>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91" name="Google Shape;891;p59"/>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92" name="Google Shape;892;p59"/>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93" name="Google Shape;893;p59"/>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94" name="Google Shape;894;p59"/>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895" name="Google Shape;895;p59"/>
          <p:cNvSpPr/>
          <p:nvPr/>
        </p:nvSpPr>
        <p:spPr>
          <a:xfrm>
            <a:off x="6073663" y="848055"/>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896" name="Google Shape;896;p59"/>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897" name="Google Shape;897;p59"/>
          <p:cNvSpPr txBox="1"/>
          <p:nvPr/>
        </p:nvSpPr>
        <p:spPr>
          <a:xfrm>
            <a:off x="6115050" y="1122069"/>
            <a:ext cx="2800500" cy="1362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Error</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Haichitkara</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HaiFocus</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naveen</a:t>
            </a:r>
            <a:endParaRPr sz="1500">
              <a:solidFill>
                <a:schemeClr val="dk1"/>
              </a:solidFill>
              <a:latin typeface="Courier New"/>
              <a:ea typeface="Courier New"/>
              <a:cs typeface="Courier New"/>
              <a:sym typeface="Courier New"/>
            </a:endParaRPr>
          </a:p>
        </p:txBody>
      </p:sp>
      <p:sp>
        <p:nvSpPr>
          <p:cNvPr id="898" name="Google Shape;898;p59"/>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899" name="Google Shape;899;p59" descr="C:\Users\Sangee\Desktop\face\download.png"/>
          <p:cNvPicPr preferRelativeResize="0"/>
          <p:nvPr/>
        </p:nvPicPr>
        <p:blipFill rotWithShape="1">
          <a:blip r:embed="rId3">
            <a:alphaModFix/>
          </a:blip>
          <a:srcRect/>
          <a:stretch/>
        </p:blipFill>
        <p:spPr>
          <a:xfrm>
            <a:off x="8214719" y="1380981"/>
            <a:ext cx="400306" cy="3712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p:nvPr/>
        </p:nvSpPr>
        <p:spPr>
          <a:xfrm>
            <a:off x="152400" y="228871"/>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Who is taller?</a:t>
            </a:r>
            <a:endParaRPr sz="3375" b="1">
              <a:solidFill>
                <a:schemeClr val="dk1"/>
              </a:solidFill>
              <a:latin typeface="Nunito Sans"/>
              <a:ea typeface="Nunito Sans"/>
              <a:cs typeface="Nunito Sans"/>
              <a:sym typeface="Nunito Sans"/>
            </a:endParaRPr>
          </a:p>
        </p:txBody>
      </p:sp>
      <p:sp>
        <p:nvSpPr>
          <p:cNvPr id="98" name="Google Shape;98;p6"/>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pic>
        <p:nvPicPr>
          <p:cNvPr id="99" name="Google Shape;99;p6" descr="Image result for tall and short images"/>
          <p:cNvPicPr preferRelativeResize="0"/>
          <p:nvPr/>
        </p:nvPicPr>
        <p:blipFill rotWithShape="1">
          <a:blip r:embed="rId3">
            <a:alphaModFix/>
          </a:blip>
          <a:srcRect/>
          <a:stretch/>
        </p:blipFill>
        <p:spPr>
          <a:xfrm>
            <a:off x="5800725" y="2057400"/>
            <a:ext cx="2314575" cy="3214688"/>
          </a:xfrm>
          <a:prstGeom prst="rect">
            <a:avLst/>
          </a:prstGeom>
          <a:noFill/>
          <a:ln>
            <a:noFill/>
          </a:ln>
        </p:spPr>
      </p:pic>
      <p:sp>
        <p:nvSpPr>
          <p:cNvPr id="100" name="Google Shape;100;p6"/>
          <p:cNvSpPr txBox="1"/>
          <p:nvPr/>
        </p:nvSpPr>
        <p:spPr>
          <a:xfrm>
            <a:off x="449036" y="1600200"/>
            <a:ext cx="5351689" cy="190052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Nunito Sans"/>
                <a:ea typeface="Nunito Sans"/>
                <a:cs typeface="Nunito Sans"/>
                <a:sym typeface="Nunito Sans"/>
              </a:rPr>
              <a:t>How will you find it?</a:t>
            </a:r>
            <a:endParaRPr sz="200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Nunito Sans"/>
                <a:ea typeface="Nunito Sans"/>
                <a:cs typeface="Nunito Sans"/>
                <a:sym typeface="Nunito Sans"/>
              </a:rPr>
              <a:t>By comparing</a:t>
            </a:r>
            <a:endParaRPr sz="200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Nunito Sans"/>
                <a:ea typeface="Nunito Sans"/>
                <a:cs typeface="Nunito Sans"/>
                <a:sym typeface="Nunito Sans"/>
              </a:rPr>
              <a:t>How to do that in programming?</a:t>
            </a:r>
            <a:endParaRPr sz="2000">
              <a:solidFill>
                <a:schemeClr val="dk1"/>
              </a:solidFill>
              <a:latin typeface="Nunito Sans"/>
              <a:ea typeface="Nunito Sans"/>
              <a:cs typeface="Nunito Sans"/>
              <a:sym typeface="Nunito Sans"/>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Nunito Sans"/>
                <a:ea typeface="Nunito Sans"/>
                <a:cs typeface="Nunito Sans"/>
                <a:sym typeface="Nunito Sans"/>
              </a:rPr>
              <a:t>Using relational operators</a:t>
            </a:r>
            <a:endParaRPr sz="2000">
              <a:solidFill>
                <a:schemeClr val="dk1"/>
              </a:solidFill>
              <a:latin typeface="Nunito Sans"/>
              <a:ea typeface="Nunito Sans"/>
              <a:cs typeface="Nunito Sans"/>
              <a:sym typeface="Nuni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0"/>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06" name="Google Shape;906;p60"/>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07" name="Google Shape;907;p60"/>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908" name="Google Shape;908;p60"/>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909" name="Google Shape;909;p60"/>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r>
              <a:rPr lang="en-US" sz="1500">
                <a:solidFill>
                  <a:srgbClr val="F05136"/>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a:t>
            </a:r>
            <a:endParaRPr sz="1500">
              <a:solidFill>
                <a:schemeClr val="lt1"/>
              </a:solidFill>
              <a:latin typeface="Courier New"/>
              <a:ea typeface="Courier New"/>
              <a:cs typeface="Courier New"/>
              <a:sym typeface="Courier New"/>
            </a:endParaRPr>
          </a:p>
        </p:txBody>
      </p:sp>
      <p:sp>
        <p:nvSpPr>
          <p:cNvPr id="910" name="Google Shape;910;p60"/>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if(-1) </a:t>
            </a:r>
            <a:endParaRPr sz="1500">
              <a:solidFill>
                <a:schemeClr val="lt1"/>
              </a:solidFill>
              <a:latin typeface="Courier New"/>
              <a:ea typeface="Courier New"/>
              <a:cs typeface="Courier New"/>
              <a:sym typeface="Courier New"/>
            </a:endParaRPr>
          </a:p>
        </p:txBody>
      </p:sp>
      <p:sp>
        <p:nvSpPr>
          <p:cNvPr id="911" name="Google Shape;911;p60"/>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a:t>
            </a:r>
            <a:r>
              <a:rPr lang="en-US" sz="1500">
                <a:solidFill>
                  <a:srgbClr val="00B0F0"/>
                </a:solidFill>
                <a:latin typeface="Courier New"/>
                <a:ea typeface="Courier New"/>
                <a:cs typeface="Courier New"/>
                <a:sym typeface="Courier New"/>
              </a:rPr>
              <a:t>True</a:t>
            </a:r>
            <a:r>
              <a:rPr lang="en-US" sz="1500">
                <a:solidFill>
                  <a:schemeClr val="lt1"/>
                </a:solidFill>
                <a:latin typeface="Courier New"/>
                <a:ea typeface="Courier New"/>
                <a:cs typeface="Courier New"/>
                <a:sym typeface="Courier New"/>
              </a:rPr>
              <a:t>”);</a:t>
            </a:r>
            <a:endParaRPr sz="1500">
              <a:solidFill>
                <a:schemeClr val="lt1"/>
              </a:solidFill>
              <a:latin typeface="Courier New"/>
              <a:ea typeface="Courier New"/>
              <a:cs typeface="Courier New"/>
              <a:sym typeface="Courier New"/>
            </a:endParaRPr>
          </a:p>
        </p:txBody>
      </p:sp>
      <p:sp>
        <p:nvSpPr>
          <p:cNvPr id="912" name="Google Shape;912;p60"/>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913" name="Google Shape;913;p60"/>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printf(“False”);</a:t>
            </a:r>
            <a:endParaRPr sz="1500">
              <a:solidFill>
                <a:schemeClr val="lt1"/>
              </a:solidFill>
              <a:latin typeface="Courier New"/>
              <a:ea typeface="Courier New"/>
              <a:cs typeface="Courier New"/>
              <a:sym typeface="Courier New"/>
            </a:endParaRPr>
          </a:p>
        </p:txBody>
      </p:sp>
      <p:sp>
        <p:nvSpPr>
          <p:cNvPr id="914" name="Google Shape;914;p60"/>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15" name="Google Shape;915;p60"/>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16" name="Google Shape;916;p60"/>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17" name="Google Shape;917;p60"/>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18" name="Google Shape;918;p60"/>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19" name="Google Shape;919;p60"/>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20" name="Google Shape;920;p60"/>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921" name="Google Shape;921;p60"/>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922" name="Google Shape;922;p60"/>
          <p:cNvSpPr txBox="1"/>
          <p:nvPr/>
        </p:nvSpPr>
        <p:spPr>
          <a:xfrm>
            <a:off x="6130311" y="1330278"/>
            <a:ext cx="2800350" cy="14484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True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False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True False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Error</a:t>
            </a:r>
            <a:endParaRPr sz="1500">
              <a:solidFill>
                <a:schemeClr val="dk1"/>
              </a:solidFill>
              <a:latin typeface="Courier New"/>
              <a:ea typeface="Courier New"/>
              <a:cs typeface="Courier New"/>
              <a:sym typeface="Courier New"/>
            </a:endParaRPr>
          </a:p>
        </p:txBody>
      </p:sp>
      <p:sp>
        <p:nvSpPr>
          <p:cNvPr id="923" name="Google Shape;923;p60"/>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924" name="Google Shape;924;p60" descr="C:\Users\Sangee\Desktop\face\download.png"/>
          <p:cNvPicPr preferRelativeResize="0"/>
          <p:nvPr/>
        </p:nvPicPr>
        <p:blipFill rotWithShape="1">
          <a:blip r:embed="rId3">
            <a:alphaModFix/>
          </a:blip>
          <a:srcRect/>
          <a:stretch/>
        </p:blipFill>
        <p:spPr>
          <a:xfrm>
            <a:off x="7284027" y="1207597"/>
            <a:ext cx="49291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1"/>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31" name="Google Shape;931;p61"/>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32" name="Google Shape;932;p61"/>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933" name="Google Shape;933;p61"/>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934" name="Google Shape;934;p61"/>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r>
              <a:rPr lang="en-US" sz="1500">
                <a:solidFill>
                  <a:srgbClr val="F05136"/>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a:t>
            </a:r>
            <a:endParaRPr sz="1500">
              <a:solidFill>
                <a:schemeClr val="lt1"/>
              </a:solidFill>
              <a:latin typeface="Courier New"/>
              <a:ea typeface="Courier New"/>
              <a:cs typeface="Courier New"/>
              <a:sym typeface="Courier New"/>
            </a:endParaRPr>
          </a:p>
        </p:txBody>
      </p:sp>
      <p:sp>
        <p:nvSpPr>
          <p:cNvPr id="935" name="Google Shape;935;p61"/>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b="1">
                <a:solidFill>
                  <a:srgbClr val="7030A0"/>
                </a:solidFill>
                <a:latin typeface="Courier New"/>
                <a:ea typeface="Courier New"/>
                <a:cs typeface="Courier New"/>
                <a:sym typeface="Courier New"/>
              </a:rPr>
              <a:t>  </a:t>
            </a:r>
            <a:r>
              <a:rPr lang="en-US" sz="1500">
                <a:solidFill>
                  <a:schemeClr val="lt1"/>
                </a:solidFill>
                <a:latin typeface="Courier New"/>
                <a:ea typeface="Courier New"/>
                <a:cs typeface="Courier New"/>
                <a:sym typeface="Courier New"/>
              </a:rPr>
              <a:t>     int a=100, b=300;</a:t>
            </a:r>
            <a:endParaRPr sz="1500">
              <a:solidFill>
                <a:schemeClr val="lt1"/>
              </a:solidFill>
              <a:latin typeface="Courier New"/>
              <a:ea typeface="Courier New"/>
              <a:cs typeface="Courier New"/>
              <a:sym typeface="Courier New"/>
            </a:endParaRPr>
          </a:p>
        </p:txBody>
      </p:sp>
      <p:sp>
        <p:nvSpPr>
          <p:cNvPr id="936" name="Google Shape;936;p61"/>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if(a&gt;50)</a:t>
            </a:r>
            <a:endParaRPr sz="1500">
              <a:solidFill>
                <a:schemeClr val="lt1"/>
              </a:solidFill>
              <a:latin typeface="Courier New"/>
              <a:ea typeface="Courier New"/>
              <a:cs typeface="Courier New"/>
              <a:sym typeface="Courier New"/>
            </a:endParaRPr>
          </a:p>
        </p:txBody>
      </p:sp>
      <p:sp>
        <p:nvSpPr>
          <p:cNvPr id="937" name="Google Shape;937;p61"/>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a=200;</a:t>
            </a:r>
            <a:endParaRPr sz="1500">
              <a:solidFill>
                <a:schemeClr val="lt1"/>
              </a:solidFill>
              <a:latin typeface="Courier New"/>
              <a:ea typeface="Courier New"/>
              <a:cs typeface="Courier New"/>
              <a:sym typeface="Courier New"/>
            </a:endParaRPr>
          </a:p>
        </p:txBody>
      </p:sp>
      <p:sp>
        <p:nvSpPr>
          <p:cNvPr id="938" name="Google Shape;938;p61"/>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b=400;</a:t>
            </a:r>
            <a:endParaRPr sz="1500">
              <a:solidFill>
                <a:schemeClr val="lt1"/>
              </a:solidFill>
              <a:latin typeface="Courier New"/>
              <a:ea typeface="Courier New"/>
              <a:cs typeface="Courier New"/>
              <a:sym typeface="Courier New"/>
            </a:endParaRPr>
          </a:p>
        </p:txBody>
      </p:sp>
      <p:sp>
        <p:nvSpPr>
          <p:cNvPr id="939" name="Google Shape;939;p61"/>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printf(“%d”,b);</a:t>
            </a:r>
            <a:endParaRPr sz="1500">
              <a:solidFill>
                <a:schemeClr val="lt1"/>
              </a:solidFill>
              <a:latin typeface="Courier New"/>
              <a:ea typeface="Courier New"/>
              <a:cs typeface="Courier New"/>
              <a:sym typeface="Courier New"/>
            </a:endParaRPr>
          </a:p>
        </p:txBody>
      </p:sp>
      <p:sp>
        <p:nvSpPr>
          <p:cNvPr id="940" name="Google Shape;940;p61"/>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41" name="Google Shape;941;p61"/>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42" name="Google Shape;942;p61"/>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43" name="Google Shape;943;p61"/>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44" name="Google Shape;944;p61"/>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45" name="Google Shape;945;p61"/>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946" name="Google Shape;946;p61"/>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947" name="Google Shape;947;p61"/>
          <p:cNvSpPr txBox="1"/>
          <p:nvPr/>
        </p:nvSpPr>
        <p:spPr>
          <a:xfrm>
            <a:off x="6138200" y="1288956"/>
            <a:ext cx="2800350" cy="14484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400</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300</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100</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Error</a:t>
            </a:r>
            <a:endParaRPr sz="1500">
              <a:solidFill>
                <a:schemeClr val="dk1"/>
              </a:solidFill>
              <a:latin typeface="Courier New"/>
              <a:ea typeface="Courier New"/>
              <a:cs typeface="Courier New"/>
              <a:sym typeface="Courier New"/>
            </a:endParaRPr>
          </a:p>
        </p:txBody>
      </p:sp>
      <p:sp>
        <p:nvSpPr>
          <p:cNvPr id="948" name="Google Shape;948;p61"/>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949" name="Google Shape;949;p61" descr="C:\Users\Sangee\Desktop\face\download.png"/>
          <p:cNvPicPr preferRelativeResize="0"/>
          <p:nvPr/>
        </p:nvPicPr>
        <p:blipFill rotWithShape="1">
          <a:blip r:embed="rId3">
            <a:alphaModFix/>
          </a:blip>
          <a:srcRect/>
          <a:stretch/>
        </p:blipFill>
        <p:spPr>
          <a:xfrm>
            <a:off x="7159758" y="1224236"/>
            <a:ext cx="378617" cy="3511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62"/>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56" name="Google Shape;956;p62"/>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57" name="Google Shape;957;p62"/>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958" name="Google Shape;958;p62"/>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959" name="Google Shape;959;p62"/>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60" name="Google Shape;960;p62"/>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a=2;</a:t>
            </a:r>
            <a:endParaRPr sz="1500">
              <a:solidFill>
                <a:schemeClr val="lt1"/>
              </a:solidFill>
              <a:latin typeface="Courier New"/>
              <a:ea typeface="Courier New"/>
              <a:cs typeface="Courier New"/>
              <a:sym typeface="Courier New"/>
            </a:endParaRPr>
          </a:p>
        </p:txBody>
      </p:sp>
      <p:sp>
        <p:nvSpPr>
          <p:cNvPr id="961" name="Google Shape;961;p62"/>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switch(a)</a:t>
            </a:r>
            <a:endParaRPr sz="1500">
              <a:solidFill>
                <a:schemeClr val="lt1"/>
              </a:solidFill>
              <a:latin typeface="Courier New"/>
              <a:ea typeface="Courier New"/>
              <a:cs typeface="Courier New"/>
              <a:sym typeface="Courier New"/>
            </a:endParaRPr>
          </a:p>
        </p:txBody>
      </p:sp>
      <p:sp>
        <p:nvSpPr>
          <p:cNvPr id="962" name="Google Shape;962;p62"/>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63" name="Google Shape;963;p62"/>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1: printf(“one”);</a:t>
            </a:r>
            <a:endParaRPr sz="1500">
              <a:solidFill>
                <a:schemeClr val="lt1"/>
              </a:solidFill>
              <a:latin typeface="Courier New"/>
              <a:ea typeface="Courier New"/>
              <a:cs typeface="Courier New"/>
              <a:sym typeface="Courier New"/>
            </a:endParaRPr>
          </a:p>
        </p:txBody>
      </p:sp>
      <p:sp>
        <p:nvSpPr>
          <p:cNvPr id="964" name="Google Shape;964;p62"/>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2: printf(“two”);</a:t>
            </a:r>
            <a:endParaRPr sz="1500">
              <a:solidFill>
                <a:schemeClr val="lt1"/>
              </a:solidFill>
              <a:latin typeface="Courier New"/>
              <a:ea typeface="Courier New"/>
              <a:cs typeface="Courier New"/>
              <a:sym typeface="Courier New"/>
            </a:endParaRPr>
          </a:p>
        </p:txBody>
      </p:sp>
      <p:sp>
        <p:nvSpPr>
          <p:cNvPr id="965" name="Google Shape;965;p62"/>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case 3: printf(“one”);	</a:t>
            </a:r>
            <a:endParaRPr sz="1500">
              <a:solidFill>
                <a:schemeClr val="lt1"/>
              </a:solidFill>
              <a:latin typeface="Courier New"/>
              <a:ea typeface="Courier New"/>
              <a:cs typeface="Courier New"/>
              <a:sym typeface="Courier New"/>
            </a:endParaRPr>
          </a:p>
        </p:txBody>
      </p:sp>
      <p:sp>
        <p:nvSpPr>
          <p:cNvPr id="966" name="Google Shape;966;p62"/>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default: printf(“invalid option”);</a:t>
            </a:r>
            <a:endParaRPr sz="1500">
              <a:solidFill>
                <a:schemeClr val="lt1"/>
              </a:solidFill>
              <a:latin typeface="Courier New"/>
              <a:ea typeface="Courier New"/>
              <a:cs typeface="Courier New"/>
              <a:sym typeface="Courier New"/>
            </a:endParaRPr>
          </a:p>
        </p:txBody>
      </p:sp>
      <p:sp>
        <p:nvSpPr>
          <p:cNvPr id="967" name="Google Shape;967;p62"/>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68" name="Google Shape;968;p62"/>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69" name="Google Shape;969;p62"/>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70" name="Google Shape;970;p62"/>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971" name="Google Shape;971;p62"/>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a:solidFill>
                  <a:schemeClr val="dk1"/>
                </a:solidFill>
                <a:latin typeface="Courier New"/>
                <a:ea typeface="Courier New"/>
                <a:cs typeface="Courier New"/>
                <a:sym typeface="Courier New"/>
              </a:rPr>
              <a:t>Output</a:t>
            </a:r>
            <a:endParaRPr sz="1875">
              <a:solidFill>
                <a:schemeClr val="dk1"/>
              </a:solidFill>
              <a:latin typeface="Courier New"/>
              <a:ea typeface="Courier New"/>
              <a:cs typeface="Courier New"/>
              <a:sym typeface="Courier New"/>
            </a:endParaRPr>
          </a:p>
        </p:txBody>
      </p:sp>
      <p:sp>
        <p:nvSpPr>
          <p:cNvPr id="972" name="Google Shape;972;p62"/>
          <p:cNvSpPr txBox="1"/>
          <p:nvPr/>
        </p:nvSpPr>
        <p:spPr>
          <a:xfrm>
            <a:off x="6115050" y="1122069"/>
            <a:ext cx="2800350" cy="14484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onetwothree</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invlid option</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one two</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None of these</a:t>
            </a:r>
            <a:endParaRPr sz="1500">
              <a:solidFill>
                <a:schemeClr val="dk1"/>
              </a:solidFill>
              <a:latin typeface="Courier New"/>
              <a:ea typeface="Courier New"/>
              <a:cs typeface="Courier New"/>
              <a:sym typeface="Courier New"/>
            </a:endParaRPr>
          </a:p>
        </p:txBody>
      </p:sp>
      <p:sp>
        <p:nvSpPr>
          <p:cNvPr id="973" name="Google Shape;973;p62"/>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974" name="Google Shape;974;p62" descr="C:\Users\Sangee\Desktop\face\download.png"/>
          <p:cNvPicPr preferRelativeResize="0"/>
          <p:nvPr/>
        </p:nvPicPr>
        <p:blipFill rotWithShape="1">
          <a:blip r:embed="rId3">
            <a:alphaModFix/>
          </a:blip>
          <a:srcRect/>
          <a:stretch/>
        </p:blipFill>
        <p:spPr>
          <a:xfrm>
            <a:off x="8335654" y="2187616"/>
            <a:ext cx="357188" cy="3313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63"/>
          <p:cNvSpPr/>
          <p:nvPr/>
        </p:nvSpPr>
        <p:spPr>
          <a:xfrm>
            <a:off x="-3688" y="5314950"/>
            <a:ext cx="9144001"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81" name="Google Shape;981;p63"/>
          <p:cNvSpPr/>
          <p:nvPr/>
        </p:nvSpPr>
        <p:spPr>
          <a:xfrm>
            <a:off x="3687" y="56578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82" name="Google Shape;982;p63"/>
          <p:cNvSpPr/>
          <p:nvPr/>
        </p:nvSpPr>
        <p:spPr>
          <a:xfrm>
            <a:off x="0" y="857250"/>
            <a:ext cx="9132939"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983" name="Google Shape;983;p63"/>
          <p:cNvSpPr/>
          <p:nvPr/>
        </p:nvSpPr>
        <p:spPr>
          <a:xfrm>
            <a:off x="-3688" y="1200150"/>
            <a:ext cx="9147688"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main()</a:t>
            </a:r>
            <a:endParaRPr sz="1500">
              <a:solidFill>
                <a:schemeClr val="lt1"/>
              </a:solidFill>
              <a:latin typeface="Courier New"/>
              <a:ea typeface="Courier New"/>
              <a:cs typeface="Courier New"/>
              <a:sym typeface="Courier New"/>
            </a:endParaRPr>
          </a:p>
        </p:txBody>
      </p:sp>
      <p:sp>
        <p:nvSpPr>
          <p:cNvPr id="984" name="Google Shape;984;p63"/>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85" name="Google Shape;985;p63"/>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float a=1.1;</a:t>
            </a:r>
            <a:endParaRPr sz="1500">
              <a:solidFill>
                <a:schemeClr val="lt1"/>
              </a:solidFill>
              <a:latin typeface="Courier New"/>
              <a:ea typeface="Courier New"/>
              <a:cs typeface="Courier New"/>
              <a:sym typeface="Courier New"/>
            </a:endParaRPr>
          </a:p>
        </p:txBody>
      </p:sp>
      <p:sp>
        <p:nvSpPr>
          <p:cNvPr id="986" name="Google Shape;986;p63"/>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double b=1.1;</a:t>
            </a:r>
            <a:endParaRPr sz="1500">
              <a:solidFill>
                <a:schemeClr val="lt1"/>
              </a:solidFill>
              <a:latin typeface="Courier New"/>
              <a:ea typeface="Courier New"/>
              <a:cs typeface="Courier New"/>
              <a:sym typeface="Courier New"/>
            </a:endParaRPr>
          </a:p>
        </p:txBody>
      </p:sp>
      <p:sp>
        <p:nvSpPr>
          <p:cNvPr id="987" name="Google Shape;987;p63"/>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if(a==b)</a:t>
            </a:r>
            <a:endParaRPr sz="1500">
              <a:solidFill>
                <a:schemeClr val="lt1"/>
              </a:solidFill>
              <a:latin typeface="Courier New"/>
              <a:ea typeface="Courier New"/>
              <a:cs typeface="Courier New"/>
              <a:sym typeface="Courier New"/>
            </a:endParaRPr>
          </a:p>
        </p:txBody>
      </p:sp>
      <p:sp>
        <p:nvSpPr>
          <p:cNvPr id="988" name="Google Shape;988;p63"/>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printf(“Equal”);</a:t>
            </a:r>
            <a:endParaRPr sz="1500">
              <a:solidFill>
                <a:schemeClr val="lt1"/>
              </a:solidFill>
              <a:latin typeface="Courier New"/>
              <a:ea typeface="Courier New"/>
              <a:cs typeface="Courier New"/>
              <a:sym typeface="Courier New"/>
            </a:endParaRPr>
          </a:p>
        </p:txBody>
      </p:sp>
      <p:sp>
        <p:nvSpPr>
          <p:cNvPr id="989" name="Google Shape;989;p63"/>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990" name="Google Shape;990;p63"/>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printf(“Not equal”);</a:t>
            </a:r>
            <a:endParaRPr sz="1500">
              <a:solidFill>
                <a:schemeClr val="lt1"/>
              </a:solidFill>
              <a:latin typeface="Courier New"/>
              <a:ea typeface="Courier New"/>
              <a:cs typeface="Courier New"/>
              <a:sym typeface="Courier New"/>
            </a:endParaRPr>
          </a:p>
        </p:txBody>
      </p:sp>
      <p:sp>
        <p:nvSpPr>
          <p:cNvPr id="991" name="Google Shape;991;p63"/>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992" name="Google Shape;992;p63"/>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93" name="Google Shape;993;p63"/>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94" name="Google Shape;994;p63"/>
          <p:cNvSpPr/>
          <p:nvPr/>
        </p:nvSpPr>
        <p:spPr>
          <a:xfrm>
            <a:off x="3687" y="4972050"/>
            <a:ext cx="9136626"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995" name="Google Shape;995;p63"/>
          <p:cNvSpPr/>
          <p:nvPr/>
        </p:nvSpPr>
        <p:spPr>
          <a:xfrm>
            <a:off x="6115050" y="857250"/>
            <a:ext cx="302526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996" name="Google Shape;996;p63"/>
          <p:cNvSpPr/>
          <p:nvPr/>
        </p:nvSpPr>
        <p:spPr>
          <a:xfrm>
            <a:off x="6115050" y="866445"/>
            <a:ext cx="3036324" cy="3808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b="1">
                <a:solidFill>
                  <a:schemeClr val="dk1"/>
                </a:solidFill>
                <a:latin typeface="Courier New"/>
                <a:ea typeface="Courier New"/>
                <a:cs typeface="Courier New"/>
                <a:sym typeface="Courier New"/>
              </a:rPr>
              <a:t>Comments</a:t>
            </a:r>
            <a:endParaRPr sz="1875">
              <a:solidFill>
                <a:schemeClr val="dk1"/>
              </a:solidFill>
              <a:latin typeface="Courier New"/>
              <a:ea typeface="Courier New"/>
              <a:cs typeface="Courier New"/>
              <a:sym typeface="Courier New"/>
            </a:endParaRPr>
          </a:p>
        </p:txBody>
      </p:sp>
      <p:sp>
        <p:nvSpPr>
          <p:cNvPr id="997" name="Google Shape;997;p63"/>
          <p:cNvSpPr txBox="1"/>
          <p:nvPr/>
        </p:nvSpPr>
        <p:spPr>
          <a:xfrm>
            <a:off x="6115050" y="1122068"/>
            <a:ext cx="2800350" cy="17947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Equal</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Not equal</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Void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float</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998" name="Google Shape;998;p63"/>
          <p:cNvSpPr txBox="1"/>
          <p:nvPr/>
        </p:nvSpPr>
        <p:spPr>
          <a:xfrm>
            <a:off x="11061" y="1156511"/>
            <a:ext cx="387475" cy="664220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999" name="Google Shape;999;p63" descr="C:\Users\Sangee\Desktop\face\download.png"/>
          <p:cNvPicPr preferRelativeResize="0"/>
          <p:nvPr/>
        </p:nvPicPr>
        <p:blipFill rotWithShape="1">
          <a:blip r:embed="rId3">
            <a:alphaModFix/>
          </a:blip>
          <a:srcRect/>
          <a:stretch/>
        </p:blipFill>
        <p:spPr>
          <a:xfrm>
            <a:off x="7928658" y="1436346"/>
            <a:ext cx="431305"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64"/>
          <p:cNvSpPr/>
          <p:nvPr/>
        </p:nvSpPr>
        <p:spPr>
          <a:xfrm>
            <a:off x="-3688" y="5314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1006" name="Google Shape;1006;p64"/>
          <p:cNvSpPr/>
          <p:nvPr/>
        </p:nvSpPr>
        <p:spPr>
          <a:xfrm>
            <a:off x="3687" y="5657850"/>
            <a:ext cx="91365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1007" name="Google Shape;1007;p64"/>
          <p:cNvSpPr/>
          <p:nvPr/>
        </p:nvSpPr>
        <p:spPr>
          <a:xfrm>
            <a:off x="0" y="857250"/>
            <a:ext cx="9132900" cy="342900"/>
          </a:xfrm>
          <a:prstGeom prst="rect">
            <a:avLst/>
          </a:prstGeom>
          <a:solidFill>
            <a:srgbClr val="303030"/>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1875" b="1" i="0" u="none" strike="noStrike" cap="none">
                <a:solidFill>
                  <a:schemeClr val="lt1"/>
                </a:solidFill>
                <a:latin typeface="Courier New"/>
                <a:ea typeface="Courier New"/>
                <a:cs typeface="Courier New"/>
                <a:sym typeface="Courier New"/>
              </a:rPr>
              <a:t>              Code</a:t>
            </a:r>
            <a:endParaRPr sz="1875" b="1" i="0" u="none" strike="noStrike" cap="none">
              <a:solidFill>
                <a:schemeClr val="lt1"/>
              </a:solidFill>
              <a:latin typeface="Courier New"/>
              <a:ea typeface="Courier New"/>
              <a:cs typeface="Courier New"/>
              <a:sym typeface="Courier New"/>
            </a:endParaRPr>
          </a:p>
        </p:txBody>
      </p:sp>
      <p:sp>
        <p:nvSpPr>
          <p:cNvPr id="1008" name="Google Shape;1008;p64"/>
          <p:cNvSpPr/>
          <p:nvPr/>
        </p:nvSpPr>
        <p:spPr>
          <a:xfrm>
            <a:off x="-3688" y="1200150"/>
            <a:ext cx="91476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int x;</a:t>
            </a:r>
            <a:endParaRPr sz="1500">
              <a:solidFill>
                <a:schemeClr val="lt1"/>
              </a:solidFill>
              <a:latin typeface="Courier New"/>
              <a:ea typeface="Courier New"/>
              <a:cs typeface="Courier New"/>
              <a:sym typeface="Courier New"/>
            </a:endParaRPr>
          </a:p>
        </p:txBody>
      </p:sp>
      <p:sp>
        <p:nvSpPr>
          <p:cNvPr id="1009" name="Google Shape;1009;p64"/>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void main()</a:t>
            </a:r>
            <a:endParaRPr sz="1500">
              <a:solidFill>
                <a:schemeClr val="lt1"/>
              </a:solidFill>
              <a:latin typeface="Courier New"/>
              <a:ea typeface="Courier New"/>
              <a:cs typeface="Courier New"/>
              <a:sym typeface="Courier New"/>
            </a:endParaRPr>
          </a:p>
        </p:txBody>
      </p:sp>
      <p:sp>
        <p:nvSpPr>
          <p:cNvPr id="1010" name="Google Shape;1010;p64"/>
          <p:cNvSpPr/>
          <p:nvPr/>
        </p:nvSpPr>
        <p:spPr>
          <a:xfrm>
            <a:off x="0" y="18859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1011" name="Google Shape;1011;p64"/>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if(x)</a:t>
            </a:r>
            <a:endParaRPr sz="1500">
              <a:solidFill>
                <a:schemeClr val="lt1"/>
              </a:solidFill>
              <a:latin typeface="Courier New"/>
              <a:ea typeface="Courier New"/>
              <a:cs typeface="Courier New"/>
              <a:sym typeface="Courier New"/>
            </a:endParaRPr>
          </a:p>
        </p:txBody>
      </p:sp>
      <p:sp>
        <p:nvSpPr>
          <p:cNvPr id="1012" name="Google Shape;1012;p64"/>
          <p:cNvSpPr/>
          <p:nvPr/>
        </p:nvSpPr>
        <p:spPr>
          <a:xfrm>
            <a:off x="0" y="2571750"/>
            <a:ext cx="9144000" cy="342900"/>
          </a:xfrm>
          <a:prstGeom prst="rect">
            <a:avLst/>
          </a:prstGeom>
          <a:solidFill>
            <a:srgbClr val="3D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printf(“hi”);</a:t>
            </a:r>
            <a:endParaRPr sz="1500">
              <a:solidFill>
                <a:schemeClr val="lt1"/>
              </a:solidFill>
              <a:latin typeface="Courier New"/>
              <a:ea typeface="Courier New"/>
              <a:cs typeface="Courier New"/>
              <a:sym typeface="Courier New"/>
            </a:endParaRPr>
          </a:p>
        </p:txBody>
      </p:sp>
      <p:sp>
        <p:nvSpPr>
          <p:cNvPr id="1013" name="Google Shape;1013;p64"/>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else</a:t>
            </a:r>
            <a:endParaRPr sz="1500">
              <a:solidFill>
                <a:schemeClr val="lt1"/>
              </a:solidFill>
              <a:latin typeface="Courier New"/>
              <a:ea typeface="Courier New"/>
              <a:cs typeface="Courier New"/>
              <a:sym typeface="Courier New"/>
            </a:endParaRPr>
          </a:p>
        </p:txBody>
      </p:sp>
      <p:sp>
        <p:nvSpPr>
          <p:cNvPr id="1014" name="Google Shape;1014;p64"/>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printf(“how are u”);</a:t>
            </a:r>
            <a:endParaRPr sz="1500">
              <a:solidFill>
                <a:schemeClr val="lt1"/>
              </a:solidFill>
              <a:latin typeface="Courier New"/>
              <a:ea typeface="Courier New"/>
              <a:cs typeface="Courier New"/>
              <a:sym typeface="Courier New"/>
            </a:endParaRPr>
          </a:p>
        </p:txBody>
      </p:sp>
      <p:sp>
        <p:nvSpPr>
          <p:cNvPr id="1015" name="Google Shape;1015;p64"/>
          <p:cNvSpPr/>
          <p:nvPr/>
        </p:nvSpPr>
        <p:spPr>
          <a:xfrm>
            <a:off x="0" y="36004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1016" name="Google Shape;1016;p64"/>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US" sz="1500">
                <a:solidFill>
                  <a:schemeClr val="lt1"/>
                </a:solidFill>
                <a:latin typeface="Courier New"/>
                <a:ea typeface="Courier New"/>
                <a:cs typeface="Courier New"/>
                <a:sym typeface="Courier New"/>
              </a:rPr>
              <a:t>	</a:t>
            </a:r>
            <a:endParaRPr sz="1500">
              <a:solidFill>
                <a:schemeClr val="lt1"/>
              </a:solidFill>
              <a:latin typeface="Courier New"/>
              <a:ea typeface="Courier New"/>
              <a:cs typeface="Courier New"/>
              <a:sym typeface="Courier New"/>
            </a:endParaRPr>
          </a:p>
        </p:txBody>
      </p:sp>
      <p:sp>
        <p:nvSpPr>
          <p:cNvPr id="1017" name="Google Shape;1017;p64"/>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1018" name="Google Shape;1018;p64"/>
          <p:cNvSpPr/>
          <p:nvPr/>
        </p:nvSpPr>
        <p:spPr>
          <a:xfrm>
            <a:off x="0" y="4629150"/>
            <a:ext cx="9144000" cy="342900"/>
          </a:xfrm>
          <a:prstGeom prst="rect">
            <a:avLst/>
          </a:prstGeom>
          <a:solidFill>
            <a:srgbClr val="3D3D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1019" name="Google Shape;1019;p64"/>
          <p:cNvSpPr/>
          <p:nvPr/>
        </p:nvSpPr>
        <p:spPr>
          <a:xfrm>
            <a:off x="3687" y="4972050"/>
            <a:ext cx="9136500" cy="342900"/>
          </a:xfrm>
          <a:prstGeom prst="rect">
            <a:avLst/>
          </a:prstGeom>
          <a:solidFill>
            <a:srgbClr val="30303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500">
              <a:solidFill>
                <a:schemeClr val="lt1"/>
              </a:solidFill>
              <a:latin typeface="Courier New"/>
              <a:ea typeface="Courier New"/>
              <a:cs typeface="Courier New"/>
              <a:sym typeface="Courier New"/>
            </a:endParaRPr>
          </a:p>
        </p:txBody>
      </p:sp>
      <p:sp>
        <p:nvSpPr>
          <p:cNvPr id="1020" name="Google Shape;1020;p64"/>
          <p:cNvSpPr/>
          <p:nvPr/>
        </p:nvSpPr>
        <p:spPr>
          <a:xfrm>
            <a:off x="6115050" y="857250"/>
            <a:ext cx="3025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00">
              <a:solidFill>
                <a:schemeClr val="dk1"/>
              </a:solidFill>
              <a:latin typeface="Courier New"/>
              <a:ea typeface="Courier New"/>
              <a:cs typeface="Courier New"/>
              <a:sym typeface="Courier New"/>
            </a:endParaRPr>
          </a:p>
        </p:txBody>
      </p:sp>
      <p:sp>
        <p:nvSpPr>
          <p:cNvPr id="1021" name="Google Shape;1021;p64"/>
          <p:cNvSpPr/>
          <p:nvPr/>
        </p:nvSpPr>
        <p:spPr>
          <a:xfrm>
            <a:off x="6115050" y="866445"/>
            <a:ext cx="3036300" cy="38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75" b="1">
                <a:solidFill>
                  <a:schemeClr val="dk1"/>
                </a:solidFill>
                <a:latin typeface="Courier New"/>
                <a:ea typeface="Courier New"/>
                <a:cs typeface="Courier New"/>
                <a:sym typeface="Courier New"/>
              </a:rPr>
              <a:t>Comments</a:t>
            </a:r>
            <a:endParaRPr sz="1875">
              <a:solidFill>
                <a:schemeClr val="dk1"/>
              </a:solidFill>
              <a:latin typeface="Courier New"/>
              <a:ea typeface="Courier New"/>
              <a:cs typeface="Courier New"/>
              <a:sym typeface="Courier New"/>
            </a:endParaRPr>
          </a:p>
        </p:txBody>
      </p:sp>
      <p:sp>
        <p:nvSpPr>
          <p:cNvPr id="1022" name="Google Shape;1022;p64"/>
          <p:cNvSpPr txBox="1"/>
          <p:nvPr/>
        </p:nvSpPr>
        <p:spPr>
          <a:xfrm>
            <a:off x="6115050" y="1122068"/>
            <a:ext cx="2800500" cy="1794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1 a) hi</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2 b) hi how are u</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3 c) hi </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a:solidFill>
                  <a:schemeClr val="dk1"/>
                </a:solidFill>
                <a:latin typeface="Courier New"/>
                <a:ea typeface="Courier New"/>
                <a:cs typeface="Courier New"/>
                <a:sym typeface="Courier New"/>
              </a:rPr>
              <a:t>4 d) how are u</a:t>
            </a:r>
            <a:endParaRPr sz="1500">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1500">
              <a:solidFill>
                <a:schemeClr val="dk1"/>
              </a:solidFill>
              <a:latin typeface="Courier New"/>
              <a:ea typeface="Courier New"/>
              <a:cs typeface="Courier New"/>
              <a:sym typeface="Courier New"/>
            </a:endParaRPr>
          </a:p>
        </p:txBody>
      </p:sp>
      <p:sp>
        <p:nvSpPr>
          <p:cNvPr id="1023" name="Google Shape;1023;p64"/>
          <p:cNvSpPr txBox="1"/>
          <p:nvPr/>
        </p:nvSpPr>
        <p:spPr>
          <a:xfrm>
            <a:off x="11061" y="1156511"/>
            <a:ext cx="387600" cy="66423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4</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5</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6</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7</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8</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9</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10</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11</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12</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13</a:t>
            </a:r>
            <a:endParaRPr sz="15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1500" b="1">
                <a:solidFill>
                  <a:srgbClr val="FFFF00"/>
                </a:solidFill>
                <a:latin typeface="Courier New"/>
                <a:ea typeface="Courier New"/>
                <a:cs typeface="Courier New"/>
                <a:sym typeface="Courier New"/>
              </a:rPr>
              <a:t>14</a:t>
            </a:r>
            <a:endParaRPr sz="1500" b="1">
              <a:solidFill>
                <a:srgbClr val="FFFF00"/>
              </a:solidFill>
              <a:latin typeface="Courier New"/>
              <a:ea typeface="Courier New"/>
              <a:cs typeface="Courier New"/>
              <a:sym typeface="Courier New"/>
            </a:endParaRPr>
          </a:p>
        </p:txBody>
      </p:sp>
      <p:pic>
        <p:nvPicPr>
          <p:cNvPr id="1024" name="Google Shape;1024;p64" descr="C:\Users\Sangee\Desktop\face\download.png"/>
          <p:cNvPicPr preferRelativeResize="0"/>
          <p:nvPr/>
        </p:nvPicPr>
        <p:blipFill rotWithShape="1">
          <a:blip r:embed="rId3">
            <a:alphaModFix/>
          </a:blip>
          <a:srcRect/>
          <a:stretch/>
        </p:blipFill>
        <p:spPr>
          <a:xfrm>
            <a:off x="7928658" y="2064537"/>
            <a:ext cx="431305" cy="400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p:nvPr/>
        </p:nvSpPr>
        <p:spPr>
          <a:xfrm>
            <a:off x="256512" y="298281"/>
            <a:ext cx="8464125" cy="6117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375" b="1">
                <a:solidFill>
                  <a:schemeClr val="dk1"/>
                </a:solidFill>
                <a:latin typeface="Nunito Sans"/>
                <a:ea typeface="Nunito Sans"/>
                <a:cs typeface="Nunito Sans"/>
                <a:sym typeface="Nunito Sans"/>
              </a:rPr>
              <a:t>if  statement</a:t>
            </a:r>
            <a:endParaRPr sz="3375" b="1">
              <a:solidFill>
                <a:schemeClr val="dk1"/>
              </a:solidFill>
              <a:latin typeface="Nunito Sans"/>
              <a:ea typeface="Nunito Sans"/>
              <a:cs typeface="Nunito Sans"/>
              <a:sym typeface="Nunito Sans"/>
            </a:endParaRPr>
          </a:p>
        </p:txBody>
      </p:sp>
      <p:sp>
        <p:nvSpPr>
          <p:cNvPr id="107" name="Google Shape;107;p7"/>
          <p:cNvSpPr/>
          <p:nvPr/>
        </p:nvSpPr>
        <p:spPr>
          <a:xfrm>
            <a:off x="449036" y="1390793"/>
            <a:ext cx="596139" cy="43330"/>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108" name="Google Shape;108;p7"/>
          <p:cNvSpPr txBox="1"/>
          <p:nvPr/>
        </p:nvSpPr>
        <p:spPr>
          <a:xfrm>
            <a:off x="256512" y="1600200"/>
            <a:ext cx="827788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accent3"/>
                </a:solidFill>
                <a:latin typeface="Lato"/>
                <a:ea typeface="Lato"/>
                <a:cs typeface="Lato"/>
                <a:sym typeface="Lato"/>
              </a:rPr>
              <a:t>Syntax :</a:t>
            </a:r>
            <a:endParaRPr sz="2000">
              <a:solidFill>
                <a:schemeClr val="accent3"/>
              </a:solidFill>
              <a:latin typeface="Lato"/>
              <a:ea typeface="Lato"/>
              <a:cs typeface="Lato"/>
              <a:sym typeface="Lato"/>
            </a:endParaRPr>
          </a:p>
          <a:p>
            <a:pPr marL="0" marR="0" lvl="0" indent="0" algn="l" rtl="0">
              <a:spcBef>
                <a:spcPts val="0"/>
              </a:spcBef>
              <a:spcAft>
                <a:spcPts val="0"/>
              </a:spcAft>
              <a:buNone/>
            </a:pPr>
            <a:endParaRPr sz="2000">
              <a:solidFill>
                <a:schemeClr val="dk1"/>
              </a:solidFill>
              <a:latin typeface="Lato"/>
              <a:ea typeface="Lato"/>
              <a:cs typeface="Lato"/>
              <a:sym typeface="Lato"/>
            </a:endParaRPr>
          </a:p>
          <a:p>
            <a:pPr marL="0" marR="0" lvl="0" indent="0" algn="l" rtl="0">
              <a:spcBef>
                <a:spcPts val="0"/>
              </a:spcBef>
              <a:spcAft>
                <a:spcPts val="0"/>
              </a:spcAft>
              <a:buNone/>
            </a:pPr>
            <a:r>
              <a:rPr lang="en-US" sz="2000" b="1">
                <a:solidFill>
                  <a:schemeClr val="dk1"/>
                </a:solidFill>
                <a:latin typeface="Lato"/>
                <a:ea typeface="Lato"/>
                <a:cs typeface="Lato"/>
                <a:sym typeface="Lato"/>
              </a:rPr>
              <a:t>if(condition)</a:t>
            </a:r>
            <a:endParaRPr sz="2000" b="1">
              <a:solidFill>
                <a:schemeClr val="dk1"/>
              </a:solidFill>
              <a:latin typeface="Lato"/>
              <a:ea typeface="Lato"/>
              <a:cs typeface="Lato"/>
              <a:sym typeface="Lato"/>
            </a:endParaRPr>
          </a:p>
          <a:p>
            <a:pPr marL="0" marR="0" lvl="0" indent="0" algn="l" rtl="0">
              <a:spcBef>
                <a:spcPts val="0"/>
              </a:spcBef>
              <a:spcAft>
                <a:spcPts val="0"/>
              </a:spcAft>
              <a:buNone/>
            </a:pPr>
            <a:r>
              <a:rPr lang="en-US" sz="2000" b="1">
                <a:solidFill>
                  <a:schemeClr val="dk1"/>
                </a:solidFill>
                <a:latin typeface="Lato"/>
                <a:ea typeface="Lato"/>
                <a:cs typeface="Lato"/>
                <a:sym typeface="Lato"/>
              </a:rPr>
              <a:t>{ </a:t>
            </a:r>
            <a:endParaRPr sz="2000" b="1">
              <a:solidFill>
                <a:schemeClr val="dk1"/>
              </a:solidFill>
              <a:latin typeface="Lato"/>
              <a:ea typeface="Lato"/>
              <a:cs typeface="Lato"/>
              <a:sym typeface="Lato"/>
            </a:endParaRPr>
          </a:p>
          <a:p>
            <a:pPr marL="0" marR="0" lvl="0" indent="0" algn="l" rtl="0">
              <a:spcBef>
                <a:spcPts val="0"/>
              </a:spcBef>
              <a:spcAft>
                <a:spcPts val="0"/>
              </a:spcAft>
              <a:buNone/>
            </a:pPr>
            <a:r>
              <a:rPr lang="en-US" sz="2000" b="1">
                <a:solidFill>
                  <a:schemeClr val="dk1"/>
                </a:solidFill>
                <a:latin typeface="Lato"/>
                <a:ea typeface="Lato"/>
                <a:cs typeface="Lato"/>
                <a:sym typeface="Lato"/>
              </a:rPr>
              <a:t>          // Statements inside. </a:t>
            </a:r>
            <a:endParaRPr sz="2000" b="1">
              <a:solidFill>
                <a:schemeClr val="dk1"/>
              </a:solidFill>
              <a:latin typeface="Lato"/>
              <a:ea typeface="Lato"/>
              <a:cs typeface="Lato"/>
              <a:sym typeface="Lato"/>
            </a:endParaRPr>
          </a:p>
          <a:p>
            <a:pPr marL="0" marR="0" lvl="0" indent="0" algn="l" rtl="0">
              <a:spcBef>
                <a:spcPts val="0"/>
              </a:spcBef>
              <a:spcAft>
                <a:spcPts val="0"/>
              </a:spcAft>
              <a:buNone/>
            </a:pPr>
            <a:endParaRPr sz="2000" b="1">
              <a:solidFill>
                <a:schemeClr val="dk1"/>
              </a:solidFill>
              <a:latin typeface="Lato"/>
              <a:ea typeface="Lato"/>
              <a:cs typeface="Lato"/>
              <a:sym typeface="Lato"/>
            </a:endParaRPr>
          </a:p>
          <a:p>
            <a:pPr marL="0" marR="0" lvl="0" indent="0" algn="l" rtl="0">
              <a:spcBef>
                <a:spcPts val="0"/>
              </a:spcBef>
              <a:spcAft>
                <a:spcPts val="0"/>
              </a:spcAft>
              <a:buNone/>
            </a:pPr>
            <a:r>
              <a:rPr lang="en-US" sz="2000" b="1">
                <a:solidFill>
                  <a:schemeClr val="dk1"/>
                </a:solidFill>
                <a:latin typeface="Lato"/>
                <a:ea typeface="Lato"/>
                <a:cs typeface="Lato"/>
                <a:sym typeface="Lato"/>
              </a:rPr>
              <a:t>}</a:t>
            </a:r>
            <a:endParaRPr sz="2000" b="1">
              <a:solidFill>
                <a:schemeClr val="dk1"/>
              </a:solidFill>
              <a:latin typeface="Lato"/>
              <a:ea typeface="Lato"/>
              <a:cs typeface="Lato"/>
              <a:sym typeface="Lato"/>
            </a:endParaRPr>
          </a:p>
          <a:p>
            <a:pPr marL="0" marR="0" lvl="0" indent="0" algn="l" rtl="0">
              <a:spcBef>
                <a:spcPts val="0"/>
              </a:spcBef>
              <a:spcAft>
                <a:spcPts val="0"/>
              </a:spcAft>
              <a:buNone/>
            </a:pPr>
            <a:r>
              <a:rPr lang="en-US" sz="2000">
                <a:solidFill>
                  <a:schemeClr val="dk1"/>
                </a:solidFill>
                <a:latin typeface="Lato"/>
                <a:ea typeface="Lato"/>
                <a:cs typeface="Lato"/>
                <a:sym typeface="Lato"/>
              </a:rPr>
              <a:t>//remaining statements</a:t>
            </a:r>
            <a:endParaRPr sz="2000">
              <a:solidFill>
                <a:schemeClr val="dk1"/>
              </a:solidFill>
              <a:latin typeface="Lato"/>
              <a:ea typeface="Lato"/>
              <a:cs typeface="Lato"/>
              <a:sym typeface="Lato"/>
            </a:endParaRPr>
          </a:p>
          <a:p>
            <a:pPr marL="0" marR="0" lvl="0" indent="0" algn="l" rtl="0">
              <a:spcBef>
                <a:spcPts val="0"/>
              </a:spcBef>
              <a:spcAft>
                <a:spcPts val="0"/>
              </a:spcAft>
              <a:buNone/>
            </a:pPr>
            <a:r>
              <a:rPr lang="en-US" sz="2000">
                <a:solidFill>
                  <a:schemeClr val="dk1"/>
                </a:solidFill>
                <a:latin typeface="Lato"/>
                <a:ea typeface="Lato"/>
                <a:cs typeface="Lato"/>
                <a:sym typeface="Lato"/>
              </a:rPr>
              <a:t>//statement outside</a:t>
            </a:r>
            <a:endParaRPr sz="2000">
              <a:solidFill>
                <a:schemeClr val="dk1"/>
              </a:solidFill>
              <a:latin typeface="Lato"/>
              <a:ea typeface="Lato"/>
              <a:cs typeface="Lato"/>
              <a:sym typeface="Lato"/>
            </a:endParaRPr>
          </a:p>
        </p:txBody>
      </p:sp>
      <p:sp>
        <p:nvSpPr>
          <p:cNvPr id="109" name="Google Shape;109;p7"/>
          <p:cNvSpPr txBox="1"/>
          <p:nvPr/>
        </p:nvSpPr>
        <p:spPr>
          <a:xfrm>
            <a:off x="0" y="4796135"/>
            <a:ext cx="9143999"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If the </a:t>
            </a:r>
            <a:r>
              <a:rPr lang="en-US" sz="2400" b="1">
                <a:solidFill>
                  <a:schemeClr val="dk1"/>
                </a:solidFill>
                <a:latin typeface="Arial"/>
                <a:ea typeface="Arial"/>
                <a:cs typeface="Arial"/>
                <a:sym typeface="Arial"/>
              </a:rPr>
              <a:t>expression or condition</a:t>
            </a:r>
            <a:r>
              <a:rPr lang="en-US" sz="2400">
                <a:solidFill>
                  <a:schemeClr val="dk1"/>
                </a:solidFill>
                <a:latin typeface="Arial"/>
                <a:ea typeface="Arial"/>
                <a:cs typeface="Arial"/>
                <a:sym typeface="Arial"/>
              </a:rPr>
              <a:t> returns </a:t>
            </a:r>
            <a:r>
              <a:rPr lang="en-US" sz="2400" b="1">
                <a:solidFill>
                  <a:schemeClr val="dk1"/>
                </a:solidFill>
                <a:latin typeface="Arial"/>
                <a:ea typeface="Arial"/>
                <a:cs typeface="Arial"/>
                <a:sym typeface="Arial"/>
              </a:rPr>
              <a:t>true</a:t>
            </a:r>
            <a:r>
              <a:rPr lang="en-US" sz="2400">
                <a:solidFill>
                  <a:schemeClr val="dk1"/>
                </a:solidFill>
                <a:latin typeface="Arial"/>
                <a:ea typeface="Arial"/>
                <a:cs typeface="Arial"/>
                <a:sym typeface="Arial"/>
              </a:rPr>
              <a:t>, then the </a:t>
            </a:r>
            <a:r>
              <a:rPr lang="en-US" sz="2400" b="1">
                <a:solidFill>
                  <a:schemeClr val="dk1"/>
                </a:solidFill>
                <a:latin typeface="Arial"/>
                <a:ea typeface="Arial"/>
                <a:cs typeface="Arial"/>
                <a:sym typeface="Arial"/>
              </a:rPr>
              <a:t>statements-inside will be executed</a:t>
            </a:r>
            <a:r>
              <a:rPr lang="en-US" sz="2400">
                <a:solidFill>
                  <a:schemeClr val="dk1"/>
                </a:solidFill>
                <a:latin typeface="Arial"/>
                <a:ea typeface="Arial"/>
                <a:cs typeface="Arial"/>
                <a:sym typeface="Arial"/>
              </a:rPr>
              <a:t>, otherwise </a:t>
            </a:r>
            <a:r>
              <a:rPr lang="en-US" sz="2400" b="1">
                <a:solidFill>
                  <a:schemeClr val="dk1"/>
                </a:solidFill>
                <a:latin typeface="Arial"/>
                <a:ea typeface="Arial"/>
                <a:cs typeface="Arial"/>
                <a:sym typeface="Arial"/>
              </a:rPr>
              <a:t>statements-inside will be skipped</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p:nvPr/>
        </p:nvSpPr>
        <p:spPr>
          <a:xfrm>
            <a:off x="0" y="895350"/>
            <a:ext cx="9144000" cy="342900"/>
          </a:xfrm>
          <a:prstGeom prst="rect">
            <a:avLst/>
          </a:prstGeom>
          <a:solidFill>
            <a:srgbClr val="3030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lt1"/>
                </a:solidFill>
                <a:latin typeface="Courier New"/>
                <a:ea typeface="Courier New"/>
                <a:cs typeface="Courier New"/>
                <a:sym typeface="Courier New"/>
              </a:rPr>
              <a:t>Code</a:t>
            </a:r>
            <a:endParaRPr sz="2800" b="1">
              <a:solidFill>
                <a:schemeClr val="lt1"/>
              </a:solidFill>
              <a:latin typeface="Courier New"/>
              <a:ea typeface="Courier New"/>
              <a:cs typeface="Courier New"/>
              <a:sym typeface="Courier New"/>
            </a:endParaRPr>
          </a:p>
        </p:txBody>
      </p:sp>
      <p:sp>
        <p:nvSpPr>
          <p:cNvPr id="116" name="Google Shape;116;p8"/>
          <p:cNvSpPr/>
          <p:nvPr/>
        </p:nvSpPr>
        <p:spPr>
          <a:xfrm>
            <a:off x="0" y="1200150"/>
            <a:ext cx="9144000" cy="342900"/>
          </a:xfrm>
          <a:prstGeom prst="rect">
            <a:avLst/>
          </a:prstGeom>
          <a:solidFill>
            <a:srgbClr val="3D3D3D"/>
          </a:solidFill>
          <a:ln>
            <a:noFill/>
          </a:ln>
        </p:spPr>
        <p:txBody>
          <a:bodyPr spcFirstLastPara="1" wrap="square" lIns="91425" tIns="45700" rIns="91425" bIns="45700"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#include&lt;stdio.h&gt;</a:t>
            </a:r>
            <a:endParaRPr sz="2000" b="0" i="0" u="none" strike="noStrike" cap="none">
              <a:solidFill>
                <a:schemeClr val="lt1"/>
              </a:solidFill>
              <a:latin typeface="Courier New"/>
              <a:ea typeface="Courier New"/>
              <a:cs typeface="Courier New"/>
              <a:sym typeface="Courier New"/>
            </a:endParaRPr>
          </a:p>
        </p:txBody>
      </p:sp>
      <p:sp>
        <p:nvSpPr>
          <p:cNvPr id="117" name="Google Shape;117;p8"/>
          <p:cNvSpPr/>
          <p:nvPr/>
        </p:nvSpPr>
        <p:spPr>
          <a:xfrm>
            <a:off x="0" y="1543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int main()</a:t>
            </a:r>
            <a:endParaRPr sz="2000" b="0" i="0" u="none" strike="noStrike" cap="none">
              <a:solidFill>
                <a:schemeClr val="lt1"/>
              </a:solidFill>
              <a:latin typeface="Courier New"/>
              <a:ea typeface="Courier New"/>
              <a:cs typeface="Courier New"/>
              <a:sym typeface="Courier New"/>
            </a:endParaRPr>
          </a:p>
        </p:txBody>
      </p:sp>
      <p:sp>
        <p:nvSpPr>
          <p:cNvPr id="118" name="Google Shape;118;p8"/>
          <p:cNvSpPr/>
          <p:nvPr/>
        </p:nvSpPr>
        <p:spPr>
          <a:xfrm>
            <a:off x="0" y="18859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a:t>
            </a:r>
            <a:endParaRPr sz="2000" b="0" i="0" u="none" strike="noStrike" cap="none">
              <a:solidFill>
                <a:schemeClr val="lt1"/>
              </a:solidFill>
              <a:latin typeface="Courier New"/>
              <a:ea typeface="Courier New"/>
              <a:cs typeface="Courier New"/>
              <a:sym typeface="Courier New"/>
            </a:endParaRPr>
          </a:p>
        </p:txBody>
      </p:sp>
      <p:sp>
        <p:nvSpPr>
          <p:cNvPr id="119" name="Google Shape;119;p8"/>
          <p:cNvSpPr/>
          <p:nvPr/>
        </p:nvSpPr>
        <p:spPr>
          <a:xfrm>
            <a:off x="0" y="22288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chemeClr val="lt1"/>
                </a:solidFill>
                <a:latin typeface="Courier New"/>
                <a:ea typeface="Courier New"/>
                <a:cs typeface="Courier New"/>
                <a:sym typeface="Courier New"/>
              </a:rPr>
              <a:t>      int h1, h2;</a:t>
            </a:r>
            <a:endParaRPr sz="2000" b="0" i="0" u="none" strike="noStrike" cap="none">
              <a:solidFill>
                <a:schemeClr val="lt1"/>
              </a:solidFill>
              <a:latin typeface="Courier New"/>
              <a:ea typeface="Courier New"/>
              <a:cs typeface="Courier New"/>
              <a:sym typeface="Courier New"/>
            </a:endParaRPr>
          </a:p>
        </p:txBody>
      </p:sp>
      <p:sp>
        <p:nvSpPr>
          <p:cNvPr id="120" name="Google Shape;120;p8"/>
          <p:cNvSpPr/>
          <p:nvPr/>
        </p:nvSpPr>
        <p:spPr>
          <a:xfrm>
            <a:off x="0" y="25717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05136"/>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scanf(“%d”, &amp;h1);</a:t>
            </a:r>
            <a:endParaRPr sz="2000" b="0" i="0" u="none" strike="noStrike" cap="none">
              <a:solidFill>
                <a:schemeClr val="lt1"/>
              </a:solidFill>
              <a:latin typeface="Courier New"/>
              <a:ea typeface="Courier New"/>
              <a:cs typeface="Courier New"/>
              <a:sym typeface="Courier New"/>
            </a:endParaRPr>
          </a:p>
        </p:txBody>
      </p:sp>
      <p:sp>
        <p:nvSpPr>
          <p:cNvPr id="121" name="Google Shape;121;p8"/>
          <p:cNvSpPr/>
          <p:nvPr/>
        </p:nvSpPr>
        <p:spPr>
          <a:xfrm>
            <a:off x="0" y="29146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scanf(“%d”, &amp;h2);</a:t>
            </a:r>
            <a:endParaRPr sz="2000" b="0" i="0" u="none" strike="noStrike" cap="none">
              <a:solidFill>
                <a:schemeClr val="lt1"/>
              </a:solidFill>
              <a:latin typeface="Courier New"/>
              <a:ea typeface="Courier New"/>
              <a:cs typeface="Courier New"/>
              <a:sym typeface="Courier New"/>
            </a:endParaRPr>
          </a:p>
        </p:txBody>
      </p:sp>
      <p:sp>
        <p:nvSpPr>
          <p:cNvPr id="122" name="Google Shape;122;p8"/>
          <p:cNvSpPr/>
          <p:nvPr/>
        </p:nvSpPr>
        <p:spPr>
          <a:xfrm>
            <a:off x="0" y="32575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05136"/>
                </a:solidFill>
                <a:latin typeface="Courier New"/>
                <a:ea typeface="Courier New"/>
                <a:cs typeface="Courier New"/>
                <a:sym typeface="Courier New"/>
              </a:rPr>
              <a:t>    </a:t>
            </a:r>
            <a:r>
              <a:rPr lang="en-US" sz="2000" b="1" i="0" u="none" strike="noStrike" cap="none">
                <a:solidFill>
                  <a:srgbClr val="FF0000"/>
                </a:solidFill>
                <a:highlight>
                  <a:srgbClr val="FFFF00"/>
                </a:highlight>
                <a:latin typeface="Courier New"/>
                <a:ea typeface="Courier New"/>
                <a:cs typeface="Courier New"/>
                <a:sym typeface="Courier New"/>
              </a:rPr>
              <a:t>if( h1 &gt; h2)     //checks for condtion</a:t>
            </a:r>
            <a:endParaRPr sz="2000" b="1" i="0" u="none" strike="noStrike" cap="none">
              <a:solidFill>
                <a:srgbClr val="FF0000"/>
              </a:solidFill>
              <a:highlight>
                <a:srgbClr val="FFFF00"/>
              </a:highlight>
              <a:latin typeface="Courier New"/>
              <a:ea typeface="Courier New"/>
              <a:cs typeface="Courier New"/>
              <a:sym typeface="Courier New"/>
            </a:endParaRPr>
          </a:p>
        </p:txBody>
      </p:sp>
      <p:sp>
        <p:nvSpPr>
          <p:cNvPr id="123" name="Google Shape;123;p8"/>
          <p:cNvSpPr/>
          <p:nvPr/>
        </p:nvSpPr>
        <p:spPr>
          <a:xfrm>
            <a:off x="0" y="3616037"/>
            <a:ext cx="9144000" cy="311727"/>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24" name="Google Shape;124;p8"/>
          <p:cNvSpPr/>
          <p:nvPr/>
        </p:nvSpPr>
        <p:spPr>
          <a:xfrm>
            <a:off x="0" y="394335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FF000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printf(“</a:t>
            </a:r>
            <a:r>
              <a:rPr lang="en-US" sz="2000" b="1" i="0" u="none" strike="noStrike" cap="none">
                <a:solidFill>
                  <a:srgbClr val="FF0000"/>
                </a:solidFill>
                <a:highlight>
                  <a:srgbClr val="FFFF00"/>
                </a:highlight>
                <a:latin typeface="Courier New"/>
                <a:ea typeface="Courier New"/>
                <a:cs typeface="Courier New"/>
                <a:sym typeface="Courier New"/>
              </a:rPr>
              <a:t>Person 1 is taller</a:t>
            </a:r>
            <a:r>
              <a:rPr lang="en-US" sz="2000" b="0" i="0" u="none" strike="noStrike" cap="none">
                <a:solidFill>
                  <a:srgbClr val="FF0000"/>
                </a:solidFill>
                <a:highlight>
                  <a:srgbClr val="FFFF00"/>
                </a:highlight>
                <a:latin typeface="Courier New"/>
                <a:ea typeface="Courier New"/>
                <a:cs typeface="Courier New"/>
                <a:sym typeface="Courier New"/>
              </a:rPr>
              <a:t>”); //executes if true</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25" name="Google Shape;125;p8"/>
          <p:cNvSpPr/>
          <p:nvPr/>
        </p:nvSpPr>
        <p:spPr>
          <a:xfrm>
            <a:off x="0" y="42862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26" name="Google Shape;126;p8"/>
          <p:cNvSpPr txBox="1"/>
          <p:nvPr/>
        </p:nvSpPr>
        <p:spPr>
          <a:xfrm>
            <a:off x="11061" y="1156511"/>
            <a:ext cx="387475" cy="374718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1</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2</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3</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4</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5</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6</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r>
              <a:rPr lang="en-US" sz="2000" b="1">
                <a:solidFill>
                  <a:srgbClr val="FFFF00"/>
                </a:solidFill>
                <a:latin typeface="Courier New"/>
                <a:ea typeface="Courier New"/>
                <a:cs typeface="Courier New"/>
                <a:sym typeface="Courier New"/>
              </a:rPr>
              <a:t>7</a:t>
            </a:r>
            <a:endParaRPr sz="2000" b="1">
              <a:solidFill>
                <a:srgbClr val="FFFF00"/>
              </a:solidFill>
              <a:latin typeface="Courier New"/>
              <a:ea typeface="Courier New"/>
              <a:cs typeface="Courier New"/>
              <a:sym typeface="Courier New"/>
            </a:endParaRPr>
          </a:p>
          <a:p>
            <a:pPr marL="0" marR="0" lvl="0" indent="0" algn="l" rtl="0">
              <a:lnSpc>
                <a:spcPct val="150000"/>
              </a:lnSpc>
              <a:spcBef>
                <a:spcPts val="0"/>
              </a:spcBef>
              <a:spcAft>
                <a:spcPts val="0"/>
              </a:spcAft>
              <a:buNone/>
            </a:pPr>
            <a:endParaRPr sz="2000" b="1">
              <a:solidFill>
                <a:srgbClr val="FFFF00"/>
              </a:solidFill>
              <a:latin typeface="Courier New"/>
              <a:ea typeface="Courier New"/>
              <a:cs typeface="Courier New"/>
              <a:sym typeface="Courier New"/>
            </a:endParaRPr>
          </a:p>
        </p:txBody>
      </p:sp>
      <p:sp>
        <p:nvSpPr>
          <p:cNvPr id="127" name="Google Shape;127;p8"/>
          <p:cNvSpPr/>
          <p:nvPr/>
        </p:nvSpPr>
        <p:spPr>
          <a:xfrm>
            <a:off x="0" y="47244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05136"/>
                </a:solidFill>
                <a:latin typeface="Courier New"/>
                <a:ea typeface="Courier New"/>
                <a:cs typeface="Courier New"/>
                <a:sym typeface="Courier New"/>
              </a:rPr>
              <a:t>    </a:t>
            </a:r>
            <a:r>
              <a:rPr lang="en-US" sz="2000" b="1" i="0" u="none" strike="noStrike" cap="none">
                <a:solidFill>
                  <a:srgbClr val="FF0000"/>
                </a:solidFill>
                <a:highlight>
                  <a:srgbClr val="FFFF00"/>
                </a:highlight>
                <a:latin typeface="Courier New"/>
                <a:ea typeface="Courier New"/>
                <a:cs typeface="Courier New"/>
                <a:sym typeface="Courier New"/>
              </a:rPr>
              <a:t>if( h2 &gt; h1)     //checks for condtion</a:t>
            </a:r>
            <a:endParaRPr sz="2000" b="1" i="0" u="none" strike="noStrike" cap="none">
              <a:solidFill>
                <a:srgbClr val="FF0000"/>
              </a:solidFill>
              <a:highlight>
                <a:srgbClr val="FFFF00"/>
              </a:highlight>
              <a:latin typeface="Courier New"/>
              <a:ea typeface="Courier New"/>
              <a:cs typeface="Courier New"/>
              <a:sym typeface="Courier New"/>
            </a:endParaRPr>
          </a:p>
        </p:txBody>
      </p:sp>
      <p:sp>
        <p:nvSpPr>
          <p:cNvPr id="128" name="Google Shape;128;p8"/>
          <p:cNvSpPr/>
          <p:nvPr/>
        </p:nvSpPr>
        <p:spPr>
          <a:xfrm>
            <a:off x="0" y="5082887"/>
            <a:ext cx="9144000" cy="311727"/>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29" name="Google Shape;129;p8"/>
          <p:cNvSpPr/>
          <p:nvPr/>
        </p:nvSpPr>
        <p:spPr>
          <a:xfrm>
            <a:off x="0" y="5410200"/>
            <a:ext cx="9144000" cy="342900"/>
          </a:xfrm>
          <a:prstGeom prst="rect">
            <a:avLst/>
          </a:prstGeom>
          <a:solidFill>
            <a:srgbClr val="3D3D3D"/>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FF000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printf(“</a:t>
            </a:r>
            <a:r>
              <a:rPr lang="en-US" sz="2000" b="1" i="0" u="none" strike="noStrike" cap="none">
                <a:solidFill>
                  <a:srgbClr val="FF0000"/>
                </a:solidFill>
                <a:highlight>
                  <a:srgbClr val="FFFF00"/>
                </a:highlight>
                <a:latin typeface="Courier New"/>
                <a:ea typeface="Courier New"/>
                <a:cs typeface="Courier New"/>
                <a:sym typeface="Courier New"/>
              </a:rPr>
              <a:t>Person 2 is taller</a:t>
            </a:r>
            <a:r>
              <a:rPr lang="en-US" sz="2000" b="0" i="0" u="none" strike="noStrike" cap="none">
                <a:solidFill>
                  <a:srgbClr val="FF0000"/>
                </a:solidFill>
                <a:highlight>
                  <a:srgbClr val="FFFF00"/>
                </a:highlight>
                <a:latin typeface="Courier New"/>
                <a:ea typeface="Courier New"/>
                <a:cs typeface="Courier New"/>
                <a:sym typeface="Courier New"/>
              </a:rPr>
              <a:t>”); //executes if true</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30" name="Google Shape;130;p8"/>
          <p:cNvSpPr/>
          <p:nvPr/>
        </p:nvSpPr>
        <p:spPr>
          <a:xfrm>
            <a:off x="0" y="605790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rgbClr val="FF0000"/>
                </a:solidFill>
                <a:highlight>
                  <a:srgbClr val="FFFF00"/>
                </a:highlight>
                <a:latin typeface="Courier New"/>
                <a:ea typeface="Courier New"/>
                <a:cs typeface="Courier New"/>
                <a:sym typeface="Courier New"/>
              </a:rPr>
              <a:t>}</a:t>
            </a:r>
            <a:endParaRPr sz="2000" b="0" i="0" u="none" strike="noStrike" cap="none">
              <a:solidFill>
                <a:srgbClr val="FF0000"/>
              </a:solidFill>
              <a:highlight>
                <a:srgbClr val="FFFF00"/>
              </a:highlight>
              <a:latin typeface="Courier New"/>
              <a:ea typeface="Courier New"/>
              <a:cs typeface="Courier New"/>
              <a:sym typeface="Courier New"/>
            </a:endParaRPr>
          </a:p>
        </p:txBody>
      </p:sp>
      <p:sp>
        <p:nvSpPr>
          <p:cNvPr id="131" name="Google Shape;131;p8"/>
          <p:cNvSpPr/>
          <p:nvPr/>
        </p:nvSpPr>
        <p:spPr>
          <a:xfrm>
            <a:off x="11061" y="6115050"/>
            <a:ext cx="9144000" cy="342900"/>
          </a:xfrm>
          <a:prstGeom prst="rect">
            <a:avLst/>
          </a:prstGeom>
          <a:solidFill>
            <a:srgbClr val="303030"/>
          </a:solidFill>
          <a:ln>
            <a:noFill/>
          </a:ln>
        </p:spPr>
        <p:txBody>
          <a:bodyPr spcFirstLastPara="1" wrap="square" lIns="68575" tIns="34275" rIns="68575" bIns="34275" anchor="ctr" anchorCtr="0">
            <a:noAutofit/>
          </a:bodyPr>
          <a:lstStyle/>
          <a:p>
            <a:pPr marL="457200" marR="0" lvl="1" indent="0" algn="l" rtl="0">
              <a:spcBef>
                <a:spcPts val="0"/>
              </a:spcBef>
              <a:spcAft>
                <a:spcPts val="0"/>
              </a:spcAft>
              <a:buNone/>
            </a:pPr>
            <a:r>
              <a:rPr lang="en-US" sz="2000" b="0" i="0" u="none" strike="noStrike" cap="none">
                <a:solidFill>
                  <a:srgbClr val="7030A0"/>
                </a:solidFill>
                <a:latin typeface="Courier New"/>
                <a:ea typeface="Courier New"/>
                <a:cs typeface="Courier New"/>
                <a:sym typeface="Courier New"/>
              </a:rPr>
              <a:t>  </a:t>
            </a:r>
            <a:r>
              <a:rPr lang="en-US" sz="2000" b="0" i="0" u="none" strike="noStrike" cap="none">
                <a:solidFill>
                  <a:schemeClr val="lt1"/>
                </a:solidFill>
                <a:latin typeface="Courier New"/>
                <a:ea typeface="Courier New"/>
                <a:cs typeface="Courier New"/>
                <a:sym typeface="Courier New"/>
              </a:rPr>
              <a:t>}</a:t>
            </a:r>
            <a:endParaRPr sz="2000" b="0" i="0" u="none" strike="noStrike" cap="none">
              <a:solidFill>
                <a:schemeClr val="l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Assignment Questions</a:t>
            </a:r>
            <a:endParaRPr/>
          </a:p>
        </p:txBody>
      </p:sp>
      <p:sp>
        <p:nvSpPr>
          <p:cNvPr id="137" name="Google Shape;137;p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222222"/>
              </a:buClr>
              <a:buSzPts val="2200"/>
              <a:buChar char="•"/>
            </a:pPr>
            <a:r>
              <a:rPr lang="en-US" b="1" i="0">
                <a:solidFill>
                  <a:srgbClr val="222222"/>
                </a:solidFill>
                <a:latin typeface="Arial"/>
                <a:ea typeface="Arial"/>
                <a:cs typeface="Arial"/>
                <a:sym typeface="Arial"/>
              </a:rPr>
              <a:t>Write the Program to find maximum of two numbers  using simple if.</a:t>
            </a:r>
            <a:endParaRPr b="1" i="0">
              <a:solidFill>
                <a:srgbClr val="222222"/>
              </a:solidFill>
              <a:latin typeface="Arial"/>
              <a:ea typeface="Arial"/>
              <a:cs typeface="Arial"/>
              <a:sym typeface="Arial"/>
            </a:endParaRPr>
          </a:p>
          <a:p>
            <a:pPr marL="342900" lvl="0" indent="-342900" algn="l" rtl="0">
              <a:spcBef>
                <a:spcPts val="440"/>
              </a:spcBef>
              <a:spcAft>
                <a:spcPts val="0"/>
              </a:spcAft>
              <a:buClr>
                <a:srgbClr val="222222"/>
              </a:buClr>
              <a:buSzPts val="2200"/>
              <a:buChar char="•"/>
            </a:pPr>
            <a:r>
              <a:rPr lang="en-US" b="1">
                <a:solidFill>
                  <a:srgbClr val="222222"/>
                </a:solidFill>
                <a:latin typeface="Arial"/>
                <a:ea typeface="Arial"/>
                <a:cs typeface="Arial"/>
                <a:sym typeface="Arial"/>
              </a:rPr>
              <a:t>What is the output of the following</a:t>
            </a:r>
            <a:endParaRPr b="1">
              <a:solidFill>
                <a:srgbClr val="222222"/>
              </a:solidFill>
              <a:latin typeface="Arial"/>
              <a:ea typeface="Arial"/>
              <a:cs typeface="Arial"/>
              <a:sym typeface="Arial"/>
            </a:endParaRPr>
          </a:p>
          <a:p>
            <a:pPr marL="600075" lvl="2" indent="0" algn="l" rtl="0">
              <a:spcBef>
                <a:spcPts val="440"/>
              </a:spcBef>
              <a:spcAft>
                <a:spcPts val="0"/>
              </a:spcAft>
              <a:buClr>
                <a:srgbClr val="222222"/>
              </a:buClr>
              <a:buSzPts val="2200"/>
              <a:buNone/>
            </a:pPr>
            <a:r>
              <a:rPr lang="en-US" b="1">
                <a:solidFill>
                  <a:srgbClr val="222222"/>
                </a:solidFill>
                <a:latin typeface="Arial"/>
                <a:ea typeface="Arial"/>
                <a:cs typeface="Arial"/>
                <a:sym typeface="Arial"/>
              </a:rPr>
              <a:t>i</a:t>
            </a:r>
            <a:r>
              <a:rPr lang="en-US" b="1" i="0">
                <a:solidFill>
                  <a:srgbClr val="222222"/>
                </a:solidFill>
                <a:latin typeface="Arial"/>
                <a:ea typeface="Arial"/>
                <a:cs typeface="Arial"/>
                <a:sym typeface="Arial"/>
              </a:rPr>
              <a:t>f(1)</a:t>
            </a:r>
            <a:endParaRPr b="1" i="0">
              <a:solidFill>
                <a:srgbClr val="222222"/>
              </a:solidFill>
              <a:latin typeface="Arial"/>
              <a:ea typeface="Arial"/>
              <a:cs typeface="Arial"/>
              <a:sym typeface="Arial"/>
            </a:endParaRPr>
          </a:p>
          <a:p>
            <a:pPr marL="600075" lvl="2" indent="0" algn="l" rtl="0">
              <a:spcBef>
                <a:spcPts val="440"/>
              </a:spcBef>
              <a:spcAft>
                <a:spcPts val="0"/>
              </a:spcAft>
              <a:buClr>
                <a:srgbClr val="222222"/>
              </a:buClr>
              <a:buSzPts val="2200"/>
              <a:buNone/>
            </a:pPr>
            <a:r>
              <a:rPr lang="en-US" b="1">
                <a:solidFill>
                  <a:srgbClr val="222222"/>
                </a:solidFill>
                <a:latin typeface="Arial"/>
                <a:ea typeface="Arial"/>
                <a:cs typeface="Arial"/>
                <a:sym typeface="Arial"/>
              </a:rPr>
              <a:t>{</a:t>
            </a:r>
            <a:endParaRPr b="1">
              <a:solidFill>
                <a:srgbClr val="222222"/>
              </a:solidFill>
              <a:latin typeface="Arial"/>
              <a:ea typeface="Arial"/>
              <a:cs typeface="Arial"/>
              <a:sym typeface="Arial"/>
            </a:endParaRPr>
          </a:p>
          <a:p>
            <a:pPr marL="600075" lvl="2" indent="0" algn="l" rtl="0">
              <a:spcBef>
                <a:spcPts val="440"/>
              </a:spcBef>
              <a:spcAft>
                <a:spcPts val="0"/>
              </a:spcAft>
              <a:buClr>
                <a:srgbClr val="222222"/>
              </a:buClr>
              <a:buSzPts val="2200"/>
              <a:buNone/>
            </a:pPr>
            <a:r>
              <a:rPr lang="en-US" b="1" i="0">
                <a:solidFill>
                  <a:srgbClr val="222222"/>
                </a:solidFill>
                <a:latin typeface="Arial"/>
                <a:ea typeface="Arial"/>
                <a:cs typeface="Arial"/>
                <a:sym typeface="Arial"/>
              </a:rPr>
              <a:t>printf(“True”);</a:t>
            </a:r>
            <a:endParaRPr b="1" i="0">
              <a:solidFill>
                <a:srgbClr val="222222"/>
              </a:solidFill>
              <a:latin typeface="Arial"/>
              <a:ea typeface="Arial"/>
              <a:cs typeface="Arial"/>
              <a:sym typeface="Arial"/>
            </a:endParaRPr>
          </a:p>
          <a:p>
            <a:pPr marL="600075" lvl="2" indent="0" algn="l" rtl="0">
              <a:spcBef>
                <a:spcPts val="440"/>
              </a:spcBef>
              <a:spcAft>
                <a:spcPts val="0"/>
              </a:spcAft>
              <a:buClr>
                <a:srgbClr val="222222"/>
              </a:buClr>
              <a:buSzPts val="2200"/>
              <a:buNone/>
            </a:pPr>
            <a:r>
              <a:rPr lang="en-US" b="1">
                <a:solidFill>
                  <a:srgbClr val="222222"/>
                </a:solidFill>
                <a:latin typeface="Arial"/>
                <a:ea typeface="Arial"/>
                <a:cs typeface="Arial"/>
                <a:sym typeface="Arial"/>
              </a:rPr>
              <a:t>}</a:t>
            </a:r>
            <a:endParaRPr b="1" i="0">
              <a:solidFill>
                <a:srgbClr val="222222"/>
              </a:solidFill>
              <a:latin typeface="Arial"/>
              <a:ea typeface="Arial"/>
              <a:cs typeface="Arial"/>
              <a:sym typeface="Arial"/>
            </a:endParaRPr>
          </a:p>
          <a:p>
            <a:pPr marL="342900" lvl="0" indent="-203200" algn="l" rtl="0">
              <a:spcBef>
                <a:spcPts val="440"/>
              </a:spcBef>
              <a:spcAft>
                <a:spcPts val="0"/>
              </a:spcAft>
              <a:buClr>
                <a:schemeClr val="dk1"/>
              </a:buClr>
              <a:buSzPts val="22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5342</Words>
  <Application>Microsoft Office PowerPoint</Application>
  <PresentationFormat>On-screen Show (4:3)</PresentationFormat>
  <Paragraphs>1432</Paragraphs>
  <Slides>64</Slides>
  <Notes>64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64</vt:i4>
      </vt:variant>
    </vt:vector>
  </HeadingPairs>
  <TitlesOfParts>
    <vt:vector size="76" baseType="lpstr">
      <vt:lpstr>Times New Roman</vt:lpstr>
      <vt:lpstr>Calibri</vt:lpstr>
      <vt:lpstr>Nunito Sans SemiBold</vt:lpstr>
      <vt:lpstr>Inter</vt:lpstr>
      <vt:lpstr>Noto Sans Symbols</vt:lpstr>
      <vt:lpstr>Nunito Sans Light</vt:lpstr>
      <vt:lpstr>Nunito Sans</vt:lpstr>
      <vt:lpstr>Nunito</vt:lpstr>
      <vt:lpstr>Arial</vt:lpstr>
      <vt:lpstr>Courier New</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Sangeeta A</cp:lastModifiedBy>
  <cp:revision>1</cp:revision>
  <dcterms:created xsi:type="dcterms:W3CDTF">2010-04-09T07:36:00Z</dcterms:created>
  <dcterms:modified xsi:type="dcterms:W3CDTF">2025-01-23T11:53:50Z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29EE4036FBE94ADF9D0CDC8DDE3FEED5_13</vt:lpwstr>
  </property>
  <property fmtid="{D5CDD505-2E9C-101B-9397-08002B2CF9AE}" pid="3" name="KSOProductBuildVer">
    <vt:lpwstr>1033-12.2.0.19307</vt:lpwstr>
  </property>
</Properties>
</file>