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5" roundtripDataSignature="AMtx7mhxzHDQWahtqbKrhQ75A4M2Zh4k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1C7755-38CB-40AD-9BDE-D3726B49EA5C}">
  <a:tblStyle styleId="{EA1C7755-38CB-40AD-9BDE-D3726B49EA5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9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66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66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66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66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66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66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65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65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65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65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65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65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65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65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/>
        </p:nvSpPr>
        <p:spPr>
          <a:xfrm>
            <a:off x="152400" y="914400"/>
            <a:ext cx="8763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3A30F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Recursion in C</a:t>
            </a:r>
            <a:endParaRPr sz="6000" b="1" dirty="0">
              <a:solidFill>
                <a:srgbClr val="3A30F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1905000" y="4953000"/>
            <a:ext cx="4762500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Dr. Shuaib Khan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1676400" y="5599331"/>
            <a:ext cx="6172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18" y="857250"/>
            <a:ext cx="9124682" cy="4708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C00000"/>
                </a:solidFill>
              </a:rPr>
              <a:t>//PROGRAM TO FIND THE GCD OF TWO NUMBERS USING RECURSION</a:t>
            </a:r>
            <a:endParaRPr lang="en-US" sz="1500" dirty="0"/>
          </a:p>
          <a:p>
            <a:pPr>
              <a:defRPr/>
            </a:pPr>
            <a:r>
              <a:rPr lang="en-US" sz="1500" dirty="0"/>
              <a:t>#include &lt;</a:t>
            </a:r>
            <a:r>
              <a:rPr lang="en-US" sz="1500" dirty="0" err="1"/>
              <a:t>stdio.h</a:t>
            </a:r>
            <a:r>
              <a:rPr lang="en-US" sz="1500" dirty="0"/>
              <a:t>&gt;</a:t>
            </a:r>
          </a:p>
          <a:p>
            <a:pPr>
              <a:defRPr/>
            </a:pPr>
            <a:r>
              <a:rPr lang="en-US" sz="1500" dirty="0" err="1">
                <a:solidFill>
                  <a:srgbClr val="7030A0"/>
                </a:solidFill>
              </a:rPr>
              <a:t>int</a:t>
            </a:r>
            <a:r>
              <a:rPr lang="en-US" sz="1500" dirty="0">
                <a:solidFill>
                  <a:srgbClr val="7030A0"/>
                </a:solidFill>
              </a:rPr>
              <a:t> </a:t>
            </a:r>
            <a:r>
              <a:rPr lang="en-US" sz="1500" dirty="0" err="1">
                <a:solidFill>
                  <a:srgbClr val="7030A0"/>
                </a:solidFill>
              </a:rPr>
              <a:t>gcd</a:t>
            </a:r>
            <a:r>
              <a:rPr lang="en-US" sz="1500" dirty="0">
                <a:solidFill>
                  <a:srgbClr val="7030A0"/>
                </a:solidFill>
              </a:rPr>
              <a:t>(</a:t>
            </a:r>
            <a:r>
              <a:rPr lang="en-US" sz="1500" dirty="0" err="1">
                <a:solidFill>
                  <a:srgbClr val="7030A0"/>
                </a:solidFill>
              </a:rPr>
              <a:t>int</a:t>
            </a:r>
            <a:r>
              <a:rPr lang="en-US" sz="1500" dirty="0">
                <a:solidFill>
                  <a:srgbClr val="7030A0"/>
                </a:solidFill>
              </a:rPr>
              <a:t> a, </a:t>
            </a:r>
            <a:r>
              <a:rPr lang="en-US" sz="1500" dirty="0" err="1">
                <a:solidFill>
                  <a:srgbClr val="7030A0"/>
                </a:solidFill>
              </a:rPr>
              <a:t>int</a:t>
            </a:r>
            <a:r>
              <a:rPr lang="en-US" sz="1500" dirty="0">
                <a:solidFill>
                  <a:srgbClr val="7030A0"/>
                </a:solidFill>
              </a:rPr>
              <a:t> b)</a:t>
            </a:r>
          </a:p>
          <a:p>
            <a:pPr>
              <a:defRPr/>
            </a:pPr>
            <a:r>
              <a:rPr lang="en-US" sz="1500" dirty="0"/>
              <a:t>{</a:t>
            </a:r>
          </a:p>
          <a:p>
            <a:pPr>
              <a:defRPr/>
            </a:pPr>
            <a:r>
              <a:rPr lang="en-US" sz="1500" dirty="0"/>
              <a:t>    if (b == 0) {</a:t>
            </a:r>
          </a:p>
          <a:p>
            <a:pPr>
              <a:defRPr/>
            </a:pPr>
            <a:r>
              <a:rPr lang="en-US" sz="1500" dirty="0"/>
              <a:t>        return a;</a:t>
            </a:r>
          </a:p>
          <a:p>
            <a:pPr>
              <a:defRPr/>
            </a:pPr>
            <a:r>
              <a:rPr lang="en-US" sz="1500" dirty="0"/>
              <a:t>    }</a:t>
            </a:r>
          </a:p>
          <a:p>
            <a:pPr>
              <a:defRPr/>
            </a:pPr>
            <a:r>
              <a:rPr lang="en-US" sz="1500" dirty="0"/>
              <a:t>    return </a:t>
            </a:r>
            <a:r>
              <a:rPr lang="en-US" sz="1500" dirty="0" err="1"/>
              <a:t>gcd</a:t>
            </a:r>
            <a:r>
              <a:rPr lang="en-US" sz="1500" dirty="0"/>
              <a:t>(b, a % b);</a:t>
            </a:r>
          </a:p>
          <a:p>
            <a:pPr>
              <a:defRPr/>
            </a:pPr>
            <a:r>
              <a:rPr lang="en-US" sz="1500" dirty="0"/>
              <a:t>}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sz="1500" dirty="0" err="1"/>
              <a:t>int</a:t>
            </a:r>
            <a:r>
              <a:rPr lang="en-US" sz="1500" dirty="0"/>
              <a:t> main()</a:t>
            </a:r>
          </a:p>
          <a:p>
            <a:pPr>
              <a:defRPr/>
            </a:pPr>
            <a:r>
              <a:rPr lang="en-US" sz="1500" dirty="0"/>
              <a:t>{</a:t>
            </a:r>
          </a:p>
          <a:p>
            <a:pPr>
              <a:defRPr/>
            </a:pPr>
            <a:r>
              <a:rPr lang="en-US" sz="1500" dirty="0"/>
              <a:t>    </a:t>
            </a:r>
            <a:r>
              <a:rPr lang="en-US" sz="1500" dirty="0" err="1"/>
              <a:t>int</a:t>
            </a:r>
            <a:r>
              <a:rPr lang="en-US" sz="1500" dirty="0"/>
              <a:t> num1, num2;</a:t>
            </a:r>
          </a:p>
          <a:p>
            <a:pPr>
              <a:defRPr/>
            </a:pPr>
            <a:r>
              <a:rPr lang="en-US" sz="1500" dirty="0"/>
              <a:t>    </a:t>
            </a:r>
            <a:r>
              <a:rPr lang="en-US" sz="1500" dirty="0" err="1"/>
              <a:t>printf</a:t>
            </a:r>
            <a:r>
              <a:rPr lang="en-US" sz="1500" dirty="0"/>
              <a:t>("</a:t>
            </a:r>
            <a:r>
              <a:rPr lang="en-US" sz="1500" dirty="0">
                <a:solidFill>
                  <a:srgbClr val="3608B8"/>
                </a:solidFill>
              </a:rPr>
              <a:t>Enter two numbers: "</a:t>
            </a:r>
            <a:r>
              <a:rPr lang="en-US" sz="1500" dirty="0"/>
              <a:t>)</a:t>
            </a:r>
            <a:r>
              <a:rPr lang="en-US" sz="1500" dirty="0">
                <a:solidFill>
                  <a:srgbClr val="3608B8"/>
                </a:solidFill>
              </a:rPr>
              <a:t>;</a:t>
            </a:r>
          </a:p>
          <a:p>
            <a:pPr>
              <a:defRPr/>
            </a:pPr>
            <a:r>
              <a:rPr lang="en-US" sz="1500" dirty="0"/>
              <a:t>    </a:t>
            </a:r>
            <a:r>
              <a:rPr lang="en-US" sz="1500" dirty="0" err="1"/>
              <a:t>scanf</a:t>
            </a:r>
            <a:r>
              <a:rPr lang="en-US" sz="1500" dirty="0"/>
              <a:t>("</a:t>
            </a:r>
            <a:r>
              <a:rPr lang="en-US" sz="1500" dirty="0">
                <a:solidFill>
                  <a:srgbClr val="3333FF"/>
                </a:solidFill>
              </a:rPr>
              <a:t>%d %d </a:t>
            </a:r>
            <a:r>
              <a:rPr lang="en-US" sz="1500" dirty="0"/>
              <a:t>", &amp;num1, &amp;num2);</a:t>
            </a:r>
          </a:p>
          <a:p>
            <a:pPr>
              <a:defRPr/>
            </a:pPr>
            <a:r>
              <a:rPr lang="en-US" sz="1500" dirty="0"/>
              <a:t>    </a:t>
            </a:r>
            <a:r>
              <a:rPr lang="en-US" sz="1500" dirty="0" err="1"/>
              <a:t>int</a:t>
            </a:r>
            <a:r>
              <a:rPr lang="en-US" sz="1500" dirty="0"/>
              <a:t> result = </a:t>
            </a:r>
            <a:r>
              <a:rPr lang="en-US" sz="1500" dirty="0" err="1">
                <a:solidFill>
                  <a:srgbClr val="7030A0"/>
                </a:solidFill>
              </a:rPr>
              <a:t>gcd</a:t>
            </a:r>
            <a:r>
              <a:rPr lang="en-US" sz="1500" dirty="0">
                <a:solidFill>
                  <a:srgbClr val="7030A0"/>
                </a:solidFill>
              </a:rPr>
              <a:t>(num1, num2);</a:t>
            </a:r>
          </a:p>
          <a:p>
            <a:pPr>
              <a:defRPr/>
            </a:pPr>
            <a:r>
              <a:rPr lang="en-US" sz="1500" dirty="0"/>
              <a:t>   </a:t>
            </a:r>
          </a:p>
          <a:p>
            <a:pPr>
              <a:defRPr/>
            </a:pPr>
            <a:r>
              <a:rPr lang="en-US" sz="1500" dirty="0"/>
              <a:t>    </a:t>
            </a:r>
            <a:r>
              <a:rPr lang="en-US" sz="1500" dirty="0" err="1"/>
              <a:t>printf</a:t>
            </a:r>
            <a:r>
              <a:rPr lang="en-US" sz="1500" dirty="0"/>
              <a:t>("</a:t>
            </a:r>
            <a:r>
              <a:rPr lang="en-US" sz="1500" dirty="0">
                <a:solidFill>
                  <a:srgbClr val="3608B8"/>
                </a:solidFill>
              </a:rPr>
              <a:t>GCD of %d and %d is %d\n</a:t>
            </a:r>
            <a:r>
              <a:rPr lang="en-US" sz="1500" dirty="0"/>
              <a:t>", num1, num2, result);</a:t>
            </a:r>
          </a:p>
          <a:p>
            <a:pPr>
              <a:defRPr/>
            </a:pPr>
            <a:r>
              <a:rPr lang="en-US" sz="1500" dirty="0"/>
              <a:t>    return 0;</a:t>
            </a:r>
          </a:p>
          <a:p>
            <a:pPr>
              <a:defRPr/>
            </a:pPr>
            <a:r>
              <a:rPr lang="en-US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950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836" y="1407823"/>
            <a:ext cx="8972550" cy="4000499"/>
          </a:xfrm>
        </p:spPr>
        <p:txBody>
          <a:bodyPr>
            <a:no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 functions are very useful to solve many 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 problems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such as calculating the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factorial of a number, generating Fibonacci series, 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1800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5979" lvl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35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solve such problems which are </a:t>
            </a:r>
            <a:r>
              <a:rPr lang="en-US" sz="135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naturally recursive</a:t>
            </a:r>
            <a:r>
              <a:rPr lang="en-US" sz="135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5979" lvl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35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unnecessary calling of function</a:t>
            </a:r>
            <a:r>
              <a:rPr lang="en-US" sz="135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5979" lvl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350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Extremely useful when </a:t>
            </a:r>
            <a:r>
              <a:rPr lang="en-US" sz="1350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applying the same solution</a:t>
            </a:r>
            <a:r>
              <a:rPr lang="en-US" sz="135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5979" lvl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350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Recursion </a:t>
            </a:r>
            <a:r>
              <a:rPr lang="en-US" sz="135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the length of code</a:t>
            </a:r>
            <a:r>
              <a:rPr lang="en-US" sz="135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5979" lvl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35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is very useful in solving the </a:t>
            </a:r>
            <a:r>
              <a:rPr lang="en-US" sz="135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 problem</a:t>
            </a:r>
            <a:endParaRPr lang="en-US" sz="135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 of recursion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§"/>
              <a:tabLst>
                <a:tab pos="342900" algn="l"/>
              </a:tabLst>
              <a:defRPr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 functions are generally </a:t>
            </a: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 non-recursive function.</a:t>
            </a:r>
            <a:endParaRPr lang="en-US" sz="18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§"/>
              <a:tabLst>
                <a:tab pos="342900" algn="l"/>
              </a:tabLst>
              <a:defRPr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may require a </a:t>
            </a: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lot of memory space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hold intermediate results on the system stacks.</a:t>
            </a:r>
            <a:endParaRPr lang="en-US" sz="18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§"/>
              <a:tabLst>
                <a:tab pos="342900" algn="l"/>
              </a:tabLst>
              <a:defRPr/>
            </a:pP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 to analyze </a:t>
            </a: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understand the code.</a:t>
            </a:r>
            <a:endParaRPr lang="en-US" sz="18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225"/>
              </a:spcAft>
              <a:buSzPts val="1000"/>
              <a:buFont typeface="Wingdings" panose="05000000000000000000" pitchFamily="2" charset="2"/>
              <a:buChar char="§"/>
              <a:tabLst>
                <a:tab pos="342900" algn="l"/>
              </a:tabLst>
              <a:defRPr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not more efficient in terms of space and time complexity</a:t>
            </a:r>
            <a:endParaRPr lang="en-US" sz="18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57251"/>
            <a:ext cx="7886700" cy="550572"/>
          </a:xfrm>
        </p:spPr>
        <p:txBody>
          <a:bodyPr/>
          <a:lstStyle/>
          <a:p>
            <a:pPr>
              <a:defRPr/>
            </a:pPr>
            <a:r>
              <a:rPr lang="en-US" dirty="0"/>
              <a:t>RECURSION- ADVANTAGES</a:t>
            </a:r>
          </a:p>
        </p:txBody>
      </p:sp>
    </p:spTree>
    <p:extLst>
      <p:ext uri="{BB962C8B-B14F-4D97-AF65-F5344CB8AC3E}">
        <p14:creationId xmlns:p14="http://schemas.microsoft.com/office/powerpoint/2010/main" val="76030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114300" y="1768079"/>
            <a:ext cx="88868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100" dirty="0">
                <a:solidFill>
                  <a:srgbClr val="C00000"/>
                </a:solidFill>
              </a:rPr>
              <a:t>Q) Write a c program to </a:t>
            </a:r>
            <a:r>
              <a:rPr lang="en-US" sz="2100" dirty="0">
                <a:solidFill>
                  <a:srgbClr val="3333FF"/>
                </a:solidFill>
              </a:rPr>
              <a:t>find the sum of the digits of a number </a:t>
            </a:r>
            <a:r>
              <a:rPr lang="en-US" sz="2100" dirty="0">
                <a:solidFill>
                  <a:srgbClr val="C00000"/>
                </a:solidFill>
              </a:rPr>
              <a:t>using recursion</a:t>
            </a:r>
          </a:p>
          <a:p>
            <a:pPr>
              <a:buSzPct val="95000"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Input: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Enter a number: 12345</a:t>
            </a:r>
          </a:p>
          <a:p>
            <a:pPr>
              <a:buSzPct val="95000"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Sum of digits of 12345 is 15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891779"/>
            <a:ext cx="9144000" cy="57399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45791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18" y="857250"/>
            <a:ext cx="9124682" cy="4478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3608B8"/>
                </a:solidFill>
              </a:rPr>
              <a:t>//PROGRAM TO FIND THE SUM OF THE DIGITS OF A NUMBER </a:t>
            </a:r>
          </a:p>
          <a:p>
            <a:pPr>
              <a:defRPr/>
            </a:pPr>
            <a:r>
              <a:rPr lang="en-US" sz="1500" dirty="0"/>
              <a:t>#include &lt;</a:t>
            </a:r>
            <a:r>
              <a:rPr lang="en-US" sz="1500" dirty="0" err="1"/>
              <a:t>stdio.h</a:t>
            </a:r>
            <a:r>
              <a:rPr lang="en-US" sz="1500" dirty="0"/>
              <a:t>&gt;</a:t>
            </a:r>
          </a:p>
          <a:p>
            <a:pPr>
              <a:defRPr/>
            </a:pPr>
            <a:r>
              <a:rPr lang="en-US" sz="1500" dirty="0" err="1">
                <a:solidFill>
                  <a:srgbClr val="C00000"/>
                </a:solidFill>
              </a:rPr>
              <a:t>int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sumOfDigits</a:t>
            </a:r>
            <a:r>
              <a:rPr lang="en-US" sz="1500" dirty="0">
                <a:solidFill>
                  <a:srgbClr val="C00000"/>
                </a:solidFill>
              </a:rPr>
              <a:t>(</a:t>
            </a:r>
            <a:r>
              <a:rPr lang="en-US" sz="1500" dirty="0" err="1">
                <a:solidFill>
                  <a:srgbClr val="C00000"/>
                </a:solidFill>
              </a:rPr>
              <a:t>int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num</a:t>
            </a:r>
            <a:r>
              <a:rPr lang="en-US" sz="1500" dirty="0">
                <a:solidFill>
                  <a:srgbClr val="C00000"/>
                </a:solidFill>
              </a:rPr>
              <a:t>)</a:t>
            </a:r>
          </a:p>
          <a:p>
            <a:pPr>
              <a:defRPr/>
            </a:pPr>
            <a:r>
              <a:rPr lang="en-US" sz="1500" dirty="0"/>
              <a:t>{</a:t>
            </a:r>
          </a:p>
          <a:p>
            <a:pPr>
              <a:defRPr/>
            </a:pPr>
            <a:r>
              <a:rPr lang="en-US" sz="1500" dirty="0"/>
              <a:t>    if (</a:t>
            </a:r>
            <a:r>
              <a:rPr lang="en-US" sz="1500" dirty="0" err="1"/>
              <a:t>num</a:t>
            </a:r>
            <a:r>
              <a:rPr lang="en-US" sz="1500" dirty="0"/>
              <a:t> == 0) {</a:t>
            </a:r>
          </a:p>
          <a:p>
            <a:pPr>
              <a:defRPr/>
            </a:pPr>
            <a:r>
              <a:rPr lang="en-US" sz="1500" dirty="0"/>
              <a:t>        return 0;</a:t>
            </a:r>
          </a:p>
          <a:p>
            <a:pPr>
              <a:defRPr/>
            </a:pPr>
            <a:r>
              <a:rPr lang="en-US" sz="1500" dirty="0"/>
              <a:t>    }</a:t>
            </a:r>
          </a:p>
          <a:p>
            <a:pPr>
              <a:defRPr/>
            </a:pPr>
            <a:r>
              <a:rPr lang="en-US" sz="1500" dirty="0"/>
              <a:t>    return (</a:t>
            </a:r>
            <a:r>
              <a:rPr lang="en-US" sz="1500" dirty="0" err="1"/>
              <a:t>num</a:t>
            </a:r>
            <a:r>
              <a:rPr lang="en-US" sz="1500" dirty="0"/>
              <a:t> % 10) + </a:t>
            </a:r>
            <a:r>
              <a:rPr lang="en-US" sz="1500" dirty="0" err="1"/>
              <a:t>sumOfDigits</a:t>
            </a:r>
            <a:r>
              <a:rPr lang="en-US" sz="1500" dirty="0"/>
              <a:t>(</a:t>
            </a:r>
            <a:r>
              <a:rPr lang="en-US" sz="1500" dirty="0" err="1"/>
              <a:t>num</a:t>
            </a:r>
            <a:r>
              <a:rPr lang="en-US" sz="1500" dirty="0"/>
              <a:t> / 10);</a:t>
            </a:r>
          </a:p>
          <a:p>
            <a:pPr>
              <a:defRPr/>
            </a:pPr>
            <a:r>
              <a:rPr lang="en-US" sz="1500" dirty="0"/>
              <a:t>}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sz="1500" dirty="0" err="1"/>
              <a:t>int</a:t>
            </a:r>
            <a:r>
              <a:rPr lang="en-US" sz="1500" dirty="0"/>
              <a:t> main()</a:t>
            </a:r>
          </a:p>
          <a:p>
            <a:pPr>
              <a:defRPr/>
            </a:pPr>
            <a:r>
              <a:rPr lang="en-US" sz="1500" dirty="0"/>
              <a:t>{</a:t>
            </a:r>
          </a:p>
          <a:p>
            <a:pPr>
              <a:defRPr/>
            </a:pPr>
            <a:r>
              <a:rPr lang="en-US" sz="1500" dirty="0"/>
              <a:t>    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num</a:t>
            </a:r>
            <a:r>
              <a:rPr lang="en-US" sz="1500" dirty="0"/>
              <a:t>;</a:t>
            </a:r>
          </a:p>
          <a:p>
            <a:pPr>
              <a:defRPr/>
            </a:pPr>
            <a:r>
              <a:rPr lang="en-US" sz="1500" dirty="0"/>
              <a:t>    </a:t>
            </a:r>
            <a:r>
              <a:rPr lang="en-US" sz="1500" dirty="0" err="1"/>
              <a:t>printf</a:t>
            </a:r>
            <a:r>
              <a:rPr lang="en-US" sz="1500" dirty="0"/>
              <a:t>("</a:t>
            </a:r>
            <a:r>
              <a:rPr lang="en-US" sz="1500" dirty="0">
                <a:solidFill>
                  <a:srgbClr val="3333FF"/>
                </a:solidFill>
              </a:rPr>
              <a:t>Enter a number: </a:t>
            </a:r>
            <a:r>
              <a:rPr lang="en-US" sz="1500" dirty="0"/>
              <a:t>");</a:t>
            </a:r>
          </a:p>
          <a:p>
            <a:pPr>
              <a:defRPr/>
            </a:pPr>
            <a:r>
              <a:rPr lang="en-US" sz="1500" dirty="0"/>
              <a:t>    </a:t>
            </a:r>
            <a:r>
              <a:rPr lang="en-US" sz="1500" dirty="0" err="1"/>
              <a:t>scanf</a:t>
            </a:r>
            <a:r>
              <a:rPr lang="en-US" sz="1500" dirty="0"/>
              <a:t>("%d", &amp;</a:t>
            </a:r>
            <a:r>
              <a:rPr lang="en-US" sz="1500" dirty="0" err="1"/>
              <a:t>num</a:t>
            </a:r>
            <a:r>
              <a:rPr lang="en-US" sz="1500" dirty="0"/>
              <a:t>);</a:t>
            </a:r>
          </a:p>
          <a:p>
            <a:pPr>
              <a:defRPr/>
            </a:pPr>
            <a:r>
              <a:rPr lang="en-US" sz="1500" dirty="0">
                <a:solidFill>
                  <a:srgbClr val="C00000"/>
                </a:solidFill>
              </a:rPr>
              <a:t>    </a:t>
            </a:r>
            <a:r>
              <a:rPr lang="en-US" sz="1500" dirty="0" err="1">
                <a:solidFill>
                  <a:srgbClr val="C00000"/>
                </a:solidFill>
              </a:rPr>
              <a:t>int</a:t>
            </a:r>
            <a:r>
              <a:rPr lang="en-US" sz="1500" dirty="0">
                <a:solidFill>
                  <a:srgbClr val="C00000"/>
                </a:solidFill>
              </a:rPr>
              <a:t> result = </a:t>
            </a:r>
            <a:r>
              <a:rPr lang="en-US" sz="1500" dirty="0" err="1">
                <a:solidFill>
                  <a:srgbClr val="C00000"/>
                </a:solidFill>
              </a:rPr>
              <a:t>sumOfDigits</a:t>
            </a:r>
            <a:r>
              <a:rPr lang="en-US" sz="1500" dirty="0">
                <a:solidFill>
                  <a:srgbClr val="C00000"/>
                </a:solidFill>
              </a:rPr>
              <a:t>(</a:t>
            </a:r>
            <a:r>
              <a:rPr lang="en-US" sz="1500" dirty="0" err="1">
                <a:solidFill>
                  <a:srgbClr val="C00000"/>
                </a:solidFill>
              </a:rPr>
              <a:t>num</a:t>
            </a:r>
            <a:r>
              <a:rPr lang="en-US" sz="1500" dirty="0">
                <a:solidFill>
                  <a:srgbClr val="C00000"/>
                </a:solidFill>
              </a:rPr>
              <a:t>);</a:t>
            </a:r>
          </a:p>
          <a:p>
            <a:pPr>
              <a:defRPr/>
            </a:pPr>
            <a:r>
              <a:rPr lang="en-US" sz="1500" dirty="0"/>
              <a:t>    </a:t>
            </a:r>
            <a:r>
              <a:rPr lang="en-US" sz="1500" dirty="0" err="1"/>
              <a:t>printf</a:t>
            </a:r>
            <a:r>
              <a:rPr lang="en-US" sz="1500" dirty="0"/>
              <a:t>("</a:t>
            </a:r>
            <a:r>
              <a:rPr lang="en-US" sz="1500" dirty="0">
                <a:solidFill>
                  <a:srgbClr val="3333FF"/>
                </a:solidFill>
              </a:rPr>
              <a:t>Sum of digits of %d is %d\n</a:t>
            </a:r>
            <a:r>
              <a:rPr lang="en-US" sz="1500" dirty="0"/>
              <a:t>", </a:t>
            </a:r>
            <a:r>
              <a:rPr lang="en-US" sz="1500" dirty="0" err="1"/>
              <a:t>num</a:t>
            </a:r>
            <a:r>
              <a:rPr lang="en-US" sz="1500" dirty="0"/>
              <a:t>, result);</a:t>
            </a:r>
          </a:p>
          <a:p>
            <a:pPr>
              <a:defRPr/>
            </a:pPr>
            <a:r>
              <a:rPr lang="en-US" sz="1500" dirty="0"/>
              <a:t>    return 0;</a:t>
            </a:r>
          </a:p>
          <a:p>
            <a:pPr>
              <a:defRPr/>
            </a:pPr>
            <a:r>
              <a:rPr lang="en-US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7637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114300" y="1768079"/>
            <a:ext cx="8886825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100" dirty="0">
                <a:solidFill>
                  <a:srgbClr val="C00000"/>
                </a:solidFill>
              </a:rPr>
              <a:t>Q) Write a c program to </a:t>
            </a:r>
            <a:r>
              <a:rPr lang="en-US" sz="2100" dirty="0"/>
              <a:t>reverse an array </a:t>
            </a:r>
            <a:r>
              <a:rPr lang="en-US" sz="2100" dirty="0">
                <a:solidFill>
                  <a:srgbClr val="C00000"/>
                </a:solidFill>
              </a:rPr>
              <a:t>using recursion</a:t>
            </a:r>
          </a:p>
          <a:p>
            <a:pPr>
              <a:buSzPct val="95000"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Input: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Enter the size of array: 5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Enter the elements of array: 1 2 3 4 5</a:t>
            </a:r>
          </a:p>
          <a:p>
            <a:pPr>
              <a:buSzPct val="95000"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Original array: 1 2 3 4 5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Reversed array: 5 4 3 2 1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891779"/>
            <a:ext cx="9144000" cy="57399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665459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318" y="857250"/>
            <a:ext cx="4305971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sz="1500" dirty="0"/>
              <a:t>#include &lt;</a:t>
            </a:r>
            <a:r>
              <a:rPr lang="en-US" sz="1500" dirty="0" err="1"/>
              <a:t>stdio.h</a:t>
            </a:r>
            <a:r>
              <a:rPr lang="en-US" sz="1500" dirty="0"/>
              <a:t>&gt;</a:t>
            </a:r>
          </a:p>
          <a:p>
            <a:pPr>
              <a:defRPr/>
            </a:pPr>
            <a:r>
              <a:rPr lang="en-US" sz="1500" dirty="0"/>
              <a:t>void </a:t>
            </a:r>
            <a:r>
              <a:rPr lang="en-US" sz="1500" dirty="0" err="1"/>
              <a:t>reverseArray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arr</a:t>
            </a:r>
            <a:r>
              <a:rPr lang="en-US" sz="1500" dirty="0"/>
              <a:t>[], </a:t>
            </a:r>
            <a:r>
              <a:rPr lang="en-US" sz="1500" dirty="0" err="1"/>
              <a:t>int</a:t>
            </a:r>
            <a:r>
              <a:rPr lang="en-US" sz="1500" dirty="0"/>
              <a:t> start, </a:t>
            </a:r>
            <a:r>
              <a:rPr lang="en-US" sz="1500" dirty="0" err="1"/>
              <a:t>int</a:t>
            </a:r>
            <a:r>
              <a:rPr lang="en-US" sz="1500" dirty="0"/>
              <a:t> end)</a:t>
            </a:r>
          </a:p>
          <a:p>
            <a:pPr>
              <a:defRPr/>
            </a:pPr>
            <a:r>
              <a:rPr lang="en-US" sz="1500" dirty="0"/>
              <a:t>{</a:t>
            </a:r>
          </a:p>
          <a:p>
            <a:pPr>
              <a:defRPr/>
            </a:pPr>
            <a:r>
              <a:rPr lang="en-US" sz="1500" dirty="0"/>
              <a:t>    if (start &gt;= end) {</a:t>
            </a:r>
          </a:p>
          <a:p>
            <a:pPr>
              <a:defRPr/>
            </a:pPr>
            <a:r>
              <a:rPr lang="en-US" sz="1500" dirty="0"/>
              <a:t>        return;</a:t>
            </a:r>
          </a:p>
          <a:p>
            <a:pPr>
              <a:defRPr/>
            </a:pPr>
            <a:r>
              <a:rPr lang="en-US" sz="1500" dirty="0"/>
              <a:t>    }</a:t>
            </a:r>
          </a:p>
          <a:p>
            <a:pPr>
              <a:defRPr/>
            </a:pPr>
            <a:r>
              <a:rPr lang="en-US" sz="1500" dirty="0"/>
              <a:t>    </a:t>
            </a:r>
            <a:r>
              <a:rPr lang="en-US" sz="1500" dirty="0" err="1"/>
              <a:t>int</a:t>
            </a:r>
            <a:r>
              <a:rPr lang="en-US" sz="1500" dirty="0"/>
              <a:t> temp = </a:t>
            </a:r>
            <a:r>
              <a:rPr lang="en-US" sz="1500" dirty="0" err="1"/>
              <a:t>arr</a:t>
            </a:r>
            <a:r>
              <a:rPr lang="en-US" sz="1500" dirty="0"/>
              <a:t>[start];</a:t>
            </a:r>
          </a:p>
          <a:p>
            <a:pPr>
              <a:defRPr/>
            </a:pPr>
            <a:r>
              <a:rPr lang="en-US" sz="1500" dirty="0"/>
              <a:t>    </a:t>
            </a:r>
            <a:r>
              <a:rPr lang="en-US" sz="1500" dirty="0" err="1"/>
              <a:t>arr</a:t>
            </a:r>
            <a:r>
              <a:rPr lang="en-US" sz="1500" dirty="0"/>
              <a:t>[start] = </a:t>
            </a:r>
            <a:r>
              <a:rPr lang="en-US" sz="1500" dirty="0" err="1"/>
              <a:t>arr</a:t>
            </a:r>
            <a:r>
              <a:rPr lang="en-US" sz="1500" dirty="0"/>
              <a:t>[end];</a:t>
            </a:r>
          </a:p>
          <a:p>
            <a:pPr>
              <a:defRPr/>
            </a:pPr>
            <a:r>
              <a:rPr lang="en-US" sz="1500" dirty="0"/>
              <a:t>    </a:t>
            </a:r>
            <a:r>
              <a:rPr lang="en-US" sz="1500" dirty="0" err="1"/>
              <a:t>arr</a:t>
            </a:r>
            <a:r>
              <a:rPr lang="en-US" sz="1500" dirty="0"/>
              <a:t>[end] = temp;</a:t>
            </a:r>
          </a:p>
          <a:p>
            <a:pPr>
              <a:defRPr/>
            </a:pPr>
            <a:r>
              <a:rPr lang="en-US" sz="1500" dirty="0"/>
              <a:t>    </a:t>
            </a:r>
            <a:r>
              <a:rPr lang="en-US" sz="1500" dirty="0" err="1"/>
              <a:t>reverseArray</a:t>
            </a:r>
            <a:r>
              <a:rPr lang="en-US" sz="1500" dirty="0"/>
              <a:t>(</a:t>
            </a:r>
            <a:r>
              <a:rPr lang="en-US" sz="1500" dirty="0" err="1"/>
              <a:t>arr</a:t>
            </a:r>
            <a:r>
              <a:rPr lang="en-US" sz="1500" dirty="0"/>
              <a:t>, start+1, end-1);</a:t>
            </a:r>
          </a:p>
          <a:p>
            <a:pPr>
              <a:defRPr/>
            </a:pPr>
            <a:r>
              <a:rPr lang="en-US" sz="1500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325289" y="1060093"/>
            <a:ext cx="4572000" cy="38087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sz="1050" dirty="0"/>
          </a:p>
          <a:p>
            <a:pPr>
              <a:defRPr/>
            </a:pPr>
            <a:r>
              <a:rPr lang="en-US" sz="1050" dirty="0" err="1"/>
              <a:t>int</a:t>
            </a:r>
            <a:r>
              <a:rPr lang="en-US" sz="1050" dirty="0"/>
              <a:t> main()</a:t>
            </a:r>
          </a:p>
          <a:p>
            <a:pPr>
              <a:defRPr/>
            </a:pPr>
            <a:r>
              <a:rPr lang="en-US" sz="1050" dirty="0"/>
              <a:t>{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size;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printf</a:t>
            </a:r>
            <a:r>
              <a:rPr lang="en-US" sz="1050" dirty="0"/>
              <a:t>("Enter the size of array: ");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scanf</a:t>
            </a:r>
            <a:r>
              <a:rPr lang="en-US" sz="1050" dirty="0"/>
              <a:t>("%d", &amp;size);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arr</a:t>
            </a:r>
            <a:r>
              <a:rPr lang="en-US" sz="1050" dirty="0"/>
              <a:t>[size];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printf</a:t>
            </a:r>
            <a:r>
              <a:rPr lang="en-US" sz="1050" dirty="0"/>
              <a:t>("Enter the elements of array: ");</a:t>
            </a:r>
          </a:p>
          <a:p>
            <a:pPr>
              <a:defRPr/>
            </a:pPr>
            <a:r>
              <a:rPr lang="en-US" sz="1050" dirty="0"/>
              <a:t>    for 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 = 0; </a:t>
            </a:r>
            <a:r>
              <a:rPr lang="en-US" sz="1050" dirty="0" err="1"/>
              <a:t>i</a:t>
            </a:r>
            <a:r>
              <a:rPr lang="en-US" sz="1050" dirty="0"/>
              <a:t> &lt; size; </a:t>
            </a:r>
            <a:r>
              <a:rPr lang="en-US" sz="1050" dirty="0" err="1"/>
              <a:t>i</a:t>
            </a:r>
            <a:r>
              <a:rPr lang="en-US" sz="1050" dirty="0"/>
              <a:t>++) {</a:t>
            </a:r>
          </a:p>
          <a:p>
            <a:pPr>
              <a:defRPr/>
            </a:pPr>
            <a:r>
              <a:rPr lang="en-US" sz="1050" dirty="0"/>
              <a:t>        </a:t>
            </a:r>
            <a:r>
              <a:rPr lang="en-US" sz="1050" dirty="0" err="1"/>
              <a:t>scanf</a:t>
            </a:r>
            <a:r>
              <a:rPr lang="en-US" sz="1050" dirty="0"/>
              <a:t>("%d", &amp;</a:t>
            </a:r>
            <a:r>
              <a:rPr lang="en-US" sz="1050" dirty="0" err="1"/>
              <a:t>arr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]);</a:t>
            </a:r>
          </a:p>
          <a:p>
            <a:pPr>
              <a:defRPr/>
            </a:pPr>
            <a:r>
              <a:rPr lang="en-US" sz="1050" dirty="0"/>
              <a:t>    }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printf</a:t>
            </a:r>
            <a:r>
              <a:rPr lang="en-US" sz="1050" dirty="0"/>
              <a:t>("Original array: ");</a:t>
            </a:r>
          </a:p>
          <a:p>
            <a:pPr>
              <a:defRPr/>
            </a:pPr>
            <a:r>
              <a:rPr lang="en-US" sz="1050" dirty="0"/>
              <a:t>    for 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 = 0; </a:t>
            </a:r>
            <a:r>
              <a:rPr lang="en-US" sz="1050" dirty="0" err="1"/>
              <a:t>i</a:t>
            </a:r>
            <a:r>
              <a:rPr lang="en-US" sz="1050" dirty="0"/>
              <a:t> &lt; size; </a:t>
            </a:r>
            <a:r>
              <a:rPr lang="en-US" sz="1050" dirty="0" err="1"/>
              <a:t>i</a:t>
            </a:r>
            <a:r>
              <a:rPr lang="en-US" sz="1050" dirty="0"/>
              <a:t>++) {</a:t>
            </a:r>
          </a:p>
          <a:p>
            <a:pPr>
              <a:defRPr/>
            </a:pPr>
            <a:r>
              <a:rPr lang="en-US" sz="1050" dirty="0"/>
              <a:t>        </a:t>
            </a:r>
            <a:r>
              <a:rPr lang="en-US" sz="1050" dirty="0" err="1"/>
              <a:t>printf</a:t>
            </a:r>
            <a:r>
              <a:rPr lang="en-US" sz="1050" dirty="0"/>
              <a:t>("%d ", </a:t>
            </a:r>
            <a:r>
              <a:rPr lang="en-US" sz="1050" dirty="0" err="1"/>
              <a:t>arr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]);</a:t>
            </a:r>
          </a:p>
          <a:p>
            <a:pPr>
              <a:defRPr/>
            </a:pPr>
            <a:r>
              <a:rPr lang="en-US" sz="1050" dirty="0"/>
              <a:t>    }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reverseArray</a:t>
            </a:r>
            <a:r>
              <a:rPr lang="en-US" sz="1050" dirty="0"/>
              <a:t>(</a:t>
            </a:r>
            <a:r>
              <a:rPr lang="en-US" sz="1050" dirty="0" err="1"/>
              <a:t>arr</a:t>
            </a:r>
            <a:r>
              <a:rPr lang="en-US" sz="1050" dirty="0"/>
              <a:t>, 0, size-1);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printf</a:t>
            </a:r>
            <a:r>
              <a:rPr lang="en-US" sz="1050" dirty="0"/>
              <a:t>("\</a:t>
            </a:r>
            <a:r>
              <a:rPr lang="en-US" sz="1050" dirty="0" err="1"/>
              <a:t>nReversed</a:t>
            </a:r>
            <a:r>
              <a:rPr lang="en-US" sz="1050" dirty="0"/>
              <a:t> array: ");</a:t>
            </a:r>
          </a:p>
          <a:p>
            <a:pPr>
              <a:defRPr/>
            </a:pPr>
            <a:r>
              <a:rPr lang="en-US" sz="1050" dirty="0"/>
              <a:t>    for 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 = 0; </a:t>
            </a:r>
            <a:r>
              <a:rPr lang="en-US" sz="1050" dirty="0" err="1"/>
              <a:t>i</a:t>
            </a:r>
            <a:r>
              <a:rPr lang="en-US" sz="1050" dirty="0"/>
              <a:t> &lt; size; </a:t>
            </a:r>
            <a:r>
              <a:rPr lang="en-US" sz="1050" dirty="0" err="1"/>
              <a:t>i</a:t>
            </a:r>
            <a:r>
              <a:rPr lang="en-US" sz="1050" dirty="0"/>
              <a:t>++) {</a:t>
            </a:r>
          </a:p>
          <a:p>
            <a:pPr>
              <a:defRPr/>
            </a:pPr>
            <a:r>
              <a:rPr lang="en-US" sz="1050" dirty="0"/>
              <a:t>        </a:t>
            </a:r>
            <a:r>
              <a:rPr lang="en-US" sz="1050" dirty="0" err="1"/>
              <a:t>printf</a:t>
            </a:r>
            <a:r>
              <a:rPr lang="en-US" sz="1050" dirty="0"/>
              <a:t>("%d ", </a:t>
            </a:r>
            <a:r>
              <a:rPr lang="en-US" sz="1050" dirty="0" err="1"/>
              <a:t>arr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]);</a:t>
            </a:r>
          </a:p>
          <a:p>
            <a:pPr>
              <a:defRPr/>
            </a:pPr>
            <a:r>
              <a:rPr lang="en-US" sz="1050" dirty="0"/>
              <a:t>    }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printf</a:t>
            </a:r>
            <a:r>
              <a:rPr lang="en-US" sz="1050" dirty="0"/>
              <a:t>("\n");</a:t>
            </a:r>
          </a:p>
          <a:p>
            <a:pPr>
              <a:defRPr/>
            </a:pPr>
            <a:r>
              <a:rPr lang="en-US" sz="1050" dirty="0"/>
              <a:t>    return 0;</a:t>
            </a:r>
          </a:p>
          <a:p>
            <a:pPr>
              <a:defRPr/>
            </a:pPr>
            <a:r>
              <a:rPr 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9196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114300" y="1768079"/>
            <a:ext cx="8886825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100" dirty="0">
                <a:solidFill>
                  <a:srgbClr val="C00000"/>
                </a:solidFill>
              </a:rPr>
              <a:t>Q) </a:t>
            </a:r>
            <a:r>
              <a:rPr lang="en-US" sz="2100" dirty="0"/>
              <a:t>Write a program to reverse a given string using recursion</a:t>
            </a:r>
          </a:p>
          <a:p>
            <a:endParaRPr lang="en-US" sz="2100" dirty="0">
              <a:solidFill>
                <a:srgbClr val="C00000"/>
              </a:solidFill>
            </a:endParaRPr>
          </a:p>
          <a:p>
            <a:pPr>
              <a:buSzPct val="95000"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Input: "hello"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Output: "</a:t>
            </a:r>
            <a:r>
              <a:rPr lang="en-US" altLang="en-US" sz="2100" b="1" dirty="0" err="1">
                <a:latin typeface="Calibri" panose="020F0502020204030204" pitchFamily="34" charset="0"/>
                <a:cs typeface="Calibri" panose="020F0502020204030204" pitchFamily="34" charset="0"/>
              </a:rPr>
              <a:t>olleh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>
              <a:buSzPct val="95000"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Input: "world"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Output: "</a:t>
            </a:r>
            <a:r>
              <a:rPr lang="en-US" altLang="en-US" sz="2100" b="1" dirty="0" err="1">
                <a:latin typeface="Calibri" panose="020F0502020204030204" pitchFamily="34" charset="0"/>
                <a:cs typeface="Calibri" panose="020F0502020204030204" pitchFamily="34" charset="0"/>
              </a:rPr>
              <a:t>dlrow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>
              <a:buSzPct val="95000"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891779"/>
            <a:ext cx="9144000" cy="57399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80613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318" y="857250"/>
            <a:ext cx="4344608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/>
              <a:t>#include &lt;</a:t>
            </a:r>
            <a:r>
              <a:rPr lang="en-US" sz="1500" dirty="0" err="1"/>
              <a:t>stdio.h</a:t>
            </a:r>
            <a:r>
              <a:rPr lang="en-US" sz="1500" dirty="0"/>
              <a:t>&gt;</a:t>
            </a:r>
          </a:p>
          <a:p>
            <a:pPr>
              <a:defRPr/>
            </a:pPr>
            <a:r>
              <a:rPr lang="en-US" sz="1500" dirty="0"/>
              <a:t>#include &lt;</a:t>
            </a:r>
            <a:r>
              <a:rPr lang="en-US" sz="1500" dirty="0" err="1"/>
              <a:t>string.h</a:t>
            </a:r>
            <a:r>
              <a:rPr lang="en-US" sz="1500" dirty="0"/>
              <a:t>&gt;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sz="1500" dirty="0"/>
              <a:t>void reverse(char *</a:t>
            </a:r>
            <a:r>
              <a:rPr lang="en-US" sz="1500" dirty="0" err="1"/>
              <a:t>str</a:t>
            </a:r>
            <a:r>
              <a:rPr lang="en-US" sz="1500" dirty="0"/>
              <a:t>, </a:t>
            </a:r>
            <a:r>
              <a:rPr lang="en-US" sz="1500" dirty="0" err="1"/>
              <a:t>int</a:t>
            </a:r>
            <a:r>
              <a:rPr lang="en-US" sz="1500" dirty="0"/>
              <a:t> start, </a:t>
            </a:r>
            <a:r>
              <a:rPr lang="en-US" sz="1500" dirty="0" err="1"/>
              <a:t>int</a:t>
            </a:r>
            <a:r>
              <a:rPr lang="en-US" sz="1500" dirty="0"/>
              <a:t> end)</a:t>
            </a:r>
          </a:p>
          <a:p>
            <a:pPr>
              <a:defRPr/>
            </a:pPr>
            <a:r>
              <a:rPr lang="en-US" sz="1500" dirty="0"/>
              <a:t>{</a:t>
            </a:r>
          </a:p>
          <a:p>
            <a:pPr>
              <a:defRPr/>
            </a:pPr>
            <a:r>
              <a:rPr lang="en-US" sz="1500" dirty="0"/>
              <a:t>    if (start &gt;= end)</a:t>
            </a:r>
          </a:p>
          <a:p>
            <a:pPr>
              <a:defRPr/>
            </a:pPr>
            <a:r>
              <a:rPr lang="en-US" sz="1500" dirty="0"/>
              <a:t>        return;</a:t>
            </a:r>
          </a:p>
          <a:p>
            <a:pPr>
              <a:defRPr/>
            </a:pPr>
            <a:r>
              <a:rPr lang="en-US" sz="1500" dirty="0"/>
              <a:t>    else</a:t>
            </a:r>
          </a:p>
          <a:p>
            <a:pPr>
              <a:defRPr/>
            </a:pPr>
            <a:r>
              <a:rPr lang="en-US" sz="1500" dirty="0"/>
              <a:t>    {</a:t>
            </a:r>
          </a:p>
          <a:p>
            <a:pPr>
              <a:defRPr/>
            </a:pPr>
            <a:r>
              <a:rPr lang="en-US" sz="1500" dirty="0"/>
              <a:t>        char temp = </a:t>
            </a:r>
            <a:r>
              <a:rPr lang="en-US" sz="1500" dirty="0" err="1"/>
              <a:t>str</a:t>
            </a:r>
            <a:r>
              <a:rPr lang="en-US" sz="1500" dirty="0"/>
              <a:t>[start];</a:t>
            </a:r>
          </a:p>
          <a:p>
            <a:pPr>
              <a:defRPr/>
            </a:pPr>
            <a:r>
              <a:rPr lang="en-US" sz="1500" dirty="0"/>
              <a:t>        </a:t>
            </a:r>
            <a:r>
              <a:rPr lang="en-US" sz="1500" dirty="0" err="1"/>
              <a:t>str</a:t>
            </a:r>
            <a:r>
              <a:rPr lang="en-US" sz="1500" dirty="0"/>
              <a:t>[start] = </a:t>
            </a:r>
            <a:r>
              <a:rPr lang="en-US" sz="1500" dirty="0" err="1"/>
              <a:t>str</a:t>
            </a:r>
            <a:r>
              <a:rPr lang="en-US" sz="1500" dirty="0"/>
              <a:t>[end];</a:t>
            </a:r>
          </a:p>
          <a:p>
            <a:pPr>
              <a:defRPr/>
            </a:pPr>
            <a:r>
              <a:rPr lang="en-US" sz="1500" dirty="0"/>
              <a:t>        </a:t>
            </a:r>
            <a:r>
              <a:rPr lang="en-US" sz="1500" dirty="0" err="1"/>
              <a:t>str</a:t>
            </a:r>
            <a:r>
              <a:rPr lang="en-US" sz="1500" dirty="0"/>
              <a:t>[end] = temp;</a:t>
            </a:r>
          </a:p>
          <a:p>
            <a:pPr>
              <a:defRPr/>
            </a:pPr>
            <a:r>
              <a:rPr lang="en-US" sz="1500" dirty="0"/>
              <a:t>        reverse(</a:t>
            </a:r>
            <a:r>
              <a:rPr lang="en-US" sz="1500" dirty="0" err="1"/>
              <a:t>str</a:t>
            </a:r>
            <a:r>
              <a:rPr lang="en-US" sz="1500" dirty="0"/>
              <a:t>, start+1, end-1);</a:t>
            </a:r>
          </a:p>
          <a:p>
            <a:pPr>
              <a:defRPr/>
            </a:pPr>
            <a:r>
              <a:rPr lang="en-US" sz="1500" dirty="0"/>
              <a:t>    }</a:t>
            </a:r>
          </a:p>
          <a:p>
            <a:pPr>
              <a:defRPr/>
            </a:pPr>
            <a:r>
              <a:rPr lang="en-US" sz="1500" dirty="0"/>
              <a:t>}</a:t>
            </a:r>
          </a:p>
          <a:p>
            <a:pPr>
              <a:defRPr/>
            </a:pPr>
            <a:endParaRPr lang="en-US" sz="1500" dirty="0"/>
          </a:p>
        </p:txBody>
      </p:sp>
      <p:sp>
        <p:nvSpPr>
          <p:cNvPr id="2" name="Rectangle 1"/>
          <p:cNvSpPr/>
          <p:nvPr/>
        </p:nvSpPr>
        <p:spPr>
          <a:xfrm>
            <a:off x="4363926" y="1060092"/>
            <a:ext cx="4572000" cy="170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 err="1"/>
              <a:t>int</a:t>
            </a:r>
            <a:r>
              <a:rPr lang="en-US" sz="1050" dirty="0"/>
              <a:t> main()</a:t>
            </a:r>
          </a:p>
          <a:p>
            <a:pPr>
              <a:defRPr/>
            </a:pPr>
            <a:r>
              <a:rPr lang="en-US" sz="1050" dirty="0"/>
              <a:t>{</a:t>
            </a:r>
          </a:p>
          <a:p>
            <a:pPr>
              <a:defRPr/>
            </a:pPr>
            <a:r>
              <a:rPr lang="en-US" sz="1050" dirty="0"/>
              <a:t>    char </a:t>
            </a:r>
            <a:r>
              <a:rPr lang="en-US" sz="1050" dirty="0" err="1"/>
              <a:t>str</a:t>
            </a:r>
            <a:r>
              <a:rPr lang="en-US" sz="1050" dirty="0"/>
              <a:t>[100];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printf</a:t>
            </a:r>
            <a:r>
              <a:rPr lang="en-US" sz="1050" dirty="0"/>
              <a:t>("Enter a string: ");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scanf</a:t>
            </a:r>
            <a:r>
              <a:rPr lang="en-US" sz="1050" dirty="0"/>
              <a:t>("%s", </a:t>
            </a:r>
            <a:r>
              <a:rPr lang="en-US" sz="1050" dirty="0" err="1"/>
              <a:t>str</a:t>
            </a:r>
            <a:r>
              <a:rPr lang="en-US" sz="1050" dirty="0"/>
              <a:t>);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n = </a:t>
            </a:r>
            <a:r>
              <a:rPr lang="en-US" sz="1050" dirty="0" err="1"/>
              <a:t>strlen</a:t>
            </a:r>
            <a:r>
              <a:rPr lang="en-US" sz="1050" dirty="0"/>
              <a:t>(</a:t>
            </a:r>
            <a:r>
              <a:rPr lang="en-US" sz="1050" dirty="0" err="1"/>
              <a:t>str</a:t>
            </a:r>
            <a:r>
              <a:rPr lang="en-US" sz="1050" dirty="0"/>
              <a:t>);</a:t>
            </a:r>
          </a:p>
          <a:p>
            <a:pPr>
              <a:defRPr/>
            </a:pPr>
            <a:r>
              <a:rPr lang="en-US" sz="1050" dirty="0"/>
              <a:t>    reverse(</a:t>
            </a:r>
            <a:r>
              <a:rPr lang="en-US" sz="1050" dirty="0" err="1"/>
              <a:t>str</a:t>
            </a:r>
            <a:r>
              <a:rPr lang="en-US" sz="1050" dirty="0"/>
              <a:t>, 0, n-1);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printf</a:t>
            </a:r>
            <a:r>
              <a:rPr lang="en-US" sz="1050" dirty="0"/>
              <a:t>("Reversed string: %s", </a:t>
            </a:r>
            <a:r>
              <a:rPr lang="en-US" sz="1050" dirty="0" err="1"/>
              <a:t>str</a:t>
            </a:r>
            <a:r>
              <a:rPr lang="en-US" sz="1050" dirty="0"/>
              <a:t>);</a:t>
            </a:r>
          </a:p>
          <a:p>
            <a:pPr>
              <a:defRPr/>
            </a:pPr>
            <a:r>
              <a:rPr lang="en-US" sz="1050" dirty="0"/>
              <a:t>    return 0;</a:t>
            </a:r>
          </a:p>
          <a:p>
            <a:pPr>
              <a:defRPr/>
            </a:pPr>
            <a:r>
              <a:rPr 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71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0" y="1465777"/>
            <a:ext cx="900112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100" dirty="0">
                <a:solidFill>
                  <a:srgbClr val="C00000"/>
                </a:solidFill>
              </a:rPr>
              <a:t>Q) </a:t>
            </a:r>
            <a:r>
              <a:rPr lang="en-US" sz="2100" dirty="0"/>
              <a:t>Write a program to </a:t>
            </a:r>
            <a:r>
              <a:rPr lang="en-US" sz="2100" dirty="0" err="1"/>
              <a:t>to</a:t>
            </a:r>
            <a:r>
              <a:rPr lang="en-US" sz="2100" dirty="0"/>
              <a:t> print all the subsets of a given set of integers using recursion</a:t>
            </a:r>
            <a:endParaRPr lang="en-US" sz="1200" dirty="0"/>
          </a:p>
          <a:p>
            <a:endParaRPr lang="en-US" sz="1200" dirty="0">
              <a:solidFill>
                <a:srgbClr val="C00000"/>
              </a:solidFill>
            </a:endParaRPr>
          </a:p>
          <a:p>
            <a:pPr>
              <a:buSzPct val="95000"/>
            </a:pPr>
            <a:endParaRPr lang="en-US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95000"/>
            </a:pP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Input: 3</a:t>
            </a:r>
          </a:p>
          <a:p>
            <a:pPr lvl="1">
              <a:buSzPct val="95000"/>
            </a:pP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      1 2 3</a:t>
            </a:r>
          </a:p>
          <a:p>
            <a:pPr lvl="1">
              <a:buSzPct val="95000"/>
            </a:pP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lvl="1">
              <a:buSzPct val="95000"/>
            </a:pP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{}</a:t>
            </a:r>
          </a:p>
          <a:p>
            <a:pPr lvl="1">
              <a:buSzPct val="95000"/>
            </a:pP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{ 3 }</a:t>
            </a:r>
          </a:p>
          <a:p>
            <a:pPr lvl="1">
              <a:buSzPct val="95000"/>
            </a:pP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{ 2 }</a:t>
            </a:r>
          </a:p>
          <a:p>
            <a:pPr lvl="1">
              <a:buSzPct val="95000"/>
            </a:pP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{ 2 3 }</a:t>
            </a:r>
          </a:p>
          <a:p>
            <a:pPr lvl="1">
              <a:buSzPct val="95000"/>
            </a:pP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{ 1 }</a:t>
            </a:r>
          </a:p>
          <a:p>
            <a:pPr lvl="1">
              <a:buSzPct val="95000"/>
            </a:pP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{ 1 3 }</a:t>
            </a:r>
          </a:p>
          <a:p>
            <a:pPr lvl="1">
              <a:buSzPct val="95000"/>
            </a:pP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{ 1 2 }</a:t>
            </a:r>
          </a:p>
          <a:p>
            <a:pPr lvl="1">
              <a:buSzPct val="95000"/>
            </a:pP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{ 1 2 3 }</a:t>
            </a:r>
          </a:p>
          <a:p>
            <a:pPr>
              <a:buSzPct val="95000"/>
            </a:pPr>
            <a:endParaRPr lang="en-US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endParaRPr lang="en-US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891779"/>
            <a:ext cx="9144000" cy="57399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15002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318" y="857250"/>
            <a:ext cx="5244922" cy="4939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/>
              <a:t>#include &lt;</a:t>
            </a:r>
            <a:r>
              <a:rPr lang="en-US" sz="1500" dirty="0" err="1"/>
              <a:t>stdio.h</a:t>
            </a:r>
            <a:r>
              <a:rPr lang="en-US" sz="1500" dirty="0"/>
              <a:t>&gt;</a:t>
            </a:r>
          </a:p>
          <a:p>
            <a:pPr>
              <a:defRPr/>
            </a:pPr>
            <a:r>
              <a:rPr lang="en-US" sz="1500" dirty="0"/>
              <a:t>void </a:t>
            </a:r>
            <a:r>
              <a:rPr lang="en-US" sz="1500" dirty="0" err="1"/>
              <a:t>print_subset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arr</a:t>
            </a:r>
            <a:r>
              <a:rPr lang="en-US" sz="1500" dirty="0"/>
              <a:t>[], </a:t>
            </a:r>
            <a:r>
              <a:rPr lang="en-US" sz="1500" dirty="0" err="1"/>
              <a:t>int</a:t>
            </a:r>
            <a:r>
              <a:rPr lang="en-US" sz="1500" dirty="0"/>
              <a:t> n, </a:t>
            </a:r>
            <a:r>
              <a:rPr lang="en-US" sz="1500" dirty="0" err="1"/>
              <a:t>int</a:t>
            </a:r>
            <a:r>
              <a:rPr lang="en-US" sz="1500" dirty="0"/>
              <a:t> index, </a:t>
            </a:r>
            <a:r>
              <a:rPr lang="en-US" sz="1500" dirty="0" err="1"/>
              <a:t>int</a:t>
            </a:r>
            <a:r>
              <a:rPr lang="en-US" sz="1500" dirty="0"/>
              <a:t> subset[])</a:t>
            </a:r>
          </a:p>
          <a:p>
            <a:pPr>
              <a:defRPr/>
            </a:pPr>
            <a:r>
              <a:rPr lang="en-US" sz="1500" dirty="0"/>
              <a:t>{</a:t>
            </a:r>
          </a:p>
          <a:p>
            <a:pPr>
              <a:defRPr/>
            </a:pPr>
            <a:r>
              <a:rPr lang="en-US" sz="1500" dirty="0"/>
              <a:t>    if (index == n)</a:t>
            </a:r>
          </a:p>
          <a:p>
            <a:pPr>
              <a:defRPr/>
            </a:pPr>
            <a:r>
              <a:rPr lang="en-US" sz="1500" dirty="0"/>
              <a:t>    {</a:t>
            </a:r>
          </a:p>
          <a:p>
            <a:pPr>
              <a:defRPr/>
            </a:pPr>
            <a:r>
              <a:rPr lang="en-US" sz="1500" dirty="0"/>
              <a:t>        </a:t>
            </a:r>
            <a:r>
              <a:rPr lang="en-US" sz="1500" dirty="0" err="1"/>
              <a:t>printf</a:t>
            </a:r>
            <a:r>
              <a:rPr lang="en-US" sz="1500" dirty="0"/>
              <a:t>("{ ");</a:t>
            </a:r>
          </a:p>
          <a:p>
            <a:pPr>
              <a:defRPr/>
            </a:pPr>
            <a:r>
              <a:rPr lang="en-US" sz="1500" dirty="0"/>
              <a:t>        for (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= 0; </a:t>
            </a:r>
            <a:r>
              <a:rPr lang="en-US" sz="1500" dirty="0" err="1"/>
              <a:t>i</a:t>
            </a:r>
            <a:r>
              <a:rPr lang="en-US" sz="1500" dirty="0"/>
              <a:t> &lt; n; </a:t>
            </a:r>
            <a:r>
              <a:rPr lang="en-US" sz="1500" dirty="0" err="1"/>
              <a:t>i</a:t>
            </a:r>
            <a:r>
              <a:rPr lang="en-US" sz="1500" dirty="0"/>
              <a:t>++)</a:t>
            </a:r>
          </a:p>
          <a:p>
            <a:pPr>
              <a:defRPr/>
            </a:pPr>
            <a:r>
              <a:rPr lang="en-US" sz="1500" dirty="0"/>
              <a:t>        {</a:t>
            </a:r>
          </a:p>
          <a:p>
            <a:pPr>
              <a:defRPr/>
            </a:pPr>
            <a:r>
              <a:rPr lang="en-US" sz="1500" dirty="0"/>
              <a:t>            if (subset[</a:t>
            </a:r>
            <a:r>
              <a:rPr lang="en-US" sz="1500" dirty="0" err="1"/>
              <a:t>i</a:t>
            </a:r>
            <a:r>
              <a:rPr lang="en-US" sz="1500" dirty="0"/>
              <a:t>] == 1)</a:t>
            </a:r>
          </a:p>
          <a:p>
            <a:pPr>
              <a:defRPr/>
            </a:pPr>
            <a:r>
              <a:rPr lang="en-US" sz="1500" dirty="0"/>
              <a:t>                </a:t>
            </a:r>
            <a:r>
              <a:rPr lang="en-US" sz="1500" dirty="0" err="1"/>
              <a:t>printf</a:t>
            </a:r>
            <a:r>
              <a:rPr lang="en-US" sz="1500" dirty="0"/>
              <a:t>("%d ", </a:t>
            </a:r>
            <a:r>
              <a:rPr lang="en-US" sz="1500" dirty="0" err="1"/>
              <a:t>arr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]);</a:t>
            </a:r>
          </a:p>
          <a:p>
            <a:pPr>
              <a:defRPr/>
            </a:pPr>
            <a:r>
              <a:rPr lang="en-US" sz="1500" dirty="0"/>
              <a:t>        }</a:t>
            </a:r>
          </a:p>
          <a:p>
            <a:pPr>
              <a:defRPr/>
            </a:pPr>
            <a:r>
              <a:rPr lang="en-US" sz="1500" dirty="0"/>
              <a:t>        </a:t>
            </a:r>
            <a:r>
              <a:rPr lang="en-US" sz="1500" dirty="0" err="1"/>
              <a:t>printf</a:t>
            </a:r>
            <a:r>
              <a:rPr lang="en-US" sz="1500" dirty="0"/>
              <a:t>("}\n");</a:t>
            </a:r>
          </a:p>
          <a:p>
            <a:pPr>
              <a:defRPr/>
            </a:pPr>
            <a:r>
              <a:rPr lang="en-US" sz="1500" dirty="0"/>
              <a:t>    }</a:t>
            </a:r>
          </a:p>
          <a:p>
            <a:pPr>
              <a:defRPr/>
            </a:pPr>
            <a:r>
              <a:rPr lang="en-US" sz="1500" dirty="0"/>
              <a:t>    else</a:t>
            </a:r>
          </a:p>
          <a:p>
            <a:pPr>
              <a:defRPr/>
            </a:pPr>
            <a:r>
              <a:rPr lang="en-US" sz="1500" dirty="0"/>
              <a:t>    {</a:t>
            </a:r>
          </a:p>
          <a:p>
            <a:pPr>
              <a:defRPr/>
            </a:pPr>
            <a:r>
              <a:rPr lang="en-US" sz="1500" dirty="0"/>
              <a:t>        subset[index] = 0;</a:t>
            </a:r>
          </a:p>
          <a:p>
            <a:pPr>
              <a:defRPr/>
            </a:pPr>
            <a:r>
              <a:rPr lang="en-US" sz="1500" dirty="0"/>
              <a:t>        </a:t>
            </a:r>
            <a:r>
              <a:rPr lang="en-US" sz="1500" dirty="0" err="1"/>
              <a:t>print_subset</a:t>
            </a:r>
            <a:r>
              <a:rPr lang="en-US" sz="1500" dirty="0"/>
              <a:t>(</a:t>
            </a:r>
            <a:r>
              <a:rPr lang="en-US" sz="1500" dirty="0" err="1"/>
              <a:t>arr</a:t>
            </a:r>
            <a:r>
              <a:rPr lang="en-US" sz="1500" dirty="0"/>
              <a:t>, n, index+1, subset);</a:t>
            </a:r>
          </a:p>
          <a:p>
            <a:pPr>
              <a:defRPr/>
            </a:pPr>
            <a:r>
              <a:rPr lang="en-US" sz="1500" dirty="0"/>
              <a:t>        subset[index] = 1;</a:t>
            </a:r>
          </a:p>
          <a:p>
            <a:pPr>
              <a:defRPr/>
            </a:pPr>
            <a:r>
              <a:rPr lang="en-US" sz="1500" dirty="0"/>
              <a:t>        </a:t>
            </a:r>
            <a:r>
              <a:rPr lang="en-US" sz="1500" dirty="0" err="1"/>
              <a:t>print_subset</a:t>
            </a:r>
            <a:r>
              <a:rPr lang="en-US" sz="1500" dirty="0"/>
              <a:t>(</a:t>
            </a:r>
            <a:r>
              <a:rPr lang="en-US" sz="1500" dirty="0" err="1"/>
              <a:t>arr</a:t>
            </a:r>
            <a:r>
              <a:rPr lang="en-US" sz="1500" dirty="0"/>
              <a:t>, n, index+1, subset);</a:t>
            </a:r>
          </a:p>
          <a:p>
            <a:pPr>
              <a:defRPr/>
            </a:pPr>
            <a:r>
              <a:rPr lang="en-US" sz="1500" dirty="0"/>
              <a:t>    }</a:t>
            </a:r>
          </a:p>
          <a:p>
            <a:pPr>
              <a:defRPr/>
            </a:pPr>
            <a:r>
              <a:rPr lang="en-US" sz="1500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172880" y="1147026"/>
            <a:ext cx="3971120" cy="2192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err="1"/>
              <a:t>int</a:t>
            </a:r>
            <a:r>
              <a:rPr lang="en-US" sz="1050" dirty="0"/>
              <a:t> main()</a:t>
            </a:r>
          </a:p>
          <a:p>
            <a:pPr>
              <a:defRPr/>
            </a:pPr>
            <a:r>
              <a:rPr lang="en-US" sz="1050" dirty="0"/>
              <a:t>{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n;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printf</a:t>
            </a:r>
            <a:r>
              <a:rPr lang="en-US" sz="1050" dirty="0"/>
              <a:t>("Enter the size of the set: ");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scanf</a:t>
            </a:r>
            <a:r>
              <a:rPr lang="en-US" sz="1050" dirty="0"/>
              <a:t>("%d", &amp;n);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arr</a:t>
            </a:r>
            <a:r>
              <a:rPr lang="en-US" sz="1050" dirty="0"/>
              <a:t>[n], subset[n];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printf</a:t>
            </a:r>
            <a:r>
              <a:rPr lang="en-US" sz="1050" dirty="0"/>
              <a:t>("Enter %d integers for the set:\n", n);</a:t>
            </a:r>
          </a:p>
          <a:p>
            <a:pPr>
              <a:defRPr/>
            </a:pPr>
            <a:r>
              <a:rPr lang="en-US" sz="1050" dirty="0"/>
              <a:t>    for 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 = 0; </a:t>
            </a:r>
            <a:r>
              <a:rPr lang="en-US" sz="1050" dirty="0" err="1"/>
              <a:t>i</a:t>
            </a:r>
            <a:r>
              <a:rPr lang="en-US" sz="1050" dirty="0"/>
              <a:t> &lt; n; </a:t>
            </a:r>
            <a:r>
              <a:rPr lang="en-US" sz="1050" dirty="0" err="1"/>
              <a:t>i</a:t>
            </a:r>
            <a:r>
              <a:rPr lang="en-US" sz="1050" dirty="0"/>
              <a:t>++)</a:t>
            </a:r>
          </a:p>
          <a:p>
            <a:pPr>
              <a:defRPr/>
            </a:pPr>
            <a:r>
              <a:rPr lang="en-US" sz="1050" dirty="0"/>
              <a:t>        </a:t>
            </a:r>
            <a:r>
              <a:rPr lang="en-US" sz="1050" dirty="0" err="1"/>
              <a:t>scanf</a:t>
            </a:r>
            <a:r>
              <a:rPr lang="en-US" sz="1050" dirty="0"/>
              <a:t>("%d", &amp;</a:t>
            </a:r>
            <a:r>
              <a:rPr lang="en-US" sz="1050" dirty="0" err="1"/>
              <a:t>arr</a:t>
            </a:r>
            <a:r>
              <a:rPr lang="en-US" sz="1050" dirty="0"/>
              <a:t>[</a:t>
            </a:r>
            <a:r>
              <a:rPr lang="en-US" sz="1050" dirty="0" err="1"/>
              <a:t>i</a:t>
            </a:r>
            <a:r>
              <a:rPr lang="en-US" sz="1050" dirty="0"/>
              <a:t>]);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printf</a:t>
            </a:r>
            <a:r>
              <a:rPr lang="en-US" sz="1050" dirty="0"/>
              <a:t>("Subsets:\n");</a:t>
            </a:r>
          </a:p>
          <a:p>
            <a:pPr>
              <a:defRPr/>
            </a:pPr>
            <a:r>
              <a:rPr lang="en-US" sz="1050" dirty="0"/>
              <a:t>    </a:t>
            </a:r>
            <a:r>
              <a:rPr lang="en-US" sz="1050" dirty="0" err="1"/>
              <a:t>print_subset</a:t>
            </a:r>
            <a:r>
              <a:rPr lang="en-US" sz="1050" dirty="0"/>
              <a:t>(</a:t>
            </a:r>
            <a:r>
              <a:rPr lang="en-US" sz="1050" dirty="0" err="1"/>
              <a:t>arr</a:t>
            </a:r>
            <a:r>
              <a:rPr lang="en-US" sz="1050" dirty="0"/>
              <a:t>, n, 0, subset);</a:t>
            </a:r>
          </a:p>
          <a:p>
            <a:pPr>
              <a:defRPr/>
            </a:pPr>
            <a:r>
              <a:rPr lang="en-US" sz="1050" dirty="0"/>
              <a:t>    return 0;</a:t>
            </a:r>
          </a:p>
          <a:p>
            <a:pPr>
              <a:defRPr/>
            </a:pPr>
            <a:r>
              <a:rPr 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881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65778"/>
            <a:ext cx="5129012" cy="4083844"/>
          </a:xfrm>
        </p:spPr>
        <p:txBody>
          <a:bodyPr>
            <a:normAutofit/>
          </a:bodyPr>
          <a:lstStyle/>
          <a:p>
            <a:pPr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65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of </a:t>
            </a:r>
            <a:r>
              <a:rPr lang="en-US" sz="165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calling a function itself </a:t>
            </a:r>
            <a:r>
              <a:rPr lang="en-US" sz="165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called</a:t>
            </a:r>
            <a:r>
              <a:rPr lang="en-US" sz="165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5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sz="1650" b="1" dirty="0">
                <a:solidFill>
                  <a:srgbClr val="202124"/>
                </a:solidFill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  <a:endParaRPr lang="en-US" sz="165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650" dirty="0">
                <a:solidFill>
                  <a:srgbClr val="333333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Any function which calls itself is called </a:t>
            </a:r>
            <a:r>
              <a:rPr lang="en-US" sz="1650" b="1" dirty="0">
                <a:solidFill>
                  <a:srgbClr val="0000FF"/>
                </a:solidFill>
                <a:highlight>
                  <a:srgbClr val="FFFF00"/>
                </a:highlight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recursive function</a:t>
            </a:r>
            <a:r>
              <a:rPr lang="en-US" sz="1650" dirty="0">
                <a:solidFill>
                  <a:srgbClr val="333333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, and such function calls are called recursive calls</a:t>
            </a:r>
            <a:r>
              <a:rPr lang="en-US" dirty="0">
                <a:solidFill>
                  <a:srgbClr val="333333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Recursion continues until some condition is met to prevent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91779"/>
            <a:ext cx="9144000" cy="57399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/>
              <a:t>RECURSION</a:t>
            </a:r>
          </a:p>
        </p:txBody>
      </p:sp>
      <p:pic>
        <p:nvPicPr>
          <p:cNvPr id="890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19" y="1465778"/>
            <a:ext cx="3007217" cy="415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57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Box 5"/>
          <p:cNvSpPr txBox="1">
            <a:spLocks noChangeArrowheads="1"/>
          </p:cNvSpPr>
          <p:nvPr/>
        </p:nvSpPr>
        <p:spPr bwMode="auto">
          <a:xfrm>
            <a:off x="46435" y="1555577"/>
            <a:ext cx="8829675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Create a  C program to calculate the </a:t>
            </a:r>
            <a:r>
              <a:rPr lang="en-US" altLang="en-US" sz="21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factorial of given number </a:t>
            </a: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using the recursion. </a:t>
            </a:r>
          </a:p>
          <a:p>
            <a:pPr>
              <a:buSzPct val="95000"/>
            </a:pPr>
            <a:endParaRPr lang="en-US" altLang="en-US" sz="21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INPUT: </a:t>
            </a: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		Enter the number for factorial: 5</a:t>
            </a: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OUTPUT: </a:t>
            </a: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	        The factorial of given number is: 120</a:t>
            </a:r>
          </a:p>
          <a:p>
            <a:pPr lvl="2">
              <a:buSzPct val="95000"/>
            </a:pPr>
            <a:endParaRPr lang="en-US" altLang="en-US" sz="21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100" b="1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1" y="4400550"/>
            <a:ext cx="4124847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C00FF"/>
                </a:solidFill>
              </a:rPr>
              <a:t>LOGIC: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800" dirty="0"/>
              <a:t>Read a;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800" dirty="0"/>
              <a:t>Declare a </a:t>
            </a:r>
            <a:r>
              <a:rPr lang="en-US" sz="1800" dirty="0">
                <a:solidFill>
                  <a:srgbClr val="0000FF"/>
                </a:solidFill>
              </a:rPr>
              <a:t>recursive function </a:t>
            </a:r>
            <a:r>
              <a:rPr lang="en-US" sz="1800" dirty="0"/>
              <a:t>fact()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800" dirty="0"/>
              <a:t>Define </a:t>
            </a:r>
            <a:r>
              <a:rPr lang="en-US" sz="1800" dirty="0">
                <a:solidFill>
                  <a:srgbClr val="0000FF"/>
                </a:solidFill>
              </a:rPr>
              <a:t>fact() </a:t>
            </a:r>
            <a:r>
              <a:rPr lang="en-US" sz="1800" dirty="0"/>
              <a:t>to recursively call fact()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800" dirty="0"/>
              <a:t>Call </a:t>
            </a:r>
            <a:r>
              <a:rPr lang="en-US" sz="1800" dirty="0">
                <a:solidFill>
                  <a:srgbClr val="0000FF"/>
                </a:solidFill>
              </a:rPr>
              <a:t>fact() in main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891779"/>
            <a:ext cx="9144000" cy="57399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28143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57250"/>
            <a:ext cx="9144000" cy="5710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defRPr/>
            </a:pPr>
            <a:r>
              <a:rPr lang="en-US" sz="1800" b="1" dirty="0">
                <a:solidFill>
                  <a:srgbClr val="FF0000"/>
                </a:solidFill>
                <a:ea typeface="Times New Roman" panose="02020603050405020304" pitchFamily="18" charset="0"/>
              </a:rPr>
              <a:t>  </a:t>
            </a:r>
            <a:r>
              <a:rPr lang="en-US" sz="1500" b="1" dirty="0">
                <a:solidFill>
                  <a:srgbClr val="FF0000"/>
                </a:solidFill>
                <a:ea typeface="Times New Roman" panose="02020603050405020304" pitchFamily="18" charset="0"/>
              </a:rPr>
              <a:t>//PROGRAM FOR FINDING  THE FACTORIAL OF GIVEN NUMBER USING FUNCTION</a:t>
            </a:r>
            <a:endParaRPr lang="en-US" sz="1500" dirty="0">
              <a:solidFill>
                <a:srgbClr val="FF0000"/>
              </a:solidFill>
            </a:endParaRP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#include &lt;stdio.h&gt;</a:t>
            </a: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fact (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 n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); </a:t>
            </a: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  //function declaration  and n is the formal parameter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b="1" dirty="0">
                <a:solidFill>
                  <a:srgbClr val="2E8B57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main() 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b="1" dirty="0">
                <a:solidFill>
                  <a:srgbClr val="2E8B57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n,f</a:t>
            </a: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printf(</a:t>
            </a:r>
            <a:r>
              <a:rPr lang="en-US" sz="18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"Enter the number "</a:t>
            </a: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scanf(</a:t>
            </a:r>
            <a:r>
              <a:rPr lang="en-US" sz="18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,&amp;n); 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dirty="0"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f = fact(n);  </a:t>
            </a:r>
            <a:endParaRPr lang="en-US" sz="1800" dirty="0">
              <a:solidFill>
                <a:srgbClr val="FF0000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printf(</a:t>
            </a:r>
            <a:r>
              <a:rPr lang="en-US" sz="18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"factorial = %</a:t>
            </a:r>
            <a:r>
              <a:rPr lang="en-US" sz="1800" dirty="0" err="1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d"</a:t>
            </a:r>
            <a:r>
              <a:rPr lang="en-US" sz="1800" dirty="0" err="1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,f</a:t>
            </a: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b="1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fact(</a:t>
            </a:r>
            <a:r>
              <a:rPr lang="en-US" sz="1800" b="1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n)  </a:t>
            </a:r>
            <a:endParaRPr lang="en-US" sz="18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    if(n==0 || n==1)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      return 1;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FF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b="1" dirty="0">
                <a:solidFill>
                  <a:srgbClr val="FF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FF0000"/>
                </a:solidFill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n*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fact(n-1);</a:t>
            </a:r>
            <a:r>
              <a:rPr lang="en-US" sz="1800" dirty="0">
                <a:highlight>
                  <a:srgbClr val="FFFF00"/>
                </a:highlight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lnSpc>
                <a:spcPct val="107000"/>
              </a:lnSpc>
              <a:defRPr/>
            </a:pPr>
            <a:r>
              <a:rPr lang="en-US" sz="1800" dirty="0">
                <a:latin typeface="inter-regular"/>
                <a:ea typeface="Times New Roman" panose="02020603050405020304" pitchFamily="18" charset="0"/>
                <a:cs typeface="Times New Roman" panose="02020603050405020304" pitchFamily="18" charset="0"/>
              </a:rPr>
              <a:t> } 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algn="just">
              <a:lnSpc>
                <a:spcPct val="107000"/>
              </a:lnSpc>
              <a:defRPr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9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Box 5"/>
          <p:cNvSpPr txBox="1">
            <a:spLocks noChangeArrowheads="1"/>
          </p:cNvSpPr>
          <p:nvPr/>
        </p:nvSpPr>
        <p:spPr bwMode="auto">
          <a:xfrm>
            <a:off x="0" y="1465777"/>
            <a:ext cx="9144000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Create a  C program to calculate the </a:t>
            </a:r>
            <a:r>
              <a:rPr lang="en-US" altLang="en-US" sz="21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of n Natural Numbers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using the recursion. </a:t>
            </a:r>
          </a:p>
          <a:p>
            <a:pPr>
              <a:buSzPct val="95000"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INPUT: 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Enter n : </a:t>
            </a:r>
            <a:r>
              <a:rPr lang="en-US" altLang="en-US" sz="21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>
              <a:buSzPct val="95000"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OUTPUT: 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	           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  The sum of Natural Numbers : </a:t>
            </a:r>
            <a:r>
              <a:rPr lang="en-US" altLang="en-US" sz="21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3951" y="2402715"/>
            <a:ext cx="4253087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C00FF"/>
                </a:solidFill>
              </a:rPr>
              <a:t>LOGIC: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800" dirty="0"/>
              <a:t>Read a;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800" dirty="0"/>
              <a:t>Declare a </a:t>
            </a:r>
            <a:r>
              <a:rPr lang="en-US" sz="1800" dirty="0">
                <a:solidFill>
                  <a:srgbClr val="0000FF"/>
                </a:solidFill>
              </a:rPr>
              <a:t>recursive function </a:t>
            </a:r>
            <a:r>
              <a:rPr lang="en-US" sz="1800" dirty="0"/>
              <a:t>sum()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800" dirty="0"/>
              <a:t>Define </a:t>
            </a:r>
            <a:r>
              <a:rPr lang="en-US" sz="1800" dirty="0">
                <a:solidFill>
                  <a:srgbClr val="0000FF"/>
                </a:solidFill>
              </a:rPr>
              <a:t>sum() </a:t>
            </a:r>
            <a:r>
              <a:rPr lang="en-US" sz="1800" dirty="0"/>
              <a:t>to recursively call sum()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800" dirty="0"/>
              <a:t>Call </a:t>
            </a:r>
            <a:r>
              <a:rPr lang="en-US" sz="1800" dirty="0">
                <a:solidFill>
                  <a:srgbClr val="0000FF"/>
                </a:solidFill>
              </a:rPr>
              <a:t>sum() </a:t>
            </a:r>
            <a:r>
              <a:rPr lang="en-US" sz="1800" dirty="0"/>
              <a:t>in main()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891779"/>
            <a:ext cx="9144000" cy="57399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69104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57250"/>
            <a:ext cx="7943850" cy="5710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defRPr/>
            </a:pPr>
            <a:r>
              <a:rPr lang="en-US" sz="1800" b="1" dirty="0">
                <a:ea typeface="Times New Roman" panose="02020603050405020304" pitchFamily="18" charset="0"/>
              </a:rPr>
              <a:t>//program to find the </a:t>
            </a:r>
            <a:r>
              <a:rPr lang="en-US" sz="1800" dirty="0">
                <a:solidFill>
                  <a:srgbClr val="C00000"/>
                </a:solidFill>
                <a:ea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C00000"/>
                </a:solidFill>
                <a:ea typeface="Calibri" panose="020F0502020204030204" pitchFamily="34" charset="0"/>
              </a:rPr>
              <a:t> of Natural Numbers </a:t>
            </a:r>
            <a:r>
              <a:rPr lang="en-US" sz="1800" dirty="0">
                <a:solidFill>
                  <a:srgbClr val="25265E"/>
                </a:solidFill>
                <a:ea typeface="Calibri" panose="020F0502020204030204" pitchFamily="34" charset="0"/>
              </a:rPr>
              <a:t>Using </a:t>
            </a:r>
            <a:r>
              <a:rPr lang="en-US" sz="1800" b="1" dirty="0">
                <a:solidFill>
                  <a:srgbClr val="25265E"/>
                </a:solidFill>
                <a:ea typeface="Calibri" panose="020F0502020204030204" pitchFamily="34" charset="0"/>
              </a:rPr>
              <a:t>Recursion</a:t>
            </a:r>
            <a:endParaRPr lang="en-US" sz="1800" b="1" dirty="0"/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sum(int n);</a:t>
            </a:r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int number, result;</a:t>
            </a:r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printf(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"Enter a positive integer: "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scanf("%d", &amp;number);</a:t>
            </a:r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= sum(number);</a:t>
            </a:r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printf(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"sum = %d"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result);</a:t>
            </a:r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sum(int n) </a:t>
            </a:r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 (n != 0)</a:t>
            </a:r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n +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sum(n-1)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sum() function calls itself</a:t>
            </a:r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else</a:t>
            </a:r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n;</a:t>
            </a:r>
          </a:p>
          <a:p>
            <a:pPr>
              <a:lnSpc>
                <a:spcPct val="107000"/>
              </a:lnSpc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171450" algn="just">
              <a:lnSpc>
                <a:spcPct val="107000"/>
              </a:lnSpc>
              <a:defRPr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3188" name="Picture 3" descr="Calculation of sum of natural number using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" r="1881"/>
          <a:stretch>
            <a:fillRect/>
          </a:stretch>
        </p:blipFill>
        <p:spPr bwMode="auto">
          <a:xfrm>
            <a:off x="6743700" y="857250"/>
            <a:ext cx="2400300" cy="554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92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114300" y="1768079"/>
            <a:ext cx="8886825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Create a  C program to calculate the </a:t>
            </a:r>
            <a:r>
              <a:rPr lang="en-US" altLang="en-US" sz="21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FIBONACCI SERIES  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using the recursion. </a:t>
            </a:r>
          </a:p>
          <a:p>
            <a:pPr>
              <a:buSzPct val="95000"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INPUT: 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Enter n : </a:t>
            </a:r>
            <a:r>
              <a:rPr lang="en-US" altLang="en-US" sz="21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pPr>
              <a:buSzPct val="95000"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OUTPUT: 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	           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The Fibonacci series is  : </a:t>
            </a:r>
            <a:r>
              <a:rPr lang="en-US" altLang="en-US" sz="21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0 1  1  2  3  5</a:t>
            </a: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en-US" alt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7181" y="2529826"/>
            <a:ext cx="454804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C00FF"/>
                </a:solidFill>
              </a:rPr>
              <a:t>LOGIC: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800" dirty="0"/>
              <a:t>Read n;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800" dirty="0"/>
              <a:t>Declare a </a:t>
            </a:r>
            <a:r>
              <a:rPr lang="en-US" sz="1800" dirty="0">
                <a:solidFill>
                  <a:srgbClr val="0000FF"/>
                </a:solidFill>
              </a:rPr>
              <a:t>recursive function </a:t>
            </a:r>
            <a:r>
              <a:rPr lang="en-US" sz="1800" dirty="0"/>
              <a:t>fib()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800" dirty="0"/>
              <a:t>Define </a:t>
            </a:r>
            <a:r>
              <a:rPr lang="en-US" sz="1800" dirty="0">
                <a:solidFill>
                  <a:srgbClr val="0000FF"/>
                </a:solidFill>
              </a:rPr>
              <a:t>fib(n) </a:t>
            </a:r>
            <a:r>
              <a:rPr lang="en-US" sz="1800" dirty="0"/>
              <a:t>to recursively call n*fin(n-1)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800" dirty="0"/>
              <a:t>Call </a:t>
            </a:r>
            <a:r>
              <a:rPr lang="en-US" sz="1800" dirty="0">
                <a:solidFill>
                  <a:srgbClr val="0000FF"/>
                </a:solidFill>
              </a:rPr>
              <a:t>fib() </a:t>
            </a:r>
            <a:r>
              <a:rPr lang="en-US" sz="1800" dirty="0"/>
              <a:t>in main()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891779"/>
            <a:ext cx="9144000" cy="57399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69837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-RECURSION: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18" y="857251"/>
            <a:ext cx="9124682" cy="5401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3333FF"/>
                </a:solidFill>
              </a:rPr>
              <a:t>//PROGRAM FOR FIBONACCI SERIES</a:t>
            </a:r>
          </a:p>
          <a:p>
            <a:pPr>
              <a:defRPr/>
            </a:pPr>
            <a:r>
              <a:rPr lang="en-US" sz="1500" dirty="0"/>
              <a:t>#include&lt;</a:t>
            </a:r>
            <a:r>
              <a:rPr lang="en-US" sz="1500" dirty="0" err="1"/>
              <a:t>stdio.h</a:t>
            </a:r>
            <a:r>
              <a:rPr lang="en-US" sz="1500" dirty="0"/>
              <a:t>&gt;    </a:t>
            </a:r>
          </a:p>
          <a:p>
            <a:pPr>
              <a:defRPr/>
            </a:pPr>
            <a:r>
              <a:rPr lang="en-US" sz="1500" b="1" dirty="0">
                <a:solidFill>
                  <a:srgbClr val="FF0000"/>
                </a:solidFill>
              </a:rPr>
              <a:t>void</a:t>
            </a:r>
            <a:r>
              <a:rPr lang="en-US" sz="1500" dirty="0">
                <a:solidFill>
                  <a:srgbClr val="FF0000"/>
                </a:solidFill>
              </a:rPr>
              <a:t>  fib(</a:t>
            </a:r>
            <a:r>
              <a:rPr lang="en-US" sz="1500" b="1" dirty="0" err="1">
                <a:solidFill>
                  <a:srgbClr val="FF0000"/>
                </a:solidFill>
              </a:rPr>
              <a:t>int</a:t>
            </a:r>
            <a:r>
              <a:rPr lang="en-US" sz="1500" dirty="0">
                <a:solidFill>
                  <a:srgbClr val="FF0000"/>
                </a:solidFill>
              </a:rPr>
              <a:t> n)</a:t>
            </a:r>
          </a:p>
          <a:p>
            <a:pPr>
              <a:defRPr/>
            </a:pPr>
            <a:r>
              <a:rPr lang="en-US" sz="1500" dirty="0">
                <a:solidFill>
                  <a:srgbClr val="FF0000"/>
                </a:solidFill>
              </a:rPr>
              <a:t>    </a:t>
            </a:r>
            <a:r>
              <a:rPr lang="en-US" sz="1500" dirty="0"/>
              <a:t>{    </a:t>
            </a:r>
          </a:p>
          <a:p>
            <a:pPr>
              <a:defRPr/>
            </a:pPr>
            <a:r>
              <a:rPr lang="en-US" sz="1500" dirty="0"/>
              <a:t>    </a:t>
            </a:r>
            <a:r>
              <a:rPr lang="en-US" sz="1500" b="1" dirty="0"/>
              <a:t> </a:t>
            </a:r>
            <a:r>
              <a:rPr lang="en-US" sz="1500" dirty="0"/>
              <a:t> </a:t>
            </a:r>
            <a:r>
              <a:rPr lang="en-US" sz="1500" b="1" dirty="0"/>
              <a:t>int</a:t>
            </a:r>
            <a:r>
              <a:rPr lang="en-US" sz="1500" dirty="0"/>
              <a:t> n1=0,n2=1,n3;    </a:t>
            </a:r>
          </a:p>
          <a:p>
            <a:pPr>
              <a:defRPr/>
            </a:pPr>
            <a:r>
              <a:rPr lang="en-US" sz="1500" dirty="0"/>
              <a:t>      </a:t>
            </a:r>
            <a:r>
              <a:rPr lang="en-US" sz="1500" b="1" dirty="0"/>
              <a:t>if</a:t>
            </a:r>
            <a:r>
              <a:rPr lang="en-US" sz="1500" dirty="0"/>
              <a:t>(n&gt;0)</a:t>
            </a:r>
          </a:p>
          <a:p>
            <a:pPr>
              <a:defRPr/>
            </a:pPr>
            <a:r>
              <a:rPr lang="en-US" sz="1500" dirty="0"/>
              <a:t>     {    </a:t>
            </a:r>
          </a:p>
          <a:p>
            <a:pPr>
              <a:defRPr/>
            </a:pPr>
            <a:r>
              <a:rPr lang="en-US" sz="1500" dirty="0"/>
              <a:t>         n3 = n1 + n2;    </a:t>
            </a:r>
          </a:p>
          <a:p>
            <a:pPr>
              <a:defRPr/>
            </a:pPr>
            <a:r>
              <a:rPr lang="en-US" sz="1500" dirty="0"/>
              <a:t>         n1 = n2;    </a:t>
            </a:r>
          </a:p>
          <a:p>
            <a:pPr>
              <a:defRPr/>
            </a:pPr>
            <a:r>
              <a:rPr lang="en-US" sz="1500" dirty="0"/>
              <a:t>         n2 = n3;    </a:t>
            </a:r>
          </a:p>
          <a:p>
            <a:pPr>
              <a:defRPr/>
            </a:pPr>
            <a:r>
              <a:rPr lang="en-US" sz="1500" dirty="0"/>
              <a:t>         printf("</a:t>
            </a:r>
            <a:r>
              <a:rPr lang="en-US" sz="1500" dirty="0">
                <a:solidFill>
                  <a:srgbClr val="3333FF"/>
                </a:solidFill>
              </a:rPr>
              <a:t>%d </a:t>
            </a:r>
            <a:r>
              <a:rPr lang="en-US" sz="1500" dirty="0"/>
              <a:t>",n3);    </a:t>
            </a:r>
          </a:p>
          <a:p>
            <a:pPr>
              <a:defRPr/>
            </a:pPr>
            <a:r>
              <a:rPr lang="en-US" sz="1500" dirty="0"/>
              <a:t>         </a:t>
            </a:r>
            <a:r>
              <a:rPr lang="en-US" sz="1500" b="1" dirty="0">
                <a:solidFill>
                  <a:srgbClr val="FF0000"/>
                </a:solidFill>
              </a:rPr>
              <a:t>fib(n-1);   </a:t>
            </a:r>
            <a:r>
              <a:rPr lang="en-US" sz="1500" b="1" dirty="0"/>
              <a:t> </a:t>
            </a:r>
          </a:p>
          <a:p>
            <a:pPr>
              <a:defRPr/>
            </a:pPr>
            <a:r>
              <a:rPr lang="en-US" sz="1500" dirty="0"/>
              <a:t>    }    </a:t>
            </a:r>
          </a:p>
          <a:p>
            <a:pPr>
              <a:defRPr/>
            </a:pPr>
            <a:r>
              <a:rPr lang="en-US" sz="1500" dirty="0"/>
              <a:t>}    </a:t>
            </a:r>
          </a:p>
          <a:p>
            <a:pPr>
              <a:defRPr/>
            </a:pPr>
            <a:r>
              <a:rPr lang="en-US" sz="1500" b="1" dirty="0"/>
              <a:t>int</a:t>
            </a:r>
            <a:r>
              <a:rPr lang="en-US" sz="1500" dirty="0"/>
              <a:t> main(){    </a:t>
            </a:r>
          </a:p>
          <a:p>
            <a:pPr>
              <a:defRPr/>
            </a:pPr>
            <a:r>
              <a:rPr lang="en-US" sz="1500" dirty="0"/>
              <a:t>    </a:t>
            </a:r>
            <a:r>
              <a:rPr lang="en-US" sz="1500" b="1" dirty="0"/>
              <a:t>int</a:t>
            </a:r>
            <a:r>
              <a:rPr lang="en-US" sz="1500" dirty="0"/>
              <a:t> n;    </a:t>
            </a:r>
          </a:p>
          <a:p>
            <a:pPr>
              <a:defRPr/>
            </a:pPr>
            <a:r>
              <a:rPr lang="en-US" sz="1500" dirty="0"/>
              <a:t>    printf(</a:t>
            </a:r>
            <a:r>
              <a:rPr lang="en-US" sz="1500" dirty="0">
                <a:solidFill>
                  <a:srgbClr val="3333FF"/>
                </a:solidFill>
              </a:rPr>
              <a:t>"Enter the number of elements: "</a:t>
            </a:r>
            <a:r>
              <a:rPr lang="en-US" sz="1500" dirty="0"/>
              <a:t>)</a:t>
            </a:r>
            <a:r>
              <a:rPr lang="en-US" sz="1500" dirty="0">
                <a:solidFill>
                  <a:srgbClr val="3333FF"/>
                </a:solidFill>
              </a:rPr>
              <a:t>;</a:t>
            </a:r>
            <a:r>
              <a:rPr lang="en-US" sz="1500" dirty="0"/>
              <a:t>    </a:t>
            </a:r>
          </a:p>
          <a:p>
            <a:pPr>
              <a:defRPr/>
            </a:pPr>
            <a:r>
              <a:rPr lang="en-US" sz="1500" dirty="0"/>
              <a:t>    scanf("</a:t>
            </a:r>
            <a:r>
              <a:rPr lang="en-US" sz="1500" dirty="0">
                <a:solidFill>
                  <a:srgbClr val="3333FF"/>
                </a:solidFill>
              </a:rPr>
              <a:t>%d </a:t>
            </a:r>
            <a:r>
              <a:rPr lang="en-US" sz="1500" dirty="0"/>
              <a:t>",&amp;n);    </a:t>
            </a:r>
          </a:p>
          <a:p>
            <a:pPr>
              <a:defRPr/>
            </a:pPr>
            <a:r>
              <a:rPr lang="en-US" sz="1500" dirty="0"/>
              <a:t>    printf(</a:t>
            </a:r>
            <a:r>
              <a:rPr lang="en-US" sz="1500" dirty="0">
                <a:solidFill>
                  <a:srgbClr val="3608B8"/>
                </a:solidFill>
              </a:rPr>
              <a:t>"</a:t>
            </a:r>
            <a:r>
              <a:rPr lang="en-US" sz="1500" dirty="0">
                <a:solidFill>
                  <a:srgbClr val="3333FF"/>
                </a:solidFill>
              </a:rPr>
              <a:t>Fibonacci Series: "</a:t>
            </a:r>
            <a:r>
              <a:rPr lang="en-US" sz="1500" dirty="0"/>
              <a:t>)</a:t>
            </a:r>
            <a:r>
              <a:rPr lang="en-US" sz="1500" dirty="0">
                <a:solidFill>
                  <a:srgbClr val="3333FF"/>
                </a:solidFill>
              </a:rPr>
              <a:t>;</a:t>
            </a:r>
            <a:r>
              <a:rPr lang="en-US" sz="1500" dirty="0"/>
              <a:t>    </a:t>
            </a:r>
          </a:p>
          <a:p>
            <a:pPr>
              <a:defRPr/>
            </a:pPr>
            <a:r>
              <a:rPr lang="en-US" sz="1500" dirty="0"/>
              <a:t>    printf("</a:t>
            </a:r>
            <a:r>
              <a:rPr lang="en-US" sz="1500" dirty="0">
                <a:solidFill>
                  <a:srgbClr val="3333FF"/>
                </a:solidFill>
              </a:rPr>
              <a:t>%d %d </a:t>
            </a:r>
            <a:r>
              <a:rPr lang="en-US" sz="1500" dirty="0"/>
              <a:t>",0,1);    </a:t>
            </a:r>
          </a:p>
          <a:p>
            <a:pPr>
              <a:defRPr/>
            </a:pPr>
            <a:r>
              <a:rPr lang="en-US" sz="1500" dirty="0"/>
              <a:t>    </a:t>
            </a:r>
            <a:r>
              <a:rPr lang="en-US" sz="1500" b="1" dirty="0">
                <a:solidFill>
                  <a:srgbClr val="FF0000"/>
                </a:solidFill>
              </a:rPr>
              <a:t>fib(n-2);</a:t>
            </a:r>
            <a:r>
              <a:rPr lang="en-US" sz="1500" dirty="0"/>
              <a:t>  </a:t>
            </a:r>
            <a:r>
              <a:rPr lang="en-US" sz="1500" dirty="0">
                <a:solidFill>
                  <a:srgbClr val="7030A0"/>
                </a:solidFill>
              </a:rPr>
              <a:t>//n-2 because 2 numbers are already printed </a:t>
            </a:r>
            <a:r>
              <a:rPr lang="en-US" sz="1500" dirty="0"/>
              <a:t>   </a:t>
            </a:r>
          </a:p>
          <a:p>
            <a:pPr>
              <a:defRPr/>
            </a:pPr>
            <a:r>
              <a:rPr lang="en-US" sz="1500" dirty="0"/>
              <a:t>  </a:t>
            </a:r>
            <a:r>
              <a:rPr lang="en-US" sz="1500" b="1" dirty="0"/>
              <a:t>return</a:t>
            </a:r>
            <a:r>
              <a:rPr lang="en-US" sz="1500" dirty="0"/>
              <a:t> 0;  </a:t>
            </a:r>
          </a:p>
          <a:p>
            <a:pPr>
              <a:defRPr/>
            </a:pPr>
            <a:r>
              <a:rPr lang="en-US" sz="1500" dirty="0"/>
              <a:t> }   </a:t>
            </a:r>
          </a:p>
        </p:txBody>
      </p:sp>
    </p:spTree>
    <p:extLst>
      <p:ext uri="{BB962C8B-B14F-4D97-AF65-F5344CB8AC3E}">
        <p14:creationId xmlns:p14="http://schemas.microsoft.com/office/powerpoint/2010/main" val="287893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114300" y="1768079"/>
            <a:ext cx="8886825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113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100" dirty="0">
                <a:solidFill>
                  <a:srgbClr val="C00000"/>
                </a:solidFill>
              </a:rPr>
              <a:t>Q) Write a c program to find the GCD of two numbers using recursion</a:t>
            </a:r>
          </a:p>
          <a:p>
            <a:pPr>
              <a:buSzPct val="95000"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INPUT: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Enter two numbers: 36 48</a:t>
            </a:r>
          </a:p>
          <a:p>
            <a:pPr>
              <a:buSzPct val="95000"/>
            </a:pPr>
            <a:endParaRPr lang="en-US" alt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>
              <a:buSzPct val="95000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GCD of 36 and 48 is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7181" y="2529826"/>
            <a:ext cx="4586512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C00FF"/>
                </a:solidFill>
              </a:rPr>
              <a:t>LOGIC: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800" dirty="0"/>
              <a:t>Read n;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800" dirty="0"/>
              <a:t>Declare a </a:t>
            </a:r>
            <a:r>
              <a:rPr lang="en-US" sz="1800" dirty="0">
                <a:solidFill>
                  <a:srgbClr val="0000FF"/>
                </a:solidFill>
              </a:rPr>
              <a:t>recursive function </a:t>
            </a:r>
            <a:r>
              <a:rPr lang="en-US" sz="1800" dirty="0" err="1"/>
              <a:t>gcd</a:t>
            </a:r>
            <a:r>
              <a:rPr lang="en-US" sz="1800" dirty="0"/>
              <a:t>()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800" dirty="0"/>
              <a:t>Define </a:t>
            </a:r>
            <a:r>
              <a:rPr lang="en-US" sz="1800" dirty="0" err="1">
                <a:solidFill>
                  <a:srgbClr val="0000FF"/>
                </a:solidFill>
              </a:rPr>
              <a:t>gcd</a:t>
            </a:r>
            <a:r>
              <a:rPr lang="en-US" sz="1800" dirty="0">
                <a:solidFill>
                  <a:srgbClr val="0000FF"/>
                </a:solidFill>
              </a:rPr>
              <a:t>(n) </a:t>
            </a:r>
            <a:r>
              <a:rPr lang="en-US" sz="1800" dirty="0"/>
              <a:t>to recursively call </a:t>
            </a:r>
            <a:r>
              <a:rPr lang="en-US" sz="1800" dirty="0" err="1"/>
              <a:t>gcd</a:t>
            </a:r>
            <a:r>
              <a:rPr lang="en-US" sz="1800" dirty="0"/>
              <a:t>(n-1)</a:t>
            </a:r>
          </a:p>
          <a:p>
            <a:pPr marL="257175" indent="-257175">
              <a:buFontTx/>
              <a:buAutoNum type="arabicPeriod"/>
              <a:defRPr/>
            </a:pPr>
            <a:r>
              <a:rPr lang="en-US" sz="1800" dirty="0"/>
              <a:t>Call </a:t>
            </a:r>
            <a:r>
              <a:rPr lang="en-US" sz="1800" dirty="0" err="1">
                <a:solidFill>
                  <a:srgbClr val="0000FF"/>
                </a:solidFill>
              </a:rPr>
              <a:t>gcd</a:t>
            </a:r>
            <a:r>
              <a:rPr lang="en-US" sz="1800" dirty="0">
                <a:solidFill>
                  <a:srgbClr val="0000FF"/>
                </a:solidFill>
              </a:rPr>
              <a:t>() </a:t>
            </a:r>
            <a:r>
              <a:rPr lang="en-US" sz="1800" dirty="0"/>
              <a:t>in main()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891779"/>
            <a:ext cx="9144000" cy="57399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b="1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49623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1823</Words>
  <Application>Microsoft Office PowerPoint</Application>
  <PresentationFormat>On-screen Show (4:3)</PresentationFormat>
  <Paragraphs>320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Times New Roman</vt:lpstr>
      <vt:lpstr>Arial</vt:lpstr>
      <vt:lpstr>Calibri</vt:lpstr>
      <vt:lpstr>inter-regular</vt:lpstr>
      <vt:lpstr>Wingdings</vt:lpstr>
      <vt:lpstr>Office Theme</vt:lpstr>
      <vt:lpstr>PowerPoint Presentation</vt:lpstr>
      <vt:lpstr>RECURSION</vt:lpstr>
      <vt:lpstr>RECURSION</vt:lpstr>
      <vt:lpstr>Example -RECURSION:</vt:lpstr>
      <vt:lpstr>RECURSION</vt:lpstr>
      <vt:lpstr>Example -RECURSION:</vt:lpstr>
      <vt:lpstr>RECURSION</vt:lpstr>
      <vt:lpstr>Example -RECURSION:</vt:lpstr>
      <vt:lpstr>RECURSION</vt:lpstr>
      <vt:lpstr>Example -RECURSION:</vt:lpstr>
      <vt:lpstr>RECURSION- ADVANTAGES</vt:lpstr>
      <vt:lpstr>RECURSION</vt:lpstr>
      <vt:lpstr>Example -RECURSION:</vt:lpstr>
      <vt:lpstr>RECURSION</vt:lpstr>
      <vt:lpstr>PowerPoint Presentation</vt:lpstr>
      <vt:lpstr>RECURSION</vt:lpstr>
      <vt:lpstr>PowerPoint Presentation</vt:lpstr>
      <vt:lpstr>RECURSION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ABC</dc:creator>
  <cp:lastModifiedBy>Mohammad Shuaib Khan</cp:lastModifiedBy>
  <cp:revision>7</cp:revision>
  <dcterms:created xsi:type="dcterms:W3CDTF">2010-04-09T07:36:00Z</dcterms:created>
  <dcterms:modified xsi:type="dcterms:W3CDTF">2025-01-16T09:11:07Z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29EE4036FBE94ADF9D0CDC8DDE3FEED5_13</vt:lpwstr>
  </property>
  <property fmtid="{D5CDD505-2E9C-101B-9397-08002B2CF9AE}" pid="3" name="KSOProductBuildVer">
    <vt:lpwstr>1033-12.2.0.19307</vt:lpwstr>
  </property>
</Properties>
</file>