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320" r:id="rId6"/>
    <p:sldId id="367" r:id="rId7"/>
    <p:sldId id="368" r:id="rId8"/>
    <p:sldId id="407" r:id="rId9"/>
    <p:sldId id="369" r:id="rId10"/>
    <p:sldId id="400" r:id="rId11"/>
    <p:sldId id="403" r:id="rId12"/>
    <p:sldId id="404" r:id="rId13"/>
    <p:sldId id="405" r:id="rId14"/>
    <p:sldId id="406" r:id="rId15"/>
    <p:sldId id="408" r:id="rId16"/>
    <p:sldId id="409" r:id="rId17"/>
    <p:sldId id="410" r:id="rId18"/>
    <p:sldId id="411" r:id="rId19"/>
    <p:sldId id="412" r:id="rId20"/>
    <p:sldId id="321" r:id="rId21"/>
    <p:sldId id="371" r:id="rId22"/>
    <p:sldId id="376" r:id="rId23"/>
    <p:sldId id="374" r:id="rId24"/>
    <p:sldId id="372" r:id="rId25"/>
    <p:sldId id="327" r:id="rId26"/>
    <p:sldId id="401" r:id="rId27"/>
    <p:sldId id="402" r:id="rId28"/>
    <p:sldId id="422" r:id="rId29"/>
    <p:sldId id="423" r:id="rId30"/>
    <p:sldId id="424" r:id="rId31"/>
    <p:sldId id="425" r:id="rId32"/>
    <p:sldId id="274" r:id="rId33"/>
    <p:sldId id="426" r:id="rId34"/>
    <p:sldId id="441" r:id="rId35"/>
    <p:sldId id="275" r:id="rId36"/>
    <p:sldId id="442" r:id="rId37"/>
    <p:sldId id="270" r:id="rId38"/>
    <p:sldId id="443" r:id="rId39"/>
    <p:sldId id="444" r:id="rId40"/>
    <p:sldId id="445" r:id="rId41"/>
    <p:sldId id="446" r:id="rId42"/>
  </p:sldIdLst>
  <p:sldSz cx="9144000" cy="6858000" type="screen4x3"/>
  <p:notesSz cx="6858000" cy="9144000"/>
  <p:embeddedFontLst>
    <p:embeddedFont>
      <p:font typeface="Nunito Sans" pitchFamily="2" charset="0"/>
      <p:regular r:id="rId44"/>
      <p:bold r:id="rId45"/>
      <p:italic r:id="rId46"/>
      <p:boldItalic r:id="rId47"/>
    </p:embeddedFont>
    <p:embeddedFont>
      <p:font typeface="Tahoma" panose="020B0604030504040204" pitchFamily="34" charset="0"/>
      <p:regular r:id="rId48"/>
      <p:bold r:id="rId49"/>
    </p:embeddedFont>
    <p:embeddedFont>
      <p:font typeface="Verdana" panose="020B060403050404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5" roundtripDataSignature="AMtx7mhxzHDQWahtqbKrhQ75A4M2Zh4k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1C7755-38CB-40AD-9BDE-D3726B49EA5C}">
  <a:tblStyle styleId="{EA1C7755-38CB-40AD-9BDE-D3726B49EA5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9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98" Type="http://schemas.openxmlformats.org/officeDocument/2006/relationships/theme" Target="theme/theme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CC8E9-A25A-4EDF-88C5-28DF7C498C5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3E5230-D0D7-4D98-B0C2-71DBEE35BFB0}">
      <dgm:prSet phldrT="[Text]"/>
      <dgm:spPr/>
      <dgm:t>
        <a:bodyPr/>
        <a:lstStyle/>
        <a:p>
          <a:r>
            <a:rPr lang="en-US" dirty="0"/>
            <a:t>Functions</a:t>
          </a:r>
        </a:p>
      </dgm:t>
    </dgm:pt>
    <dgm:pt modelId="{40130F30-6FF4-465B-8E1C-BE0DEB67FD95}" type="parTrans" cxnId="{7C397042-8500-48C1-B4CE-32640E1CBF16}">
      <dgm:prSet/>
      <dgm:spPr/>
      <dgm:t>
        <a:bodyPr/>
        <a:lstStyle/>
        <a:p>
          <a:endParaRPr lang="en-US"/>
        </a:p>
      </dgm:t>
    </dgm:pt>
    <dgm:pt modelId="{0C1BF741-6B9A-464F-92FD-3A53B51F8940}" type="sibTrans" cxnId="{7C397042-8500-48C1-B4CE-32640E1CBF16}">
      <dgm:prSet/>
      <dgm:spPr/>
      <dgm:t>
        <a:bodyPr/>
        <a:lstStyle/>
        <a:p>
          <a:endParaRPr lang="en-US"/>
        </a:p>
      </dgm:t>
    </dgm:pt>
    <dgm:pt modelId="{49FF3DD4-6AB2-4EBA-9D09-9C3370285CE4}">
      <dgm:prSet phldrT="[Text]" custT="1"/>
      <dgm:spPr/>
      <dgm:t>
        <a:bodyPr/>
        <a:lstStyle/>
        <a:p>
          <a:r>
            <a:rPr lang="en-US" sz="1600" dirty="0"/>
            <a:t>1. Standard Library Functions/Predefined Functions</a:t>
          </a:r>
        </a:p>
        <a:p>
          <a:r>
            <a:rPr lang="en-US" sz="1600" dirty="0"/>
            <a:t>/Built in functions</a:t>
          </a:r>
        </a:p>
      </dgm:t>
    </dgm:pt>
    <dgm:pt modelId="{942B9D87-94AE-45D9-AAF1-4FECF11A55D2}" type="parTrans" cxnId="{FC56A939-CF2F-4DE1-98FF-80E45727FBE9}">
      <dgm:prSet/>
      <dgm:spPr/>
      <dgm:t>
        <a:bodyPr/>
        <a:lstStyle/>
        <a:p>
          <a:endParaRPr lang="en-US"/>
        </a:p>
      </dgm:t>
    </dgm:pt>
    <dgm:pt modelId="{1E49C439-23B4-4674-968F-75EF403C1C9C}" type="sibTrans" cxnId="{FC56A939-CF2F-4DE1-98FF-80E45727FBE9}">
      <dgm:prSet/>
      <dgm:spPr/>
      <dgm:t>
        <a:bodyPr/>
        <a:lstStyle/>
        <a:p>
          <a:endParaRPr lang="en-US"/>
        </a:p>
      </dgm:t>
    </dgm:pt>
    <dgm:pt modelId="{D9C3D031-7EEF-4B62-92A3-8656470EB56D}">
      <dgm:prSet phldrT="[Text]" custT="1"/>
      <dgm:spPr/>
      <dgm:t>
        <a:bodyPr/>
        <a:lstStyle/>
        <a:p>
          <a:r>
            <a:rPr lang="en-US" sz="2400" dirty="0"/>
            <a:t>2.User-defined</a:t>
          </a:r>
        </a:p>
      </dgm:t>
    </dgm:pt>
    <dgm:pt modelId="{882A475C-99C8-4615-83F3-BE6DDC0D9AD4}" type="parTrans" cxnId="{4E3D4300-503B-4F56-964F-E8D4CF2F9140}">
      <dgm:prSet/>
      <dgm:spPr/>
      <dgm:t>
        <a:bodyPr/>
        <a:lstStyle/>
        <a:p>
          <a:endParaRPr lang="en-US"/>
        </a:p>
      </dgm:t>
    </dgm:pt>
    <dgm:pt modelId="{7B60F795-05A2-4A89-8322-E30C235B6F61}" type="sibTrans" cxnId="{4E3D4300-503B-4F56-964F-E8D4CF2F9140}">
      <dgm:prSet/>
      <dgm:spPr/>
      <dgm:t>
        <a:bodyPr/>
        <a:lstStyle/>
        <a:p>
          <a:endParaRPr lang="en-US"/>
        </a:p>
      </dgm:t>
    </dgm:pt>
    <dgm:pt modelId="{BD4C88AF-14FD-4CAC-8097-9FCB99DA969A}" type="pres">
      <dgm:prSet presAssocID="{57ECC8E9-A25A-4EDF-88C5-28DF7C498C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9419D6-D0BF-446E-9467-7BA0005286C6}" type="pres">
      <dgm:prSet presAssocID="{823E5230-D0D7-4D98-B0C2-71DBEE35BFB0}" presName="hierRoot1" presStyleCnt="0"/>
      <dgm:spPr/>
    </dgm:pt>
    <dgm:pt modelId="{6AE49528-F302-4740-9FA6-9844CB592177}" type="pres">
      <dgm:prSet presAssocID="{823E5230-D0D7-4D98-B0C2-71DBEE35BFB0}" presName="composite" presStyleCnt="0"/>
      <dgm:spPr/>
    </dgm:pt>
    <dgm:pt modelId="{22959160-D149-426E-AF36-B9103192D0A5}" type="pres">
      <dgm:prSet presAssocID="{823E5230-D0D7-4D98-B0C2-71DBEE35BFB0}" presName="background" presStyleLbl="node0" presStyleIdx="0" presStyleCnt="1"/>
      <dgm:spPr/>
    </dgm:pt>
    <dgm:pt modelId="{09B73C2E-CE93-4B4E-AD5A-0DD753951BCE}" type="pres">
      <dgm:prSet presAssocID="{823E5230-D0D7-4D98-B0C2-71DBEE35BFB0}" presName="text" presStyleLbl="fgAcc0" presStyleIdx="0" presStyleCnt="1">
        <dgm:presLayoutVars>
          <dgm:chPref val="3"/>
        </dgm:presLayoutVars>
      </dgm:prSet>
      <dgm:spPr/>
    </dgm:pt>
    <dgm:pt modelId="{408F27E7-E722-4C8D-A0B5-BFF8D66D75F1}" type="pres">
      <dgm:prSet presAssocID="{823E5230-D0D7-4D98-B0C2-71DBEE35BFB0}" presName="hierChild2" presStyleCnt="0"/>
      <dgm:spPr/>
    </dgm:pt>
    <dgm:pt modelId="{F535F79C-0066-4B3A-9A3E-E0C84857EA47}" type="pres">
      <dgm:prSet presAssocID="{942B9D87-94AE-45D9-AAF1-4FECF11A55D2}" presName="Name10" presStyleLbl="parChTrans1D2" presStyleIdx="0" presStyleCnt="2"/>
      <dgm:spPr/>
    </dgm:pt>
    <dgm:pt modelId="{625D6498-2D36-472B-95D9-21670A44086B}" type="pres">
      <dgm:prSet presAssocID="{49FF3DD4-6AB2-4EBA-9D09-9C3370285CE4}" presName="hierRoot2" presStyleCnt="0"/>
      <dgm:spPr/>
    </dgm:pt>
    <dgm:pt modelId="{CB9E839D-F449-46B9-B917-FE0FCFE60C79}" type="pres">
      <dgm:prSet presAssocID="{49FF3DD4-6AB2-4EBA-9D09-9C3370285CE4}" presName="composite2" presStyleCnt="0"/>
      <dgm:spPr/>
    </dgm:pt>
    <dgm:pt modelId="{D0BB00B2-9FFE-4A07-BF8C-D66BE12BAC1E}" type="pres">
      <dgm:prSet presAssocID="{49FF3DD4-6AB2-4EBA-9D09-9C3370285CE4}" presName="background2" presStyleLbl="node2" presStyleIdx="0" presStyleCnt="2"/>
      <dgm:spPr/>
    </dgm:pt>
    <dgm:pt modelId="{6606D96D-CE75-40BE-8169-4143FF649653}" type="pres">
      <dgm:prSet presAssocID="{49FF3DD4-6AB2-4EBA-9D09-9C3370285CE4}" presName="text2" presStyleLbl="fgAcc2" presStyleIdx="0" presStyleCnt="2" custScaleX="230082">
        <dgm:presLayoutVars>
          <dgm:chPref val="3"/>
        </dgm:presLayoutVars>
      </dgm:prSet>
      <dgm:spPr/>
    </dgm:pt>
    <dgm:pt modelId="{023500E1-0349-4EA4-98E9-DB9B77D914D8}" type="pres">
      <dgm:prSet presAssocID="{49FF3DD4-6AB2-4EBA-9D09-9C3370285CE4}" presName="hierChild3" presStyleCnt="0"/>
      <dgm:spPr/>
    </dgm:pt>
    <dgm:pt modelId="{9E4A97B3-80BC-4B92-9F98-92E1469BCA09}" type="pres">
      <dgm:prSet presAssocID="{882A475C-99C8-4615-83F3-BE6DDC0D9AD4}" presName="Name10" presStyleLbl="parChTrans1D2" presStyleIdx="1" presStyleCnt="2"/>
      <dgm:spPr/>
    </dgm:pt>
    <dgm:pt modelId="{413A2595-FA85-426F-8F33-A11E96E297CB}" type="pres">
      <dgm:prSet presAssocID="{D9C3D031-7EEF-4B62-92A3-8656470EB56D}" presName="hierRoot2" presStyleCnt="0"/>
      <dgm:spPr/>
    </dgm:pt>
    <dgm:pt modelId="{C335B072-00F6-4BB4-BEA6-3370041D0894}" type="pres">
      <dgm:prSet presAssocID="{D9C3D031-7EEF-4B62-92A3-8656470EB56D}" presName="composite2" presStyleCnt="0"/>
      <dgm:spPr/>
    </dgm:pt>
    <dgm:pt modelId="{DEB3E250-248B-4A4E-98E0-25DD1097187B}" type="pres">
      <dgm:prSet presAssocID="{D9C3D031-7EEF-4B62-92A3-8656470EB56D}" presName="background2" presStyleLbl="node2" presStyleIdx="1" presStyleCnt="2"/>
      <dgm:spPr/>
    </dgm:pt>
    <dgm:pt modelId="{7E0824BF-264A-40D1-8C3C-A175A8F8D5F9}" type="pres">
      <dgm:prSet presAssocID="{D9C3D031-7EEF-4B62-92A3-8656470EB56D}" presName="text2" presStyleLbl="fgAcc2" presStyleIdx="1" presStyleCnt="2" custScaleX="275790">
        <dgm:presLayoutVars>
          <dgm:chPref val="3"/>
        </dgm:presLayoutVars>
      </dgm:prSet>
      <dgm:spPr/>
    </dgm:pt>
    <dgm:pt modelId="{B55F73E8-A0EE-491B-9EC6-0F15F5E348FF}" type="pres">
      <dgm:prSet presAssocID="{D9C3D031-7EEF-4B62-92A3-8656470EB56D}" presName="hierChild3" presStyleCnt="0"/>
      <dgm:spPr/>
    </dgm:pt>
  </dgm:ptLst>
  <dgm:cxnLst>
    <dgm:cxn modelId="{4E3D4300-503B-4F56-964F-E8D4CF2F9140}" srcId="{823E5230-D0D7-4D98-B0C2-71DBEE35BFB0}" destId="{D9C3D031-7EEF-4B62-92A3-8656470EB56D}" srcOrd="1" destOrd="0" parTransId="{882A475C-99C8-4615-83F3-BE6DDC0D9AD4}" sibTransId="{7B60F795-05A2-4A89-8322-E30C235B6F61}"/>
    <dgm:cxn modelId="{FC56A939-CF2F-4DE1-98FF-80E45727FBE9}" srcId="{823E5230-D0D7-4D98-B0C2-71DBEE35BFB0}" destId="{49FF3DD4-6AB2-4EBA-9D09-9C3370285CE4}" srcOrd="0" destOrd="0" parTransId="{942B9D87-94AE-45D9-AAF1-4FECF11A55D2}" sibTransId="{1E49C439-23B4-4674-968F-75EF403C1C9C}"/>
    <dgm:cxn modelId="{7C397042-8500-48C1-B4CE-32640E1CBF16}" srcId="{57ECC8E9-A25A-4EDF-88C5-28DF7C498C51}" destId="{823E5230-D0D7-4D98-B0C2-71DBEE35BFB0}" srcOrd="0" destOrd="0" parTransId="{40130F30-6FF4-465B-8E1C-BE0DEB67FD95}" sibTransId="{0C1BF741-6B9A-464F-92FD-3A53B51F8940}"/>
    <dgm:cxn modelId="{33C90B53-745F-4484-B831-0F44FC53E841}" type="presOf" srcId="{823E5230-D0D7-4D98-B0C2-71DBEE35BFB0}" destId="{09B73C2E-CE93-4B4E-AD5A-0DD753951BCE}" srcOrd="0" destOrd="0" presId="urn:microsoft.com/office/officeart/2005/8/layout/hierarchy1"/>
    <dgm:cxn modelId="{DC67498C-0ADA-4CFD-8DA9-9C2118F15C85}" type="presOf" srcId="{57ECC8E9-A25A-4EDF-88C5-28DF7C498C51}" destId="{BD4C88AF-14FD-4CAC-8097-9FCB99DA969A}" srcOrd="0" destOrd="0" presId="urn:microsoft.com/office/officeart/2005/8/layout/hierarchy1"/>
    <dgm:cxn modelId="{9AEB34DA-CD51-4100-A0DC-56E48203787D}" type="presOf" srcId="{942B9D87-94AE-45D9-AAF1-4FECF11A55D2}" destId="{F535F79C-0066-4B3A-9A3E-E0C84857EA47}" srcOrd="0" destOrd="0" presId="urn:microsoft.com/office/officeart/2005/8/layout/hierarchy1"/>
    <dgm:cxn modelId="{B7CC2CE9-2395-4778-9D1C-101486861FBF}" type="presOf" srcId="{49FF3DD4-6AB2-4EBA-9D09-9C3370285CE4}" destId="{6606D96D-CE75-40BE-8169-4143FF649653}" srcOrd="0" destOrd="0" presId="urn:microsoft.com/office/officeart/2005/8/layout/hierarchy1"/>
    <dgm:cxn modelId="{84AF8FE9-B12D-4D92-BDA3-BC11DE55FB03}" type="presOf" srcId="{D9C3D031-7EEF-4B62-92A3-8656470EB56D}" destId="{7E0824BF-264A-40D1-8C3C-A175A8F8D5F9}" srcOrd="0" destOrd="0" presId="urn:microsoft.com/office/officeart/2005/8/layout/hierarchy1"/>
    <dgm:cxn modelId="{AFA701F5-28B0-4C73-B22F-029952272458}" type="presOf" srcId="{882A475C-99C8-4615-83F3-BE6DDC0D9AD4}" destId="{9E4A97B3-80BC-4B92-9F98-92E1469BCA09}" srcOrd="0" destOrd="0" presId="urn:microsoft.com/office/officeart/2005/8/layout/hierarchy1"/>
    <dgm:cxn modelId="{E1C3391F-7392-4D6C-95D4-3BE5AD447BE8}" type="presParOf" srcId="{BD4C88AF-14FD-4CAC-8097-9FCB99DA969A}" destId="{4E9419D6-D0BF-446E-9467-7BA0005286C6}" srcOrd="0" destOrd="0" presId="urn:microsoft.com/office/officeart/2005/8/layout/hierarchy1"/>
    <dgm:cxn modelId="{1ED2977D-DFC4-4455-921B-026C1CAAE0A3}" type="presParOf" srcId="{4E9419D6-D0BF-446E-9467-7BA0005286C6}" destId="{6AE49528-F302-4740-9FA6-9844CB592177}" srcOrd="0" destOrd="0" presId="urn:microsoft.com/office/officeart/2005/8/layout/hierarchy1"/>
    <dgm:cxn modelId="{C492B09C-4608-434F-93D5-3EAF91297C41}" type="presParOf" srcId="{6AE49528-F302-4740-9FA6-9844CB592177}" destId="{22959160-D149-426E-AF36-B9103192D0A5}" srcOrd="0" destOrd="0" presId="urn:microsoft.com/office/officeart/2005/8/layout/hierarchy1"/>
    <dgm:cxn modelId="{4DC57B2B-385D-49D1-AEB9-1A4F737CF2FE}" type="presParOf" srcId="{6AE49528-F302-4740-9FA6-9844CB592177}" destId="{09B73C2E-CE93-4B4E-AD5A-0DD753951BCE}" srcOrd="1" destOrd="0" presId="urn:microsoft.com/office/officeart/2005/8/layout/hierarchy1"/>
    <dgm:cxn modelId="{0EDD2C4D-5222-46B6-8A77-3FE728981BB7}" type="presParOf" srcId="{4E9419D6-D0BF-446E-9467-7BA0005286C6}" destId="{408F27E7-E722-4C8D-A0B5-BFF8D66D75F1}" srcOrd="1" destOrd="0" presId="urn:microsoft.com/office/officeart/2005/8/layout/hierarchy1"/>
    <dgm:cxn modelId="{46930B4F-053D-46C9-B97D-CA378DD747E2}" type="presParOf" srcId="{408F27E7-E722-4C8D-A0B5-BFF8D66D75F1}" destId="{F535F79C-0066-4B3A-9A3E-E0C84857EA47}" srcOrd="0" destOrd="0" presId="urn:microsoft.com/office/officeart/2005/8/layout/hierarchy1"/>
    <dgm:cxn modelId="{9B955F73-F77B-43B0-BE32-047EDF3BB686}" type="presParOf" srcId="{408F27E7-E722-4C8D-A0B5-BFF8D66D75F1}" destId="{625D6498-2D36-472B-95D9-21670A44086B}" srcOrd="1" destOrd="0" presId="urn:microsoft.com/office/officeart/2005/8/layout/hierarchy1"/>
    <dgm:cxn modelId="{4EC2451A-B503-4758-B3D7-09DD453BF911}" type="presParOf" srcId="{625D6498-2D36-472B-95D9-21670A44086B}" destId="{CB9E839D-F449-46B9-B917-FE0FCFE60C79}" srcOrd="0" destOrd="0" presId="urn:microsoft.com/office/officeart/2005/8/layout/hierarchy1"/>
    <dgm:cxn modelId="{8521BC7D-F96B-408B-B02B-FE92DE7B0C16}" type="presParOf" srcId="{CB9E839D-F449-46B9-B917-FE0FCFE60C79}" destId="{D0BB00B2-9FFE-4A07-BF8C-D66BE12BAC1E}" srcOrd="0" destOrd="0" presId="urn:microsoft.com/office/officeart/2005/8/layout/hierarchy1"/>
    <dgm:cxn modelId="{E17112E5-2716-4F91-AA80-E3FFF06ACC2B}" type="presParOf" srcId="{CB9E839D-F449-46B9-B917-FE0FCFE60C79}" destId="{6606D96D-CE75-40BE-8169-4143FF649653}" srcOrd="1" destOrd="0" presId="urn:microsoft.com/office/officeart/2005/8/layout/hierarchy1"/>
    <dgm:cxn modelId="{9DCDC90D-8FF8-4994-B7DC-BBAE9682E1DE}" type="presParOf" srcId="{625D6498-2D36-472B-95D9-21670A44086B}" destId="{023500E1-0349-4EA4-98E9-DB9B77D914D8}" srcOrd="1" destOrd="0" presId="urn:microsoft.com/office/officeart/2005/8/layout/hierarchy1"/>
    <dgm:cxn modelId="{99FBF712-AED6-4BE1-9980-7985213A578E}" type="presParOf" srcId="{408F27E7-E722-4C8D-A0B5-BFF8D66D75F1}" destId="{9E4A97B3-80BC-4B92-9F98-92E1469BCA09}" srcOrd="2" destOrd="0" presId="urn:microsoft.com/office/officeart/2005/8/layout/hierarchy1"/>
    <dgm:cxn modelId="{2AF95BF6-8252-4EB1-B8B9-55436C78C4C8}" type="presParOf" srcId="{408F27E7-E722-4C8D-A0B5-BFF8D66D75F1}" destId="{413A2595-FA85-426F-8F33-A11E96E297CB}" srcOrd="3" destOrd="0" presId="urn:microsoft.com/office/officeart/2005/8/layout/hierarchy1"/>
    <dgm:cxn modelId="{4B7566A2-1E97-4CD9-9174-D967F65365E4}" type="presParOf" srcId="{413A2595-FA85-426F-8F33-A11E96E297CB}" destId="{C335B072-00F6-4BB4-BEA6-3370041D0894}" srcOrd="0" destOrd="0" presId="urn:microsoft.com/office/officeart/2005/8/layout/hierarchy1"/>
    <dgm:cxn modelId="{22791C26-6CC3-421F-BE5C-77DAE7E83E72}" type="presParOf" srcId="{C335B072-00F6-4BB4-BEA6-3370041D0894}" destId="{DEB3E250-248B-4A4E-98E0-25DD1097187B}" srcOrd="0" destOrd="0" presId="urn:microsoft.com/office/officeart/2005/8/layout/hierarchy1"/>
    <dgm:cxn modelId="{3F14B116-F7C9-4E1B-81D0-0724A1676E42}" type="presParOf" srcId="{C335B072-00F6-4BB4-BEA6-3370041D0894}" destId="{7E0824BF-264A-40D1-8C3C-A175A8F8D5F9}" srcOrd="1" destOrd="0" presId="urn:microsoft.com/office/officeart/2005/8/layout/hierarchy1"/>
    <dgm:cxn modelId="{F622F3DD-E9F8-4EA0-95A0-97D7D535DE5E}" type="presParOf" srcId="{413A2595-FA85-426F-8F33-A11E96E297CB}" destId="{B55F73E8-A0EE-491B-9EC6-0F15F5E348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A97B3-80BC-4B92-9F98-92E1469BCA09}">
      <dsp:nvSpPr>
        <dsp:cNvPr id="0" name=""/>
        <dsp:cNvSpPr/>
      </dsp:nvSpPr>
      <dsp:spPr>
        <a:xfrm>
          <a:off x="4261537" y="936679"/>
          <a:ext cx="1858892" cy="428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045"/>
              </a:lnTo>
              <a:lnTo>
                <a:pt x="1858892" y="292045"/>
              </a:lnTo>
              <a:lnTo>
                <a:pt x="1858892" y="4285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5F79C-0066-4B3A-9A3E-E0C84857EA47}">
      <dsp:nvSpPr>
        <dsp:cNvPr id="0" name=""/>
        <dsp:cNvSpPr/>
      </dsp:nvSpPr>
      <dsp:spPr>
        <a:xfrm>
          <a:off x="2065883" y="936679"/>
          <a:ext cx="2195653" cy="428552"/>
        </a:xfrm>
        <a:custGeom>
          <a:avLst/>
          <a:gdLst/>
          <a:ahLst/>
          <a:cxnLst/>
          <a:rect l="0" t="0" r="0" b="0"/>
          <a:pathLst>
            <a:path>
              <a:moveTo>
                <a:pt x="2195653" y="0"/>
              </a:moveTo>
              <a:lnTo>
                <a:pt x="2195653" y="292045"/>
              </a:lnTo>
              <a:lnTo>
                <a:pt x="0" y="292045"/>
              </a:lnTo>
              <a:lnTo>
                <a:pt x="0" y="4285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59160-D149-426E-AF36-B9103192D0A5}">
      <dsp:nvSpPr>
        <dsp:cNvPr id="0" name=""/>
        <dsp:cNvSpPr/>
      </dsp:nvSpPr>
      <dsp:spPr>
        <a:xfrm>
          <a:off x="3524770" y="986"/>
          <a:ext cx="1473532" cy="935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73C2E-CE93-4B4E-AD5A-0DD753951BCE}">
      <dsp:nvSpPr>
        <dsp:cNvPr id="0" name=""/>
        <dsp:cNvSpPr/>
      </dsp:nvSpPr>
      <dsp:spPr>
        <a:xfrm>
          <a:off x="3688496" y="156525"/>
          <a:ext cx="1473532" cy="9356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Functions</a:t>
          </a:r>
        </a:p>
      </dsp:txBody>
      <dsp:txXfrm>
        <a:off x="3715902" y="183931"/>
        <a:ext cx="1418720" cy="880881"/>
      </dsp:txXfrm>
    </dsp:sp>
    <dsp:sp modelId="{D0BB00B2-9FFE-4A07-BF8C-D66BE12BAC1E}">
      <dsp:nvSpPr>
        <dsp:cNvPr id="0" name=""/>
        <dsp:cNvSpPr/>
      </dsp:nvSpPr>
      <dsp:spPr>
        <a:xfrm>
          <a:off x="370717" y="1365231"/>
          <a:ext cx="3390332" cy="935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6D96D-CE75-40BE-8169-4143FF649653}">
      <dsp:nvSpPr>
        <dsp:cNvPr id="0" name=""/>
        <dsp:cNvSpPr/>
      </dsp:nvSpPr>
      <dsp:spPr>
        <a:xfrm>
          <a:off x="534443" y="1520770"/>
          <a:ext cx="3390332" cy="9356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Standard Library Functions/Predefined Functions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/Built in functions</a:t>
          </a:r>
        </a:p>
      </dsp:txBody>
      <dsp:txXfrm>
        <a:off x="561849" y="1548176"/>
        <a:ext cx="3335520" cy="880881"/>
      </dsp:txXfrm>
    </dsp:sp>
    <dsp:sp modelId="{DEB3E250-248B-4A4E-98E0-25DD1097187B}">
      <dsp:nvSpPr>
        <dsp:cNvPr id="0" name=""/>
        <dsp:cNvSpPr/>
      </dsp:nvSpPr>
      <dsp:spPr>
        <a:xfrm>
          <a:off x="4088501" y="1365231"/>
          <a:ext cx="4063854" cy="935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824BF-264A-40D1-8C3C-A175A8F8D5F9}">
      <dsp:nvSpPr>
        <dsp:cNvPr id="0" name=""/>
        <dsp:cNvSpPr/>
      </dsp:nvSpPr>
      <dsp:spPr>
        <a:xfrm>
          <a:off x="4252227" y="1520770"/>
          <a:ext cx="4063854" cy="9356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2.User-defined</a:t>
          </a:r>
        </a:p>
      </dsp:txBody>
      <dsp:txXfrm>
        <a:off x="4279633" y="1548176"/>
        <a:ext cx="4009042" cy="880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8" name="Google Shape;5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67" name="Google Shape;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78" name="Google Shape;7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66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66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66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66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66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66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7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7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65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65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65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65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65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65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65" descr="LOGO.gif"/>
            <p:cNvPicPr preferRelativeResize="0"/>
            <p:nvPr/>
          </p:nvPicPr>
          <p:blipFill rotWithShape="1">
            <a:blip r:embed="rId4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65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65" descr="logo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/>
        </p:nvSpPr>
        <p:spPr>
          <a:xfrm>
            <a:off x="152400" y="914400"/>
            <a:ext cx="8763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3A30F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in C</a:t>
            </a:r>
            <a:endParaRPr sz="6000" b="1" dirty="0">
              <a:solidFill>
                <a:srgbClr val="3A30F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1676400" y="5599331"/>
            <a:ext cx="6172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University, Punjab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17D153-FF71-B54F-FAE6-5C23EBB1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98935"/>
            <a:ext cx="8534400" cy="60126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Library Functions </a:t>
            </a:r>
            <a:r>
              <a:rPr lang="en-US" cap="none" dirty="0"/>
              <a:t>&lt;</a:t>
            </a:r>
            <a:r>
              <a:rPr lang="en-US" cap="none" dirty="0" err="1"/>
              <a:t>math.h</a:t>
            </a:r>
            <a:r>
              <a:rPr lang="en-US" cap="none" dirty="0"/>
              <a:t>&gt; </a:t>
            </a:r>
            <a:r>
              <a:rPr lang="en-US" dirty="0"/>
              <a:t> </a:t>
            </a:r>
          </a:p>
        </p:txBody>
      </p:sp>
      <p:sp>
        <p:nvSpPr>
          <p:cNvPr id="22531" name="TextBox 6">
            <a:extLst>
              <a:ext uri="{FF2B5EF4-FFF2-40B4-BE49-F238E27FC236}">
                <a16:creationId xmlns:a16="http://schemas.microsoft.com/office/drawing/2014/main" id="{C0803CF8-69C9-9B1C-3B21-CFB06F063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943100"/>
            <a:ext cx="5203031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en-US" sz="180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//SQUARE ROOT OF A NUMBER</a:t>
            </a:r>
          </a:p>
          <a:p>
            <a:pPr algn="just"/>
            <a:r>
              <a:rPr lang="en-US" altLang="en-US" sz="180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#include&lt;stdio.h&gt;</a:t>
            </a:r>
          </a:p>
          <a:p>
            <a:pPr algn="just"/>
            <a:r>
              <a:rPr lang="en-US" altLang="en-US" sz="180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#include&lt;math.h&gt;</a:t>
            </a: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  </a:t>
            </a:r>
          </a:p>
          <a:p>
            <a:pPr algn="just"/>
            <a:r>
              <a:rPr lang="en-US" altLang="en-US" sz="1800" b="1">
                <a:solidFill>
                  <a:srgbClr val="006699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 main()  </a:t>
            </a:r>
          </a:p>
          <a:p>
            <a:pPr algn="just"/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{   </a:t>
            </a:r>
          </a:p>
          <a:p>
            <a:pPr algn="just"/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float num,res;</a:t>
            </a:r>
          </a:p>
          <a:p>
            <a:pPr algn="just"/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    printf(</a:t>
            </a:r>
            <a:r>
              <a:rPr lang="en-US" altLang="en-US" sz="180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“Enter a number"</a:t>
            </a: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);  </a:t>
            </a:r>
          </a:p>
          <a:p>
            <a:pPr algn="just"/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    res=sqrt(num);  </a:t>
            </a: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//function call</a:t>
            </a:r>
          </a:p>
          <a:p>
            <a:pPr algn="just"/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printf(</a:t>
            </a:r>
            <a:r>
              <a:rPr lang="en-US" altLang="en-US" sz="180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“The sqrt of given number is %.2f“, </a:t>
            </a:r>
            <a:r>
              <a:rPr lang="en-US" altLang="en-US" sz="180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res</a:t>
            </a: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); </a:t>
            </a:r>
            <a:endParaRPr lang="en-US" altLang="en-US" sz="1800">
              <a:solidFill>
                <a:srgbClr val="FF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return 0;</a:t>
            </a:r>
          </a:p>
          <a:p>
            <a:pPr algn="just"/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}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AD4A1D-EAA7-04A6-EEF5-59357926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Library Functions </a:t>
            </a:r>
            <a:r>
              <a:rPr lang="en-US" cap="none" dirty="0"/>
              <a:t>&lt;</a:t>
            </a:r>
            <a:r>
              <a:rPr lang="en-US" cap="none" dirty="0" err="1"/>
              <a:t>math.h</a:t>
            </a:r>
            <a:r>
              <a:rPr lang="en-US" cap="none" dirty="0"/>
              <a:t>&gt; </a:t>
            </a:r>
            <a:endParaRPr lang="en-US" dirty="0"/>
          </a:p>
        </p:txBody>
      </p:sp>
      <p:sp>
        <p:nvSpPr>
          <p:cNvPr id="46083" name="TextBox 5">
            <a:extLst>
              <a:ext uri="{FF2B5EF4-FFF2-40B4-BE49-F238E27FC236}">
                <a16:creationId xmlns:a16="http://schemas.microsoft.com/office/drawing/2014/main" id="{DBBC9F25-87B1-5321-1958-EE0E2393E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841897"/>
            <a:ext cx="8839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		Create a C program  to use c 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floor() 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ceil() 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INPUT: </a:t>
            </a: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Enter float value: 13.55</a:t>
            </a: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OUTPUT: </a:t>
            </a: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floor value: 13.00</a:t>
            </a: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ceil value:   14.00</a:t>
            </a:r>
            <a:endParaRPr lang="en-US" altLang="en-US" sz="21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SzPct val="95000"/>
              <a:defRPr/>
            </a:pP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LOGIC:</a:t>
            </a:r>
          </a:p>
          <a:p>
            <a:pPr marL="1243013" lvl="2" indent="-385763">
              <a:buSzPct val="95000"/>
              <a:buFontTx/>
              <a:buAutoNum type="arabicPeriod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Read a number</a:t>
            </a:r>
          </a:p>
          <a:p>
            <a:pPr marL="1243013" lvl="2" indent="-385763">
              <a:buSzPct val="95000"/>
              <a:buFontTx/>
              <a:buAutoNum type="arabicPeriod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Call 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floor() and ceil() 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en-US" sz="21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math.h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1243013" lvl="2" indent="-385763">
              <a:buSzPct val="95000"/>
              <a:buFontTx/>
              <a:buAutoNum type="arabicPeriod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Display result</a:t>
            </a:r>
          </a:p>
          <a:p>
            <a:pPr>
              <a:buSzPct val="95000"/>
              <a:defRPr/>
            </a:pP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en-US" alt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6">
            <a:extLst>
              <a:ext uri="{FF2B5EF4-FFF2-40B4-BE49-F238E27FC236}">
                <a16:creationId xmlns:a16="http://schemas.microsoft.com/office/drawing/2014/main" id="{D0A70932-4337-DA6F-D5E9-B6C2D3FC3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" y="857250"/>
            <a:ext cx="9079706" cy="50783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defRPr/>
            </a:pP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//C program to demonstrate example of 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floor</a:t>
            </a: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ceil</a:t>
            </a: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functions.</a:t>
            </a:r>
          </a:p>
          <a:p>
            <a:pPr algn="just">
              <a:defRPr/>
            </a:pP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#include&lt;</a:t>
            </a:r>
            <a:r>
              <a:rPr lang="en-US" altLang="en-US" sz="1800" dirty="0" err="1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stdio.h</a:t>
            </a: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&gt;</a:t>
            </a:r>
          </a:p>
          <a:p>
            <a:pPr algn="just">
              <a:defRPr/>
            </a:pPr>
            <a:r>
              <a:rPr lang="en-US" altLang="en-US" sz="1800" dirty="0">
                <a:solidFill>
                  <a:srgbClr val="7030A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#include&lt;</a:t>
            </a:r>
            <a:r>
              <a:rPr lang="en-US" altLang="en-US" sz="1800" dirty="0" err="1">
                <a:solidFill>
                  <a:srgbClr val="7030A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math.h</a:t>
            </a:r>
            <a:r>
              <a:rPr lang="en-US" altLang="en-US" sz="1800" dirty="0">
                <a:solidFill>
                  <a:srgbClr val="7030A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&gt;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  </a:t>
            </a:r>
          </a:p>
          <a:p>
            <a:pPr algn="just">
              <a:defRPr/>
            </a:pPr>
            <a:r>
              <a:rPr lang="en-US" altLang="en-US" sz="1800" b="1" dirty="0">
                <a:solidFill>
                  <a:srgbClr val="006699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 main()  </a:t>
            </a:r>
          </a:p>
          <a:p>
            <a:pPr algn="just">
              <a:defRPr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{   </a:t>
            </a:r>
          </a:p>
          <a:p>
            <a:pPr>
              <a:defRPr/>
            </a:pPr>
            <a:r>
              <a:rPr lang="en-US" altLang="en-US" sz="1800" dirty="0">
                <a:ea typeface="Tahoma" panose="020B0604030504040204" pitchFamily="34" charset="0"/>
                <a:cs typeface="Calibri" panose="020F0502020204030204" pitchFamily="34" charset="0"/>
              </a:rPr>
              <a:t>    float </a:t>
            </a:r>
            <a:r>
              <a:rPr lang="en-US" altLang="en-US" sz="1800" dirty="0" err="1">
                <a:ea typeface="Tahoma" panose="020B0604030504040204" pitchFamily="34" charset="0"/>
                <a:cs typeface="Calibri" panose="020F0502020204030204" pitchFamily="34" charset="0"/>
              </a:rPr>
              <a:t>val</a:t>
            </a:r>
            <a:r>
              <a:rPr lang="en-US" altLang="en-US" sz="1800" dirty="0">
                <a:ea typeface="Tahoma" panose="020B0604030504040204" pitchFamily="34" charset="0"/>
                <a:cs typeface="Calibri" panose="020F0502020204030204" pitchFamily="34" charset="0"/>
              </a:rPr>
              <a:t>;</a:t>
            </a:r>
          </a:p>
          <a:p>
            <a:pPr>
              <a:defRPr/>
            </a:pPr>
            <a:r>
              <a:rPr lang="en-US" altLang="en-US" sz="1800" dirty="0">
                <a:ea typeface="Tahoma" panose="020B0604030504040204" pitchFamily="34" charset="0"/>
                <a:cs typeface="Calibri" panose="020F0502020204030204" pitchFamily="34" charset="0"/>
              </a:rPr>
              <a:t>    float </a:t>
            </a:r>
            <a:r>
              <a:rPr lang="en-US" altLang="en-US" sz="1800" dirty="0" err="1">
                <a:ea typeface="Tahoma" panose="020B0604030504040204" pitchFamily="34" charset="0"/>
                <a:cs typeface="Calibri" panose="020F0502020204030204" pitchFamily="34" charset="0"/>
              </a:rPr>
              <a:t>fVal,cVal</a:t>
            </a:r>
            <a:r>
              <a:rPr lang="en-US" altLang="en-US" sz="1800" dirty="0">
                <a:ea typeface="Tahoma" panose="020B0604030504040204" pitchFamily="34" charset="0"/>
                <a:cs typeface="Calibri" panose="020F0502020204030204" pitchFamily="34" charset="0"/>
              </a:rPr>
              <a:t>;</a:t>
            </a:r>
          </a:p>
          <a:p>
            <a:pPr>
              <a:defRPr/>
            </a:pPr>
            <a:r>
              <a:rPr lang="en-US" altLang="en-US" sz="1800" dirty="0">
                <a:ea typeface="Tahoma" panose="020B0604030504040204" pitchFamily="34" charset="0"/>
                <a:cs typeface="Calibri" panose="020F0502020204030204" pitchFamily="34" charset="0"/>
              </a:rPr>
              <a:t>    printf(</a:t>
            </a:r>
            <a:r>
              <a:rPr lang="en-US" altLang="en-US" sz="1800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"Enter a float value: "</a:t>
            </a:r>
            <a:r>
              <a:rPr lang="en-US" altLang="en-US" sz="1800" dirty="0">
                <a:ea typeface="Tahoma" panose="020B0604030504040204" pitchFamily="34" charset="0"/>
                <a:cs typeface="Calibri" panose="020F0502020204030204" pitchFamily="34" charset="0"/>
              </a:rPr>
              <a:t>);</a:t>
            </a:r>
          </a:p>
          <a:p>
            <a:pPr>
              <a:defRPr/>
            </a:pPr>
            <a:r>
              <a:rPr lang="en-US" altLang="en-US" sz="1800" dirty="0">
                <a:ea typeface="Tahoma" panose="020B0604030504040204" pitchFamily="34" charset="0"/>
                <a:cs typeface="Calibri" panose="020F0502020204030204" pitchFamily="34" charset="0"/>
              </a:rPr>
              <a:t>    scanf(</a:t>
            </a:r>
            <a:r>
              <a:rPr lang="en-US" altLang="en-US" sz="1800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"%f"</a:t>
            </a:r>
            <a:r>
              <a:rPr lang="en-US" altLang="en-US" sz="1800" dirty="0">
                <a:ea typeface="Tahoma" panose="020B0604030504040204" pitchFamily="34" charset="0"/>
                <a:cs typeface="Calibri" panose="020F0502020204030204" pitchFamily="34" charset="0"/>
              </a:rPr>
              <a:t>,&amp;</a:t>
            </a:r>
            <a:r>
              <a:rPr lang="en-US" altLang="en-US" sz="1800" dirty="0" err="1">
                <a:ea typeface="Tahoma" panose="020B0604030504040204" pitchFamily="34" charset="0"/>
                <a:cs typeface="Calibri" panose="020F0502020204030204" pitchFamily="34" charset="0"/>
              </a:rPr>
              <a:t>val</a:t>
            </a:r>
            <a:r>
              <a:rPr lang="en-US" altLang="en-US" sz="1800" dirty="0">
                <a:ea typeface="Tahoma" panose="020B0604030504040204" pitchFamily="34" charset="0"/>
                <a:cs typeface="Calibri" panose="020F0502020204030204" pitchFamily="34" charset="0"/>
              </a:rPr>
              <a:t>);</a:t>
            </a:r>
          </a:p>
          <a:p>
            <a:pPr>
              <a:defRPr/>
            </a:pPr>
            <a:r>
              <a:rPr lang="en-US" altLang="en-US" sz="1800" dirty="0">
                <a:ea typeface="Tahoma" panose="020B0604030504040204" pitchFamily="34" charset="0"/>
                <a:cs typeface="Calibri" panose="020F0502020204030204" pitchFamily="34" charset="0"/>
              </a:rPr>
              <a:t>    </a:t>
            </a:r>
          </a:p>
          <a:p>
            <a:pPr>
              <a:defRPr/>
            </a:pPr>
            <a:r>
              <a:rPr lang="en-US" altLang="en-US" sz="1800" dirty="0">
                <a:solidFill>
                  <a:srgbClr val="7030A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     </a:t>
            </a:r>
            <a:r>
              <a:rPr lang="en-US" altLang="en-US" sz="1800" dirty="0" err="1">
                <a:solidFill>
                  <a:srgbClr val="7030A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fVal</a:t>
            </a:r>
            <a:r>
              <a:rPr lang="en-US" altLang="en-US" sz="1800" dirty="0">
                <a:solidFill>
                  <a:srgbClr val="7030A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=floor(</a:t>
            </a:r>
            <a:r>
              <a:rPr lang="en-US" altLang="en-US" sz="1800" dirty="0" err="1">
                <a:solidFill>
                  <a:srgbClr val="7030A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val</a:t>
            </a:r>
            <a:r>
              <a:rPr lang="en-US" altLang="en-US" sz="1800" dirty="0">
                <a:solidFill>
                  <a:srgbClr val="7030A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);   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//calling floor() function</a:t>
            </a:r>
          </a:p>
          <a:p>
            <a:pPr>
              <a:defRPr/>
            </a:pPr>
            <a:r>
              <a:rPr lang="en-US" altLang="en-US" sz="1800" dirty="0">
                <a:solidFill>
                  <a:srgbClr val="7030A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     </a:t>
            </a:r>
            <a:r>
              <a:rPr lang="en-US" altLang="en-US" sz="1800" dirty="0" err="1">
                <a:solidFill>
                  <a:srgbClr val="7030A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cVal</a:t>
            </a:r>
            <a:r>
              <a:rPr lang="en-US" altLang="en-US" sz="1800" dirty="0">
                <a:solidFill>
                  <a:srgbClr val="7030A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 =ceil(</a:t>
            </a:r>
            <a:r>
              <a:rPr lang="en-US" altLang="en-US" sz="1800" dirty="0" err="1">
                <a:solidFill>
                  <a:srgbClr val="7030A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val</a:t>
            </a:r>
            <a:r>
              <a:rPr lang="en-US" altLang="en-US" sz="1800" dirty="0">
                <a:solidFill>
                  <a:srgbClr val="7030A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);   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//calling ceil() function</a:t>
            </a:r>
          </a:p>
          <a:p>
            <a:pPr>
              <a:defRPr/>
            </a:pPr>
            <a:r>
              <a:rPr lang="en-US" altLang="en-US" sz="1800" dirty="0">
                <a:ea typeface="Tahoma" panose="020B0604030504040204" pitchFamily="34" charset="0"/>
                <a:cs typeface="Calibri" panose="020F0502020204030204" pitchFamily="34" charset="0"/>
              </a:rPr>
              <a:t>     printf(</a:t>
            </a:r>
            <a:r>
              <a:rPr lang="en-US" altLang="en-US" sz="1800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"floor value:%f  \n"</a:t>
            </a:r>
            <a:r>
              <a:rPr lang="en-US" altLang="en-US" sz="1800" dirty="0">
                <a:ea typeface="Tahoma" panose="020B0604030504040204" pitchFamily="34" charset="0"/>
                <a:cs typeface="Calibri" panose="020F0502020204030204" pitchFamily="34" charset="0"/>
              </a:rPr>
              <a:t>,</a:t>
            </a:r>
            <a:r>
              <a:rPr lang="en-US" altLang="en-US" sz="1800" dirty="0" err="1">
                <a:ea typeface="Tahoma" panose="020B0604030504040204" pitchFamily="34" charset="0"/>
                <a:cs typeface="Calibri" panose="020F0502020204030204" pitchFamily="34" charset="0"/>
              </a:rPr>
              <a:t>fVal</a:t>
            </a:r>
            <a:r>
              <a:rPr lang="en-US" altLang="en-US" sz="1800" dirty="0">
                <a:ea typeface="Tahoma" panose="020B0604030504040204" pitchFamily="34" charset="0"/>
                <a:cs typeface="Calibri" panose="020F0502020204030204" pitchFamily="34" charset="0"/>
              </a:rPr>
              <a:t>);</a:t>
            </a:r>
          </a:p>
          <a:p>
            <a:pPr>
              <a:defRPr/>
            </a:pPr>
            <a:r>
              <a:rPr lang="en-US" altLang="en-US" sz="1800" dirty="0">
                <a:ea typeface="Tahoma" panose="020B0604030504040204" pitchFamily="34" charset="0"/>
                <a:cs typeface="Calibri" panose="020F0502020204030204" pitchFamily="34" charset="0"/>
              </a:rPr>
              <a:t>     printf(</a:t>
            </a:r>
            <a:r>
              <a:rPr lang="en-US" altLang="en-US" sz="1800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"ceil value:%f\n"</a:t>
            </a:r>
            <a:r>
              <a:rPr lang="en-US" altLang="en-US" sz="1800" dirty="0">
                <a:ea typeface="Tahoma" panose="020B0604030504040204" pitchFamily="34" charset="0"/>
                <a:cs typeface="Calibri" panose="020F0502020204030204" pitchFamily="34" charset="0"/>
              </a:rPr>
              <a:t>,</a:t>
            </a:r>
            <a:r>
              <a:rPr lang="en-US" altLang="en-US" sz="1800" dirty="0" err="1">
                <a:ea typeface="Tahoma" panose="020B0604030504040204" pitchFamily="34" charset="0"/>
                <a:cs typeface="Calibri" panose="020F0502020204030204" pitchFamily="34" charset="0"/>
              </a:rPr>
              <a:t>cVal</a:t>
            </a:r>
            <a:r>
              <a:rPr lang="en-US" altLang="en-US" sz="1800" dirty="0">
                <a:ea typeface="Tahoma" panose="020B0604030504040204" pitchFamily="34" charset="0"/>
                <a:cs typeface="Calibri" panose="020F0502020204030204" pitchFamily="34" charset="0"/>
              </a:rPr>
              <a:t>);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</a:t>
            </a:r>
          </a:p>
          <a:p>
            <a:pPr>
              <a:defRPr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return 0;</a:t>
            </a:r>
          </a:p>
          <a:p>
            <a:pPr algn="just">
              <a:defRPr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}  </a:t>
            </a:r>
          </a:p>
          <a:p>
            <a:pPr algn="just">
              <a:defRPr/>
            </a:pPr>
            <a:endParaRPr lang="en-US" altLang="en-US" sz="1800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altLang="en-US" sz="1800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2324BD-5E86-6111-A989-C7DE70A6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Library Functions: </a:t>
            </a:r>
            <a:r>
              <a:rPr lang="en-US" cap="none" dirty="0"/>
              <a:t>&lt;ctype.h&gt;</a:t>
            </a:r>
          </a:p>
        </p:txBody>
      </p:sp>
      <p:sp>
        <p:nvSpPr>
          <p:cNvPr id="46083" name="TextBox 5">
            <a:extLst>
              <a:ext uri="{FF2B5EF4-FFF2-40B4-BE49-F238E27FC236}">
                <a16:creationId xmlns:a16="http://schemas.microsoft.com/office/drawing/2014/main" id="{E23A8458-E57F-85B4-25FA-C4A250904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841897"/>
            <a:ext cx="8839200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		Create a C program  to check a given char is 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uppercase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lowercase</a:t>
            </a: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INPUT: </a:t>
            </a: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A</a:t>
            </a: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OUTPUT: </a:t>
            </a: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Uppercase </a:t>
            </a:r>
            <a:endParaRPr lang="en-US" altLang="en-US" sz="21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SzPct val="95000"/>
              <a:defRPr/>
            </a:pP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LOGIC:</a:t>
            </a:r>
          </a:p>
          <a:p>
            <a:pPr marL="1243013" lvl="2" indent="-385763">
              <a:buSzPct val="95000"/>
              <a:buFontTx/>
              <a:buAutoNum type="arabicPeriod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Read a char</a:t>
            </a:r>
          </a:p>
          <a:p>
            <a:pPr marL="1243013" lvl="2" indent="-385763">
              <a:buSzPct val="95000"/>
              <a:buFontTx/>
              <a:buAutoNum type="arabicPeriod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Call </a:t>
            </a:r>
            <a:r>
              <a:rPr lang="en-US" altLang="en-US" sz="21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isupper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and </a:t>
            </a:r>
            <a:r>
              <a:rPr lang="en-US" altLang="en-US" sz="21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islower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&lt;ctype.h&gt;</a:t>
            </a:r>
          </a:p>
          <a:p>
            <a:pPr marL="1243013" lvl="2" indent="-385763">
              <a:buSzPct val="95000"/>
              <a:buFontTx/>
              <a:buAutoNum type="arabicPeriod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Display result</a:t>
            </a:r>
          </a:p>
          <a:p>
            <a:pPr>
              <a:buSzPct val="95000"/>
              <a:defRPr/>
            </a:pP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en-US" alt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6">
            <a:extLst>
              <a:ext uri="{FF2B5EF4-FFF2-40B4-BE49-F238E27FC236}">
                <a16:creationId xmlns:a16="http://schemas.microsoft.com/office/drawing/2014/main" id="{A05030CF-A4DB-1D63-FC20-7D84E3A49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858441"/>
            <a:ext cx="9079706" cy="50783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defRPr/>
            </a:pP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//PROGRAM FOR CHECKING UPPER OR LOWER CASE CHAR</a:t>
            </a:r>
          </a:p>
          <a:p>
            <a:pPr algn="just">
              <a:defRPr/>
            </a:pP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#include &lt;stdio.h&gt;</a:t>
            </a:r>
          </a:p>
          <a:p>
            <a:pPr algn="just">
              <a:defRPr/>
            </a:pPr>
            <a:r>
              <a:rPr lang="en-US" altLang="en-US" sz="180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#include &lt;</a:t>
            </a:r>
            <a:r>
              <a:rPr lang="en-US" altLang="en-US" sz="1800" dirty="0" err="1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ctype.h</a:t>
            </a:r>
            <a:r>
              <a:rPr lang="en-US" altLang="en-US" sz="180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&gt;</a:t>
            </a:r>
          </a:p>
          <a:p>
            <a:pPr algn="just">
              <a:defRPr/>
            </a:pPr>
            <a:r>
              <a:rPr lang="en-US" altLang="en-US" sz="1800" dirty="0">
                <a:solidFill>
                  <a:srgbClr val="00180B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 main()</a:t>
            </a:r>
          </a:p>
          <a:p>
            <a:pPr algn="just">
              <a:defRPr/>
            </a:pPr>
            <a:r>
              <a:rPr lang="en-US" altLang="en-US" sz="1800" dirty="0">
                <a:solidFill>
                  <a:srgbClr val="00180B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{</a:t>
            </a:r>
          </a:p>
          <a:p>
            <a:pPr algn="just">
              <a:defRPr/>
            </a:pPr>
            <a:r>
              <a:rPr lang="en-US" altLang="en-US" sz="1800" dirty="0">
                <a:solidFill>
                  <a:srgbClr val="00180B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char </a:t>
            </a:r>
            <a:r>
              <a:rPr lang="en-US" altLang="en-US" sz="1800" dirty="0" err="1">
                <a:solidFill>
                  <a:srgbClr val="00180B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ch</a:t>
            </a:r>
            <a:r>
              <a:rPr lang="en-US" altLang="en-US" sz="1800" dirty="0">
                <a:solidFill>
                  <a:srgbClr val="00180B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;</a:t>
            </a:r>
          </a:p>
          <a:p>
            <a:pPr algn="just">
              <a:defRPr/>
            </a:pPr>
            <a:r>
              <a:rPr lang="en-US" altLang="en-US" sz="1800" dirty="0">
                <a:solidFill>
                  <a:srgbClr val="00180B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printf(</a:t>
            </a: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“Enter a char”);</a:t>
            </a:r>
          </a:p>
          <a:p>
            <a:pPr algn="just">
              <a:defRPr/>
            </a:pPr>
            <a:r>
              <a:rPr lang="en-US" altLang="en-US" sz="1800" dirty="0">
                <a:solidFill>
                  <a:srgbClr val="00180B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scanf(“%c”,&amp;</a:t>
            </a:r>
            <a:r>
              <a:rPr lang="en-US" altLang="en-US" sz="1800" dirty="0" err="1">
                <a:solidFill>
                  <a:srgbClr val="00180B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ch</a:t>
            </a:r>
            <a:r>
              <a:rPr lang="en-US" altLang="en-US" sz="1800" dirty="0">
                <a:solidFill>
                  <a:srgbClr val="00180B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)</a:t>
            </a:r>
          </a:p>
          <a:p>
            <a:pPr algn="just">
              <a:defRPr/>
            </a:pPr>
            <a:r>
              <a:rPr lang="en-US" altLang="en-US" sz="1800" dirty="0">
                <a:solidFill>
                  <a:srgbClr val="00180B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</a:t>
            </a:r>
            <a:r>
              <a:rPr lang="en-US" altLang="en-US" sz="180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if(</a:t>
            </a:r>
            <a:r>
              <a:rPr lang="en-US" altLang="en-US" sz="1800" dirty="0" err="1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islower</a:t>
            </a:r>
            <a:r>
              <a:rPr lang="en-US" altLang="en-US" sz="180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800" dirty="0" err="1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ch</a:t>
            </a:r>
            <a:r>
              <a:rPr lang="en-US" altLang="en-US" sz="180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))</a:t>
            </a:r>
          </a:p>
          <a:p>
            <a:pPr algn="just">
              <a:defRPr/>
            </a:pPr>
            <a:r>
              <a:rPr lang="en-US" altLang="en-US" sz="1800" dirty="0">
                <a:solidFill>
                  <a:srgbClr val="00180B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{</a:t>
            </a:r>
          </a:p>
          <a:p>
            <a:pPr algn="just">
              <a:defRPr/>
            </a:pPr>
            <a:r>
              <a:rPr lang="en-US" altLang="en-US" sz="1800" dirty="0">
                <a:solidFill>
                  <a:srgbClr val="00180B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 	printf(</a:t>
            </a: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“Lower case character”);</a:t>
            </a:r>
          </a:p>
          <a:p>
            <a:pPr algn="just">
              <a:defRPr/>
            </a:pP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}</a:t>
            </a:r>
          </a:p>
          <a:p>
            <a:pPr algn="just">
              <a:defRPr/>
            </a:pP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</a:t>
            </a:r>
            <a:r>
              <a:rPr lang="en-US" altLang="en-US" sz="180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if(</a:t>
            </a:r>
            <a:r>
              <a:rPr lang="en-US" altLang="en-US" sz="1800" dirty="0" err="1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isupper</a:t>
            </a:r>
            <a:r>
              <a:rPr lang="en-US" altLang="en-US" sz="180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800" dirty="0" err="1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ch</a:t>
            </a:r>
            <a:r>
              <a:rPr lang="en-US" altLang="en-US" sz="180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))</a:t>
            </a:r>
          </a:p>
          <a:p>
            <a:pPr algn="just">
              <a:defRPr/>
            </a:pPr>
            <a:r>
              <a:rPr lang="en-US" altLang="en-US" sz="1800" dirty="0">
                <a:solidFill>
                  <a:srgbClr val="00180B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{</a:t>
            </a:r>
          </a:p>
          <a:p>
            <a:pPr algn="just">
              <a:defRPr/>
            </a:pPr>
            <a:r>
              <a:rPr lang="en-US" altLang="en-US" sz="1800" dirty="0">
                <a:solidFill>
                  <a:srgbClr val="00180B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 	printf(</a:t>
            </a: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“Upper case character”);</a:t>
            </a:r>
          </a:p>
          <a:p>
            <a:pPr algn="just">
              <a:defRPr/>
            </a:pP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}</a:t>
            </a:r>
            <a:endParaRPr lang="en-US" altLang="en-US" sz="1800" dirty="0">
              <a:solidFill>
                <a:srgbClr val="00180B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r>
              <a:rPr lang="en-US" altLang="en-US" sz="1800" dirty="0">
                <a:solidFill>
                  <a:srgbClr val="00180B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return 0;</a:t>
            </a:r>
          </a:p>
          <a:p>
            <a:pPr algn="just">
              <a:defRPr/>
            </a:pPr>
            <a:r>
              <a:rPr lang="en-US" altLang="en-US" sz="1800" dirty="0">
                <a:solidFill>
                  <a:srgbClr val="00180B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53670B-BA31-39CB-F2EF-8AF2F52A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Library Functions: </a:t>
            </a:r>
            <a:r>
              <a:rPr lang="en-US" cap="none" dirty="0"/>
              <a:t>&lt;ctype.h&gt;</a:t>
            </a:r>
          </a:p>
        </p:txBody>
      </p:sp>
      <p:sp>
        <p:nvSpPr>
          <p:cNvPr id="46083" name="TextBox 5">
            <a:extLst>
              <a:ext uri="{FF2B5EF4-FFF2-40B4-BE49-F238E27FC236}">
                <a16:creationId xmlns:a16="http://schemas.microsoft.com/office/drawing/2014/main" id="{530C60B8-40CC-84EF-F0D4-2D7C41528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841897"/>
            <a:ext cx="8839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		Create a C program  to convert  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uppercase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lowercase 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tolower() 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function and 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lowercase to uppercase 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altLang="en-US" sz="21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toupper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INPUT: </a:t>
            </a: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A</a:t>
            </a: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OUTPUT: </a:t>
            </a: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a </a:t>
            </a:r>
            <a:endParaRPr lang="en-US" altLang="en-US" sz="21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SzPct val="95000"/>
              <a:defRPr/>
            </a:pP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LOGIC:</a:t>
            </a:r>
          </a:p>
          <a:p>
            <a:pPr marL="1243013" lvl="2" indent="-385763">
              <a:buSzPct val="95000"/>
              <a:buFontTx/>
              <a:buAutoNum type="arabicPeriod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Read a char</a:t>
            </a:r>
          </a:p>
          <a:p>
            <a:pPr marL="1243013" lvl="2" indent="-385763">
              <a:buSzPct val="95000"/>
              <a:buFontTx/>
              <a:buAutoNum type="arabicPeriod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Call 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tolower() 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&lt;ctype.h&gt;</a:t>
            </a:r>
          </a:p>
          <a:p>
            <a:pPr marL="1243013" lvl="2" indent="-385763">
              <a:buSzPct val="95000"/>
              <a:buFontTx/>
              <a:buAutoNum type="arabicPeriod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Display result</a:t>
            </a:r>
          </a:p>
          <a:p>
            <a:pPr>
              <a:buSzPct val="95000"/>
              <a:defRPr/>
            </a:pP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en-US" alt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AB75D4-FF60-F058-D1DA-095EB09C64D6}"/>
              </a:ext>
            </a:extLst>
          </p:cNvPr>
          <p:cNvSpPr/>
          <p:nvPr/>
        </p:nvSpPr>
        <p:spPr>
          <a:xfrm>
            <a:off x="228600" y="971550"/>
            <a:ext cx="4229100" cy="4247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/>
              <a:t>// C program to demonstrate  </a:t>
            </a:r>
            <a:r>
              <a:rPr lang="en-US" sz="1800" dirty="0">
                <a:solidFill>
                  <a:srgbClr val="FF0000"/>
                </a:solidFill>
              </a:rPr>
              <a:t>tolower() </a:t>
            </a:r>
            <a:r>
              <a:rPr lang="en-US" sz="1800" dirty="0"/>
              <a:t>function.</a:t>
            </a:r>
          </a:p>
          <a:p>
            <a:pPr>
              <a:defRPr/>
            </a:pPr>
            <a:r>
              <a:rPr lang="en-US" sz="1800" dirty="0"/>
              <a:t>#include &lt;stdio.h&gt;</a:t>
            </a:r>
          </a:p>
          <a:p>
            <a:pPr>
              <a:defRPr/>
            </a:pPr>
            <a:r>
              <a:rPr lang="en-US" sz="1800" dirty="0"/>
              <a:t>#include &lt;</a:t>
            </a:r>
            <a:r>
              <a:rPr lang="en-US" sz="1800" dirty="0" err="1"/>
              <a:t>ctype.h</a:t>
            </a:r>
            <a:r>
              <a:rPr lang="en-US" sz="1800" dirty="0"/>
              <a:t>&gt;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int main()</a:t>
            </a:r>
          </a:p>
          <a:p>
            <a:pPr>
              <a:defRPr/>
            </a:pPr>
            <a:r>
              <a:rPr lang="en-US" sz="1800" dirty="0"/>
              <a:t> {</a:t>
            </a:r>
          </a:p>
          <a:p>
            <a:pPr lvl="1">
              <a:defRPr/>
            </a:pPr>
            <a:r>
              <a:rPr lang="en-US" sz="1800" dirty="0"/>
              <a:t>// convert 'M' to lowercase</a:t>
            </a:r>
          </a:p>
          <a:p>
            <a:pPr lvl="1">
              <a:defRPr/>
            </a:pPr>
            <a:r>
              <a:rPr lang="en-US" sz="1800" dirty="0"/>
              <a:t>char </a:t>
            </a:r>
            <a:r>
              <a:rPr lang="en-US" sz="1800" dirty="0" err="1"/>
              <a:t>ch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FF0000"/>
                </a:solidFill>
              </a:rPr>
              <a:t>tolower('M');</a:t>
            </a:r>
          </a:p>
          <a:p>
            <a:pPr lvl="1">
              <a:defRPr/>
            </a:pPr>
            <a:endParaRPr lang="en-US" sz="1800" dirty="0"/>
          </a:p>
          <a:p>
            <a:pPr lvl="1">
              <a:defRPr/>
            </a:pPr>
            <a:r>
              <a:rPr lang="en-US" sz="1800" dirty="0"/>
              <a:t>// Printing the lowercase letter</a:t>
            </a:r>
          </a:p>
          <a:p>
            <a:pPr lvl="1">
              <a:defRPr/>
            </a:pPr>
            <a:r>
              <a:rPr lang="en-US" sz="1800" dirty="0"/>
              <a:t>printf("%c", </a:t>
            </a:r>
            <a:r>
              <a:rPr lang="en-US" sz="1800" dirty="0" err="1"/>
              <a:t>ch</a:t>
            </a:r>
            <a:r>
              <a:rPr lang="en-US" sz="1800" dirty="0"/>
              <a:t>);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return 0;</a:t>
            </a:r>
          </a:p>
          <a:p>
            <a:pPr>
              <a:defRPr/>
            </a:pPr>
            <a:r>
              <a:rPr lang="en-US" sz="180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DEF3E-0626-A9EE-745C-D80D6432FF71}"/>
              </a:ext>
            </a:extLst>
          </p:cNvPr>
          <p:cNvSpPr/>
          <p:nvPr/>
        </p:nvSpPr>
        <p:spPr>
          <a:xfrm>
            <a:off x="4470798" y="971550"/>
            <a:ext cx="4673203" cy="4247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/>
              <a:t>// C program to demonstrate  </a:t>
            </a:r>
            <a:r>
              <a:rPr lang="en-US" sz="1800" dirty="0" err="1">
                <a:solidFill>
                  <a:srgbClr val="FF0000"/>
                </a:solidFill>
              </a:rPr>
              <a:t>toupper</a:t>
            </a:r>
            <a:r>
              <a:rPr lang="en-US" sz="1800" dirty="0">
                <a:solidFill>
                  <a:srgbClr val="FF0000"/>
                </a:solidFill>
              </a:rPr>
              <a:t>() </a:t>
            </a:r>
            <a:r>
              <a:rPr lang="en-US" sz="1800" dirty="0"/>
              <a:t>function.</a:t>
            </a:r>
          </a:p>
          <a:p>
            <a:pPr>
              <a:defRPr/>
            </a:pPr>
            <a:r>
              <a:rPr lang="en-US" sz="1800" dirty="0"/>
              <a:t>#include &lt;stdio.h&gt;</a:t>
            </a:r>
          </a:p>
          <a:p>
            <a:pPr>
              <a:defRPr/>
            </a:pPr>
            <a:r>
              <a:rPr lang="en-US" sz="1800" dirty="0"/>
              <a:t>#include &lt;</a:t>
            </a:r>
            <a:r>
              <a:rPr lang="en-US" sz="1800" dirty="0" err="1"/>
              <a:t>ctype.h</a:t>
            </a:r>
            <a:r>
              <a:rPr lang="en-US" sz="1800" dirty="0"/>
              <a:t>&gt;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int main()</a:t>
            </a:r>
          </a:p>
          <a:p>
            <a:pPr>
              <a:defRPr/>
            </a:pPr>
            <a:r>
              <a:rPr lang="en-US" sz="1800" dirty="0"/>
              <a:t> {</a:t>
            </a:r>
          </a:p>
          <a:p>
            <a:pPr lvl="1">
              <a:defRPr/>
            </a:pPr>
            <a:r>
              <a:rPr lang="en-US" sz="1800" dirty="0"/>
              <a:t>// convert ‘m' to uppercase</a:t>
            </a:r>
          </a:p>
          <a:p>
            <a:pPr lvl="1">
              <a:defRPr/>
            </a:pPr>
            <a:r>
              <a:rPr lang="en-US" sz="1800" dirty="0"/>
              <a:t>char </a:t>
            </a:r>
            <a:r>
              <a:rPr lang="en-US" sz="1800" dirty="0" err="1"/>
              <a:t>ch</a:t>
            </a:r>
            <a:r>
              <a:rPr lang="en-US" sz="1800" dirty="0"/>
              <a:t> = </a:t>
            </a:r>
            <a:r>
              <a:rPr lang="en-US" sz="1800" dirty="0" err="1">
                <a:solidFill>
                  <a:srgbClr val="FF0000"/>
                </a:solidFill>
              </a:rPr>
              <a:t>toupper</a:t>
            </a:r>
            <a:r>
              <a:rPr lang="en-US" sz="1800" dirty="0">
                <a:solidFill>
                  <a:srgbClr val="FF0000"/>
                </a:solidFill>
              </a:rPr>
              <a:t>(‘m');</a:t>
            </a:r>
          </a:p>
          <a:p>
            <a:pPr lvl="1">
              <a:defRPr/>
            </a:pPr>
            <a:endParaRPr lang="en-US" sz="1800" dirty="0"/>
          </a:p>
          <a:p>
            <a:pPr lvl="1">
              <a:defRPr/>
            </a:pPr>
            <a:r>
              <a:rPr lang="en-US" sz="1800" dirty="0"/>
              <a:t>// Printing the lowercase letter</a:t>
            </a:r>
          </a:p>
          <a:p>
            <a:pPr lvl="1">
              <a:defRPr/>
            </a:pPr>
            <a:r>
              <a:rPr lang="en-US" sz="1800" dirty="0"/>
              <a:t>printf("%c", </a:t>
            </a:r>
            <a:r>
              <a:rPr lang="en-US" sz="1800" dirty="0" err="1"/>
              <a:t>ch</a:t>
            </a:r>
            <a:r>
              <a:rPr lang="en-US" sz="1800" dirty="0"/>
              <a:t>);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return 0;</a:t>
            </a:r>
          </a:p>
          <a:p>
            <a:pPr>
              <a:defRPr/>
            </a:pPr>
            <a:r>
              <a:rPr lang="en-US" sz="1800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17A6C8-36A5-A7D6-FD35-1A1349E6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Library Functions: </a:t>
            </a:r>
            <a:r>
              <a:rPr lang="en-US" cap="none" dirty="0"/>
              <a:t>&lt;</a:t>
            </a:r>
            <a:r>
              <a:rPr lang="en-US" cap="none" dirty="0" err="1"/>
              <a:t>stdlob.h</a:t>
            </a:r>
            <a:r>
              <a:rPr lang="en-US" cap="none" dirty="0"/>
              <a:t>&gt;</a:t>
            </a:r>
          </a:p>
        </p:txBody>
      </p:sp>
      <p:sp>
        <p:nvSpPr>
          <p:cNvPr id="46083" name="TextBox 5">
            <a:extLst>
              <a:ext uri="{FF2B5EF4-FFF2-40B4-BE49-F238E27FC236}">
                <a16:creationId xmlns:a16="http://schemas.microsoft.com/office/drawing/2014/main" id="{42C2FD06-2F62-651C-D019-19836A5A5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841898"/>
            <a:ext cx="8839200" cy="429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  <a:defRPr/>
            </a:pP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&lt;stdlib.h&gt;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en-US" sz="21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abs() 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</a:p>
          <a:p>
            <a:pPr marL="685800" lvl="1">
              <a:buSzPct val="95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The function </a:t>
            </a:r>
            <a:r>
              <a:rPr lang="en-US" sz="1800" b="1" dirty="0"/>
              <a:t>int abs(int x);</a:t>
            </a:r>
            <a:r>
              <a:rPr lang="en-US" sz="1800" dirty="0"/>
              <a:t> returns the </a:t>
            </a:r>
            <a:r>
              <a:rPr lang="en-US" sz="1800" dirty="0">
                <a:solidFill>
                  <a:srgbClr val="FF0000"/>
                </a:solidFill>
              </a:rPr>
              <a:t>absolute value </a:t>
            </a:r>
            <a:r>
              <a:rPr lang="en-US" sz="1800" dirty="0"/>
              <a:t>of an integer x</a:t>
            </a:r>
            <a:r>
              <a:rPr lang="en-US" sz="2100" dirty="0"/>
              <a:t>.</a:t>
            </a: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Q) Create a C program  to PRINT ABSOLUTE value of a given number</a:t>
            </a:r>
            <a:endParaRPr lang="en-US" altLang="en-US" sz="21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INPUT: </a:t>
            </a: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-10</a:t>
            </a: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OUTPUT: </a:t>
            </a: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10</a:t>
            </a:r>
            <a:endParaRPr lang="en-US" altLang="en-US" sz="21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SzPct val="95000"/>
              <a:defRPr/>
            </a:pP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LOGIC:</a:t>
            </a:r>
          </a:p>
          <a:p>
            <a:pPr marL="1243013" lvl="2" indent="-385763">
              <a:buSzPct val="95000"/>
              <a:buFontTx/>
              <a:buAutoNum type="arabicPeriod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Read an </a:t>
            </a:r>
            <a:r>
              <a:rPr lang="en-US" altLang="en-US" sz="21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intger</a:t>
            </a: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43013" lvl="2" indent="-385763">
              <a:buSzPct val="95000"/>
              <a:buFontTx/>
              <a:buAutoNum type="arabicPeriod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Call 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abs(x) 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en-US" sz="21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stlib.h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1243013" lvl="2" indent="-385763">
              <a:buSzPct val="95000"/>
              <a:buFontTx/>
              <a:buAutoNum type="arabicPeriod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Display result</a:t>
            </a:r>
          </a:p>
          <a:p>
            <a:pPr>
              <a:buSzPct val="95000"/>
              <a:defRPr/>
            </a:pP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en-US" alt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318635-E831-71DB-2C41-8AC74DCC6900}"/>
              </a:ext>
            </a:extLst>
          </p:cNvPr>
          <p:cNvSpPr/>
          <p:nvPr/>
        </p:nvSpPr>
        <p:spPr>
          <a:xfrm>
            <a:off x="171450" y="971551"/>
            <a:ext cx="8801100" cy="36933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FF"/>
                </a:solidFill>
              </a:rPr>
              <a:t>//PROGRAM FOR ABSOLUTE NUMBER</a:t>
            </a:r>
          </a:p>
          <a:p>
            <a:pPr>
              <a:defRPr/>
            </a:pPr>
            <a:r>
              <a:rPr lang="en-US" sz="1800" dirty="0"/>
              <a:t>#include &lt;stdio.h&gt;</a:t>
            </a:r>
          </a:p>
          <a:p>
            <a:pPr>
              <a:defRPr/>
            </a:pPr>
            <a:r>
              <a:rPr lang="en-US" sz="1800" dirty="0"/>
              <a:t>#</a:t>
            </a:r>
            <a:r>
              <a:rPr lang="en-US" sz="1800" dirty="0">
                <a:solidFill>
                  <a:srgbClr val="FF0000"/>
                </a:solidFill>
              </a:rPr>
              <a:t>include &lt;stdlib.h&gt;</a:t>
            </a:r>
          </a:p>
          <a:p>
            <a:pPr>
              <a:defRPr/>
            </a:pPr>
            <a:r>
              <a:rPr lang="en-US" sz="1800" dirty="0"/>
              <a:t> </a:t>
            </a:r>
          </a:p>
          <a:p>
            <a:pPr>
              <a:defRPr/>
            </a:pPr>
            <a:r>
              <a:rPr lang="en-US" sz="1800" dirty="0"/>
              <a:t>int main()</a:t>
            </a:r>
          </a:p>
          <a:p>
            <a:pPr>
              <a:defRPr/>
            </a:pPr>
            <a:r>
              <a:rPr lang="en-US" sz="1800" dirty="0"/>
              <a:t> {</a:t>
            </a:r>
          </a:p>
          <a:p>
            <a:pPr>
              <a:defRPr/>
            </a:pPr>
            <a:r>
              <a:rPr lang="en-US" sz="1800" dirty="0"/>
              <a:t>    int value;</a:t>
            </a:r>
          </a:p>
          <a:p>
            <a:pPr>
              <a:defRPr/>
            </a:pPr>
            <a:r>
              <a:rPr lang="en-US" sz="1800" dirty="0"/>
              <a:t>    printf(</a:t>
            </a:r>
            <a:r>
              <a:rPr lang="en-US" sz="1800" dirty="0">
                <a:solidFill>
                  <a:srgbClr val="0000FF"/>
                </a:solidFill>
              </a:rPr>
              <a:t>"Enter a number\n");</a:t>
            </a:r>
          </a:p>
          <a:p>
            <a:pPr>
              <a:defRPr/>
            </a:pPr>
            <a:r>
              <a:rPr lang="en-US" sz="1800" dirty="0"/>
              <a:t>    scanf("%d", &amp;value);</a:t>
            </a:r>
          </a:p>
          <a:p>
            <a:pPr>
              <a:defRPr/>
            </a:pPr>
            <a:r>
              <a:rPr lang="en-US" sz="1800" dirty="0"/>
              <a:t>    printf(</a:t>
            </a:r>
            <a:r>
              <a:rPr lang="en-US" sz="1800" dirty="0">
                <a:solidFill>
                  <a:srgbClr val="0000FF"/>
                </a:solidFill>
              </a:rPr>
              <a:t>"Absolute value = %</a:t>
            </a:r>
            <a:r>
              <a:rPr lang="en-US" sz="1800" dirty="0" err="1">
                <a:solidFill>
                  <a:srgbClr val="0000FF"/>
                </a:solidFill>
              </a:rPr>
              <a:t>d</a:t>
            </a:r>
            <a:r>
              <a:rPr lang="en-US" sz="1800" dirty="0" err="1"/>
              <a:t>",abs</a:t>
            </a:r>
            <a:r>
              <a:rPr lang="en-US" sz="1800" dirty="0"/>
              <a:t>(value));</a:t>
            </a:r>
          </a:p>
          <a:p>
            <a:pPr>
              <a:defRPr/>
            </a:pPr>
            <a:r>
              <a:rPr lang="en-US" sz="1800" dirty="0"/>
              <a:t>     </a:t>
            </a:r>
          </a:p>
          <a:p>
            <a:pPr>
              <a:defRPr/>
            </a:pPr>
            <a:r>
              <a:rPr lang="en-US" sz="1800" dirty="0"/>
              <a:t>    return 0;</a:t>
            </a:r>
          </a:p>
          <a:p>
            <a:pPr>
              <a:defRPr/>
            </a:pPr>
            <a:r>
              <a:rPr lang="en-US" sz="1800" dirty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7022B4-CD95-5403-1470-D61062AB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Library Functions: </a:t>
            </a:r>
            <a:r>
              <a:rPr lang="en-US" cap="none" dirty="0"/>
              <a:t>&lt;</a:t>
            </a:r>
            <a:r>
              <a:rPr lang="en-US" cap="none" dirty="0" err="1"/>
              <a:t>time.h</a:t>
            </a:r>
            <a:r>
              <a:rPr lang="en-US" cap="none" dirty="0"/>
              <a:t>&gt;</a:t>
            </a:r>
          </a:p>
        </p:txBody>
      </p:sp>
      <p:sp>
        <p:nvSpPr>
          <p:cNvPr id="31747" name="TextBox 5">
            <a:extLst>
              <a:ext uri="{FF2B5EF4-FFF2-40B4-BE49-F238E27FC236}">
                <a16:creationId xmlns:a16="http://schemas.microsoft.com/office/drawing/2014/main" id="{17926802-26A5-9C55-0A80-B07C33721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841898"/>
            <a:ext cx="88392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914400" indent="-4572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</a:pPr>
            <a:r>
              <a:rPr lang="en-US" altLang="en-US" sz="21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&lt;time.h&gt;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en-US" sz="2100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time() 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</a:p>
          <a:p>
            <a:pPr lvl="1">
              <a:buSzPct val="95000"/>
              <a:buFont typeface="Wingdings" panose="05000000000000000000" pitchFamily="2" charset="2"/>
              <a:buChar char="§"/>
            </a:pPr>
            <a:r>
              <a:rPr lang="en-US" altLang="en-US" sz="1800"/>
              <a:t>The function  returns the </a:t>
            </a:r>
            <a:r>
              <a:rPr lang="en-US" altLang="en-US" sz="1800">
                <a:solidFill>
                  <a:srgbClr val="C00000"/>
                </a:solidFill>
              </a:rPr>
              <a:t>CURRENT  DATE AND TIME</a:t>
            </a:r>
            <a:r>
              <a:rPr lang="en-US" altLang="en-US" sz="2100">
                <a:solidFill>
                  <a:srgbClr val="C00000"/>
                </a:solidFill>
              </a:rPr>
              <a:t>.</a:t>
            </a:r>
            <a:endParaRPr lang="en-US" altLang="en-US" sz="2100" b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Q) Create a C program  to PRINT CURRENT DATE AND TIME    </a:t>
            </a:r>
            <a:endParaRPr lang="en-US" altLang="en-US" sz="2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74FFCF8F-B738-2C41-20D0-AFFC9177E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28951"/>
            <a:ext cx="862012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70C0"/>
                </a:solidFill>
              </a:rPr>
              <a:t>#include &lt;stdio.h&gt;</a:t>
            </a:r>
          </a:p>
          <a:p>
            <a:r>
              <a:rPr lang="en-US" altLang="en-US" sz="1800">
                <a:solidFill>
                  <a:srgbClr val="CC0000"/>
                </a:solidFill>
              </a:rPr>
              <a:t>#include &lt;time.h&gt;</a:t>
            </a:r>
          </a:p>
          <a:p>
            <a:r>
              <a:rPr lang="en-US" altLang="en-US" sz="1800"/>
              <a:t>int main () </a:t>
            </a:r>
          </a:p>
          <a:p>
            <a:r>
              <a:rPr lang="en-US" altLang="en-US" sz="1800"/>
              <a:t>  {   </a:t>
            </a:r>
          </a:p>
          <a:p>
            <a:r>
              <a:rPr lang="en-US" altLang="en-US" sz="1800"/>
              <a:t>   </a:t>
            </a:r>
            <a:r>
              <a:rPr lang="en-US" altLang="en-US" sz="1800">
                <a:solidFill>
                  <a:srgbClr val="0000FF"/>
                </a:solidFill>
              </a:rPr>
              <a:t>time_t</a:t>
            </a:r>
            <a:r>
              <a:rPr lang="en-US" altLang="en-US" sz="1800"/>
              <a:t> curtime;   //</a:t>
            </a:r>
            <a:r>
              <a:rPr lang="en-US" altLang="en-US" sz="1800" b="1"/>
              <a:t> simplest data type used to represent simple calendar time</a:t>
            </a:r>
            <a:endParaRPr lang="en-US" altLang="en-US" sz="1800"/>
          </a:p>
          <a:p>
            <a:r>
              <a:rPr lang="en-US" altLang="en-US" sz="1800"/>
              <a:t>   </a:t>
            </a:r>
            <a:r>
              <a:rPr lang="en-US" altLang="en-US" sz="1800">
                <a:solidFill>
                  <a:srgbClr val="0000FF"/>
                </a:solidFill>
              </a:rPr>
              <a:t>time(&amp;curtime);   </a:t>
            </a:r>
          </a:p>
          <a:p>
            <a:r>
              <a:rPr lang="en-US" altLang="en-US" sz="1800"/>
              <a:t>   printf("Current time = %s", </a:t>
            </a:r>
            <a:r>
              <a:rPr lang="en-US" altLang="en-US" sz="1800">
                <a:solidFill>
                  <a:srgbClr val="0000FF"/>
                </a:solidFill>
              </a:rPr>
              <a:t>ctime(&amp;curtime)</a:t>
            </a:r>
            <a:r>
              <a:rPr lang="en-US" altLang="en-US" sz="1800"/>
              <a:t>);  </a:t>
            </a:r>
          </a:p>
          <a:p>
            <a:r>
              <a:rPr lang="en-US" altLang="en-US" sz="1800"/>
              <a:t>  return(0);</a:t>
            </a:r>
          </a:p>
          <a:p>
            <a:r>
              <a:rPr lang="en-US" altLang="en-US" sz="1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E17F5-6BC4-FBCE-87C9-A643318183DB}"/>
              </a:ext>
            </a:extLst>
          </p:cNvPr>
          <p:cNvSpPr txBox="1"/>
          <p:nvPr/>
        </p:nvSpPr>
        <p:spPr>
          <a:xfrm>
            <a:off x="2214563" y="836414"/>
            <a:ext cx="23574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             Functions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4F5E1-6865-F236-3DE2-E09C9712C5EF}"/>
              </a:ext>
            </a:extLst>
          </p:cNvPr>
          <p:cNvSpPr txBox="1"/>
          <p:nvPr/>
        </p:nvSpPr>
        <p:spPr>
          <a:xfrm>
            <a:off x="742950" y="1680716"/>
            <a:ext cx="744378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7815" indent="-285750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1400" dirty="0">
                <a:solidFill>
                  <a:srgbClr val="000000"/>
                </a:solidFill>
              </a:rPr>
              <a:t>A function is a </a:t>
            </a:r>
            <a:r>
              <a:rPr lang="en-US" sz="1400" b="1" dirty="0">
                <a:solidFill>
                  <a:schemeClr val="tx1"/>
                </a:solidFill>
              </a:rPr>
              <a:t>group of statements </a:t>
            </a:r>
            <a:r>
              <a:rPr lang="en-US" sz="1400" dirty="0">
                <a:solidFill>
                  <a:srgbClr val="000000"/>
                </a:solidFill>
              </a:rPr>
              <a:t>or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a block of code  </a:t>
            </a:r>
            <a:r>
              <a:rPr lang="en-US" sz="1400" dirty="0">
                <a:solidFill>
                  <a:srgbClr val="000000"/>
                </a:solidFill>
              </a:rPr>
              <a:t>that is used to  perform a particular  </a:t>
            </a:r>
            <a:r>
              <a:rPr lang="en-US" sz="1400" b="1" dirty="0">
                <a:solidFill>
                  <a:srgbClr val="000000"/>
                </a:solidFill>
              </a:rPr>
              <a:t>task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 marL="297815" indent="-285750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1400" b="1" dirty="0">
                <a:latin typeface="Calibri"/>
                <a:ea typeface="ＭＳ Ｐゴシック" panose="020B0600070205080204" pitchFamily="34" charset="-128"/>
                <a:cs typeface="Calibri"/>
              </a:rPr>
              <a:t>    ex.  add(), sub(), sqrt(), area(). </a:t>
            </a:r>
            <a:r>
              <a:rPr lang="en-US" sz="1400" b="1" dirty="0" err="1">
                <a:latin typeface="Calibri"/>
                <a:ea typeface="ＭＳ Ｐゴシック" panose="020B0600070205080204" pitchFamily="34" charset="-128"/>
                <a:cs typeface="Calibri"/>
              </a:rPr>
              <a:t>Etc</a:t>
            </a:r>
            <a:endParaRPr lang="en-US" sz="1400" b="1" dirty="0">
              <a:latin typeface="Calibri"/>
              <a:ea typeface="ＭＳ Ｐゴシック" panose="020B0600070205080204" pitchFamily="34" charset="-128"/>
              <a:cs typeface="Calibri"/>
            </a:endParaRPr>
          </a:p>
          <a:p>
            <a:pPr marL="297815" indent="-285750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1400" dirty="0">
                <a:latin typeface="Calibri"/>
                <a:ea typeface="ＭＳ Ｐゴシック" panose="020B0600070205080204" pitchFamily="34" charset="-128"/>
                <a:cs typeface="Calibri"/>
              </a:rPr>
              <a:t>The function contains the set of programming statements enclosed by {}.</a:t>
            </a:r>
          </a:p>
          <a:p>
            <a:pPr marL="12065">
              <a:buSzPct val="95000"/>
              <a:tabLst>
                <a:tab pos="140335" algn="l"/>
              </a:tabLst>
              <a:defRPr/>
            </a:pPr>
            <a:r>
              <a:rPr lang="en-US" sz="1400" b="1" dirty="0">
                <a:latin typeface="Calibri"/>
                <a:ea typeface="ＭＳ Ｐゴシック" panose="020B0600070205080204" pitchFamily="34" charset="-128"/>
                <a:cs typeface="Calibri"/>
              </a:rPr>
              <a:t>    ex.   add(p1,p2…   )</a:t>
            </a:r>
          </a:p>
          <a:p>
            <a:pPr marL="12065">
              <a:buSzPct val="95000"/>
              <a:tabLst>
                <a:tab pos="140335" algn="l"/>
              </a:tabLst>
              <a:defRPr/>
            </a:pPr>
            <a:r>
              <a:rPr lang="en-US" sz="1400" b="1" dirty="0">
                <a:latin typeface="Calibri"/>
                <a:ea typeface="ＭＳ Ｐゴシック" panose="020B0600070205080204" pitchFamily="34" charset="-128"/>
                <a:cs typeface="Calibri"/>
              </a:rPr>
              <a:t>                   {</a:t>
            </a:r>
          </a:p>
          <a:p>
            <a:pPr marL="12065">
              <a:buSzPct val="95000"/>
              <a:tabLst>
                <a:tab pos="140335" algn="l"/>
              </a:tabLst>
              <a:defRPr/>
            </a:pPr>
            <a:r>
              <a:rPr lang="en-US" sz="1400" b="1" dirty="0">
                <a:latin typeface="Calibri"/>
                <a:ea typeface="ＭＳ Ｐゴシック" panose="020B0600070205080204" pitchFamily="34" charset="-128"/>
                <a:cs typeface="Calibri"/>
              </a:rPr>
              <a:t>                          statements;</a:t>
            </a:r>
          </a:p>
          <a:p>
            <a:pPr marL="12065">
              <a:buSzPct val="95000"/>
              <a:tabLst>
                <a:tab pos="140335" algn="l"/>
              </a:tabLst>
              <a:defRPr/>
            </a:pPr>
            <a:r>
              <a:rPr lang="en-US" sz="1400" b="1" dirty="0">
                <a:latin typeface="Calibri"/>
                <a:ea typeface="ＭＳ Ｐゴシック" panose="020B0600070205080204" pitchFamily="34" charset="-128"/>
                <a:cs typeface="Calibri"/>
              </a:rPr>
              <a:t>                          --</a:t>
            </a:r>
          </a:p>
          <a:p>
            <a:pPr marL="12065">
              <a:buSzPct val="95000"/>
              <a:tabLst>
                <a:tab pos="140335" algn="l"/>
              </a:tabLst>
              <a:defRPr/>
            </a:pPr>
            <a:r>
              <a:rPr lang="en-US" sz="1400" b="1" dirty="0">
                <a:latin typeface="Calibri"/>
                <a:ea typeface="ＭＳ Ｐゴシック" panose="020B0600070205080204" pitchFamily="34" charset="-128"/>
                <a:cs typeface="Calibri"/>
              </a:rPr>
              <a:t>                    }</a:t>
            </a:r>
          </a:p>
          <a:p>
            <a:pPr marL="297815" indent="-285750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1400" dirty="0">
                <a:solidFill>
                  <a:srgbClr val="273239"/>
                </a:solidFill>
                <a:latin typeface="urw-din"/>
              </a:rPr>
              <a:t>A function is a set of statements that take </a:t>
            </a:r>
            <a:r>
              <a:rPr lang="en-US" sz="1400" b="1" dirty="0">
                <a:solidFill>
                  <a:srgbClr val="273239"/>
                </a:solidFill>
                <a:latin typeface="urw-din"/>
              </a:rPr>
              <a:t>inputs</a:t>
            </a:r>
            <a:r>
              <a:rPr lang="en-US" sz="1400" dirty="0">
                <a:solidFill>
                  <a:srgbClr val="273239"/>
                </a:solidFill>
                <a:latin typeface="urw-din"/>
              </a:rPr>
              <a:t>, do some specific </a:t>
            </a:r>
            <a:r>
              <a:rPr lang="en-US" sz="1400" b="1" dirty="0">
                <a:solidFill>
                  <a:srgbClr val="273239"/>
                </a:solidFill>
                <a:latin typeface="urw-din"/>
              </a:rPr>
              <a:t>computation </a:t>
            </a:r>
            <a:r>
              <a:rPr lang="en-US" sz="1400" dirty="0">
                <a:solidFill>
                  <a:srgbClr val="273239"/>
                </a:solidFill>
                <a:latin typeface="urw-din"/>
              </a:rPr>
              <a:t>and </a:t>
            </a:r>
            <a:r>
              <a:rPr lang="en-US" sz="1400" b="1" dirty="0">
                <a:solidFill>
                  <a:srgbClr val="273239"/>
                </a:solidFill>
                <a:latin typeface="urw-din"/>
              </a:rPr>
              <a:t>produces output</a:t>
            </a:r>
          </a:p>
          <a:p>
            <a:pPr marL="12065">
              <a:buSzPct val="95000"/>
              <a:tabLst>
                <a:tab pos="140335" algn="l"/>
              </a:tabLst>
              <a:defRPr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Ex. 	  add(2,3)</a:t>
            </a:r>
            <a:r>
              <a:rPr lang="en-US" b="1" dirty="0">
                <a:solidFill>
                  <a:srgbClr val="273239"/>
                </a:solidFill>
                <a:latin typeface="urw-din"/>
                <a:sym typeface="Wingdings" panose="05000000000000000000" pitchFamily="2" charset="2"/>
              </a:rPr>
              <a:t></a:t>
            </a:r>
          </a:p>
          <a:p>
            <a:pPr marL="12065">
              <a:buSzPct val="95000"/>
              <a:tabLst>
                <a:tab pos="140335" algn="l"/>
              </a:tabLst>
              <a:defRPr/>
            </a:pPr>
            <a:r>
              <a:rPr lang="en-US" b="1" dirty="0">
                <a:solidFill>
                  <a:srgbClr val="273239"/>
                </a:solidFill>
                <a:latin typeface="urw-din"/>
                <a:sym typeface="Wingdings" panose="05000000000000000000" pitchFamily="2" charset="2"/>
              </a:rPr>
              <a:t>                 input 2,3 </a:t>
            </a:r>
          </a:p>
          <a:p>
            <a:pPr marL="12065">
              <a:buSzPct val="95000"/>
              <a:tabLst>
                <a:tab pos="140335" algn="l"/>
              </a:tabLst>
              <a:defRPr/>
            </a:pPr>
            <a:r>
              <a:rPr lang="en-US" b="1" dirty="0">
                <a:solidFill>
                  <a:srgbClr val="273239"/>
                </a:solidFill>
                <a:latin typeface="urw-din"/>
                <a:sym typeface="Wingdings" panose="05000000000000000000" pitchFamily="2" charset="2"/>
              </a:rPr>
              <a:t>                 computation addition</a:t>
            </a:r>
          </a:p>
          <a:p>
            <a:pPr marL="12065">
              <a:buSzPct val="95000"/>
              <a:tabLst>
                <a:tab pos="140335" algn="l"/>
              </a:tabLst>
              <a:defRPr/>
            </a:pPr>
            <a:r>
              <a:rPr lang="en-US" b="1" dirty="0">
                <a:solidFill>
                  <a:srgbClr val="273239"/>
                </a:solidFill>
                <a:latin typeface="urw-din"/>
                <a:sym typeface="Wingdings" panose="05000000000000000000" pitchFamily="2" charset="2"/>
              </a:rPr>
              <a:t>                 result  returns 5 as </a:t>
            </a:r>
            <a:endParaRPr lang="en-US" b="1" dirty="0">
              <a:solidFill>
                <a:srgbClr val="273239"/>
              </a:solidFill>
              <a:latin typeface="urw-d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36BCCA-5451-6E4E-206B-F83CD9C6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2. User defined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CAB0C-3078-9DB0-57F9-B3193CD207FB}"/>
              </a:ext>
            </a:extLst>
          </p:cNvPr>
          <p:cNvSpPr txBox="1"/>
          <p:nvPr/>
        </p:nvSpPr>
        <p:spPr>
          <a:xfrm>
            <a:off x="228600" y="1828800"/>
            <a:ext cx="8801100" cy="46628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049">
              <a:lnSpc>
                <a:spcPct val="150000"/>
              </a:lnSpc>
              <a:buSzPct val="95000"/>
              <a:tabLst>
                <a:tab pos="105251" algn="l"/>
              </a:tabLst>
              <a:defRPr/>
            </a:pPr>
            <a:r>
              <a:rPr lang="en-US" sz="1800" b="1" dirty="0">
                <a:solidFill>
                  <a:srgbClr val="FF0000"/>
                </a:solidFill>
                <a:latin typeface="inter-bold"/>
              </a:rPr>
              <a:t>2. User-defined function: </a:t>
            </a:r>
            <a:r>
              <a:rPr lang="en-US" sz="1800" dirty="0">
                <a:latin typeface="inter-regular"/>
              </a:rPr>
              <a:t>A user defined function is a function which is </a:t>
            </a:r>
            <a:r>
              <a:rPr lang="en-US" sz="1800" dirty="0">
                <a:solidFill>
                  <a:srgbClr val="FF0000"/>
                </a:solidFill>
                <a:latin typeface="inter-regular"/>
              </a:rPr>
              <a:t>created by the programmer</a:t>
            </a:r>
          </a:p>
          <a:p>
            <a:pPr marL="223361" indent="-214313">
              <a:lnSpc>
                <a:spcPct val="150000"/>
              </a:lnSpc>
              <a:buSzPct val="95000"/>
              <a:buFont typeface="Wingdings" panose="05000000000000000000" pitchFamily="2" charset="2"/>
              <a:buChar char="§"/>
              <a:tabLst>
                <a:tab pos="105251" algn="l"/>
              </a:tabLst>
              <a:defRPr/>
            </a:pPr>
            <a:r>
              <a:rPr lang="en-US" sz="1800" dirty="0">
                <a:solidFill>
                  <a:srgbClr val="273239"/>
                </a:solidFill>
                <a:latin typeface="urw-din"/>
              </a:rPr>
              <a:t>The functions are written by the programmer to </a:t>
            </a:r>
            <a:r>
              <a:rPr lang="en-US" sz="1800" dirty="0">
                <a:solidFill>
                  <a:srgbClr val="FF0000"/>
                </a:solidFill>
                <a:latin typeface="urw-din"/>
              </a:rPr>
              <a:t>achieve specific work</a:t>
            </a:r>
            <a:r>
              <a:rPr lang="en-US" sz="1800" dirty="0">
                <a:solidFill>
                  <a:srgbClr val="273239"/>
                </a:solidFill>
                <a:latin typeface="urw-din"/>
              </a:rPr>
              <a:t>.</a:t>
            </a:r>
          </a:p>
          <a:p>
            <a:pPr marL="223361" indent="-214313">
              <a:lnSpc>
                <a:spcPct val="150000"/>
              </a:lnSpc>
              <a:buSzPct val="95000"/>
              <a:buFont typeface="Wingdings" panose="05000000000000000000" pitchFamily="2" charset="2"/>
              <a:buChar char="§"/>
              <a:tabLst>
                <a:tab pos="105251" algn="l"/>
              </a:tabLst>
              <a:defRPr/>
            </a:pPr>
            <a:r>
              <a:rPr lang="en-US" sz="1800" dirty="0">
                <a:solidFill>
                  <a:srgbClr val="273239"/>
                </a:solidFill>
                <a:latin typeface="urw-din"/>
              </a:rPr>
              <a:t>Ex.  </a:t>
            </a:r>
            <a:r>
              <a:rPr lang="en-US" sz="1800" dirty="0" err="1">
                <a:solidFill>
                  <a:srgbClr val="273239"/>
                </a:solidFill>
                <a:latin typeface="urw-din"/>
              </a:rPr>
              <a:t>addNumbers</a:t>
            </a:r>
            <a:r>
              <a:rPr lang="en-US" sz="1800" dirty="0">
                <a:solidFill>
                  <a:srgbClr val="273239"/>
                </a:solidFill>
                <a:latin typeface="urw-din"/>
              </a:rPr>
              <a:t>(),  </a:t>
            </a:r>
            <a:r>
              <a:rPr lang="en-US" sz="1800" dirty="0" err="1">
                <a:solidFill>
                  <a:srgbClr val="273239"/>
                </a:solidFill>
                <a:latin typeface="urw-din"/>
              </a:rPr>
              <a:t>dispSalary</a:t>
            </a:r>
            <a:r>
              <a:rPr lang="en-US" sz="1800" dirty="0">
                <a:solidFill>
                  <a:srgbClr val="273239"/>
                </a:solidFill>
                <a:latin typeface="urw-din"/>
              </a:rPr>
              <a:t>(), </a:t>
            </a:r>
            <a:r>
              <a:rPr lang="en-US" sz="1800" dirty="0" err="1">
                <a:solidFill>
                  <a:srgbClr val="273239"/>
                </a:solidFill>
                <a:latin typeface="urw-din"/>
              </a:rPr>
              <a:t>calculateAvgMarks</a:t>
            </a:r>
            <a:r>
              <a:rPr lang="en-US" sz="1800" dirty="0">
                <a:solidFill>
                  <a:srgbClr val="273239"/>
                </a:solidFill>
                <a:latin typeface="urw-din"/>
              </a:rPr>
              <a:t>() , </a:t>
            </a:r>
            <a:r>
              <a:rPr lang="en-US" sz="1800" dirty="0" err="1">
                <a:solidFill>
                  <a:srgbClr val="273239"/>
                </a:solidFill>
                <a:latin typeface="urw-din"/>
              </a:rPr>
              <a:t>findFactorial</a:t>
            </a:r>
            <a:r>
              <a:rPr lang="en-US" sz="1800" dirty="0">
                <a:solidFill>
                  <a:srgbClr val="273239"/>
                </a:solidFill>
                <a:latin typeface="urw-din"/>
              </a:rPr>
              <a:t>(), </a:t>
            </a:r>
            <a:r>
              <a:rPr lang="en-US" sz="1800" dirty="0" err="1">
                <a:solidFill>
                  <a:srgbClr val="273239"/>
                </a:solidFill>
                <a:latin typeface="urw-din"/>
              </a:rPr>
              <a:t>checkPrime</a:t>
            </a:r>
            <a:r>
              <a:rPr lang="en-US" sz="1800" dirty="0">
                <a:solidFill>
                  <a:srgbClr val="273239"/>
                </a:solidFill>
                <a:latin typeface="urw-din"/>
              </a:rPr>
              <a:t>()..</a:t>
            </a:r>
            <a:r>
              <a:rPr lang="en-US" sz="1800" dirty="0" err="1">
                <a:solidFill>
                  <a:srgbClr val="273239"/>
                </a:solidFill>
                <a:latin typeface="urw-din"/>
              </a:rPr>
              <a:t>etc</a:t>
            </a:r>
            <a:endParaRPr lang="en-US" sz="1800" dirty="0">
              <a:solidFill>
                <a:srgbClr val="273239"/>
              </a:solidFill>
              <a:latin typeface="urw-din"/>
            </a:endParaRPr>
          </a:p>
          <a:p>
            <a:pPr marL="9049">
              <a:buSzPct val="95000"/>
              <a:tabLst>
                <a:tab pos="105251" algn="l"/>
              </a:tabLst>
              <a:defRPr/>
            </a:pPr>
            <a:endParaRPr lang="en-US" sz="1800" dirty="0">
              <a:solidFill>
                <a:srgbClr val="610B38"/>
              </a:solidFill>
              <a:latin typeface="erdana"/>
            </a:endParaRPr>
          </a:p>
          <a:p>
            <a:pPr marL="9049">
              <a:buSzPct val="95000"/>
              <a:tabLst>
                <a:tab pos="105251" algn="l"/>
              </a:tabLst>
              <a:defRPr/>
            </a:pPr>
            <a:r>
              <a:rPr lang="en-US" sz="1800" dirty="0">
                <a:solidFill>
                  <a:srgbClr val="610B38"/>
                </a:solidFill>
                <a:latin typeface="erdana"/>
              </a:rPr>
              <a:t>To use the user defined functions the following components are required.</a:t>
            </a:r>
          </a:p>
          <a:p>
            <a:pPr marL="694849" lvl="1" indent="-342900">
              <a:lnSpc>
                <a:spcPct val="150000"/>
              </a:lnSpc>
              <a:buSzPct val="95000"/>
              <a:buFont typeface="+mj-lt"/>
              <a:buAutoNum type="arabicPeriod"/>
              <a:tabLst>
                <a:tab pos="105251" algn="l"/>
              </a:tabLst>
              <a:defRPr/>
            </a:pPr>
            <a:r>
              <a:rPr lang="en-US" sz="1800" b="1" dirty="0">
                <a:solidFill>
                  <a:srgbClr val="610B38"/>
                </a:solidFill>
                <a:latin typeface="erdana"/>
              </a:rPr>
              <a:t>Function</a:t>
            </a:r>
            <a:r>
              <a:rPr lang="en-US" sz="1800" dirty="0">
                <a:solidFill>
                  <a:srgbClr val="610B38"/>
                </a:solidFill>
                <a:latin typeface="erdana"/>
              </a:rPr>
              <a:t> Prototype/ Declaration</a:t>
            </a:r>
          </a:p>
          <a:p>
            <a:pPr marL="694849" lvl="1" indent="-342900">
              <a:lnSpc>
                <a:spcPct val="150000"/>
              </a:lnSpc>
              <a:buSzPct val="95000"/>
              <a:buFont typeface="+mj-lt"/>
              <a:buAutoNum type="arabicPeriod"/>
              <a:tabLst>
                <a:tab pos="105251" algn="l"/>
              </a:tabLst>
              <a:defRPr/>
            </a:pPr>
            <a:r>
              <a:rPr lang="en-US" sz="1800" b="1" dirty="0">
                <a:solidFill>
                  <a:srgbClr val="610B38"/>
                </a:solidFill>
                <a:latin typeface="erdana"/>
              </a:rPr>
              <a:t>Function </a:t>
            </a:r>
            <a:r>
              <a:rPr lang="en-US" sz="1800" dirty="0">
                <a:solidFill>
                  <a:srgbClr val="610B38"/>
                </a:solidFill>
                <a:latin typeface="erdana"/>
              </a:rPr>
              <a:t>Definition</a:t>
            </a:r>
          </a:p>
          <a:p>
            <a:pPr marL="694849" lvl="1" indent="-342900">
              <a:lnSpc>
                <a:spcPct val="150000"/>
              </a:lnSpc>
              <a:buSzPct val="95000"/>
              <a:buFont typeface="+mj-lt"/>
              <a:buAutoNum type="arabicPeriod"/>
              <a:tabLst>
                <a:tab pos="105251" algn="l"/>
              </a:tabLst>
              <a:defRPr/>
            </a:pPr>
            <a:r>
              <a:rPr lang="en-US" sz="1800" b="1" dirty="0">
                <a:solidFill>
                  <a:srgbClr val="610B38"/>
                </a:solidFill>
                <a:latin typeface="erdana"/>
              </a:rPr>
              <a:t>Function</a:t>
            </a:r>
            <a:r>
              <a:rPr lang="en-US" sz="1800" dirty="0">
                <a:solidFill>
                  <a:srgbClr val="610B38"/>
                </a:solidFill>
                <a:latin typeface="erdana"/>
              </a:rPr>
              <a:t> Calling</a:t>
            </a:r>
          </a:p>
          <a:p>
            <a:pPr marL="9049">
              <a:buSzPct val="95000"/>
              <a:tabLst>
                <a:tab pos="105251" algn="l"/>
              </a:tabLst>
              <a:defRPr/>
            </a:pPr>
            <a:endParaRPr lang="en-US" sz="1800" dirty="0">
              <a:solidFill>
                <a:srgbClr val="273239"/>
              </a:solidFill>
              <a:latin typeface="urw-din"/>
            </a:endParaRPr>
          </a:p>
          <a:p>
            <a:pPr marL="9049">
              <a:buSzPct val="95000"/>
              <a:tabLst>
                <a:tab pos="105251" algn="l"/>
              </a:tabLst>
              <a:defRPr/>
            </a:pPr>
            <a:endParaRPr lang="en-US" sz="1800" dirty="0">
              <a:solidFill>
                <a:srgbClr val="273239"/>
              </a:solidFill>
              <a:latin typeface="urw-din"/>
            </a:endParaRPr>
          </a:p>
          <a:p>
            <a:pPr marL="9049">
              <a:buSzPct val="95000"/>
              <a:tabLst>
                <a:tab pos="105251" algn="l"/>
              </a:tabLst>
              <a:defRPr/>
            </a:pPr>
            <a:endParaRPr lang="en-US" sz="1800" dirty="0">
              <a:solidFill>
                <a:srgbClr val="610B38"/>
              </a:solidFill>
              <a:latin typeface="erdana"/>
            </a:endParaRPr>
          </a:p>
          <a:p>
            <a:pPr marL="9049">
              <a:buSzPct val="95000"/>
              <a:tabLst>
                <a:tab pos="105251" algn="l"/>
              </a:tabLst>
              <a:defRPr/>
            </a:pPr>
            <a:endParaRPr lang="en-US" sz="1800" dirty="0">
              <a:solidFill>
                <a:srgbClr val="273239"/>
              </a:solidFill>
              <a:latin typeface="urw-d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BDCE7A-7C2A-FAE7-8D17-2236BE97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100" dirty="0"/>
              <a:t>2. User defined functions</a:t>
            </a:r>
          </a:p>
        </p:txBody>
      </p:sp>
      <p:sp>
        <p:nvSpPr>
          <p:cNvPr id="47107" name="TextBox 5">
            <a:extLst>
              <a:ext uri="{FF2B5EF4-FFF2-40B4-BE49-F238E27FC236}">
                <a16:creationId xmlns:a16="http://schemas.microsoft.com/office/drawing/2014/main" id="{30B5AFF1-5745-83DF-FEC3-C0D877BBA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8743950" cy="375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  <a:defRPr/>
            </a:pPr>
            <a:r>
              <a:rPr lang="en-US" altLang="en-US" sz="1800" b="1" dirty="0" err="1">
                <a:solidFill>
                  <a:srgbClr val="FF0000"/>
                </a:solidFill>
                <a:latin typeface="inter-bold" charset="0"/>
              </a:rPr>
              <a:t>i</a:t>
            </a:r>
            <a:r>
              <a:rPr lang="en-US" altLang="en-US" sz="1800" b="1" dirty="0">
                <a:solidFill>
                  <a:srgbClr val="FF0000"/>
                </a:solidFill>
                <a:latin typeface="inter-bold" charset="0"/>
              </a:rPr>
              <a:t>) </a:t>
            </a:r>
            <a:r>
              <a:rPr lang="en-US" altLang="en-US" sz="1800" b="1" u="sng" dirty="0">
                <a:solidFill>
                  <a:srgbClr val="FF0000"/>
                </a:solidFill>
                <a:latin typeface="inter-bold" charset="0"/>
              </a:rPr>
              <a:t>Function Prototype</a:t>
            </a:r>
            <a:r>
              <a:rPr lang="en-US" altLang="en-US" sz="1800" b="1" dirty="0">
                <a:solidFill>
                  <a:srgbClr val="FF0000"/>
                </a:solidFill>
                <a:latin typeface="inter-bold" charset="0"/>
              </a:rPr>
              <a:t>: </a:t>
            </a:r>
          </a:p>
          <a:p>
            <a:pPr>
              <a:buSzPct val="95000"/>
              <a:defRPr/>
            </a:pPr>
            <a:endParaRPr lang="en-US" altLang="en-US" sz="1800" b="1" dirty="0">
              <a:solidFill>
                <a:srgbClr val="000000"/>
              </a:solidFill>
              <a:latin typeface="inter-bold" charset="0"/>
            </a:endParaRPr>
          </a:p>
          <a:p>
            <a:pPr marL="351235" indent="-342900" algn="just">
              <a:spcBef>
                <a:spcPts val="75"/>
              </a:spcBef>
              <a:buClr>
                <a:srgbClr val="D16248"/>
              </a:buClr>
              <a:buSzPct val="67000"/>
              <a:buFont typeface="Wingdings" panose="05000000000000000000" pitchFamily="2" charset="2"/>
              <a:buChar char="§"/>
              <a:defRPr/>
            </a:pPr>
            <a:r>
              <a:rPr lang="en-US" altLang="en-US" sz="1800" dirty="0">
                <a:latin typeface="Arial MT"/>
                <a:ea typeface="Arial MT"/>
                <a:cs typeface="Arial MT"/>
              </a:rPr>
              <a:t>A function prototype is simply </a:t>
            </a:r>
            <a:r>
              <a:rPr lang="en-US" altLang="en-US" sz="1800" b="1" dirty="0">
                <a:solidFill>
                  <a:srgbClr val="FF0000"/>
                </a:solidFill>
                <a:latin typeface="Arial MT"/>
                <a:ea typeface="Arial MT"/>
                <a:cs typeface="Arial MT"/>
              </a:rPr>
              <a:t>the declaration of a function</a:t>
            </a:r>
            <a:r>
              <a:rPr lang="en-US" altLang="en-US" sz="1800" dirty="0">
                <a:latin typeface="Arial MT"/>
                <a:ea typeface="Arial MT"/>
                <a:cs typeface="Arial MT"/>
              </a:rPr>
              <a:t>  that specifies </a:t>
            </a:r>
            <a:r>
              <a:rPr lang="en-US" altLang="en-US" sz="1800" dirty="0">
                <a:solidFill>
                  <a:srgbClr val="FF0000"/>
                </a:solidFill>
                <a:latin typeface="Arial MT"/>
                <a:ea typeface="Arial MT"/>
                <a:cs typeface="Arial MT"/>
              </a:rPr>
              <a:t>function's name</a:t>
            </a:r>
            <a:r>
              <a:rPr lang="en-US" altLang="en-US" sz="1800" dirty="0">
                <a:latin typeface="Arial MT"/>
                <a:ea typeface="Arial MT"/>
                <a:cs typeface="Arial MT"/>
              </a:rPr>
              <a:t>, </a:t>
            </a:r>
            <a:r>
              <a:rPr lang="en-US" altLang="en-US" sz="1800" dirty="0">
                <a:solidFill>
                  <a:srgbClr val="FF0000"/>
                </a:solidFill>
                <a:latin typeface="Arial MT"/>
                <a:ea typeface="Arial MT"/>
                <a:cs typeface="Arial MT"/>
              </a:rPr>
              <a:t>parameters</a:t>
            </a:r>
            <a:r>
              <a:rPr lang="en-US" altLang="en-US" sz="1800" dirty="0">
                <a:latin typeface="Arial MT"/>
                <a:ea typeface="Arial MT"/>
                <a:cs typeface="Arial MT"/>
              </a:rPr>
              <a:t> and </a:t>
            </a:r>
            <a:r>
              <a:rPr lang="en-US" altLang="en-US" sz="1800" dirty="0">
                <a:solidFill>
                  <a:srgbClr val="FF0000"/>
                </a:solidFill>
                <a:latin typeface="Arial MT"/>
                <a:ea typeface="Arial MT"/>
                <a:cs typeface="Arial MT"/>
              </a:rPr>
              <a:t>return type</a:t>
            </a:r>
            <a:r>
              <a:rPr lang="en-US" altLang="en-US" sz="1800" dirty="0">
                <a:latin typeface="Arial MT"/>
                <a:ea typeface="Arial MT"/>
                <a:cs typeface="Arial MT"/>
              </a:rPr>
              <a:t>.  </a:t>
            </a:r>
          </a:p>
          <a:p>
            <a:pPr marL="351235" indent="-342900" algn="just">
              <a:spcBef>
                <a:spcPts val="75"/>
              </a:spcBef>
              <a:buClr>
                <a:srgbClr val="D16248"/>
              </a:buClr>
              <a:buSzPct val="67000"/>
              <a:buFont typeface="Wingdings" panose="05000000000000000000" pitchFamily="2" charset="2"/>
              <a:buChar char="§"/>
              <a:defRPr/>
            </a:pPr>
            <a:r>
              <a:rPr lang="en-US" altLang="en-US" sz="1800" dirty="0">
                <a:latin typeface="Arial MT"/>
                <a:ea typeface="Arial MT"/>
                <a:cs typeface="Arial MT"/>
              </a:rPr>
              <a:t>It doesn't contain function body.</a:t>
            </a:r>
          </a:p>
          <a:p>
            <a:pPr marL="351235" indent="-342900" algn="just">
              <a:spcBef>
                <a:spcPts val="310"/>
              </a:spcBef>
              <a:buClr>
                <a:srgbClr val="D16248"/>
              </a:buClr>
              <a:buSzPct val="67000"/>
              <a:buFont typeface="Wingdings" panose="05000000000000000000" pitchFamily="2" charset="2"/>
              <a:buChar char="§"/>
              <a:defRPr/>
            </a:pPr>
            <a:r>
              <a:rPr lang="en-US" altLang="en-US" sz="1800" dirty="0">
                <a:latin typeface="Arial MT"/>
                <a:ea typeface="Arial MT"/>
                <a:cs typeface="Arial MT"/>
              </a:rPr>
              <a:t>A function prototype gives information to the compiler that  the function may later be used in the program</a:t>
            </a:r>
            <a:endParaRPr lang="en-US" altLang="en-US" sz="1800" b="1" dirty="0">
              <a:solidFill>
                <a:srgbClr val="000000"/>
              </a:solidFill>
              <a:latin typeface="inter-bold" charset="0"/>
            </a:endParaRPr>
          </a:p>
          <a:p>
            <a:pPr>
              <a:buSzPct val="95000"/>
              <a:defRPr/>
            </a:pPr>
            <a:endParaRPr lang="en-US" altLang="en-US" sz="1800" dirty="0">
              <a:solidFill>
                <a:srgbClr val="000000"/>
              </a:solidFill>
              <a:latin typeface="inter-regular" charset="0"/>
            </a:endParaRPr>
          </a:p>
          <a:p>
            <a:pPr>
              <a:buSzPct val="95000"/>
              <a:defRPr/>
            </a:pPr>
            <a:endParaRPr lang="en-US" altLang="en-US" sz="1800" dirty="0">
              <a:solidFill>
                <a:srgbClr val="000000"/>
              </a:solidFill>
              <a:latin typeface="inter-regular" charset="0"/>
            </a:endParaRPr>
          </a:p>
          <a:p>
            <a:pPr>
              <a:buSzPct val="95000"/>
              <a:defRPr/>
            </a:pPr>
            <a:endParaRPr lang="en-US" altLang="en-US" sz="1800" dirty="0">
              <a:solidFill>
                <a:srgbClr val="000000"/>
              </a:solidFill>
              <a:latin typeface="inter-regular" charset="0"/>
            </a:endParaRPr>
          </a:p>
          <a:p>
            <a:pPr>
              <a:buSzPct val="95000"/>
              <a:defRPr/>
            </a:pPr>
            <a:endParaRPr lang="en-US" altLang="en-US" sz="1800" dirty="0">
              <a:solidFill>
                <a:srgbClr val="000000"/>
              </a:solidFill>
              <a:latin typeface="inter-regular" charset="0"/>
            </a:endParaRPr>
          </a:p>
          <a:p>
            <a:pPr>
              <a:buSzPct val="95000"/>
              <a:defRPr/>
            </a:pPr>
            <a:r>
              <a:rPr lang="en-US" altLang="en-US" sz="1800" dirty="0">
                <a:solidFill>
                  <a:srgbClr val="000000"/>
                </a:solidFill>
                <a:latin typeface="inter-regular" charset="0"/>
              </a:rPr>
              <a:t>      Ex.  </a:t>
            </a:r>
            <a:r>
              <a:rPr lang="en-US" altLang="en-US" sz="1800" dirty="0" err="1">
                <a:solidFill>
                  <a:srgbClr val="000000"/>
                </a:solidFill>
                <a:latin typeface="inter-regular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inter-regular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inter-regular" charset="0"/>
              </a:rPr>
              <a:t>addNumbers</a:t>
            </a:r>
            <a:r>
              <a:rPr lang="en-US" altLang="en-US" sz="1800" dirty="0">
                <a:solidFill>
                  <a:srgbClr val="000000"/>
                </a:solidFill>
                <a:latin typeface="inter-regular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inter-regular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inter-regular" charset="0"/>
              </a:rPr>
              <a:t> a, </a:t>
            </a:r>
            <a:r>
              <a:rPr lang="en-US" altLang="en-US" sz="1800" dirty="0" err="1">
                <a:solidFill>
                  <a:srgbClr val="000000"/>
                </a:solidFill>
                <a:latin typeface="inter-regular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inter-regular" charset="0"/>
              </a:rPr>
              <a:t> b, </a:t>
            </a:r>
            <a:r>
              <a:rPr lang="en-US" altLang="en-US" sz="1800" dirty="0" err="1">
                <a:solidFill>
                  <a:srgbClr val="000000"/>
                </a:solidFill>
                <a:latin typeface="inter-regular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inter-regular" charset="0"/>
              </a:rPr>
              <a:t> c);</a:t>
            </a:r>
          </a:p>
          <a:p>
            <a:pPr>
              <a:buSzPct val="95000"/>
              <a:defRPr/>
            </a:pPr>
            <a:endParaRPr lang="en-US" altLang="en-US" sz="1800" dirty="0">
              <a:solidFill>
                <a:srgbClr val="000000"/>
              </a:solidFill>
              <a:latin typeface="inter-regular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A36D06-6C61-5E06-B824-D73F11664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949054"/>
            <a:ext cx="8134350" cy="8887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return_type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(parameter list);</a:t>
            </a:r>
            <a:r>
              <a:rPr lang="en-US" altLang="en-US" sz="1050" b="1" dirty="0"/>
              <a:t> </a:t>
            </a:r>
            <a:endParaRPr lang="en-US" altLang="en-US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F00DD-92D7-7D5E-6479-71E63A69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100" dirty="0"/>
              <a:t>2. User defined functions</a:t>
            </a:r>
          </a:p>
        </p:txBody>
      </p:sp>
      <p:sp>
        <p:nvSpPr>
          <p:cNvPr id="34819" name="TextBox 5">
            <a:extLst>
              <a:ext uri="{FF2B5EF4-FFF2-40B4-BE49-F238E27FC236}">
                <a16:creationId xmlns:a16="http://schemas.microsoft.com/office/drawing/2014/main" id="{297F3449-4498-522B-9207-CCF21E237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8743950" cy="251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</a:pPr>
            <a:r>
              <a:rPr lang="en-US" altLang="en-US" sz="1800" b="1">
                <a:solidFill>
                  <a:srgbClr val="FF0000"/>
                </a:solidFill>
                <a:latin typeface="inter-bold" charset="0"/>
              </a:rPr>
              <a:t>ii) </a:t>
            </a:r>
            <a:r>
              <a:rPr lang="en-US" altLang="en-US" sz="1800" b="1" u="sng">
                <a:solidFill>
                  <a:srgbClr val="FF0000"/>
                </a:solidFill>
                <a:latin typeface="inter-bold" charset="0"/>
              </a:rPr>
              <a:t>Function Definition</a:t>
            </a:r>
            <a:r>
              <a:rPr lang="en-US" altLang="en-US" sz="1800" b="1">
                <a:solidFill>
                  <a:srgbClr val="FF0000"/>
                </a:solidFill>
                <a:latin typeface="inter-bold" charset="0"/>
              </a:rPr>
              <a:t>: </a:t>
            </a:r>
          </a:p>
          <a:p>
            <a:pPr algn="just">
              <a:spcBef>
                <a:spcPts val="75"/>
              </a:spcBef>
              <a:buClr>
                <a:srgbClr val="D16248"/>
              </a:buClr>
              <a:buSzPct val="67000"/>
              <a:buFont typeface="Wingdings" panose="05000000000000000000" pitchFamily="2" charset="2"/>
              <a:buChar char="§"/>
            </a:pPr>
            <a:r>
              <a:rPr lang="en-US" altLang="en-US" sz="1800">
                <a:latin typeface="Arial MT"/>
                <a:ea typeface="Arial MT"/>
                <a:cs typeface="Arial MT"/>
              </a:rPr>
              <a:t> Function definition contains the </a:t>
            </a:r>
            <a:r>
              <a:rPr lang="en-US" altLang="en-US" sz="1800" b="1">
                <a:latin typeface="Arial MT"/>
                <a:ea typeface="Arial MT"/>
                <a:cs typeface="Arial MT"/>
              </a:rPr>
              <a:t>block of code</a:t>
            </a:r>
            <a:r>
              <a:rPr lang="en-US" altLang="en-US" sz="1800">
                <a:latin typeface="Arial MT"/>
                <a:ea typeface="Arial MT"/>
                <a:cs typeface="Arial MT"/>
              </a:rPr>
              <a:t> to perform a  specific task.</a:t>
            </a:r>
          </a:p>
          <a:p>
            <a:pPr algn="just">
              <a:spcBef>
                <a:spcPts val="310"/>
              </a:spcBef>
              <a:buClr>
                <a:srgbClr val="D16248"/>
              </a:buClr>
              <a:buSzPct val="67000"/>
              <a:buFont typeface="Wingdings" panose="05000000000000000000" pitchFamily="2" charset="2"/>
              <a:buChar char="§"/>
            </a:pPr>
            <a:endParaRPr lang="en-US" altLang="en-US" sz="1800">
              <a:latin typeface="Arial MT"/>
              <a:ea typeface="Arial MT"/>
              <a:cs typeface="Arial MT"/>
            </a:endParaRPr>
          </a:p>
          <a:p>
            <a:pPr algn="just">
              <a:spcBef>
                <a:spcPts val="310"/>
              </a:spcBef>
              <a:buClr>
                <a:srgbClr val="D16248"/>
              </a:buClr>
              <a:buSzPct val="67000"/>
              <a:buFont typeface="Wingdings" panose="05000000000000000000" pitchFamily="2" charset="2"/>
              <a:buChar char="§"/>
            </a:pPr>
            <a:endParaRPr lang="en-US" altLang="en-US" sz="1800">
              <a:latin typeface="Arial MT"/>
              <a:ea typeface="Arial MT"/>
              <a:cs typeface="Arial MT"/>
            </a:endParaRPr>
          </a:p>
          <a:p>
            <a:pPr algn="just">
              <a:spcBef>
                <a:spcPts val="310"/>
              </a:spcBef>
              <a:buClr>
                <a:srgbClr val="D16248"/>
              </a:buClr>
              <a:buSzPct val="67000"/>
              <a:buFont typeface="Wingdings" panose="05000000000000000000" pitchFamily="2" charset="2"/>
              <a:buChar char="§"/>
            </a:pPr>
            <a:endParaRPr lang="en-US" altLang="en-US" sz="1800">
              <a:latin typeface="Arial MT"/>
              <a:ea typeface="Arial MT"/>
              <a:cs typeface="Arial MT"/>
            </a:endParaRPr>
          </a:p>
          <a:p>
            <a:pPr algn="just">
              <a:spcBef>
                <a:spcPts val="310"/>
              </a:spcBef>
              <a:buClr>
                <a:srgbClr val="D16248"/>
              </a:buClr>
              <a:buSzPct val="67000"/>
              <a:buFont typeface="Wingdings" panose="05000000000000000000" pitchFamily="2" charset="2"/>
              <a:buChar char="§"/>
            </a:pPr>
            <a:endParaRPr lang="en-US" altLang="en-US" sz="1800">
              <a:latin typeface="Arial MT"/>
              <a:ea typeface="Arial MT"/>
              <a:cs typeface="Arial MT"/>
            </a:endParaRPr>
          </a:p>
          <a:p>
            <a:pPr algn="just">
              <a:spcBef>
                <a:spcPts val="310"/>
              </a:spcBef>
              <a:buClr>
                <a:srgbClr val="D16248"/>
              </a:buClr>
              <a:buSzPct val="67000"/>
              <a:buFont typeface="Wingdings" panose="05000000000000000000" pitchFamily="2" charset="2"/>
              <a:buChar char="§"/>
            </a:pPr>
            <a:endParaRPr lang="en-US" altLang="en-US" sz="1800">
              <a:latin typeface="Arial MT"/>
              <a:ea typeface="Arial MT"/>
              <a:cs typeface="Arial MT"/>
            </a:endParaRPr>
          </a:p>
          <a:p>
            <a:pPr>
              <a:buSzPct val="95000"/>
            </a:pPr>
            <a:endParaRPr lang="en-US" altLang="en-US" sz="1800">
              <a:solidFill>
                <a:srgbClr val="000000"/>
              </a:solidFill>
              <a:latin typeface="inter-regular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0812B-02C6-3509-CC22-D8D1CA1E0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65940"/>
            <a:ext cx="6572250" cy="1397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tIns="-33327" anchor="ctr">
            <a:spAutoFit/>
          </a:bodyPr>
          <a:lstStyle/>
          <a:p>
            <a:pPr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return_type function_name</a:t>
            </a:r>
            <a:r>
              <a:rPr lang="en-US" altLang="en-US" sz="18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list </a:t>
            </a:r>
            <a:r>
              <a:rPr lang="en-US" altLang="en-US" sz="18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altLang="en-US" sz="18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body </a:t>
            </a:r>
            <a:r>
              <a:rPr lang="en-US" altLang="en-US" sz="18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en-US" altLang="en-US" sz="18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function;</a:t>
            </a:r>
          </a:p>
          <a:p>
            <a:pPr>
              <a:defRPr/>
            </a:pPr>
            <a:r>
              <a:rPr lang="en-US" altLang="en-US" sz="18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....</a:t>
            </a:r>
          </a:p>
          <a:p>
            <a:pPr>
              <a:defRPr/>
            </a:pPr>
            <a:r>
              <a:rPr lang="en-US" altLang="en-US" sz="18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050" dirty="0"/>
              <a:t> </a:t>
            </a:r>
            <a:endParaRPr lang="en-US" altLang="en-US" sz="3000" dirty="0"/>
          </a:p>
        </p:txBody>
      </p:sp>
      <p:sp>
        <p:nvSpPr>
          <p:cNvPr id="34821" name="TextBox 6">
            <a:extLst>
              <a:ext uri="{FF2B5EF4-FFF2-40B4-BE49-F238E27FC236}">
                <a16:creationId xmlns:a16="http://schemas.microsoft.com/office/drawing/2014/main" id="{901A8889-2D44-0E4D-CCE8-C429EBC58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3283744"/>
            <a:ext cx="8915400" cy="26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547"/>
              </a:lnSpc>
            </a:pPr>
            <a:endParaRPr lang="en-US" altLang="en-US" sz="1050" b="1">
              <a:solidFill>
                <a:srgbClr val="FF0000"/>
              </a:solidFill>
            </a:endParaRPr>
          </a:p>
          <a:p>
            <a:pPr>
              <a:lnSpc>
                <a:spcPts val="1547"/>
              </a:lnSpc>
            </a:pPr>
            <a:endParaRPr lang="en-US" altLang="en-US" sz="1050" b="1">
              <a:solidFill>
                <a:srgbClr val="FF0000"/>
              </a:solidFill>
            </a:endParaRPr>
          </a:p>
          <a:p>
            <a:pPr>
              <a:lnSpc>
                <a:spcPts val="1547"/>
              </a:lnSpc>
            </a:pPr>
            <a:endParaRPr lang="en-US" altLang="en-US" sz="1050" b="1">
              <a:solidFill>
                <a:srgbClr val="FF0000"/>
              </a:solidFill>
            </a:endParaRPr>
          </a:p>
          <a:p>
            <a:pPr>
              <a:lnSpc>
                <a:spcPts val="1547"/>
              </a:lnSpc>
            </a:pPr>
            <a:endParaRPr lang="en-US" altLang="en-US" sz="1050" b="1">
              <a:solidFill>
                <a:srgbClr val="FF0000"/>
              </a:solidFill>
            </a:endParaRPr>
          </a:p>
          <a:p>
            <a:pPr>
              <a:lnSpc>
                <a:spcPts val="1547"/>
              </a:lnSpc>
            </a:pPr>
            <a:r>
              <a:rPr lang="en-US" altLang="en-US" sz="1050" b="1">
                <a:solidFill>
                  <a:srgbClr val="FF0000"/>
                </a:solidFill>
              </a:rPr>
              <a:t>1. return_type </a:t>
            </a:r>
            <a:r>
              <a:rPr lang="en-US" altLang="en-US" sz="105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1050">
                <a:solidFill>
                  <a:srgbClr val="000000"/>
                </a:solidFill>
              </a:rPr>
              <a:t> </a:t>
            </a:r>
            <a:r>
              <a:rPr lang="en-US" altLang="en-US" sz="1050" b="1">
                <a:solidFill>
                  <a:srgbClr val="000000"/>
                </a:solidFill>
              </a:rPr>
              <a:t>data type of the value </a:t>
            </a:r>
            <a:r>
              <a:rPr lang="en-US" altLang="en-US" sz="1050">
                <a:solidFill>
                  <a:srgbClr val="000000"/>
                </a:solidFill>
              </a:rPr>
              <a:t>the function returns. </a:t>
            </a:r>
          </a:p>
          <a:p>
            <a:pPr>
              <a:lnSpc>
                <a:spcPts val="1547"/>
              </a:lnSpc>
            </a:pPr>
            <a:endParaRPr lang="en-US" altLang="en-US" sz="1050">
              <a:solidFill>
                <a:srgbClr val="000000"/>
              </a:solidFill>
            </a:endParaRPr>
          </a:p>
          <a:p>
            <a:pPr>
              <a:lnSpc>
                <a:spcPts val="1547"/>
              </a:lnSpc>
            </a:pPr>
            <a:r>
              <a:rPr lang="en-US" altLang="en-US" sz="1050" b="1">
                <a:solidFill>
                  <a:srgbClr val="FF0000"/>
                </a:solidFill>
              </a:rPr>
              <a:t>2. Function Name </a:t>
            </a:r>
            <a:r>
              <a:rPr lang="en-US" altLang="en-US" sz="1050" b="1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1050">
                <a:solidFill>
                  <a:srgbClr val="000000"/>
                </a:solidFill>
              </a:rPr>
              <a:t> Any </a:t>
            </a:r>
            <a:r>
              <a:rPr lang="en-US" altLang="en-US" sz="1050">
                <a:solidFill>
                  <a:srgbClr val="FF0000"/>
                </a:solidFill>
              </a:rPr>
              <a:t>valid identifier </a:t>
            </a:r>
            <a:r>
              <a:rPr lang="en-US" altLang="en-US" sz="1050">
                <a:solidFill>
                  <a:srgbClr val="000000"/>
                </a:solidFill>
              </a:rPr>
              <a:t>can be used as Function name</a:t>
            </a:r>
          </a:p>
          <a:p>
            <a:pPr>
              <a:lnSpc>
                <a:spcPts val="1547"/>
              </a:lnSpc>
            </a:pPr>
            <a:endParaRPr lang="en-US" altLang="en-US" sz="1050">
              <a:solidFill>
                <a:srgbClr val="000000"/>
              </a:solidFill>
            </a:endParaRPr>
          </a:p>
          <a:p>
            <a:pPr>
              <a:lnSpc>
                <a:spcPts val="1547"/>
              </a:lnSpc>
            </a:pPr>
            <a:r>
              <a:rPr lang="en-US" altLang="en-US" sz="1050" b="1">
                <a:solidFill>
                  <a:srgbClr val="FF0000"/>
                </a:solidFill>
              </a:rPr>
              <a:t>3. Parameters </a:t>
            </a:r>
            <a:r>
              <a:rPr lang="en-US" altLang="en-US" sz="1050" b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1050">
                <a:solidFill>
                  <a:srgbClr val="000000"/>
                </a:solidFill>
              </a:rPr>
              <a:t>  A pentameter is used to give </a:t>
            </a:r>
            <a:r>
              <a:rPr lang="en-US" altLang="en-US" sz="1050" b="1">
                <a:solidFill>
                  <a:srgbClr val="000000"/>
                </a:solidFill>
              </a:rPr>
              <a:t>input to the function</a:t>
            </a:r>
            <a:r>
              <a:rPr lang="en-US" altLang="en-US" sz="1050">
                <a:solidFill>
                  <a:srgbClr val="000000"/>
                </a:solidFill>
              </a:rPr>
              <a:t>. When a function is invoked, we can pass a value to the parameter.    </a:t>
            </a:r>
            <a:r>
              <a:rPr lang="en-US" altLang="en-US" sz="1050">
                <a:solidFill>
                  <a:srgbClr val="FF0000"/>
                </a:solidFill>
              </a:rPr>
              <a:t>parameter list= returntype param1, returntype param2..etc</a:t>
            </a:r>
          </a:p>
          <a:p>
            <a:pPr>
              <a:lnSpc>
                <a:spcPts val="1547"/>
              </a:lnSpc>
            </a:pPr>
            <a:endParaRPr lang="en-US" altLang="en-US" sz="1050" b="1">
              <a:solidFill>
                <a:srgbClr val="FF0000"/>
              </a:solidFill>
            </a:endParaRPr>
          </a:p>
          <a:p>
            <a:pPr>
              <a:lnSpc>
                <a:spcPts val="1547"/>
              </a:lnSpc>
            </a:pPr>
            <a:r>
              <a:rPr lang="en-US" altLang="en-US" sz="1050" b="1">
                <a:solidFill>
                  <a:srgbClr val="FF0000"/>
                </a:solidFill>
              </a:rPr>
              <a:t>4. Function Body </a:t>
            </a:r>
            <a:r>
              <a:rPr lang="en-US" altLang="en-US" sz="105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1050">
                <a:solidFill>
                  <a:srgbClr val="000000"/>
                </a:solidFill>
              </a:rPr>
              <a:t> The function body contains a collection of statements that define what the function does.</a:t>
            </a:r>
          </a:p>
          <a:p>
            <a:pPr>
              <a:lnSpc>
                <a:spcPct val="150000"/>
              </a:lnSpc>
            </a:pPr>
            <a:endParaRPr lang="en-US" altLang="en-US" sz="10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8DF849-C07A-84C3-A99F-1EDB0830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cap="none" dirty="0"/>
              <a:t>Defining a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599B80-80B0-C31F-55DE-04A4862EB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936903"/>
            <a:ext cx="6572250" cy="16745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tIns="-33327" anchor="ctr">
            <a:spAutoFit/>
          </a:bodyPr>
          <a:lstStyle/>
          <a:p>
            <a:pPr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addNumbers</a:t>
            </a:r>
            <a:r>
              <a:rPr lang="en-US" altLang="en-US" sz="18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a, int b, int c </a:t>
            </a:r>
            <a:r>
              <a:rPr lang="en-US" altLang="en-US" sz="18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altLang="en-US" sz="18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sum</a:t>
            </a:r>
            <a:r>
              <a:rPr lang="en-US" altLang="en-US" sz="18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altLang="en-US" sz="18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sum=</a:t>
            </a:r>
            <a:r>
              <a:rPr lang="en-US" altLang="en-US" sz="1800" b="1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a+b+c</a:t>
            </a:r>
            <a:r>
              <a:rPr lang="en-US" altLang="en-US" sz="18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altLang="en-US" sz="18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return(sum);</a:t>
            </a:r>
          </a:p>
          <a:p>
            <a:pPr>
              <a:defRPr/>
            </a:pPr>
            <a:r>
              <a:rPr lang="en-US" altLang="en-US" sz="18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050" dirty="0"/>
              <a:t> </a:t>
            </a:r>
            <a:endParaRPr lang="en-US" altLang="en-US" sz="3000" dirty="0"/>
          </a:p>
        </p:txBody>
      </p:sp>
      <p:sp>
        <p:nvSpPr>
          <p:cNvPr id="35844" name="Rectangle 1">
            <a:extLst>
              <a:ext uri="{FF2B5EF4-FFF2-40B4-BE49-F238E27FC236}">
                <a16:creationId xmlns:a16="http://schemas.microsoft.com/office/drawing/2014/main" id="{347DC3E4-BD89-F99D-08EF-4B2B787D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793332"/>
            <a:ext cx="8115300" cy="142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547"/>
              </a:lnSpc>
            </a:pPr>
            <a:r>
              <a:rPr lang="en-US" altLang="en-US" sz="1050" b="1">
                <a:solidFill>
                  <a:srgbClr val="FF0000"/>
                </a:solidFill>
              </a:rPr>
              <a:t>1. return_type </a:t>
            </a:r>
            <a:r>
              <a:rPr lang="en-US" altLang="en-US" sz="1050">
                <a:solidFill>
                  <a:srgbClr val="000000"/>
                </a:solidFill>
                <a:sym typeface="Wingdings" panose="05000000000000000000" pitchFamily="2" charset="2"/>
              </a:rPr>
              <a:t> int</a:t>
            </a:r>
            <a:r>
              <a:rPr lang="en-US" altLang="en-US" sz="1050">
                <a:solidFill>
                  <a:srgbClr val="000000"/>
                </a:solidFill>
              </a:rPr>
              <a:t>. </a:t>
            </a:r>
          </a:p>
          <a:p>
            <a:pPr>
              <a:lnSpc>
                <a:spcPts val="1547"/>
              </a:lnSpc>
            </a:pPr>
            <a:endParaRPr lang="en-US" altLang="en-US" sz="1050">
              <a:solidFill>
                <a:srgbClr val="000000"/>
              </a:solidFill>
            </a:endParaRPr>
          </a:p>
          <a:p>
            <a:pPr>
              <a:lnSpc>
                <a:spcPts val="1547"/>
              </a:lnSpc>
            </a:pPr>
            <a:r>
              <a:rPr lang="en-US" altLang="en-US" sz="1050" b="1">
                <a:solidFill>
                  <a:srgbClr val="FF0000"/>
                </a:solidFill>
              </a:rPr>
              <a:t>2. Function Name </a:t>
            </a:r>
            <a:r>
              <a:rPr lang="en-US" altLang="en-US" sz="1050" b="1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1050">
                <a:solidFill>
                  <a:srgbClr val="000000"/>
                </a:solidFill>
              </a:rPr>
              <a:t> addNumbers</a:t>
            </a:r>
          </a:p>
          <a:p>
            <a:pPr>
              <a:lnSpc>
                <a:spcPts val="1547"/>
              </a:lnSpc>
            </a:pPr>
            <a:endParaRPr lang="en-US" altLang="en-US" sz="1050">
              <a:solidFill>
                <a:srgbClr val="000000"/>
              </a:solidFill>
            </a:endParaRPr>
          </a:p>
          <a:p>
            <a:pPr>
              <a:lnSpc>
                <a:spcPts val="1547"/>
              </a:lnSpc>
            </a:pPr>
            <a:r>
              <a:rPr lang="en-US" altLang="en-US" sz="1050" b="1">
                <a:solidFill>
                  <a:srgbClr val="FF0000"/>
                </a:solidFill>
              </a:rPr>
              <a:t>3. Parameters </a:t>
            </a:r>
            <a:r>
              <a:rPr lang="en-US" altLang="en-US" sz="1050" b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1050">
                <a:solidFill>
                  <a:srgbClr val="000000"/>
                </a:solidFill>
              </a:rPr>
              <a:t>  int a, int b, int c</a:t>
            </a:r>
            <a:endParaRPr lang="en-US" altLang="en-US" sz="1050">
              <a:solidFill>
                <a:srgbClr val="FF0000"/>
              </a:solidFill>
            </a:endParaRPr>
          </a:p>
          <a:p>
            <a:pPr>
              <a:lnSpc>
                <a:spcPts val="1547"/>
              </a:lnSpc>
            </a:pPr>
            <a:endParaRPr lang="en-US" altLang="en-US" sz="1050" b="1">
              <a:solidFill>
                <a:srgbClr val="FF0000"/>
              </a:solidFill>
            </a:endParaRPr>
          </a:p>
          <a:p>
            <a:pPr>
              <a:lnSpc>
                <a:spcPts val="1547"/>
              </a:lnSpc>
            </a:pPr>
            <a:r>
              <a:rPr lang="en-US" altLang="en-US" sz="1050" b="1">
                <a:solidFill>
                  <a:srgbClr val="FF0000"/>
                </a:solidFill>
              </a:rPr>
              <a:t>4. Function Body </a:t>
            </a:r>
            <a:r>
              <a:rPr lang="en-US" altLang="en-US" sz="1050">
                <a:solidFill>
                  <a:srgbClr val="000000"/>
                </a:solidFill>
                <a:sym typeface="Wingdings" panose="05000000000000000000" pitchFamily="2" charset="2"/>
              </a:rPr>
              <a:t> return(sum)</a:t>
            </a:r>
            <a:endParaRPr lang="en-US" altLang="en-US" sz="10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9A93CE-43E2-8D17-8270-294D2857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998935"/>
            <a:ext cx="8858250" cy="77271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100" dirty="0"/>
              <a:t>2. User defined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55385-4B36-66AF-9BBD-3EDB7C7214E2}"/>
              </a:ext>
            </a:extLst>
          </p:cNvPr>
          <p:cNvSpPr txBox="1"/>
          <p:nvPr/>
        </p:nvSpPr>
        <p:spPr>
          <a:xfrm>
            <a:off x="228600" y="1828801"/>
            <a:ext cx="8743950" cy="36933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049">
              <a:buSzPct val="95000"/>
              <a:tabLst>
                <a:tab pos="105251" algn="l"/>
              </a:tabLst>
              <a:defRPr/>
            </a:pPr>
            <a:endParaRPr lang="en-US" sz="1800" dirty="0">
              <a:latin typeface="inter-regular"/>
            </a:endParaRPr>
          </a:p>
          <a:p>
            <a:pPr algn="just">
              <a:defRPr/>
            </a:pPr>
            <a:r>
              <a:rPr lang="en-US" sz="1800" b="1" dirty="0">
                <a:solidFill>
                  <a:srgbClr val="FF0000"/>
                </a:solidFill>
                <a:latin typeface="inter-bold"/>
              </a:rPr>
              <a:t>iii) </a:t>
            </a:r>
            <a:r>
              <a:rPr lang="en-US" sz="1800" b="1" u="sng" dirty="0">
                <a:solidFill>
                  <a:srgbClr val="FF0000"/>
                </a:solidFill>
                <a:latin typeface="inter-bold"/>
              </a:rPr>
              <a:t>Function call</a:t>
            </a:r>
            <a:r>
              <a:rPr lang="en-US" sz="1800" dirty="0">
                <a:latin typeface="inter-regular"/>
              </a:rPr>
              <a:t> Function can be </a:t>
            </a:r>
            <a:r>
              <a:rPr lang="en-US" sz="1800" b="1" dirty="0">
                <a:solidFill>
                  <a:srgbClr val="FF0000"/>
                </a:solidFill>
                <a:latin typeface="inter-regular"/>
              </a:rPr>
              <a:t>called from anywhere </a:t>
            </a:r>
            <a:r>
              <a:rPr lang="en-US" sz="1800" dirty="0">
                <a:latin typeface="inter-regular"/>
              </a:rPr>
              <a:t>in the program.</a:t>
            </a:r>
          </a:p>
          <a:p>
            <a:pPr marL="600075" lvl="1" indent="-257175" algn="just"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latin typeface="inter-regular"/>
              </a:rPr>
              <a:t>Control of the program is transferred to the user-defined  function by calling it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nter-regular"/>
            </a:endParaRPr>
          </a:p>
          <a:p>
            <a:pPr marL="600075" lvl="1" indent="-257175" algn="just"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latin typeface="inter-regular"/>
              </a:rPr>
              <a:t>The parameter list must not differ in function calling and function declaration. We must pass the same number of functions as it is declared in the function declaration.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nter-regular"/>
            </a:endParaRPr>
          </a:p>
          <a:p>
            <a:pPr>
              <a:defRPr/>
            </a:pPr>
            <a:br>
              <a:rPr lang="en-US" sz="1800" dirty="0"/>
            </a:br>
            <a:endParaRPr lang="en-US" sz="1800" dirty="0">
              <a:solidFill>
                <a:srgbClr val="273239"/>
              </a:solidFill>
              <a:latin typeface="urw-din"/>
            </a:endParaRPr>
          </a:p>
          <a:p>
            <a:pPr marL="9049">
              <a:buSzPct val="95000"/>
              <a:tabLst>
                <a:tab pos="105251" algn="l"/>
              </a:tabLst>
              <a:defRPr/>
            </a:pPr>
            <a:endParaRPr lang="en-US" sz="1800" dirty="0">
              <a:solidFill>
                <a:srgbClr val="273239"/>
              </a:solidFill>
              <a:latin typeface="urw-din"/>
            </a:endParaRPr>
          </a:p>
          <a:p>
            <a:pPr marL="9049">
              <a:buSzPct val="95000"/>
              <a:tabLst>
                <a:tab pos="105251" algn="l"/>
              </a:tabLst>
              <a:defRPr/>
            </a:pPr>
            <a:endParaRPr lang="en-US" sz="1800" dirty="0">
              <a:solidFill>
                <a:srgbClr val="610B38"/>
              </a:solidFill>
              <a:latin typeface="erdana"/>
            </a:endParaRPr>
          </a:p>
          <a:p>
            <a:pPr marL="9049">
              <a:buSzPct val="95000"/>
              <a:tabLst>
                <a:tab pos="105251" algn="l"/>
              </a:tabLst>
              <a:defRPr/>
            </a:pPr>
            <a:endParaRPr lang="en-US" sz="1800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CB2C0E-BFDF-B89F-1421-1267F3F0A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1" y="3880337"/>
            <a:ext cx="418255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function_name(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argument_list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0BCDD7-6CC0-7BD3-BD38-F818DBF26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4702100"/>
            <a:ext cx="6572250" cy="8435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tIns="-33327" anchor="ctr">
            <a:spAutoFit/>
          </a:bodyPr>
          <a:lstStyle/>
          <a:p>
            <a:pPr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Ex. </a:t>
            </a:r>
          </a:p>
          <a:p>
            <a:pPr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result;</a:t>
            </a:r>
          </a:p>
          <a:p>
            <a:pPr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result=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addNumbers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(10,20,30)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2A0BA7-00F0-1B15-1EC8-082CAD2C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100" dirty="0"/>
              <a:t>USER DEFINED FUNCTION</a:t>
            </a:r>
          </a:p>
        </p:txBody>
      </p:sp>
      <p:sp>
        <p:nvSpPr>
          <p:cNvPr id="37891" name="TextBox 6">
            <a:extLst>
              <a:ext uri="{FF2B5EF4-FFF2-40B4-BE49-F238E27FC236}">
                <a16:creationId xmlns:a16="http://schemas.microsoft.com/office/drawing/2014/main" id="{F29E331D-F7EC-7118-005D-7EC8E8F5B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69" y="1754981"/>
            <a:ext cx="847725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en-US" sz="1500">
                <a:solidFill>
                  <a:srgbClr val="0000FF"/>
                </a:solidFill>
                <a:latin typeface="inter-regular" charset="0"/>
              </a:rPr>
              <a:t>#include&lt;stdio.h&gt;</a:t>
            </a:r>
            <a:r>
              <a:rPr lang="en-US" altLang="en-US" sz="1500">
                <a:solidFill>
                  <a:srgbClr val="000000"/>
                </a:solidFill>
                <a:latin typeface="inter-regular" charset="0"/>
              </a:rPr>
              <a:t>  </a:t>
            </a:r>
          </a:p>
          <a:p>
            <a:pPr algn="just"/>
            <a:r>
              <a:rPr lang="en-US" altLang="en-US" sz="1500" b="1">
                <a:solidFill>
                  <a:srgbClr val="006699"/>
                </a:solidFill>
                <a:latin typeface="inter-regular" charset="0"/>
              </a:rPr>
              <a:t>int</a:t>
            </a:r>
            <a:r>
              <a:rPr lang="en-US" altLang="en-US" sz="1500">
                <a:solidFill>
                  <a:srgbClr val="000000"/>
                </a:solidFill>
                <a:latin typeface="inter-regular" charset="0"/>
              </a:rPr>
              <a:t> add(int a,int b);    </a:t>
            </a:r>
            <a:r>
              <a:rPr lang="en-US" altLang="en-US" sz="1500">
                <a:solidFill>
                  <a:srgbClr val="FF0000"/>
                </a:solidFill>
                <a:latin typeface="inter-regular" charset="0"/>
              </a:rPr>
              <a:t>//function prototype</a:t>
            </a:r>
          </a:p>
          <a:p>
            <a:pPr algn="just"/>
            <a:r>
              <a:rPr lang="en-US" altLang="en-US" sz="1500" b="1">
                <a:solidFill>
                  <a:srgbClr val="006699"/>
                </a:solidFill>
                <a:latin typeface="inter-regular" charset="0"/>
              </a:rPr>
              <a:t>int</a:t>
            </a:r>
            <a:r>
              <a:rPr lang="en-US" altLang="en-US" sz="1500">
                <a:solidFill>
                  <a:srgbClr val="000000"/>
                </a:solidFill>
                <a:latin typeface="inter-regular" charset="0"/>
              </a:rPr>
              <a:t> main()  </a:t>
            </a:r>
          </a:p>
          <a:p>
            <a:pPr algn="just"/>
            <a:r>
              <a:rPr lang="en-US" altLang="en-US" sz="1500">
                <a:solidFill>
                  <a:srgbClr val="000000"/>
                </a:solidFill>
                <a:latin typeface="inter-regular" charset="0"/>
              </a:rPr>
              <a:t>{   </a:t>
            </a:r>
          </a:p>
          <a:p>
            <a:pPr algn="just"/>
            <a:r>
              <a:rPr lang="en-US" altLang="en-US" sz="1500">
                <a:solidFill>
                  <a:srgbClr val="000000"/>
                </a:solidFill>
                <a:latin typeface="inter-regular" charset="0"/>
              </a:rPr>
              <a:t>    int res;</a:t>
            </a:r>
          </a:p>
          <a:p>
            <a:pPr algn="just"/>
            <a:r>
              <a:rPr lang="en-US" altLang="en-US" sz="1500">
                <a:solidFill>
                  <a:srgbClr val="000000"/>
                </a:solidFill>
                <a:latin typeface="inter-regular" charset="0"/>
              </a:rPr>
              <a:t>     </a:t>
            </a:r>
          </a:p>
          <a:p>
            <a:pPr algn="just"/>
            <a:r>
              <a:rPr lang="en-US" altLang="en-US" sz="1500">
                <a:solidFill>
                  <a:srgbClr val="000000"/>
                </a:solidFill>
                <a:latin typeface="inter-regular" charset="0"/>
              </a:rPr>
              <a:t>    res=add(10,20);  </a:t>
            </a:r>
            <a:r>
              <a:rPr lang="en-US" altLang="en-US" sz="1500">
                <a:solidFill>
                  <a:srgbClr val="FF0000"/>
                </a:solidFill>
                <a:latin typeface="inter-regular" charset="0"/>
              </a:rPr>
              <a:t>//function call</a:t>
            </a:r>
          </a:p>
          <a:p>
            <a:pPr algn="just"/>
            <a:r>
              <a:rPr lang="en-US" altLang="en-US" sz="1500">
                <a:solidFill>
                  <a:srgbClr val="FF0000"/>
                </a:solidFill>
                <a:latin typeface="inter-regular" charset="0"/>
              </a:rPr>
              <a:t>    printf(“The addition is %d”,res);</a:t>
            </a:r>
          </a:p>
          <a:p>
            <a:pPr algn="just"/>
            <a:r>
              <a:rPr lang="en-US" altLang="en-US" sz="1500">
                <a:solidFill>
                  <a:srgbClr val="000000"/>
                </a:solidFill>
                <a:latin typeface="inter-regular" charset="0"/>
              </a:rPr>
              <a:t>    return 0;</a:t>
            </a:r>
          </a:p>
          <a:p>
            <a:pPr algn="just"/>
            <a:r>
              <a:rPr lang="en-US" altLang="en-US" sz="1500">
                <a:solidFill>
                  <a:srgbClr val="000000"/>
                </a:solidFill>
                <a:latin typeface="inter-regular" charset="0"/>
              </a:rPr>
              <a:t>}  </a:t>
            </a:r>
          </a:p>
          <a:p>
            <a:pPr algn="just"/>
            <a:r>
              <a:rPr lang="en-US" altLang="en-US" sz="1500" b="1">
                <a:solidFill>
                  <a:srgbClr val="006699"/>
                </a:solidFill>
                <a:latin typeface="inter-regular" charset="0"/>
              </a:rPr>
              <a:t>int</a:t>
            </a:r>
            <a:r>
              <a:rPr lang="en-US" altLang="en-US" sz="1500">
                <a:solidFill>
                  <a:srgbClr val="000000"/>
                </a:solidFill>
                <a:latin typeface="inter-regular" charset="0"/>
              </a:rPr>
              <a:t> add(int a, int b)  </a:t>
            </a:r>
            <a:r>
              <a:rPr lang="en-US" altLang="en-US" sz="1500">
                <a:solidFill>
                  <a:srgbClr val="FF0000"/>
                </a:solidFill>
                <a:latin typeface="inter-regular" charset="0"/>
              </a:rPr>
              <a:t>//function definition</a:t>
            </a:r>
          </a:p>
          <a:p>
            <a:pPr algn="just"/>
            <a:r>
              <a:rPr lang="en-US" altLang="en-US" sz="1500">
                <a:solidFill>
                  <a:srgbClr val="000000"/>
                </a:solidFill>
                <a:latin typeface="inter-regular" charset="0"/>
              </a:rPr>
              <a:t>{  </a:t>
            </a:r>
          </a:p>
          <a:p>
            <a:pPr algn="just"/>
            <a:r>
              <a:rPr lang="en-US" altLang="en-US" sz="1500">
                <a:solidFill>
                  <a:srgbClr val="000000"/>
                </a:solidFill>
                <a:latin typeface="inter-regular" charset="0"/>
              </a:rPr>
              <a:t>      </a:t>
            </a:r>
            <a:r>
              <a:rPr lang="en-US" altLang="en-US" sz="1500" b="1">
                <a:solidFill>
                  <a:srgbClr val="2E8B57"/>
                </a:solidFill>
                <a:latin typeface="inter-regular" charset="0"/>
              </a:rPr>
              <a:t>int c</a:t>
            </a:r>
            <a:r>
              <a:rPr lang="en-US" altLang="en-US" sz="1500">
                <a:solidFill>
                  <a:srgbClr val="000000"/>
                </a:solidFill>
                <a:latin typeface="inter-regular" charset="0"/>
              </a:rPr>
              <a:t>;</a:t>
            </a:r>
          </a:p>
          <a:p>
            <a:pPr algn="just"/>
            <a:r>
              <a:rPr lang="en-US" altLang="en-US" sz="1500">
                <a:solidFill>
                  <a:srgbClr val="000000"/>
                </a:solidFill>
                <a:latin typeface="inter-regular" charset="0"/>
              </a:rPr>
              <a:t>      c=a+b;</a:t>
            </a:r>
          </a:p>
          <a:p>
            <a:pPr algn="just"/>
            <a:r>
              <a:rPr lang="en-US" altLang="en-US" sz="1500">
                <a:solidFill>
                  <a:srgbClr val="000000"/>
                </a:solidFill>
                <a:latin typeface="inter-regular" charset="0"/>
              </a:rPr>
              <a:t>      return(c);</a:t>
            </a:r>
          </a:p>
          <a:p>
            <a:pPr algn="just"/>
            <a:r>
              <a:rPr lang="en-US" altLang="en-US" sz="1500">
                <a:solidFill>
                  <a:srgbClr val="000000"/>
                </a:solidFill>
                <a:latin typeface="inter-regular" charset="0"/>
              </a:rPr>
              <a:t> }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A56DDA-AC31-8675-573E-EE75C410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User defined functions</a:t>
            </a:r>
          </a:p>
        </p:txBody>
      </p:sp>
      <p:sp>
        <p:nvSpPr>
          <p:cNvPr id="46083" name="TextBox 5">
            <a:extLst>
              <a:ext uri="{FF2B5EF4-FFF2-40B4-BE49-F238E27FC236}">
                <a16:creationId xmlns:a16="http://schemas.microsoft.com/office/drawing/2014/main" id="{00DA1C9F-2D57-B5C2-7E4A-6F6E09793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1768078"/>
            <a:ext cx="882967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Create a  C program to calculate the </a:t>
            </a:r>
            <a:r>
              <a:rPr lang="en-US" altLang="en-US" sz="21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 of the square 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using the function. </a:t>
            </a:r>
          </a:p>
          <a:p>
            <a:pPr>
              <a:buSzPct val="95000"/>
              <a:defRPr/>
            </a:pP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INPUT: </a:t>
            </a: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		Enter the length of the side in meters: 10 </a:t>
            </a: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OUTPUT: </a:t>
            </a: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	The area of the square: 100.00</a:t>
            </a:r>
          </a:p>
          <a:p>
            <a:pPr lvl="2">
              <a:buSzPct val="95000"/>
              <a:defRPr/>
            </a:pPr>
            <a:endParaRPr lang="en-US" altLang="en-US" sz="21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SzPct val="95000"/>
              <a:defRPr/>
            </a:pP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LOGIC:</a:t>
            </a:r>
          </a:p>
          <a:p>
            <a:pPr marL="1243013" lvl="2" indent="-385763">
              <a:buSzPct val="95000"/>
              <a:buFontTx/>
              <a:buAutoNum type="arabicPeriod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Read a length of a side</a:t>
            </a:r>
          </a:p>
          <a:p>
            <a:pPr marL="1243013" lvl="2" indent="-385763">
              <a:buSzPct val="95000"/>
              <a:buFontTx/>
              <a:buAutoNum type="arabicPeriod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Define a </a:t>
            </a:r>
            <a:r>
              <a:rPr lang="en-US" altLang="en-US" sz="21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area_sqare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() function</a:t>
            </a:r>
          </a:p>
          <a:p>
            <a:pPr marL="1243013" lvl="2" indent="-385763">
              <a:buSzPct val="95000"/>
              <a:buFontTx/>
              <a:buAutoNum type="arabicPeriod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Call </a:t>
            </a:r>
            <a:r>
              <a:rPr lang="en-US" altLang="en-US" sz="21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area_sqare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() function</a:t>
            </a: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en-US" alt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>
            <a:extLst>
              <a:ext uri="{FF2B5EF4-FFF2-40B4-BE49-F238E27FC236}">
                <a16:creationId xmlns:a16="http://schemas.microsoft.com/office/drawing/2014/main" id="{1C7425F0-17BF-69CE-C7FE-DD6C0EFB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1"/>
            <a:ext cx="9144000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algn="just">
              <a:defRPr/>
            </a:pPr>
            <a:r>
              <a:rPr lang="en-US" altLang="en-US" sz="1800" b="1" dirty="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//</a:t>
            </a:r>
            <a:r>
              <a:rPr lang="en-US" sz="1800" b="1" dirty="0">
                <a:solidFill>
                  <a:srgbClr val="0000FF"/>
                </a:solidFill>
              </a:rPr>
              <a:t>CALCULATE THE AREA OF THE SQUARE</a:t>
            </a:r>
          </a:p>
          <a:p>
            <a:pPr lvl="1" algn="just">
              <a:defRPr/>
            </a:pPr>
            <a:r>
              <a:rPr lang="en-US" altLang="en-US" sz="1800" dirty="0">
                <a:solidFill>
                  <a:srgbClr val="CC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#include&lt;stdio.h&gt;  </a:t>
            </a:r>
          </a:p>
          <a:p>
            <a:pPr lvl="1" algn="just">
              <a:defRPr/>
            </a:pP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 square_area();  </a:t>
            </a:r>
          </a:p>
          <a:p>
            <a:pPr lvl="1" algn="just">
              <a:defRPr/>
            </a:pP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void main()  </a:t>
            </a:r>
          </a:p>
          <a:p>
            <a:pPr lvl="1" algn="just">
              <a:defRPr/>
            </a:pP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{  </a:t>
            </a:r>
          </a:p>
          <a:p>
            <a:pPr lvl="1" algn="just">
              <a:defRPr/>
            </a:pP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printf(</a:t>
            </a: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"Going to calculate the area of the square\n");  </a:t>
            </a:r>
          </a:p>
          <a:p>
            <a:pPr lvl="1" algn="just">
              <a:defRPr/>
            </a:pPr>
            <a:r>
              <a:rPr lang="en-US" altLang="en-US" sz="180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</a:t>
            </a:r>
            <a:r>
              <a:rPr lang="en-US" altLang="en-US" sz="1800" dirty="0">
                <a:solidFill>
                  <a:srgbClr val="CC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float area = square_area();  </a:t>
            </a:r>
          </a:p>
          <a:p>
            <a:pPr lvl="1" algn="just">
              <a:defRPr/>
            </a:pP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printf(</a:t>
            </a: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"The area of the square: %f \</a:t>
            </a:r>
            <a:r>
              <a:rPr lang="en-US" altLang="en-US" sz="1800" dirty="0" err="1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n"</a:t>
            </a:r>
            <a:r>
              <a:rPr lang="en-US" altLang="en-US" sz="18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,area</a:t>
            </a: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);  </a:t>
            </a:r>
          </a:p>
          <a:p>
            <a:pPr lvl="1" algn="just">
              <a:defRPr/>
            </a:pP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}  </a:t>
            </a:r>
          </a:p>
          <a:p>
            <a:pPr lvl="1" algn="just">
              <a:defRPr/>
            </a:pP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 square_area()  </a:t>
            </a:r>
          </a:p>
          <a:p>
            <a:pPr lvl="1" algn="just">
              <a:defRPr/>
            </a:pP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{  </a:t>
            </a:r>
          </a:p>
          <a:p>
            <a:pPr lvl="1" algn="just">
              <a:defRPr/>
            </a:pP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float side;  </a:t>
            </a:r>
          </a:p>
          <a:p>
            <a:pPr lvl="1" algn="just">
              <a:defRPr/>
            </a:pP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printf(</a:t>
            </a: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"Enter the length of the side in meters: "</a:t>
            </a: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);  </a:t>
            </a:r>
          </a:p>
          <a:p>
            <a:pPr lvl="1" algn="just">
              <a:defRPr/>
            </a:pP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scanf("</a:t>
            </a: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%</a:t>
            </a:r>
            <a:r>
              <a:rPr lang="en-US" altLang="en-US" sz="1800" dirty="0" err="1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18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",&amp;side</a:t>
            </a: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);  </a:t>
            </a:r>
          </a:p>
          <a:p>
            <a:pPr lvl="1" algn="just">
              <a:defRPr/>
            </a:pP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</a:t>
            </a:r>
            <a:r>
              <a:rPr lang="en-US" altLang="en-US" sz="180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return side * side;  </a:t>
            </a:r>
          </a:p>
          <a:p>
            <a:pPr lvl="1" algn="just">
              <a:defRPr/>
            </a:pP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97960C-A718-6AF9-13B5-192D3F7D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User defined functions</a:t>
            </a:r>
          </a:p>
        </p:txBody>
      </p:sp>
      <p:sp>
        <p:nvSpPr>
          <p:cNvPr id="40963" name="TextBox 5">
            <a:extLst>
              <a:ext uri="{FF2B5EF4-FFF2-40B4-BE49-F238E27FC236}">
                <a16:creationId xmlns:a16="http://schemas.microsoft.com/office/drawing/2014/main" id="{F39A3036-1110-E423-A8EE-4A0CF2B41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1768079"/>
            <a:ext cx="8829675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</a:pP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 Create a  C program to calculate the </a:t>
            </a:r>
            <a:r>
              <a:rPr lang="en-US" altLang="en-US" sz="2100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INTEREST 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using the function. </a:t>
            </a:r>
          </a:p>
          <a:p>
            <a:pPr>
              <a:buSzPct val="95000"/>
            </a:pPr>
            <a:endParaRPr lang="en-US" altLang="en-US" sz="21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 Simple Interest = (p * t * r) / 100</a:t>
            </a:r>
          </a:p>
          <a:p>
            <a:pPr>
              <a:buSzPct val="95000"/>
            </a:pP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here,    p = Principal, </a:t>
            </a:r>
          </a:p>
          <a:p>
            <a:pPr>
              <a:buSzPct val="95000"/>
            </a:pP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t = Time Period or year.</a:t>
            </a:r>
          </a:p>
          <a:p>
            <a:pPr>
              <a:buSzPct val="95000"/>
            </a:pP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r = Rate of Interest.</a:t>
            </a:r>
          </a:p>
          <a:p>
            <a:pPr>
              <a:buSzPct val="95000"/>
            </a:pP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INPUT: </a:t>
            </a:r>
          </a:p>
          <a:p>
            <a:pPr>
              <a:buSzPct val="95000"/>
            </a:pP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		Enter the P T R</a:t>
            </a:r>
          </a:p>
          <a:p>
            <a:pPr>
              <a:buSzPct val="95000"/>
            </a:pP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OUTPUT: </a:t>
            </a:r>
          </a:p>
          <a:p>
            <a:pPr>
              <a:buSzPct val="95000"/>
            </a:pP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	The SI is  : ……</a:t>
            </a:r>
          </a:p>
          <a:p>
            <a:pPr lvl="2">
              <a:buSzPct val="95000"/>
            </a:pPr>
            <a:endParaRPr lang="en-US" altLang="en-US" sz="21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9EA74B-FC46-E5F1-D7C9-76959BAEE20E}"/>
              </a:ext>
            </a:extLst>
          </p:cNvPr>
          <p:cNvSpPr/>
          <p:nvPr/>
        </p:nvSpPr>
        <p:spPr>
          <a:xfrm>
            <a:off x="2914650" y="3829051"/>
            <a:ext cx="6086475" cy="1384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lvl="2">
              <a:buSzPct val="95000"/>
              <a:defRPr/>
            </a:pP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LOGIC:</a:t>
            </a:r>
          </a:p>
          <a:p>
            <a:pPr marL="1243013" lvl="2" indent="-385763">
              <a:buSzPct val="95000"/>
              <a:buFontTx/>
              <a:buAutoNum type="arabicPeriod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read </a:t>
            </a:r>
            <a:r>
              <a:rPr lang="en-US" altLang="en-US" sz="2100" b="1" dirty="0" err="1">
                <a:latin typeface="Calibri" panose="020F0502020204030204" pitchFamily="34" charset="0"/>
                <a:cs typeface="Calibri" panose="020F0502020204030204" pitchFamily="34" charset="0"/>
              </a:rPr>
              <a:t>p,t,r</a:t>
            </a: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43013" lvl="2" indent="-385763">
              <a:buSzPct val="95000"/>
              <a:buFontTx/>
              <a:buAutoNum type="arabicPeriod"/>
              <a:defRPr/>
            </a:pPr>
            <a:r>
              <a:rPr lang="en-US" altLang="en-US" sz="21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Defien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simp_interest</a:t>
            </a:r>
            <a:r>
              <a:rPr lang="en-US" altLang="en-US" sz="21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</a:p>
          <a:p>
            <a:pPr marL="1243013" lvl="2" indent="-385763">
              <a:buSzPct val="95000"/>
              <a:buFontTx/>
              <a:buAutoNum type="arabicPeriod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Call </a:t>
            </a:r>
            <a:r>
              <a:rPr lang="en-US" altLang="en-US" sz="21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simp_interst</a:t>
            </a:r>
            <a:r>
              <a:rPr lang="en-US" altLang="en-US" sz="21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function    </a:t>
            </a:r>
            <a:endParaRPr lang="en-US" alt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>
            <a:extLst>
              <a:ext uri="{FF2B5EF4-FFF2-40B4-BE49-F238E27FC236}">
                <a16:creationId xmlns:a16="http://schemas.microsoft.com/office/drawing/2014/main" id="{25477F29-3E7E-543C-9A42-41616C0BF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00100"/>
            <a:ext cx="9144000" cy="535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defRPr/>
            </a:pPr>
            <a:r>
              <a:rPr lang="en-US" sz="1800" dirty="0">
                <a:solidFill>
                  <a:srgbClr val="C00000"/>
                </a:solidFill>
              </a:rPr>
              <a:t>//PROGRAM FOR SIMPLE INTEREST</a:t>
            </a:r>
          </a:p>
          <a:p>
            <a:pPr lvl="1">
              <a:defRPr/>
            </a:pPr>
            <a:r>
              <a:rPr lang="en-US" sz="1800" dirty="0">
                <a:solidFill>
                  <a:srgbClr val="0000FF"/>
                </a:solidFill>
              </a:rPr>
              <a:t>#include&lt;stdio.h&gt;</a:t>
            </a:r>
          </a:p>
          <a:p>
            <a:pPr lvl="1">
              <a:defRPr/>
            </a:pPr>
            <a:r>
              <a:rPr lang="en-US" sz="1800" dirty="0"/>
              <a:t>int main()</a:t>
            </a:r>
          </a:p>
          <a:p>
            <a:pPr lvl="1">
              <a:defRPr/>
            </a:pPr>
            <a:r>
              <a:rPr lang="en-US" sz="1800" dirty="0"/>
              <a:t>{</a:t>
            </a:r>
          </a:p>
          <a:p>
            <a:pPr lvl="1">
              <a:defRPr/>
            </a:pPr>
            <a:r>
              <a:rPr lang="en-US" sz="1800" dirty="0"/>
              <a:t>    float </a:t>
            </a:r>
            <a:r>
              <a:rPr lang="en-US" sz="1800" dirty="0" err="1"/>
              <a:t>a,b,c</a:t>
            </a:r>
            <a:r>
              <a:rPr lang="en-US" sz="1800" dirty="0"/>
              <a:t>;</a:t>
            </a:r>
          </a:p>
          <a:p>
            <a:pPr lvl="1">
              <a:defRPr/>
            </a:pPr>
            <a:r>
              <a:rPr lang="en-US" sz="1800" dirty="0"/>
              <a:t>    float </a:t>
            </a:r>
            <a:r>
              <a:rPr lang="en-US" sz="1800" dirty="0" err="1"/>
              <a:t>intrest</a:t>
            </a:r>
            <a:r>
              <a:rPr lang="en-US" sz="1800" dirty="0"/>
              <a:t>;</a:t>
            </a:r>
          </a:p>
          <a:p>
            <a:pPr lvl="1">
              <a:defRPr/>
            </a:pPr>
            <a:r>
              <a:rPr lang="en-US" sz="1800" dirty="0"/>
              <a:t>    printf(</a:t>
            </a:r>
            <a:r>
              <a:rPr lang="en-US" sz="1800" dirty="0">
                <a:solidFill>
                  <a:srgbClr val="0000FF"/>
                </a:solidFill>
              </a:rPr>
              <a:t>"Enter </a:t>
            </a:r>
            <a:r>
              <a:rPr lang="en-US" sz="1800" dirty="0" err="1">
                <a:solidFill>
                  <a:srgbClr val="0000FF"/>
                </a:solidFill>
              </a:rPr>
              <a:t>Principal,Time,Rate</a:t>
            </a:r>
            <a:r>
              <a:rPr lang="en-US" sz="1800" dirty="0">
                <a:solidFill>
                  <a:srgbClr val="0000FF"/>
                </a:solidFill>
              </a:rPr>
              <a:t> :\n"</a:t>
            </a:r>
            <a:r>
              <a:rPr lang="en-US" sz="1800" dirty="0"/>
              <a:t>);</a:t>
            </a:r>
          </a:p>
          <a:p>
            <a:pPr lvl="1">
              <a:defRPr/>
            </a:pPr>
            <a:r>
              <a:rPr lang="en-US" sz="1800" dirty="0"/>
              <a:t>    scanf("%</a:t>
            </a:r>
            <a:r>
              <a:rPr lang="en-US" sz="1800" dirty="0" err="1"/>
              <a:t>f%f%f</a:t>
            </a:r>
            <a:r>
              <a:rPr lang="en-US" sz="1800" dirty="0"/>
              <a:t>",&amp;</a:t>
            </a:r>
            <a:r>
              <a:rPr lang="en-US" sz="1800" dirty="0" err="1"/>
              <a:t>a,&amp;b,&amp;c</a:t>
            </a:r>
            <a:r>
              <a:rPr lang="en-US" sz="1800" dirty="0"/>
              <a:t>); // taking all 3 values </a:t>
            </a:r>
            <a:r>
              <a:rPr lang="en-US" sz="1800" dirty="0" err="1"/>
              <a:t>p,r</a:t>
            </a:r>
            <a:r>
              <a:rPr lang="en-US" sz="1800" dirty="0"/>
              <a:t> and time</a:t>
            </a:r>
          </a:p>
          <a:p>
            <a:pPr lvl="1">
              <a:defRPr/>
            </a:pPr>
            <a:r>
              <a:rPr lang="en-US" sz="1800" dirty="0"/>
              <a:t>    </a:t>
            </a:r>
            <a:r>
              <a:rPr lang="en-US" sz="1800" dirty="0" err="1">
                <a:solidFill>
                  <a:srgbClr val="0000FF"/>
                </a:solidFill>
              </a:rPr>
              <a:t>intrest</a:t>
            </a:r>
            <a:r>
              <a:rPr lang="en-US" sz="1800" dirty="0">
                <a:solidFill>
                  <a:srgbClr val="0000FF"/>
                </a:solidFill>
              </a:rPr>
              <a:t> = </a:t>
            </a:r>
            <a:r>
              <a:rPr lang="en-US" sz="1800" b="1" dirty="0" err="1">
                <a:solidFill>
                  <a:srgbClr val="0000FF"/>
                </a:solidFill>
              </a:rPr>
              <a:t>simple_int</a:t>
            </a:r>
            <a:r>
              <a:rPr lang="en-US" sz="1800" b="1" dirty="0">
                <a:solidFill>
                  <a:srgbClr val="0000FF"/>
                </a:solidFill>
              </a:rPr>
              <a:t>(</a:t>
            </a:r>
            <a:r>
              <a:rPr lang="en-US" sz="1800" b="1" dirty="0" err="1">
                <a:solidFill>
                  <a:srgbClr val="0000FF"/>
                </a:solidFill>
              </a:rPr>
              <a:t>a,b,c</a:t>
            </a:r>
            <a:r>
              <a:rPr lang="en-US" sz="1800" b="1" dirty="0">
                <a:solidFill>
                  <a:srgbClr val="0000FF"/>
                </a:solidFill>
              </a:rPr>
              <a:t>)</a:t>
            </a:r>
            <a:r>
              <a:rPr lang="en-US" sz="1800" dirty="0">
                <a:solidFill>
                  <a:srgbClr val="0000FF"/>
                </a:solidFill>
              </a:rPr>
              <a:t>; </a:t>
            </a:r>
            <a:r>
              <a:rPr lang="en-US" sz="1800" dirty="0"/>
              <a:t>// calling function</a:t>
            </a:r>
          </a:p>
          <a:p>
            <a:pPr lvl="1">
              <a:defRPr/>
            </a:pPr>
            <a:r>
              <a:rPr lang="en-US" sz="1800" dirty="0"/>
              <a:t>    printf("\</a:t>
            </a:r>
            <a:r>
              <a:rPr lang="en-US" sz="1800" dirty="0" err="1"/>
              <a:t>nSimple</a:t>
            </a:r>
            <a:r>
              <a:rPr lang="en-US" sz="1800" dirty="0"/>
              <a:t> Interest = %.2f\n", </a:t>
            </a:r>
            <a:r>
              <a:rPr lang="en-US" sz="1800" dirty="0" err="1"/>
              <a:t>intrest</a:t>
            </a:r>
            <a:r>
              <a:rPr lang="en-US" sz="1800" dirty="0"/>
              <a:t>); //output</a:t>
            </a:r>
          </a:p>
          <a:p>
            <a:pPr lvl="1">
              <a:defRPr/>
            </a:pPr>
            <a:r>
              <a:rPr lang="en-US" sz="1800" dirty="0"/>
              <a:t>    printf("\n");</a:t>
            </a:r>
          </a:p>
          <a:p>
            <a:pPr lvl="1">
              <a:defRPr/>
            </a:pPr>
            <a:r>
              <a:rPr lang="en-US" sz="1800" dirty="0"/>
              <a:t>    return 0;</a:t>
            </a:r>
          </a:p>
          <a:p>
            <a:pPr lvl="1">
              <a:defRPr/>
            </a:pPr>
            <a:r>
              <a:rPr lang="en-US" sz="1800" dirty="0"/>
              <a:t>}</a:t>
            </a:r>
          </a:p>
          <a:p>
            <a:pPr lvl="1">
              <a:defRPr/>
            </a:pPr>
            <a:r>
              <a:rPr lang="en-US" sz="1800" dirty="0">
                <a:solidFill>
                  <a:srgbClr val="0000FF"/>
                </a:solidFill>
              </a:rPr>
              <a:t>float </a:t>
            </a:r>
            <a:r>
              <a:rPr lang="en-US" sz="1800" dirty="0" err="1">
                <a:solidFill>
                  <a:srgbClr val="0000FF"/>
                </a:solidFill>
              </a:rPr>
              <a:t>simple_int</a:t>
            </a:r>
            <a:r>
              <a:rPr lang="en-US" sz="1800" dirty="0">
                <a:solidFill>
                  <a:srgbClr val="0000FF"/>
                </a:solidFill>
              </a:rPr>
              <a:t>(float p, float r, float t) </a:t>
            </a:r>
            <a:r>
              <a:rPr lang="en-US" sz="1800" dirty="0"/>
              <a:t>// function for finding simple interest</a:t>
            </a:r>
          </a:p>
          <a:p>
            <a:pPr lvl="1">
              <a:defRPr/>
            </a:pPr>
            <a:r>
              <a:rPr lang="en-US" sz="1800" dirty="0"/>
              <a:t>{</a:t>
            </a:r>
          </a:p>
          <a:p>
            <a:pPr lvl="1">
              <a:defRPr/>
            </a:pPr>
            <a:r>
              <a:rPr lang="en-US" sz="1800" dirty="0"/>
              <a:t>    float </a:t>
            </a:r>
            <a:r>
              <a:rPr lang="en-US" sz="1800" dirty="0" err="1"/>
              <a:t>si</a:t>
            </a:r>
            <a:r>
              <a:rPr lang="en-US" sz="1800" dirty="0"/>
              <a:t>;   </a:t>
            </a:r>
          </a:p>
          <a:p>
            <a:pPr lvl="1">
              <a:defRPr/>
            </a:pPr>
            <a:r>
              <a:rPr lang="en-US" sz="1800" dirty="0"/>
              <a:t>    </a:t>
            </a:r>
            <a:r>
              <a:rPr lang="en-US" sz="1800" dirty="0" err="1"/>
              <a:t>si</a:t>
            </a:r>
            <a:r>
              <a:rPr lang="en-US" sz="1800" dirty="0"/>
              <a:t> = (p * r * t)/100;      </a:t>
            </a:r>
            <a:r>
              <a:rPr lang="en-US" sz="1800" dirty="0">
                <a:solidFill>
                  <a:srgbClr val="00B050"/>
                </a:solidFill>
              </a:rPr>
              <a:t>// formula</a:t>
            </a:r>
          </a:p>
          <a:p>
            <a:pPr lvl="1">
              <a:defRPr/>
            </a:pPr>
            <a:r>
              <a:rPr lang="en-US" sz="1800" dirty="0"/>
              <a:t>    return </a:t>
            </a:r>
            <a:r>
              <a:rPr lang="en-US" sz="1800" dirty="0" err="1"/>
              <a:t>si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B050"/>
                </a:solidFill>
              </a:rPr>
              <a:t>// returning </a:t>
            </a:r>
            <a:r>
              <a:rPr lang="en-US" sz="1800" dirty="0" err="1">
                <a:solidFill>
                  <a:srgbClr val="00B050"/>
                </a:solidFill>
              </a:rPr>
              <a:t>yhe</a:t>
            </a:r>
            <a:r>
              <a:rPr lang="en-US" sz="1800" dirty="0">
                <a:solidFill>
                  <a:srgbClr val="00B050"/>
                </a:solidFill>
              </a:rPr>
              <a:t> value of </a:t>
            </a:r>
            <a:r>
              <a:rPr lang="en-US" sz="1800" dirty="0" err="1">
                <a:solidFill>
                  <a:srgbClr val="00B050"/>
                </a:solidFill>
              </a:rPr>
              <a:t>si</a:t>
            </a:r>
            <a:endParaRPr lang="en-US" sz="1800" dirty="0">
              <a:solidFill>
                <a:srgbClr val="00B050"/>
              </a:solidFill>
            </a:endParaRPr>
          </a:p>
          <a:p>
            <a:pPr lvl="1">
              <a:defRPr/>
            </a:pPr>
            <a:r>
              <a:rPr lang="en-US" sz="1800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/>
        </p:nvSpPr>
        <p:spPr>
          <a:xfrm>
            <a:off x="314325" y="204789"/>
            <a:ext cx="7329488" cy="45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Benefits of  Functions</a:t>
            </a:r>
            <a:endParaRPr sz="3200" b="1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9029F-D254-7CB3-3782-D48B2017E6FA}"/>
              </a:ext>
            </a:extLst>
          </p:cNvPr>
          <p:cNvSpPr txBox="1"/>
          <p:nvPr/>
        </p:nvSpPr>
        <p:spPr>
          <a:xfrm>
            <a:off x="642937" y="1619161"/>
            <a:ext cx="812958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8313" indent="-457200">
              <a:buSzPct val="95000"/>
              <a:buFont typeface="+mj-lt"/>
              <a:buAutoNum type="arabicPeriod"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inter-regular"/>
              </a:rPr>
              <a:t>Modularity</a:t>
            </a:r>
            <a:r>
              <a:rPr lang="en-US" altLang="en-US" sz="2000" b="1" dirty="0">
                <a:solidFill>
                  <a:srgbClr val="333333"/>
                </a:solidFill>
                <a:latin typeface="inter-regular"/>
              </a:rPr>
              <a:t>: </a:t>
            </a:r>
            <a:r>
              <a:rPr lang="en-US" altLang="en-US" sz="2000" dirty="0">
                <a:solidFill>
                  <a:srgbClr val="333333"/>
                </a:solidFill>
                <a:latin typeface="inter-regular"/>
              </a:rPr>
              <a:t>We can </a:t>
            </a:r>
            <a:r>
              <a:rPr lang="en-US" altLang="en-US" sz="2000" dirty="0">
                <a:solidFill>
                  <a:srgbClr val="FF0000"/>
                </a:solidFill>
                <a:latin typeface="inter-regular"/>
              </a:rPr>
              <a:t>divide a large program into more separate functions.</a:t>
            </a:r>
          </a:p>
          <a:p>
            <a:pPr marL="457200" lvl="1" indent="0">
              <a:buSzPct val="95000"/>
              <a:defRPr/>
            </a:pPr>
            <a:r>
              <a:rPr lang="en-US" altLang="en-US" sz="2000" dirty="0">
                <a:solidFill>
                  <a:srgbClr val="333333"/>
                </a:solidFill>
                <a:latin typeface="inter-regular"/>
              </a:rPr>
              <a:t>Ex. we need to create a program to create a circle and color it. </a:t>
            </a:r>
          </a:p>
          <a:p>
            <a:pPr marL="457200" lvl="1" indent="0">
              <a:buSzPct val="95000"/>
              <a:defRPr/>
            </a:pPr>
            <a:r>
              <a:rPr lang="en-US" altLang="en-US" sz="2000" dirty="0">
                <a:solidFill>
                  <a:srgbClr val="333333"/>
                </a:solidFill>
                <a:latin typeface="inter-regular"/>
              </a:rPr>
              <a:t>We can create two functions to solve this problem:</a:t>
            </a:r>
          </a:p>
          <a:p>
            <a:pPr marL="1314450" lvl="3" indent="0">
              <a:buSzPct val="95000"/>
              <a:defRPr/>
            </a:pPr>
            <a:r>
              <a:rPr lang="en-US" altLang="en-US" sz="2000" dirty="0">
                <a:solidFill>
                  <a:srgbClr val="333333"/>
                </a:solidFill>
                <a:latin typeface="inter-regular"/>
              </a:rPr>
              <a:t>create a circle function</a:t>
            </a:r>
          </a:p>
          <a:p>
            <a:pPr marL="1314450" lvl="3" indent="0">
              <a:buSzPct val="95000"/>
              <a:defRPr/>
            </a:pPr>
            <a:r>
              <a:rPr lang="en-US" altLang="en-US" sz="2000" dirty="0">
                <a:solidFill>
                  <a:srgbClr val="333333"/>
                </a:solidFill>
                <a:latin typeface="inter-regular"/>
              </a:rPr>
              <a:t>create a color function</a:t>
            </a:r>
          </a:p>
          <a:p>
            <a:pPr marL="1314450" lvl="3">
              <a:buSzPct val="95000"/>
              <a:defRPr/>
            </a:pPr>
            <a:r>
              <a:rPr lang="en-US" altLang="en-US" sz="2000" dirty="0">
                <a:solidFill>
                  <a:srgbClr val="FF0000"/>
                </a:solidFill>
                <a:latin typeface="inter-regular"/>
              </a:rPr>
              <a:t>Dividing a complex problem into smaller chunks</a:t>
            </a:r>
            <a:r>
              <a:rPr lang="en-US" altLang="en-US" sz="2000" dirty="0">
                <a:solidFill>
                  <a:srgbClr val="333333"/>
                </a:solidFill>
                <a:latin typeface="inter-regular"/>
              </a:rPr>
              <a:t> makes our program  easy to understand</a:t>
            </a:r>
          </a:p>
          <a:p>
            <a:pPr marL="1314450" lvl="3" indent="0">
              <a:buSzPct val="95000"/>
              <a:defRPr/>
            </a:pPr>
            <a:endParaRPr lang="en-US" altLang="en-US" sz="2000" dirty="0">
              <a:solidFill>
                <a:srgbClr val="333333"/>
              </a:solidFill>
              <a:latin typeface="inter-regular"/>
            </a:endParaRPr>
          </a:p>
          <a:p>
            <a:pPr marL="468313" indent="-457200">
              <a:buSzPct val="95000"/>
              <a:buFontTx/>
              <a:buAutoNum type="arabicPeriod" startAt="2"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inter-regular"/>
              </a:rPr>
              <a:t>Code Reusability</a:t>
            </a:r>
            <a:r>
              <a:rPr lang="en-US" altLang="en-US" sz="2000" b="1" dirty="0">
                <a:solidFill>
                  <a:srgbClr val="333333"/>
                </a:solidFill>
                <a:latin typeface="inter-regular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We can call a </a:t>
            </a:r>
            <a:r>
              <a:rPr lang="en-US" sz="2000" dirty="0">
                <a:solidFill>
                  <a:srgbClr val="FF0000"/>
                </a:solidFill>
                <a:latin typeface="inter-regular"/>
              </a:rPr>
              <a:t>function any number of times 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in a program and from any place in a program</a:t>
            </a:r>
          </a:p>
          <a:p>
            <a:pPr marL="11113" indent="0">
              <a:buSzPct val="95000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inter-regular"/>
              </a:rPr>
              <a:t> ex.    </a:t>
            </a:r>
            <a:r>
              <a:rPr lang="en-US" altLang="en-US" sz="2000" dirty="0">
                <a:solidFill>
                  <a:srgbClr val="FF0000"/>
                </a:solidFill>
                <a:latin typeface="inter-regular"/>
              </a:rPr>
              <a:t>add(</a:t>
            </a:r>
            <a:r>
              <a:rPr lang="en-US" altLang="en-US" sz="2000" dirty="0" err="1">
                <a:solidFill>
                  <a:srgbClr val="FF0000"/>
                </a:solidFill>
                <a:latin typeface="inter-regular"/>
              </a:rPr>
              <a:t>a,b</a:t>
            </a:r>
            <a:r>
              <a:rPr lang="en-US" altLang="en-US" sz="2000" dirty="0">
                <a:solidFill>
                  <a:srgbClr val="FF0000"/>
                </a:solidFill>
                <a:latin typeface="inter-regular"/>
              </a:rPr>
              <a:t>)</a:t>
            </a:r>
          </a:p>
          <a:p>
            <a:pPr marL="11113" indent="0">
              <a:buSzPct val="95000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inter-regular"/>
              </a:rPr>
              <a:t>           called any number of times with different input</a:t>
            </a:r>
          </a:p>
          <a:p>
            <a:pPr marL="11113" indent="0">
              <a:buSzPct val="95000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inter-regular"/>
              </a:rPr>
              <a:t>          </a:t>
            </a:r>
            <a:r>
              <a:rPr lang="en-US" altLang="en-US" sz="2000" dirty="0">
                <a:solidFill>
                  <a:srgbClr val="FF0000"/>
                </a:solidFill>
                <a:latin typeface="inter-regular"/>
              </a:rPr>
              <a:t>add(3,4)</a:t>
            </a:r>
          </a:p>
          <a:p>
            <a:pPr marL="11113" indent="0">
              <a:buSzPct val="95000"/>
              <a:defRPr/>
            </a:pPr>
            <a:r>
              <a:rPr lang="en-US" altLang="en-US" sz="2000" dirty="0">
                <a:solidFill>
                  <a:srgbClr val="FF0000"/>
                </a:solidFill>
                <a:latin typeface="inter-regular"/>
              </a:rPr>
              <a:t>          add(5,6)…</a:t>
            </a:r>
            <a:r>
              <a:rPr lang="en-US" altLang="en-US" sz="2000" dirty="0" err="1">
                <a:solidFill>
                  <a:srgbClr val="FF0000"/>
                </a:solidFill>
                <a:latin typeface="inter-regular"/>
              </a:rPr>
              <a:t>etc</a:t>
            </a:r>
            <a:endParaRPr lang="en-US" altLang="en-US" sz="2000" dirty="0">
              <a:solidFill>
                <a:srgbClr val="FF0000"/>
              </a:solidFill>
              <a:latin typeface="inter-regular"/>
            </a:endParaRPr>
          </a:p>
          <a:p>
            <a:pPr marL="1314450" lvl="3" indent="0">
              <a:buSzPct val="95000"/>
              <a:defRPr/>
            </a:pPr>
            <a:endParaRPr lang="en-US" altLang="en-US" sz="2000" dirty="0">
              <a:solidFill>
                <a:srgbClr val="333333"/>
              </a:solidFill>
              <a:latin typeface="inter-regula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E17D9D-8ED2-D81F-DD46-D5F8F6DB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User defined functions</a:t>
            </a:r>
          </a:p>
        </p:txBody>
      </p:sp>
      <p:sp>
        <p:nvSpPr>
          <p:cNvPr id="43011" name="TextBox 5">
            <a:extLst>
              <a:ext uri="{FF2B5EF4-FFF2-40B4-BE49-F238E27FC236}">
                <a16:creationId xmlns:a16="http://schemas.microsoft.com/office/drawing/2014/main" id="{3CF0F3C7-33BA-55B3-2654-D522BD972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1768079"/>
            <a:ext cx="88296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</a:pP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 Q) write a c program to check the given number is </a:t>
            </a:r>
            <a:r>
              <a:rPr lang="en-US" altLang="en-US" sz="2100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PRIME OR NOT 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</a:p>
          <a:p>
            <a:pPr>
              <a:buSzPct val="95000"/>
            </a:pP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function. </a:t>
            </a:r>
          </a:p>
          <a:p>
            <a:pPr>
              <a:buSzPct val="95000"/>
            </a:pP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--------------------------------------------------------------------</a:t>
            </a:r>
          </a:p>
          <a:p>
            <a:pPr>
              <a:buSzPct val="95000"/>
            </a:pP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  INPUT: 5</a:t>
            </a:r>
          </a:p>
          <a:p>
            <a:pPr>
              <a:buSzPct val="95000"/>
            </a:pP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  OUTPUT: Given number is prime</a:t>
            </a:r>
          </a:p>
          <a:p>
            <a:pPr>
              <a:buSzPct val="95000"/>
            </a:pP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-----------------------------------------------------------------------</a:t>
            </a:r>
            <a:endParaRPr lang="en-US" altLang="en-US" sz="21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6B655D-076E-D59C-7336-55EDBDDC2EE4}"/>
              </a:ext>
            </a:extLst>
          </p:cNvPr>
          <p:cNvSpPr/>
          <p:nvPr/>
        </p:nvSpPr>
        <p:spPr>
          <a:xfrm>
            <a:off x="57150" y="4057651"/>
            <a:ext cx="6086475" cy="1384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lvl="2">
              <a:buSzPct val="95000"/>
              <a:defRPr/>
            </a:pP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LOGIC:</a:t>
            </a:r>
          </a:p>
          <a:p>
            <a:pPr marL="1243013" lvl="2" indent="-385763">
              <a:buSzPct val="95000"/>
              <a:buFontTx/>
              <a:buAutoNum type="arabicPeriod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read a number</a:t>
            </a:r>
          </a:p>
          <a:p>
            <a:pPr marL="1243013" lvl="2" indent="-385763">
              <a:buSzPct val="95000"/>
              <a:buFontTx/>
              <a:buAutoNum type="arabicPeriod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define a function </a:t>
            </a:r>
            <a:r>
              <a:rPr lang="en-US" altLang="en-US" sz="21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isprime()</a:t>
            </a:r>
          </a:p>
          <a:p>
            <a:pPr marL="1243013" lvl="2" indent="-385763">
              <a:buSzPct val="95000"/>
              <a:buFontTx/>
              <a:buAutoNum type="arabicPeriod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call the function </a:t>
            </a:r>
            <a:r>
              <a:rPr lang="en-US" altLang="en-US" sz="21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isprime()    </a:t>
            </a:r>
            <a:endParaRPr lang="en-US" altLang="en-US" sz="21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07B4-6005-0B83-CFD7-257D817BB78A}"/>
              </a:ext>
            </a:extLst>
          </p:cNvPr>
          <p:cNvSpPr/>
          <p:nvPr/>
        </p:nvSpPr>
        <p:spPr>
          <a:xfrm>
            <a:off x="6229350" y="3789760"/>
            <a:ext cx="2714625" cy="154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/>
              <a:t>isPrime(){</a:t>
            </a:r>
          </a:p>
          <a:p>
            <a:pPr lvl="1">
              <a:defRPr/>
            </a:pPr>
            <a:r>
              <a:rPr lang="en-US" sz="1050" b="1" dirty="0"/>
              <a:t>int count=0</a:t>
            </a:r>
          </a:p>
          <a:p>
            <a:pPr lvl="1">
              <a:defRPr/>
            </a:pPr>
            <a:r>
              <a:rPr lang="en-US" sz="1050" b="1" dirty="0"/>
              <a:t>for(</a:t>
            </a:r>
            <a:r>
              <a:rPr lang="en-US" sz="1050" b="1" dirty="0" err="1"/>
              <a:t>i</a:t>
            </a:r>
            <a:r>
              <a:rPr lang="en-US" sz="1050" b="1" dirty="0"/>
              <a:t>=1;i&lt;=</a:t>
            </a:r>
            <a:r>
              <a:rPr lang="en-US" sz="1050" b="1" dirty="0" err="1"/>
              <a:t>n;i</a:t>
            </a:r>
            <a:r>
              <a:rPr lang="en-US" sz="1050" b="1" dirty="0"/>
              <a:t>++)</a:t>
            </a:r>
          </a:p>
          <a:p>
            <a:pPr lvl="1">
              <a:defRPr/>
            </a:pPr>
            <a:r>
              <a:rPr lang="en-US" sz="1050" b="1" dirty="0"/>
              <a:t>{ </a:t>
            </a:r>
          </a:p>
          <a:p>
            <a:pPr lvl="1">
              <a:defRPr/>
            </a:pPr>
            <a:r>
              <a:rPr lang="en-US" sz="1050" b="1" dirty="0"/>
              <a:t> if(</a:t>
            </a:r>
            <a:r>
              <a:rPr lang="en-US" sz="1050" b="1" dirty="0" err="1"/>
              <a:t>n%i</a:t>
            </a:r>
            <a:r>
              <a:rPr lang="en-US" sz="1050" b="1" dirty="0"/>
              <a:t>==0)</a:t>
            </a:r>
          </a:p>
          <a:p>
            <a:pPr lvl="1">
              <a:defRPr/>
            </a:pPr>
            <a:r>
              <a:rPr lang="en-US" sz="1050" b="1" dirty="0"/>
              <a:t>count++;</a:t>
            </a:r>
          </a:p>
          <a:p>
            <a:pPr lvl="1">
              <a:defRPr/>
            </a:pPr>
            <a:r>
              <a:rPr lang="en-US" sz="1050" b="1" dirty="0"/>
              <a:t>}</a:t>
            </a:r>
          </a:p>
          <a:p>
            <a:pPr lvl="1">
              <a:defRPr/>
            </a:pPr>
            <a:r>
              <a:rPr lang="en-US" sz="1050" b="1" dirty="0" err="1"/>
              <a:t>retrun</a:t>
            </a:r>
            <a:r>
              <a:rPr lang="en-US" sz="1050" b="1" dirty="0"/>
              <a:t> count;</a:t>
            </a:r>
          </a:p>
          <a:p>
            <a:pPr>
              <a:defRPr/>
            </a:pPr>
            <a:r>
              <a:rPr lang="en-US" sz="105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>
            <a:extLst>
              <a:ext uri="{FF2B5EF4-FFF2-40B4-BE49-F238E27FC236}">
                <a16:creationId xmlns:a16="http://schemas.microsoft.com/office/drawing/2014/main" id="{BB19077D-FA8A-1955-7B76-0ADEA9C3B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2728"/>
            <a:ext cx="9144000" cy="43396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defRPr/>
            </a:pPr>
            <a:r>
              <a:rPr lang="en-US" sz="1800" dirty="0">
                <a:solidFill>
                  <a:srgbClr val="0000FF"/>
                </a:solidFill>
              </a:rPr>
              <a:t>//CHECK PRIME OR NOT</a:t>
            </a:r>
          </a:p>
          <a:p>
            <a:pPr lvl="1">
              <a:defRPr/>
            </a:pPr>
            <a:r>
              <a:rPr lang="en-US" sz="1800" dirty="0">
                <a:solidFill>
                  <a:srgbClr val="FF0000"/>
                </a:solidFill>
              </a:rPr>
              <a:t>#include&lt;stdio.h&gt;</a:t>
            </a:r>
          </a:p>
          <a:p>
            <a:pPr marL="333375" lvl="2" indent="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1500" b="1" spc="113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int </a:t>
            </a:r>
            <a:r>
              <a:rPr lang="en-US" sz="1500" b="1" spc="113" dirty="0" err="1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isPrime</a:t>
            </a:r>
            <a:r>
              <a:rPr lang="en-US" sz="1500" b="1" spc="113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(int a);</a:t>
            </a:r>
          </a:p>
          <a:p>
            <a:pPr lvl="1">
              <a:defRPr/>
            </a:pPr>
            <a:r>
              <a:rPr lang="en-US" sz="1800" dirty="0"/>
              <a:t>int main()</a:t>
            </a:r>
          </a:p>
          <a:p>
            <a:pPr lvl="1">
              <a:defRPr/>
            </a:pPr>
            <a:r>
              <a:rPr lang="en-US" sz="1800" dirty="0"/>
              <a:t>{</a:t>
            </a:r>
          </a:p>
          <a:p>
            <a:pPr lvl="1">
              <a:defRPr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n,fact_count</a:t>
            </a:r>
            <a:r>
              <a:rPr lang="en-US" sz="1800" dirty="0"/>
              <a:t>;</a:t>
            </a:r>
          </a:p>
          <a:p>
            <a:pPr lvl="1">
              <a:defRPr/>
            </a:pPr>
            <a:r>
              <a:rPr lang="en-US" sz="1800" dirty="0"/>
              <a:t>	 printf(</a:t>
            </a:r>
            <a:r>
              <a:rPr lang="en-US" sz="1800" dirty="0">
                <a:solidFill>
                  <a:srgbClr val="0000FF"/>
                </a:solidFill>
              </a:rPr>
              <a:t>" Input a positive number : "</a:t>
            </a:r>
            <a:r>
              <a:rPr lang="en-US" sz="1800" dirty="0"/>
              <a:t>);</a:t>
            </a:r>
          </a:p>
          <a:p>
            <a:pPr lvl="1">
              <a:defRPr/>
            </a:pPr>
            <a:r>
              <a:rPr lang="en-US" sz="1800" dirty="0"/>
              <a:t>    scanf("%</a:t>
            </a:r>
            <a:r>
              <a:rPr lang="en-US" sz="1800" dirty="0" err="1"/>
              <a:t>d",&amp;n</a:t>
            </a:r>
            <a:r>
              <a:rPr lang="en-US" sz="1800" dirty="0"/>
              <a:t>);</a:t>
            </a:r>
          </a:p>
          <a:p>
            <a:pPr marL="342900" lvl="1">
              <a:defRPr/>
            </a:pPr>
            <a:r>
              <a:rPr lang="en-US" sz="1800" dirty="0"/>
              <a:t>       </a:t>
            </a:r>
            <a:r>
              <a:rPr lang="en-US" sz="1500" b="1" dirty="0">
                <a:solidFill>
                  <a:srgbClr val="FF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</a:rPr>
              <a:t>fact_count = </a:t>
            </a:r>
            <a:r>
              <a:rPr lang="en-US" sz="1500" b="1" dirty="0">
                <a:solidFill>
                  <a:srgbClr val="C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</a:rPr>
              <a:t>isPrime (n);</a:t>
            </a:r>
          </a:p>
          <a:p>
            <a:pPr lvl="1">
              <a:defRPr/>
            </a:pPr>
            <a:r>
              <a:rPr lang="en-US" sz="1800" dirty="0"/>
              <a:t>    if(</a:t>
            </a:r>
            <a:r>
              <a:rPr lang="en-US" sz="1800" dirty="0" err="1"/>
              <a:t>fact_count</a:t>
            </a:r>
            <a:r>
              <a:rPr lang="en-US" sz="1800" dirty="0"/>
              <a:t> ==2)</a:t>
            </a:r>
          </a:p>
          <a:p>
            <a:pPr lvl="1">
              <a:defRPr/>
            </a:pPr>
            <a:r>
              <a:rPr lang="en-US" sz="1800" dirty="0"/>
              <a:t>        printf(</a:t>
            </a:r>
            <a:r>
              <a:rPr lang="en-US" sz="1800" dirty="0">
                <a:solidFill>
                  <a:srgbClr val="0000FF"/>
                </a:solidFill>
              </a:rPr>
              <a:t>" %d is a prime number \n"</a:t>
            </a:r>
            <a:r>
              <a:rPr lang="en-US" sz="1800" dirty="0"/>
              <a:t>, n);</a:t>
            </a:r>
          </a:p>
          <a:p>
            <a:pPr lvl="1">
              <a:defRPr/>
            </a:pPr>
            <a:r>
              <a:rPr lang="en-US" sz="1800" dirty="0"/>
              <a:t>      else</a:t>
            </a:r>
          </a:p>
          <a:p>
            <a:pPr lvl="1">
              <a:defRPr/>
            </a:pPr>
            <a:r>
              <a:rPr lang="en-US" sz="1800" dirty="0"/>
              <a:t>      printf(</a:t>
            </a:r>
            <a:r>
              <a:rPr lang="en-US" sz="1800" dirty="0">
                <a:solidFill>
                  <a:srgbClr val="0000FF"/>
                </a:solidFill>
              </a:rPr>
              <a:t>" %d is not a prime number\n"</a:t>
            </a:r>
            <a:r>
              <a:rPr lang="en-US" sz="1800" dirty="0"/>
              <a:t>, n);</a:t>
            </a:r>
          </a:p>
          <a:p>
            <a:pPr lvl="1">
              <a:defRPr/>
            </a:pPr>
            <a:r>
              <a:rPr lang="en-US" sz="1800" dirty="0"/>
              <a:t>   return 0;</a:t>
            </a:r>
          </a:p>
          <a:p>
            <a:pPr lvl="1">
              <a:defRPr/>
            </a:pPr>
            <a:r>
              <a:rPr lang="en-US" sz="1800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D2053E-DE14-87A0-4780-A66B67390B0A}"/>
              </a:ext>
            </a:extLst>
          </p:cNvPr>
          <p:cNvSpPr/>
          <p:nvPr/>
        </p:nvSpPr>
        <p:spPr>
          <a:xfrm>
            <a:off x="5524500" y="2286000"/>
            <a:ext cx="3371850" cy="24006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500" b="1" dirty="0" err="1">
                <a:solidFill>
                  <a:srgbClr val="FF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</a:rPr>
              <a:t>int</a:t>
            </a:r>
            <a:r>
              <a:rPr lang="en-US" sz="1500" b="1" dirty="0">
                <a:solidFill>
                  <a:srgbClr val="FF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</a:rPr>
              <a:t>isPrime</a:t>
            </a:r>
            <a:r>
              <a:rPr lang="en-US" sz="1500" b="1" dirty="0">
                <a:solidFill>
                  <a:srgbClr val="FF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en-US" sz="1500" b="1" dirty="0" err="1">
                <a:solidFill>
                  <a:srgbClr val="FF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</a:rPr>
              <a:t>int</a:t>
            </a:r>
            <a:r>
              <a:rPr lang="en-US" sz="1500" b="1" dirty="0">
                <a:solidFill>
                  <a:srgbClr val="FF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</a:rPr>
              <a:t> n)</a:t>
            </a:r>
          </a:p>
          <a:p>
            <a:pPr lvl="1">
              <a:defRPr/>
            </a:pPr>
            <a:r>
              <a:rPr lang="en-US" sz="1500" dirty="0"/>
              <a:t>{</a:t>
            </a:r>
          </a:p>
          <a:p>
            <a:pPr lvl="1">
              <a:defRPr/>
            </a:pPr>
            <a:r>
              <a:rPr lang="en-US" sz="1500" dirty="0"/>
              <a:t>    int i,count=0;</a:t>
            </a:r>
          </a:p>
          <a:p>
            <a:pPr lvl="1">
              <a:defRPr/>
            </a:pPr>
            <a:r>
              <a:rPr lang="en-US" sz="1500" dirty="0"/>
              <a:t>    for(</a:t>
            </a:r>
            <a:r>
              <a:rPr lang="en-US" sz="1500" dirty="0" err="1"/>
              <a:t>i</a:t>
            </a:r>
            <a:r>
              <a:rPr lang="en-US" sz="1500" dirty="0"/>
              <a:t>=1;i&lt;=</a:t>
            </a:r>
            <a:r>
              <a:rPr lang="en-US" sz="1500" dirty="0" err="1"/>
              <a:t>n;i</a:t>
            </a:r>
            <a:r>
              <a:rPr lang="en-US" sz="1500" dirty="0"/>
              <a:t>++)</a:t>
            </a:r>
          </a:p>
          <a:p>
            <a:pPr lvl="1">
              <a:defRPr/>
            </a:pPr>
            <a:r>
              <a:rPr lang="en-US" sz="1500" dirty="0"/>
              <a:t>    {</a:t>
            </a:r>
          </a:p>
          <a:p>
            <a:pPr lvl="1">
              <a:defRPr/>
            </a:pPr>
            <a:r>
              <a:rPr lang="en-US" sz="1500" dirty="0"/>
              <a:t>           if(</a:t>
            </a:r>
            <a:r>
              <a:rPr lang="en-US" sz="1500" dirty="0" err="1"/>
              <a:t>n%i</a:t>
            </a:r>
            <a:r>
              <a:rPr lang="en-US" sz="1500" dirty="0"/>
              <a:t>==0)</a:t>
            </a:r>
          </a:p>
          <a:p>
            <a:pPr lvl="1">
              <a:defRPr/>
            </a:pPr>
            <a:r>
              <a:rPr lang="en-US" sz="1500" dirty="0"/>
              <a:t>           count++;</a:t>
            </a:r>
          </a:p>
          <a:p>
            <a:pPr lvl="1">
              <a:defRPr/>
            </a:pPr>
            <a:r>
              <a:rPr lang="en-US" sz="1500" dirty="0"/>
              <a:t>    }</a:t>
            </a:r>
          </a:p>
          <a:p>
            <a:pPr lvl="1">
              <a:defRPr/>
            </a:pPr>
            <a:r>
              <a:rPr lang="en-US" sz="1500" dirty="0"/>
              <a:t>return count;</a:t>
            </a:r>
          </a:p>
          <a:p>
            <a:pPr lvl="1">
              <a:defRPr/>
            </a:pPr>
            <a:r>
              <a:rPr lang="en-US" sz="1500" dirty="0"/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998935"/>
            <a:ext cx="8382000" cy="60126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Function scope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450" y="1917342"/>
            <a:ext cx="880110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6224" indent="-257175">
              <a:buSzPct val="95000"/>
              <a:buFont typeface="Wingdings" panose="05000000000000000000" pitchFamily="2" charset="2"/>
              <a:buChar char="§"/>
              <a:tabLst>
                <a:tab pos="105251" algn="l"/>
              </a:tabLst>
              <a:defRPr/>
            </a:pPr>
            <a:r>
              <a:rPr lang="en-US" sz="1800" dirty="0"/>
              <a:t>A scope in any programming is a </a:t>
            </a:r>
            <a:r>
              <a:rPr lang="en-US" sz="1800" dirty="0">
                <a:solidFill>
                  <a:srgbClr val="FF0000"/>
                </a:solidFill>
              </a:rPr>
              <a:t>REGION OF THE PROGRAM </a:t>
            </a:r>
            <a:r>
              <a:rPr lang="en-US" sz="1800" dirty="0"/>
              <a:t>where a </a:t>
            </a:r>
            <a:r>
              <a:rPr lang="en-US" sz="1800" b="1" dirty="0">
                <a:solidFill>
                  <a:srgbClr val="FF0000"/>
                </a:solidFill>
              </a:rPr>
              <a:t>defined variable can have its existence</a:t>
            </a:r>
            <a:r>
              <a:rPr lang="en-US" sz="1800" dirty="0"/>
              <a:t> and beyond that variable it cannot be accessed. </a:t>
            </a:r>
          </a:p>
          <a:p>
            <a:pPr marL="9049">
              <a:buSzPct val="95000"/>
              <a:tabLst>
                <a:tab pos="105251" algn="l"/>
              </a:tabLst>
              <a:defRPr/>
            </a:pPr>
            <a:r>
              <a:rPr lang="en-US" sz="1800" dirty="0"/>
              <a:t>   </a:t>
            </a:r>
          </a:p>
          <a:p>
            <a:pPr marL="9049">
              <a:buSzPct val="95000"/>
              <a:tabLst>
                <a:tab pos="105251" algn="l"/>
              </a:tabLst>
              <a:defRPr/>
            </a:pPr>
            <a:r>
              <a:rPr lang="en-US" sz="1800" dirty="0"/>
              <a:t>	    i.e. </a:t>
            </a:r>
            <a:r>
              <a:rPr lang="en-US" sz="1800" dirty="0">
                <a:solidFill>
                  <a:srgbClr val="0000FF"/>
                </a:solidFill>
              </a:rPr>
              <a:t>Scope = Lifetime</a:t>
            </a:r>
          </a:p>
          <a:p>
            <a:pPr marL="266224" indent="-257175">
              <a:buSzPct val="95000"/>
              <a:buFont typeface="Wingdings" panose="05000000000000000000" pitchFamily="2" charset="2"/>
              <a:buChar char="§"/>
              <a:tabLst>
                <a:tab pos="105251" algn="l"/>
              </a:tabLst>
              <a:defRPr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686300" y="2944417"/>
            <a:ext cx="4286250" cy="221599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/>
              <a:t>//PROGRAM FOR FUNCTION SCOPE</a:t>
            </a:r>
          </a:p>
          <a:p>
            <a:pPr>
              <a:defRPr/>
            </a:pPr>
            <a:r>
              <a:rPr lang="en-US" sz="1050" b="1" dirty="0"/>
              <a:t>#include &lt;stdio.h&gt;</a:t>
            </a:r>
          </a:p>
          <a:p>
            <a:pPr>
              <a:defRPr/>
            </a:pPr>
            <a:r>
              <a:rPr lang="en-US" sz="1050" b="1" dirty="0">
                <a:solidFill>
                  <a:srgbClr val="CC00FF"/>
                </a:solidFill>
              </a:rPr>
              <a:t>int x=10;    </a:t>
            </a:r>
            <a:r>
              <a:rPr lang="en-US" sz="1050" b="1" dirty="0">
                <a:solidFill>
                  <a:srgbClr val="0000FF"/>
                </a:solidFill>
              </a:rPr>
              <a:t>//GLOBAL VARIALE</a:t>
            </a:r>
          </a:p>
          <a:p>
            <a:pPr>
              <a:defRPr/>
            </a:pPr>
            <a:r>
              <a:rPr lang="en-US" sz="1050" b="1" dirty="0"/>
              <a:t>int main()</a:t>
            </a:r>
          </a:p>
          <a:p>
            <a:pPr>
              <a:defRPr/>
            </a:pPr>
            <a:r>
              <a:rPr lang="en-US" sz="1050" b="1" dirty="0"/>
              <a:t>{</a:t>
            </a:r>
          </a:p>
          <a:p>
            <a:pPr>
              <a:defRPr/>
            </a:pPr>
            <a:r>
              <a:rPr lang="en-US" sz="1050" b="1" dirty="0">
                <a:solidFill>
                  <a:srgbClr val="FF0000"/>
                </a:solidFill>
              </a:rPr>
              <a:t>      int a= 34;   //LOCAL VARIABLE  </a:t>
            </a:r>
          </a:p>
          <a:p>
            <a:pPr>
              <a:defRPr/>
            </a:pPr>
            <a:r>
              <a:rPr lang="en-US" sz="1050" b="1" dirty="0">
                <a:solidFill>
                  <a:srgbClr val="FF0000"/>
                </a:solidFill>
              </a:rPr>
              <a:t>  </a:t>
            </a:r>
            <a:r>
              <a:rPr lang="en-US" sz="1200" b="1" dirty="0"/>
              <a:t>// Scope of this variable is within main() function only.</a:t>
            </a:r>
          </a:p>
          <a:p>
            <a:pPr>
              <a:defRPr/>
            </a:pPr>
            <a:r>
              <a:rPr lang="en-US" sz="1050" b="1" dirty="0"/>
              <a:t>    // Therefore, called LOCAL to main() function.</a:t>
            </a:r>
          </a:p>
          <a:p>
            <a:pPr>
              <a:defRPr/>
            </a:pPr>
            <a:r>
              <a:rPr lang="en-US" sz="1050" b="1" dirty="0"/>
              <a:t>   </a:t>
            </a:r>
          </a:p>
          <a:p>
            <a:pPr>
              <a:defRPr/>
            </a:pPr>
            <a:r>
              <a:rPr lang="en-US" sz="1050" b="1" dirty="0"/>
              <a:t>      printf("%d", a);</a:t>
            </a:r>
          </a:p>
          <a:p>
            <a:pPr>
              <a:defRPr/>
            </a:pPr>
            <a:r>
              <a:rPr lang="en-US" sz="1050" b="1" dirty="0"/>
              <a:t>   </a:t>
            </a:r>
          </a:p>
          <a:p>
            <a:pPr>
              <a:defRPr/>
            </a:pPr>
            <a:r>
              <a:rPr lang="en-US" sz="1050" b="1" dirty="0"/>
              <a:t>    return 0;</a:t>
            </a:r>
          </a:p>
          <a:p>
            <a:pPr>
              <a:defRPr/>
            </a:pPr>
            <a:r>
              <a:rPr lang="en-US" sz="1050" b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663" y="3143250"/>
            <a:ext cx="4545806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224" indent="-257175">
              <a:buSzPct val="95000"/>
              <a:buFont typeface="Wingdings" panose="05000000000000000000" pitchFamily="2" charset="2"/>
              <a:buChar char="§"/>
              <a:tabLst>
                <a:tab pos="105251" algn="l"/>
              </a:tabLst>
              <a:defRPr/>
            </a:pPr>
            <a:r>
              <a:rPr lang="en-US" sz="1500" b="1" dirty="0"/>
              <a:t>LOCAL SCOPE</a:t>
            </a:r>
            <a:endParaRPr lang="en-US" sz="1500" b="1" dirty="0">
              <a:sym typeface="Wingdings" panose="05000000000000000000" pitchFamily="2" charset="2"/>
            </a:endParaRPr>
          </a:p>
          <a:p>
            <a:pPr marL="9049">
              <a:buSzPct val="95000"/>
              <a:tabLst>
                <a:tab pos="105251" algn="l"/>
              </a:tabLst>
              <a:defRPr/>
            </a:pPr>
            <a:r>
              <a:rPr lang="en-US" sz="1500" b="1" dirty="0">
                <a:sym typeface="Wingdings" panose="05000000000000000000" pitchFamily="2" charset="2"/>
              </a:rPr>
              <a:t>		</a:t>
            </a:r>
          </a:p>
          <a:p>
            <a:pPr marL="609124" lvl="1" indent="-257175">
              <a:buSzPct val="95000"/>
              <a:buFont typeface="Wingdings" panose="05000000000000000000" pitchFamily="2" charset="2"/>
              <a:buChar char="§"/>
              <a:tabLst>
                <a:tab pos="105251" algn="l"/>
              </a:tabLst>
              <a:defRPr/>
            </a:pPr>
            <a:r>
              <a:rPr lang="en-US" sz="1500" b="1" dirty="0"/>
              <a:t>Inside a function </a:t>
            </a:r>
            <a:r>
              <a:rPr lang="en-US" sz="1500" dirty="0"/>
              <a:t>or </a:t>
            </a:r>
            <a:r>
              <a:rPr lang="en-US" sz="1500" b="1" dirty="0"/>
              <a:t>a block </a:t>
            </a:r>
            <a:r>
              <a:rPr lang="en-US" sz="1500" dirty="0"/>
              <a:t>which is called </a:t>
            </a:r>
            <a:r>
              <a:rPr lang="en-US" sz="1500" b="1" dirty="0">
                <a:solidFill>
                  <a:srgbClr val="C00000"/>
                </a:solidFill>
              </a:rPr>
              <a:t>local variables.</a:t>
            </a:r>
          </a:p>
          <a:p>
            <a:pPr marL="266224" indent="-257175">
              <a:buSzPct val="95000"/>
              <a:buFont typeface="Wingdings" panose="05000000000000000000" pitchFamily="2" charset="2"/>
              <a:buChar char="§"/>
              <a:tabLst>
                <a:tab pos="105251" algn="l"/>
              </a:tabLst>
              <a:defRPr/>
            </a:pPr>
            <a:endParaRPr lang="en-US" sz="1500" dirty="0"/>
          </a:p>
          <a:p>
            <a:pPr marL="266224" indent="-257175">
              <a:buSzPct val="95000"/>
              <a:buFont typeface="Wingdings" panose="05000000000000000000" pitchFamily="2" charset="2"/>
              <a:buChar char="§"/>
              <a:tabLst>
                <a:tab pos="105251" algn="l"/>
              </a:tabLst>
              <a:defRPr/>
            </a:pPr>
            <a:r>
              <a:rPr lang="en-US" sz="1500" b="1" dirty="0"/>
              <a:t>GLOABAL SCOPE</a:t>
            </a:r>
            <a:endParaRPr lang="en-US" sz="1500" b="1" dirty="0">
              <a:sym typeface="Wingdings" panose="05000000000000000000" pitchFamily="2" charset="2"/>
            </a:endParaRPr>
          </a:p>
          <a:p>
            <a:pPr marL="351949" lvl="1">
              <a:buSzPct val="95000"/>
              <a:tabLst>
                <a:tab pos="105251" algn="l"/>
              </a:tabLst>
              <a:defRPr/>
            </a:pPr>
            <a:endParaRPr lang="en-US" sz="1500" b="1" dirty="0"/>
          </a:p>
          <a:p>
            <a:pPr marL="609124" lvl="1" indent="-257175">
              <a:buSzPct val="95000"/>
              <a:buFont typeface="Wingdings" panose="05000000000000000000" pitchFamily="2" charset="2"/>
              <a:buChar char="§"/>
              <a:tabLst>
                <a:tab pos="105251" algn="l"/>
              </a:tabLst>
              <a:defRPr/>
            </a:pPr>
            <a:r>
              <a:rPr lang="en-US" sz="1500" b="1" dirty="0"/>
              <a:t>Outside of all functions </a:t>
            </a:r>
            <a:r>
              <a:rPr lang="en-US" sz="1500" dirty="0"/>
              <a:t>which is called </a:t>
            </a:r>
            <a:r>
              <a:rPr lang="en-US" sz="1500" dirty="0">
                <a:solidFill>
                  <a:srgbClr val="C00000"/>
                </a:solidFill>
              </a:rPr>
              <a:t>global </a:t>
            </a:r>
            <a:r>
              <a:rPr lang="en-US" sz="1800" dirty="0">
                <a:solidFill>
                  <a:srgbClr val="C00000"/>
                </a:solidFill>
              </a:rPr>
              <a:t>variables.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926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998935"/>
            <a:ext cx="8382000" cy="60126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unction scope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7158" y="1704842"/>
            <a:ext cx="359926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sz="16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Function Scope:</a:t>
            </a:r>
          </a:p>
          <a:p>
            <a:pPr marL="257175" indent="-257175" algn="just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rgbClr val="202124"/>
                </a:solidFill>
                <a:cs typeface="Arial" panose="020B0604020202020204" pitchFamily="34" charset="0"/>
              </a:rPr>
              <a:t>A Function scope </a:t>
            </a:r>
            <a:r>
              <a:rPr lang="en-US" sz="1600" b="1" dirty="0">
                <a:solidFill>
                  <a:srgbClr val="202124"/>
                </a:solidFill>
                <a:cs typeface="Arial" panose="020B0604020202020204" pitchFamily="34" charset="0"/>
              </a:rPr>
              <a:t>begins at the opening of the function and ends with the closing of it</a:t>
            </a:r>
            <a:r>
              <a:rPr lang="en-US" sz="1600" dirty="0">
                <a:solidFill>
                  <a:srgbClr val="202124"/>
                </a:solidFill>
                <a:cs typeface="Arial" panose="020B0604020202020204" pitchFamily="34" charset="0"/>
              </a:rPr>
              <a:t>. </a:t>
            </a:r>
          </a:p>
          <a:p>
            <a:pPr marL="257175" indent="-257175" algn="just">
              <a:buFont typeface="Wingdings" panose="05000000000000000000" pitchFamily="2" charset="2"/>
              <a:buChar char="§"/>
              <a:defRPr/>
            </a:pPr>
            <a:endParaRPr lang="en-US" sz="1600" dirty="0">
              <a:solidFill>
                <a:srgbClr val="202124"/>
              </a:solidFill>
              <a:cs typeface="Arial" panose="020B0604020202020204" pitchFamily="34" charset="0"/>
            </a:endParaRPr>
          </a:p>
          <a:p>
            <a:pPr marL="257175" indent="-257175" algn="just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Block Level Scope: </a:t>
            </a:r>
            <a:r>
              <a:rPr lang="en-US" sz="1600" dirty="0">
                <a:solidFill>
                  <a:srgbClr val="202124"/>
                </a:solidFill>
                <a:cs typeface="Arial" panose="020B0604020202020204" pitchFamily="34" charset="0"/>
              </a:rPr>
              <a:t>This scope restricts the </a:t>
            </a: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variable that is declared inside a specific block</a:t>
            </a:r>
            <a:r>
              <a:rPr lang="en-US" sz="1600" dirty="0">
                <a:solidFill>
                  <a:srgbClr val="202124"/>
                </a:solidFill>
                <a:cs typeface="Arial" panose="020B0604020202020204" pitchFamily="34" charset="0"/>
              </a:rPr>
              <a:t>, from access by the outside of the block.</a:t>
            </a:r>
          </a:p>
          <a:p>
            <a:pPr marL="257175" indent="-257175" algn="just">
              <a:buFont typeface="Wingdings" panose="05000000000000000000" pitchFamily="2" charset="2"/>
              <a:buChar char="§"/>
              <a:defRPr/>
            </a:pPr>
            <a:endParaRPr lang="en-US" sz="1600" dirty="0">
              <a:solidFill>
                <a:srgbClr val="202124"/>
              </a:solidFill>
              <a:cs typeface="Arial" panose="020B0604020202020204" pitchFamily="34" charset="0"/>
            </a:endParaRPr>
          </a:p>
          <a:p>
            <a:pPr marL="257175" indent="-257175" algn="just">
              <a:buFont typeface="Wingdings" panose="05000000000000000000" pitchFamily="2" charset="2"/>
              <a:buChar char="§"/>
              <a:defRPr/>
            </a:pPr>
            <a:r>
              <a:rPr lang="en-US" sz="1600" b="1" dirty="0">
                <a:solidFill>
                  <a:srgbClr val="202124"/>
                </a:solidFill>
                <a:cs typeface="Arial" panose="020B0604020202020204" pitchFamily="34" charset="0"/>
              </a:rPr>
              <a:t>A function itself is a block</a:t>
            </a:r>
            <a:r>
              <a:rPr lang="en-US" sz="1600" dirty="0">
                <a:solidFill>
                  <a:srgbClr val="202124"/>
                </a:solidFill>
                <a:cs typeface="Arial" panose="020B0604020202020204" pitchFamily="34" charset="0"/>
              </a:rPr>
              <a:t>. Parameters and other local variables of a function follow the same </a:t>
            </a:r>
            <a:r>
              <a:rPr lang="en-US" sz="1600" b="1" dirty="0">
                <a:solidFill>
                  <a:srgbClr val="202124"/>
                </a:solidFill>
                <a:cs typeface="Arial" panose="020B0604020202020204" pitchFamily="34" charset="0"/>
              </a:rPr>
              <a:t>block scope </a:t>
            </a:r>
            <a:r>
              <a:rPr lang="en-US" sz="1600" dirty="0">
                <a:solidFill>
                  <a:srgbClr val="202124"/>
                </a:solidFill>
                <a:cs typeface="Arial" panose="020B0604020202020204" pitchFamily="34" charset="0"/>
              </a:rPr>
              <a:t>rules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82414" y="1876292"/>
            <a:ext cx="4800600" cy="37856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endParaRPr lang="en-US" sz="15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500" dirty="0">
                <a:cs typeface="Arial" panose="020B0604020202020204" pitchFamily="34" charset="0"/>
              </a:rPr>
              <a:t>void </a:t>
            </a:r>
            <a:r>
              <a:rPr lang="en-US" sz="1500" dirty="0">
                <a:solidFill>
                  <a:srgbClr val="C00000"/>
                </a:solidFill>
                <a:cs typeface="Arial" panose="020B0604020202020204" pitchFamily="34" charset="0"/>
              </a:rPr>
              <a:t>func1()</a:t>
            </a:r>
          </a:p>
          <a:p>
            <a:pPr>
              <a:defRPr/>
            </a:pPr>
            <a:r>
              <a:rPr lang="en-US" sz="15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{</a:t>
            </a:r>
          </a:p>
          <a:p>
            <a:pPr>
              <a:defRPr/>
            </a:pPr>
            <a:r>
              <a:rPr lang="en-US" sz="1500" dirty="0">
                <a:solidFill>
                  <a:srgbClr val="C00000"/>
                </a:solidFill>
                <a:cs typeface="Arial" panose="020B0604020202020204" pitchFamily="34" charset="0"/>
              </a:rPr>
              <a:t>       int a,b;</a:t>
            </a:r>
          </a:p>
          <a:p>
            <a:pPr>
              <a:defRPr/>
            </a:pPr>
            <a:r>
              <a:rPr lang="en-US" sz="1500" dirty="0">
                <a:solidFill>
                  <a:srgbClr val="C00000"/>
                </a:solidFill>
                <a:cs typeface="Arial" panose="020B0604020202020204" pitchFamily="34" charset="0"/>
              </a:rPr>
              <a:t>         // local scope</a:t>
            </a:r>
          </a:p>
          <a:p>
            <a:pPr>
              <a:defRPr/>
            </a:pPr>
            <a:r>
              <a:rPr lang="en-US" sz="15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}</a:t>
            </a:r>
          </a:p>
          <a:p>
            <a:pPr>
              <a:defRPr/>
            </a:pPr>
            <a:r>
              <a:rPr lang="en-US" sz="1500" dirty="0">
                <a:cs typeface="Arial" panose="020B0604020202020204" pitchFamily="34" charset="0"/>
              </a:rPr>
              <a:t>void</a:t>
            </a:r>
            <a:r>
              <a:rPr lang="en-US" sz="15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cs typeface="Arial" panose="020B0604020202020204" pitchFamily="34" charset="0"/>
              </a:rPr>
              <a:t>funct2()</a:t>
            </a:r>
          </a:p>
          <a:p>
            <a:pPr>
              <a:defRPr/>
            </a:pPr>
            <a:r>
              <a:rPr lang="en-US" sz="15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{</a:t>
            </a:r>
          </a:p>
          <a:p>
            <a:pPr>
              <a:defRPr/>
            </a:pPr>
            <a:r>
              <a:rPr lang="en-US" sz="15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    </a:t>
            </a:r>
            <a:r>
              <a:rPr lang="en-US" sz="1500" dirty="0">
                <a:solidFill>
                  <a:srgbClr val="CC00FF"/>
                </a:solidFill>
                <a:cs typeface="Arial" panose="020B0604020202020204" pitchFamily="34" charset="0"/>
              </a:rPr>
              <a:t>int a,b;  </a:t>
            </a:r>
            <a:r>
              <a:rPr lang="en-US" sz="1500" dirty="0">
                <a:solidFill>
                  <a:srgbClr val="0000FF"/>
                </a:solidFill>
                <a:cs typeface="Arial" panose="020B0604020202020204" pitchFamily="34" charset="0"/>
              </a:rPr>
              <a:t>// local scope  here a and b declared holds </a:t>
            </a:r>
            <a:r>
              <a:rPr lang="en-US" sz="1500" dirty="0">
                <a:solidFill>
                  <a:srgbClr val="FF0000"/>
                </a:solidFill>
                <a:cs typeface="Arial" panose="020B0604020202020204" pitchFamily="34" charset="0"/>
              </a:rPr>
              <a:t>different memory locations </a:t>
            </a:r>
            <a:r>
              <a:rPr lang="en-US" sz="1500" dirty="0">
                <a:solidFill>
                  <a:srgbClr val="0000FF"/>
                </a:solidFill>
                <a:cs typeface="Arial" panose="020B0604020202020204" pitchFamily="34" charset="0"/>
              </a:rPr>
              <a:t>a,b declared in funct1()  </a:t>
            </a:r>
          </a:p>
          <a:p>
            <a:pPr>
              <a:defRPr/>
            </a:pPr>
            <a:r>
              <a:rPr lang="en-US" sz="1500" dirty="0">
                <a:solidFill>
                  <a:srgbClr val="00B0F0"/>
                </a:solidFill>
                <a:cs typeface="Arial" panose="020B0604020202020204" pitchFamily="34" charset="0"/>
              </a:rPr>
              <a:t> </a:t>
            </a:r>
            <a:endParaRPr lang="en-US" sz="15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sz="1500" dirty="0">
                <a:solidFill>
                  <a:srgbClr val="CC00FF"/>
                </a:solidFill>
                <a:cs typeface="Arial" panose="020B0604020202020204" pitchFamily="34" charset="0"/>
              </a:rPr>
              <a:t>{   </a:t>
            </a:r>
            <a:r>
              <a:rPr lang="en-US" sz="15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     </a:t>
            </a:r>
          </a:p>
          <a:p>
            <a:pPr lvl="1">
              <a:defRPr/>
            </a:pPr>
            <a:r>
              <a:rPr lang="en-US" sz="1500" dirty="0">
                <a:solidFill>
                  <a:srgbClr val="CC00FF"/>
                </a:solidFill>
                <a:cs typeface="Arial" panose="020B0604020202020204" pitchFamily="34" charset="0"/>
              </a:rPr>
              <a:t>  int a,b;  // bock scope</a:t>
            </a:r>
          </a:p>
          <a:p>
            <a:pPr lvl="1">
              <a:defRPr/>
            </a:pPr>
            <a:endParaRPr lang="en-US" sz="15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sz="1500" dirty="0">
                <a:solidFill>
                  <a:srgbClr val="CC00FF"/>
                </a:solidFill>
                <a:cs typeface="Arial" panose="020B0604020202020204" pitchFamily="34" charset="0"/>
              </a:rPr>
              <a:t>}	</a:t>
            </a:r>
          </a:p>
          <a:p>
            <a:pPr>
              <a:defRPr/>
            </a:pPr>
            <a:r>
              <a:rPr lang="en-US" sz="15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337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998935"/>
            <a:ext cx="8382000" cy="60126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Function scope- local variable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450" y="1885950"/>
            <a:ext cx="42291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CC00FF"/>
                </a:solidFill>
              </a:rPr>
              <a:t>LOCAL VARIABLES(LOCAL SCOPE)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endParaRPr lang="en-US" sz="1500" dirty="0"/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en-US" sz="1500" dirty="0"/>
              <a:t>Variables  </a:t>
            </a:r>
            <a:r>
              <a:rPr lang="en-US" sz="1500" dirty="0">
                <a:solidFill>
                  <a:srgbClr val="C00000"/>
                </a:solidFill>
              </a:rPr>
              <a:t>within or inside a function block </a:t>
            </a:r>
            <a:r>
              <a:rPr lang="en-US" sz="1500" dirty="0"/>
              <a:t>are known as </a:t>
            </a:r>
            <a:r>
              <a:rPr lang="en-US" sz="1500" b="1" dirty="0"/>
              <a:t>Local variables.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endParaRPr lang="en-US" sz="1500" dirty="0"/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en-US" sz="1500" dirty="0"/>
              <a:t>These variables </a:t>
            </a:r>
            <a:r>
              <a:rPr lang="en-US" sz="1500" b="1" dirty="0">
                <a:solidFill>
                  <a:srgbClr val="C00000"/>
                </a:solidFill>
              </a:rPr>
              <a:t>can only be accessed within the function </a:t>
            </a:r>
            <a:r>
              <a:rPr lang="en-US" sz="1500" dirty="0"/>
              <a:t>in which they are declared.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endParaRPr lang="en-US" sz="1500" dirty="0"/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en-US" sz="1500" dirty="0"/>
              <a:t>The </a:t>
            </a:r>
            <a:r>
              <a:rPr lang="en-US" sz="1500" b="1" dirty="0">
                <a:solidFill>
                  <a:srgbClr val="C00000"/>
                </a:solidFill>
              </a:rPr>
              <a:t>lifetime of the local variable is within its function only</a:t>
            </a:r>
            <a:r>
              <a:rPr lang="en-US" sz="1500" dirty="0"/>
              <a:t>, which means the variable exists till the function executes. 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endParaRPr lang="en-US" sz="1500" dirty="0"/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en-US" sz="1500" dirty="0"/>
              <a:t>Once function execution is completed, local variables are destroyed and no longer exist outside the function</a:t>
            </a:r>
            <a:r>
              <a:rPr lang="en-US" sz="1800" dirty="0"/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743450" y="2057400"/>
            <a:ext cx="4019550" cy="31727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en-US" sz="1500" dirty="0">
                <a:solidFill>
                  <a:srgbClr val="0000FF"/>
                </a:solidFill>
                <a:latin typeface="inter-regular" charset="0"/>
              </a:rPr>
              <a:t>//PROGRAM FOR LOCAL SCOPE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500" dirty="0">
                <a:solidFill>
                  <a:srgbClr val="0000FF"/>
                </a:solidFill>
                <a:latin typeface="inter-regular" charset="0"/>
              </a:rPr>
              <a:t>#include&lt;</a:t>
            </a:r>
            <a:r>
              <a:rPr lang="en-US" altLang="en-US" sz="1500" dirty="0" err="1">
                <a:solidFill>
                  <a:srgbClr val="0000FF"/>
                </a:solidFill>
                <a:latin typeface="inter-regular" charset="0"/>
              </a:rPr>
              <a:t>stdio.h</a:t>
            </a:r>
            <a:r>
              <a:rPr lang="en-US" altLang="en-US" sz="1500" dirty="0">
                <a:solidFill>
                  <a:srgbClr val="0000FF"/>
                </a:solidFill>
                <a:latin typeface="inter-regular" charset="0"/>
              </a:rPr>
              <a:t>&gt;</a:t>
            </a:r>
            <a:r>
              <a:rPr lang="en-US" altLang="en-US" sz="1500" dirty="0">
                <a:solidFill>
                  <a:srgbClr val="000000"/>
                </a:solidFill>
                <a:latin typeface="inter-regular" charset="0"/>
              </a:rPr>
              <a:t>  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500" b="1" dirty="0">
                <a:solidFill>
                  <a:srgbClr val="006699"/>
                </a:solidFill>
                <a:latin typeface="inter-regular" charset="0"/>
              </a:rPr>
              <a:t>void</a:t>
            </a:r>
            <a:r>
              <a:rPr lang="en-US" altLang="en-US" sz="1500" dirty="0">
                <a:solidFill>
                  <a:srgbClr val="000000"/>
                </a:solidFill>
                <a:latin typeface="inter-regular" charset="0"/>
              </a:rPr>
              <a:t> main()  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500" dirty="0">
                <a:solidFill>
                  <a:srgbClr val="000000"/>
                </a:solidFill>
                <a:latin typeface="inter-regular" charset="0"/>
              </a:rPr>
              <a:t>{  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500" dirty="0">
                <a:solidFill>
                  <a:srgbClr val="000000"/>
                </a:solidFill>
                <a:latin typeface="inter-regular" charset="0"/>
              </a:rPr>
              <a:t>   </a:t>
            </a:r>
            <a:r>
              <a:rPr lang="en-US" altLang="en-US" sz="1500" b="1" dirty="0">
                <a:solidFill>
                  <a:srgbClr val="2E8B57"/>
                </a:solidFill>
                <a:latin typeface="inter-regular" charset="0"/>
              </a:rPr>
              <a:t>int</a:t>
            </a:r>
            <a:r>
              <a:rPr lang="en-US" altLang="en-US" sz="1500" dirty="0">
                <a:solidFill>
                  <a:srgbClr val="000000"/>
                </a:solidFill>
                <a:latin typeface="inter-regular" charset="0"/>
              </a:rPr>
              <a:t> </a:t>
            </a:r>
            <a:r>
              <a:rPr lang="en-US" altLang="en-US" sz="1500" b="1" dirty="0">
                <a:solidFill>
                  <a:srgbClr val="C00000"/>
                </a:solidFill>
                <a:latin typeface="inter-regular" charset="0"/>
              </a:rPr>
              <a:t>x=50, y=40</a:t>
            </a:r>
            <a:r>
              <a:rPr lang="en-US" altLang="en-US" sz="1500" dirty="0">
                <a:solidFill>
                  <a:srgbClr val="000000"/>
                </a:solidFill>
                <a:latin typeface="inter-regular" charset="0"/>
              </a:rPr>
              <a:t>;   //LOCAL VARIABLES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500" dirty="0">
                <a:solidFill>
                  <a:srgbClr val="000000"/>
                </a:solidFill>
                <a:latin typeface="inter-regular" charset="0"/>
              </a:rPr>
              <a:t>   printf(</a:t>
            </a:r>
            <a:r>
              <a:rPr lang="en-US" altLang="en-US" sz="1500" dirty="0">
                <a:solidFill>
                  <a:srgbClr val="0000FF"/>
                </a:solidFill>
                <a:latin typeface="inter-regular" charset="0"/>
              </a:rPr>
              <a:t>"x = %d and y=%d"</a:t>
            </a:r>
            <a:r>
              <a:rPr lang="en-US" altLang="en-US" sz="1500" dirty="0">
                <a:solidFill>
                  <a:srgbClr val="000000"/>
                </a:solidFill>
                <a:latin typeface="inter-regular" charset="0"/>
              </a:rPr>
              <a:t>, x, y);  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500" dirty="0">
                <a:solidFill>
                  <a:srgbClr val="000000"/>
                </a:solidFill>
                <a:latin typeface="inter-regular" charset="0"/>
              </a:rPr>
              <a:t>}  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500" dirty="0">
                <a:solidFill>
                  <a:srgbClr val="000000"/>
                </a:solidFill>
                <a:latin typeface="inter-regular" charset="0"/>
              </a:rPr>
              <a:t>OUTPUT: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500" dirty="0">
                <a:solidFill>
                  <a:srgbClr val="000000"/>
                </a:solidFill>
                <a:latin typeface="inter-regular" charset="0"/>
              </a:rPr>
              <a:t> </a:t>
            </a:r>
            <a:r>
              <a:rPr lang="en-US" altLang="en-US" sz="1500" dirty="0">
                <a:solidFill>
                  <a:srgbClr val="FF0000"/>
                </a:solidFill>
                <a:latin typeface="inter-regular" charset="0"/>
              </a:rPr>
              <a:t>x=50, y=40</a:t>
            </a:r>
          </a:p>
        </p:txBody>
      </p:sp>
    </p:spTree>
    <p:extLst>
      <p:ext uri="{BB962C8B-B14F-4D97-AF65-F5344CB8AC3E}">
        <p14:creationId xmlns:p14="http://schemas.microsoft.com/office/powerpoint/2010/main" val="164457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865" y="1842484"/>
            <a:ext cx="8789831" cy="3911958"/>
          </a:xfrm>
        </p:spPr>
        <p:txBody>
          <a:bodyPr>
            <a:normAutofit fontScale="70000" lnSpcReduction="20000"/>
          </a:bodyPr>
          <a:lstStyle/>
          <a:p>
            <a:pPr marL="33338" indent="0">
              <a:buNone/>
            </a:pPr>
            <a:r>
              <a:rPr lang="en-US" dirty="0">
                <a:solidFill>
                  <a:schemeClr val="tx1"/>
                </a:solidFill>
              </a:rPr>
              <a:t>`Q) What will be the output of the following C code?</a:t>
            </a:r>
          </a:p>
          <a:p>
            <a:pPr marL="33338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3338" indent="0">
              <a:buNone/>
            </a:pPr>
            <a:r>
              <a:rPr lang="en-US" dirty="0">
                <a:solidFill>
                  <a:schemeClr val="tx1"/>
                </a:solidFill>
              </a:rPr>
              <a:t>    #include &lt;stdio.h&gt;</a:t>
            </a:r>
          </a:p>
          <a:p>
            <a:pPr marL="33338" indent="0">
              <a:buNone/>
            </a:pPr>
            <a:r>
              <a:rPr lang="en-US" dirty="0">
                <a:solidFill>
                  <a:schemeClr val="tx1"/>
                </a:solidFill>
              </a:rPr>
              <a:t>    void main()</a:t>
            </a:r>
          </a:p>
          <a:p>
            <a:pPr marL="33338" indent="0">
              <a:buNone/>
            </a:pPr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pPr marL="33338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>
                <a:solidFill>
                  <a:srgbClr val="FF0000"/>
                </a:solidFill>
              </a:rPr>
              <a:t>int x = 3;    //outer block</a:t>
            </a:r>
          </a:p>
          <a:p>
            <a:pPr marL="33338" indent="0">
              <a:buNone/>
            </a:pPr>
            <a:r>
              <a:rPr lang="en-US" dirty="0">
                <a:solidFill>
                  <a:schemeClr val="tx1"/>
                </a:solidFill>
              </a:rPr>
              <a:t>        {</a:t>
            </a:r>
          </a:p>
          <a:p>
            <a:pPr marL="33338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x = 4;    //inner block</a:t>
            </a:r>
          </a:p>
          <a:p>
            <a:pPr marL="33338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printf("%d", x);</a:t>
            </a:r>
          </a:p>
          <a:p>
            <a:pPr marL="33338" indent="0">
              <a:buNone/>
            </a:pPr>
            <a:r>
              <a:rPr lang="en-US" dirty="0">
                <a:solidFill>
                  <a:schemeClr val="tx1"/>
                </a:solidFill>
              </a:rPr>
              <a:t>        }</a:t>
            </a:r>
          </a:p>
          <a:p>
            <a:pPr marL="33338" indent="0">
              <a:buNone/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 marL="33338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3338" indent="0">
              <a:buNone/>
            </a:pPr>
            <a:r>
              <a:rPr lang="en-US" dirty="0">
                <a:solidFill>
                  <a:schemeClr val="tx1"/>
                </a:solidFill>
              </a:rPr>
              <a:t>a) 4</a:t>
            </a:r>
          </a:p>
          <a:p>
            <a:pPr marL="33338" indent="0">
              <a:buNone/>
            </a:pPr>
            <a:r>
              <a:rPr lang="en-US" dirty="0">
                <a:solidFill>
                  <a:schemeClr val="tx1"/>
                </a:solidFill>
              </a:rPr>
              <a:t>b) 3</a:t>
            </a:r>
          </a:p>
          <a:p>
            <a:pPr marL="33338" indent="0">
              <a:buNone/>
            </a:pPr>
            <a:r>
              <a:rPr lang="en-US" dirty="0">
                <a:solidFill>
                  <a:schemeClr val="tx1"/>
                </a:solidFill>
              </a:rPr>
              <a:t>c) 0</a:t>
            </a:r>
          </a:p>
          <a:p>
            <a:pPr marL="33338" indent="0">
              <a:buNone/>
            </a:pPr>
            <a:r>
              <a:rPr lang="en-US" dirty="0">
                <a:solidFill>
                  <a:schemeClr val="tx1"/>
                </a:solidFill>
              </a:rPr>
              <a:t>d) Undefined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998935"/>
            <a:ext cx="8382000" cy="60126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Function scope- local variable</a:t>
            </a:r>
          </a:p>
        </p:txBody>
      </p:sp>
    </p:spTree>
    <p:extLst>
      <p:ext uri="{BB962C8B-B14F-4D97-AF65-F5344CB8AC3E}">
        <p14:creationId xmlns:p14="http://schemas.microsoft.com/office/powerpoint/2010/main" val="178875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998935"/>
            <a:ext cx="8382000" cy="60126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Function scope- local variable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2436064"/>
            <a:ext cx="3962400" cy="27469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defRPr/>
            </a:pPr>
            <a:r>
              <a:rPr lang="en-US" altLang="en-US" sz="1050" b="1" dirty="0">
                <a:solidFill>
                  <a:srgbClr val="0000FF"/>
                </a:solidFill>
                <a:latin typeface="inter-regular" charset="0"/>
              </a:rPr>
              <a:t>//PROGRAM FOR LOCAL SCOPE</a:t>
            </a:r>
          </a:p>
          <a:p>
            <a:pPr algn="just">
              <a:defRPr/>
            </a:pPr>
            <a:endParaRPr lang="en-US" altLang="en-US" sz="1050" b="1" dirty="0">
              <a:solidFill>
                <a:srgbClr val="0000FF"/>
              </a:solidFill>
              <a:latin typeface="inter-regular" charset="0"/>
            </a:endParaRPr>
          </a:p>
          <a:p>
            <a:pPr algn="just">
              <a:defRPr/>
            </a:pPr>
            <a:r>
              <a:rPr lang="en-US" altLang="en-US" sz="1050" b="1" dirty="0">
                <a:solidFill>
                  <a:srgbClr val="0000FF"/>
                </a:solidFill>
                <a:latin typeface="inter-regular" charset="0"/>
              </a:rPr>
              <a:t>#include &lt;stdio.h&gt;</a:t>
            </a:r>
          </a:p>
          <a:p>
            <a:pPr algn="just">
              <a:defRPr/>
            </a:pPr>
            <a:endParaRPr lang="en-US" altLang="en-US" sz="1050" b="1" dirty="0">
              <a:solidFill>
                <a:srgbClr val="0000FF"/>
              </a:solidFill>
              <a:latin typeface="inter-regular" charset="0"/>
            </a:endParaRPr>
          </a:p>
          <a:p>
            <a:pPr algn="just">
              <a:defRPr/>
            </a:pPr>
            <a:r>
              <a:rPr lang="en-US" altLang="en-US" sz="1050" b="1" dirty="0">
                <a:latin typeface="inter-regular" charset="0"/>
              </a:rPr>
              <a:t>int main() </a:t>
            </a:r>
          </a:p>
          <a:p>
            <a:pPr algn="just">
              <a:defRPr/>
            </a:pPr>
            <a:r>
              <a:rPr lang="en-US" altLang="en-US" sz="1800" b="1" spc="113" dirty="0">
                <a:highlight>
                  <a:srgbClr val="FFFF00"/>
                </a:highlight>
                <a:latin typeface="+mn-lt"/>
              </a:rPr>
              <a:t>{                          </a:t>
            </a:r>
            <a:r>
              <a:rPr lang="en-US" altLang="en-US" sz="1050" b="1" spc="113" dirty="0">
                <a:highlight>
                  <a:srgbClr val="FFFF00"/>
                </a:highlight>
                <a:latin typeface="+mn-lt"/>
              </a:rPr>
              <a:t>//OUTER BLOCK</a:t>
            </a:r>
            <a:endParaRPr lang="en-US" altLang="en-US" sz="1800" b="1" spc="113" dirty="0">
              <a:highlight>
                <a:srgbClr val="FFFF00"/>
              </a:highlight>
              <a:latin typeface="+mn-lt"/>
            </a:endParaRPr>
          </a:p>
          <a:p>
            <a:pPr algn="just">
              <a:defRPr/>
            </a:pPr>
            <a:r>
              <a:rPr lang="en-US" altLang="en-US" sz="1050" b="1" dirty="0">
                <a:latin typeface="inter-regular" charset="0"/>
              </a:rPr>
              <a:t>    </a:t>
            </a:r>
            <a:r>
              <a:rPr lang="en-US" altLang="en-US" sz="1050" b="1" dirty="0">
                <a:solidFill>
                  <a:srgbClr val="0000FF"/>
                </a:solidFill>
                <a:latin typeface="inter-regular" charset="0"/>
              </a:rPr>
              <a:t>int a= 7;</a:t>
            </a:r>
          </a:p>
          <a:p>
            <a:pPr algn="just">
              <a:defRPr/>
            </a:pPr>
            <a:r>
              <a:rPr lang="en-US" altLang="en-US" sz="1050" b="1" dirty="0">
                <a:latin typeface="inter-regular" charset="0"/>
              </a:rPr>
              <a:t>        </a:t>
            </a:r>
            <a:r>
              <a:rPr lang="en-US" altLang="en-US" sz="1050" b="1" dirty="0">
                <a:solidFill>
                  <a:srgbClr val="FF0000"/>
                </a:solidFill>
                <a:latin typeface="inter-regular" charset="0"/>
              </a:rPr>
              <a:t>{                                        // INNER BLOCK</a:t>
            </a:r>
          </a:p>
          <a:p>
            <a:pPr algn="just">
              <a:defRPr/>
            </a:pPr>
            <a:r>
              <a:rPr lang="en-US" altLang="en-US" sz="1050" b="1" dirty="0">
                <a:latin typeface="inter-regular" charset="0"/>
              </a:rPr>
              <a:t>          </a:t>
            </a:r>
            <a:r>
              <a:rPr lang="en-US" altLang="en-US" sz="1050" b="1" dirty="0">
                <a:solidFill>
                  <a:srgbClr val="CC00FF"/>
                </a:solidFill>
                <a:latin typeface="inter-regular" charset="0"/>
              </a:rPr>
              <a:t>//add 10 to a</a:t>
            </a:r>
          </a:p>
          <a:p>
            <a:pPr algn="just">
              <a:defRPr/>
            </a:pPr>
            <a:r>
              <a:rPr lang="en-US" altLang="en-US" sz="1050" b="1" dirty="0">
                <a:solidFill>
                  <a:srgbClr val="CC00FF"/>
                </a:solidFill>
                <a:latin typeface="inter-regular" charset="0"/>
              </a:rPr>
              <a:t>          a= a +10;</a:t>
            </a:r>
          </a:p>
          <a:p>
            <a:pPr algn="just">
              <a:defRPr/>
            </a:pPr>
            <a:r>
              <a:rPr lang="en-US" altLang="en-US" sz="1050" b="1" dirty="0">
                <a:solidFill>
                  <a:srgbClr val="CC00FF"/>
                </a:solidFill>
                <a:latin typeface="inter-regular" charset="0"/>
              </a:rPr>
              <a:t>          printf(“value of a  is %</a:t>
            </a:r>
            <a:r>
              <a:rPr lang="en-US" altLang="en-US" sz="1050" b="1" dirty="0" err="1">
                <a:solidFill>
                  <a:srgbClr val="CC00FF"/>
                </a:solidFill>
                <a:latin typeface="inter-regular" charset="0"/>
              </a:rPr>
              <a:t>d",a</a:t>
            </a:r>
            <a:r>
              <a:rPr lang="en-US" altLang="en-US" sz="1050" b="1" dirty="0">
                <a:solidFill>
                  <a:srgbClr val="CC00FF"/>
                </a:solidFill>
                <a:latin typeface="inter-regular" charset="0"/>
              </a:rPr>
              <a:t>);</a:t>
            </a:r>
          </a:p>
          <a:p>
            <a:pPr algn="just">
              <a:defRPr/>
            </a:pPr>
            <a:r>
              <a:rPr lang="en-US" altLang="en-US" sz="1050" b="1" dirty="0">
                <a:latin typeface="inter-regular" charset="0"/>
              </a:rPr>
              <a:t>        </a:t>
            </a:r>
            <a:r>
              <a:rPr lang="en-US" altLang="en-US" sz="1050" b="1" dirty="0">
                <a:solidFill>
                  <a:srgbClr val="FF0000"/>
                </a:solidFill>
                <a:latin typeface="inter-regular" charset="0"/>
              </a:rPr>
              <a:t>}</a:t>
            </a:r>
          </a:p>
          <a:p>
            <a:pPr algn="just">
              <a:defRPr/>
            </a:pPr>
            <a:r>
              <a:rPr lang="en-US" altLang="en-US" sz="1050" b="1" dirty="0">
                <a:latin typeface="inter-regular" charset="0"/>
              </a:rPr>
              <a:t>    </a:t>
            </a:r>
          </a:p>
          <a:p>
            <a:pPr algn="just">
              <a:defRPr/>
            </a:pPr>
            <a:r>
              <a:rPr lang="en-US" altLang="en-US" sz="1050" b="1" dirty="0">
                <a:latin typeface="inter-regular" charset="0"/>
              </a:rPr>
              <a:t>    return 0;</a:t>
            </a:r>
          </a:p>
          <a:p>
            <a:pPr algn="just">
              <a:defRPr/>
            </a:pPr>
            <a:r>
              <a:rPr lang="en-US" altLang="en-US" sz="1800" b="1" spc="113" dirty="0">
                <a:highlight>
                  <a:srgbClr val="FFFF00"/>
                </a:highlight>
                <a:latin typeface="+mn-lt"/>
              </a:rPr>
              <a:t>}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71450" y="1885950"/>
            <a:ext cx="88011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00" dirty="0">
                <a:solidFill>
                  <a:srgbClr val="C00000"/>
                </a:solidFill>
              </a:rPr>
              <a:t>Q) What is the output of the following program?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43450" y="2857500"/>
            <a:ext cx="1714500" cy="10618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/>
              <a:t>OUTPUT:</a:t>
            </a:r>
          </a:p>
          <a:p>
            <a:pPr lvl="1">
              <a:defRPr/>
            </a:pPr>
            <a:r>
              <a:rPr lang="en-US" sz="1050" dirty="0"/>
              <a:t>a=7 </a:t>
            </a:r>
          </a:p>
          <a:p>
            <a:pPr lvl="1">
              <a:defRPr/>
            </a:pPr>
            <a:endParaRPr lang="en-US" sz="1050" dirty="0"/>
          </a:p>
          <a:p>
            <a:pPr lvl="1">
              <a:defRPr/>
            </a:pPr>
            <a:r>
              <a:rPr lang="en-US" sz="1050" dirty="0"/>
              <a:t>or</a:t>
            </a:r>
          </a:p>
          <a:p>
            <a:pPr lvl="1">
              <a:defRPr/>
            </a:pPr>
            <a:endParaRPr lang="en-US" sz="1050" dirty="0"/>
          </a:p>
          <a:p>
            <a:pPr lvl="1">
              <a:defRPr/>
            </a:pPr>
            <a:r>
              <a:rPr lang="en-US" sz="1050" dirty="0"/>
              <a:t>a=17</a:t>
            </a:r>
          </a:p>
        </p:txBody>
      </p:sp>
    </p:spTree>
    <p:extLst>
      <p:ext uri="{BB962C8B-B14F-4D97-AF65-F5344CB8AC3E}">
        <p14:creationId xmlns:p14="http://schemas.microsoft.com/office/powerpoint/2010/main" val="108065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998935"/>
            <a:ext cx="8382000" cy="60126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Function scope- local variable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00" y="2436019"/>
            <a:ext cx="3962400" cy="251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en-US" sz="1050" b="1" dirty="0">
                <a:solidFill>
                  <a:srgbClr val="0000FF"/>
                </a:solidFill>
                <a:latin typeface="inter-regular" charset="0"/>
              </a:rPr>
              <a:t>//PROGRAM FOR LOCAL SCOPE</a:t>
            </a:r>
          </a:p>
          <a:p>
            <a:pPr algn="just"/>
            <a:endParaRPr lang="en-US" altLang="en-US" sz="1050" b="1" dirty="0">
              <a:solidFill>
                <a:srgbClr val="0000FF"/>
              </a:solidFill>
              <a:latin typeface="inter-regular" charset="0"/>
            </a:endParaRPr>
          </a:p>
          <a:p>
            <a:pPr algn="just"/>
            <a:r>
              <a:rPr lang="en-US" altLang="en-US" sz="1050" b="1" dirty="0">
                <a:solidFill>
                  <a:srgbClr val="0000FF"/>
                </a:solidFill>
                <a:latin typeface="inter-regular" charset="0"/>
              </a:rPr>
              <a:t>#include &lt;stdio.h&gt;</a:t>
            </a:r>
          </a:p>
          <a:p>
            <a:pPr algn="just"/>
            <a:endParaRPr lang="en-US" altLang="en-US" sz="1050" b="1" dirty="0">
              <a:solidFill>
                <a:srgbClr val="0000FF"/>
              </a:solidFill>
              <a:latin typeface="inter-regular" charset="0"/>
            </a:endParaRPr>
          </a:p>
          <a:p>
            <a:pPr algn="just"/>
            <a:r>
              <a:rPr lang="en-US" altLang="en-US" sz="1050" b="1" dirty="0">
                <a:latin typeface="inter-regular" charset="0"/>
              </a:rPr>
              <a:t>int main() </a:t>
            </a:r>
          </a:p>
          <a:p>
            <a:pPr algn="just"/>
            <a:r>
              <a:rPr lang="en-US" altLang="en-US" sz="1050" b="1" dirty="0">
                <a:latin typeface="inter-regular" charset="0"/>
              </a:rPr>
              <a:t>{</a:t>
            </a:r>
          </a:p>
          <a:p>
            <a:pPr algn="just"/>
            <a:r>
              <a:rPr lang="en-US" altLang="en-US" sz="1050" b="1" dirty="0">
                <a:latin typeface="inter-regular" charset="0"/>
              </a:rPr>
              <a:t>    </a:t>
            </a:r>
            <a:r>
              <a:rPr lang="en-US" altLang="en-US" sz="1050" b="1" dirty="0">
                <a:solidFill>
                  <a:srgbClr val="C00000"/>
                </a:solidFill>
                <a:latin typeface="inter-regular" charset="0"/>
              </a:rPr>
              <a:t>int a= 7;</a:t>
            </a:r>
          </a:p>
          <a:p>
            <a:pPr algn="just"/>
            <a:r>
              <a:rPr lang="en-US" altLang="en-US" sz="1050" b="1" dirty="0">
                <a:latin typeface="inter-regular" charset="0"/>
              </a:rPr>
              <a:t>        {</a:t>
            </a:r>
          </a:p>
          <a:p>
            <a:pPr algn="just"/>
            <a:r>
              <a:rPr lang="en-US" altLang="en-US" sz="1050" b="1" dirty="0">
                <a:solidFill>
                  <a:srgbClr val="CC00FF"/>
                </a:solidFill>
                <a:latin typeface="inter-regular" charset="0"/>
              </a:rPr>
              <a:t>          //add 10 to a</a:t>
            </a:r>
          </a:p>
          <a:p>
            <a:pPr algn="just"/>
            <a:r>
              <a:rPr lang="en-US" altLang="en-US" sz="1050" b="1" dirty="0">
                <a:latin typeface="inter-regular" charset="0"/>
              </a:rPr>
              <a:t>          </a:t>
            </a:r>
            <a:r>
              <a:rPr lang="en-US" altLang="en-US" sz="1050" b="1" dirty="0">
                <a:solidFill>
                  <a:srgbClr val="CC00FF"/>
                </a:solidFill>
                <a:latin typeface="inter-regular" charset="0"/>
              </a:rPr>
              <a:t>a= a +10;</a:t>
            </a:r>
          </a:p>
          <a:p>
            <a:pPr algn="just"/>
            <a:r>
              <a:rPr lang="en-US" altLang="en-US" sz="1050" b="1" dirty="0">
                <a:solidFill>
                  <a:srgbClr val="CC00FF"/>
                </a:solidFill>
                <a:latin typeface="inter-regular" charset="0"/>
              </a:rPr>
              <a:t>          printf(“value of a  is %</a:t>
            </a:r>
            <a:r>
              <a:rPr lang="en-US" altLang="en-US" sz="1050" b="1" dirty="0" err="1">
                <a:solidFill>
                  <a:srgbClr val="CC00FF"/>
                </a:solidFill>
                <a:latin typeface="inter-regular" charset="0"/>
              </a:rPr>
              <a:t>d",a</a:t>
            </a:r>
            <a:r>
              <a:rPr lang="en-US" altLang="en-US" sz="1050" b="1" dirty="0">
                <a:solidFill>
                  <a:srgbClr val="CC00FF"/>
                </a:solidFill>
                <a:latin typeface="inter-regular" charset="0"/>
              </a:rPr>
              <a:t>);</a:t>
            </a:r>
          </a:p>
          <a:p>
            <a:pPr algn="just"/>
            <a:r>
              <a:rPr lang="en-US" altLang="en-US" sz="1050" b="1" dirty="0">
                <a:latin typeface="inter-regular" charset="0"/>
              </a:rPr>
              <a:t>        }</a:t>
            </a:r>
          </a:p>
          <a:p>
            <a:pPr algn="just"/>
            <a:r>
              <a:rPr lang="en-US" altLang="en-US" sz="1050" b="1" dirty="0">
                <a:latin typeface="inter-regular" charset="0"/>
              </a:rPr>
              <a:t>    </a:t>
            </a:r>
          </a:p>
          <a:p>
            <a:pPr algn="just"/>
            <a:r>
              <a:rPr lang="en-US" altLang="en-US" sz="1050" b="1" dirty="0">
                <a:latin typeface="inter-regular" charset="0"/>
              </a:rPr>
              <a:t>    return 0;</a:t>
            </a:r>
          </a:p>
          <a:p>
            <a:pPr algn="just"/>
            <a:r>
              <a:rPr lang="en-US" altLang="en-US" sz="1050" b="1" dirty="0">
                <a:latin typeface="inter-regular" charset="0"/>
              </a:rPr>
              <a:t>}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71450" y="1885950"/>
            <a:ext cx="88011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00" dirty="0">
                <a:solidFill>
                  <a:srgbClr val="C00000"/>
                </a:solidFill>
              </a:rPr>
              <a:t>Q) What is the output of the following program?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2455069"/>
            <a:ext cx="5543550" cy="18697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/>
              <a:t>OUTPUT:</a:t>
            </a:r>
          </a:p>
          <a:p>
            <a:pPr lvl="1">
              <a:defRPr/>
            </a:pPr>
            <a:endParaRPr lang="en-US" sz="1050" b="1" dirty="0"/>
          </a:p>
          <a:p>
            <a:pPr lvl="1">
              <a:defRPr/>
            </a:pPr>
            <a:r>
              <a:rPr lang="en-US" sz="1050" b="1" dirty="0"/>
              <a:t>a=17</a:t>
            </a:r>
          </a:p>
          <a:p>
            <a:pPr lvl="1">
              <a:defRPr/>
            </a:pPr>
            <a:endParaRPr lang="en-US" sz="1050" b="1" dirty="0"/>
          </a:p>
          <a:p>
            <a:pPr lvl="1">
              <a:defRPr/>
            </a:pPr>
            <a:r>
              <a:rPr lang="en-US" sz="1050" b="1" dirty="0"/>
              <a:t>In C, you delimit a block of code by {} . The opening and closing curly braces indicate the beginning and the end of a block, respectively.</a:t>
            </a:r>
          </a:p>
          <a:p>
            <a:pPr lvl="1">
              <a:defRPr/>
            </a:pPr>
            <a:endParaRPr lang="en-US" sz="1050" b="1" dirty="0"/>
          </a:p>
          <a:p>
            <a:pPr lvl="1">
              <a:defRPr/>
            </a:pPr>
            <a:r>
              <a:rPr lang="en-US" sz="1050" b="1" dirty="0"/>
              <a:t>The main() function has an integer variable a that's initialized to 7 in the outer block.</a:t>
            </a:r>
          </a:p>
          <a:p>
            <a:pPr lvl="1">
              <a:defRPr/>
            </a:pPr>
            <a:r>
              <a:rPr lang="en-US" sz="1050" b="1" dirty="0"/>
              <a:t>There's an inner block that tries to add 10 to the variable a</a:t>
            </a:r>
          </a:p>
          <a:p>
            <a:pPr lvl="1">
              <a:defRPr/>
            </a:pPr>
            <a:endParaRPr lang="en-US" sz="1050" b="1" dirty="0"/>
          </a:p>
          <a:p>
            <a:pPr lvl="1">
              <a:defRPr/>
            </a:pPr>
            <a:endParaRPr lang="en-US" sz="105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2455069"/>
            <a:ext cx="5543550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/>
              <a:t>OUTPUT:</a:t>
            </a:r>
          </a:p>
          <a:p>
            <a:pPr lvl="1">
              <a:defRPr/>
            </a:pPr>
            <a:endParaRPr lang="en-US" sz="1050" b="1" dirty="0"/>
          </a:p>
          <a:p>
            <a:pPr lvl="1">
              <a:defRPr/>
            </a:pPr>
            <a:r>
              <a:rPr lang="en-US" sz="1050" b="1" dirty="0"/>
              <a:t>a=17</a:t>
            </a:r>
          </a:p>
          <a:p>
            <a:pPr lvl="1">
              <a:defRPr/>
            </a:pPr>
            <a:endParaRPr lang="en-US" sz="1050" b="1" dirty="0"/>
          </a:p>
          <a:p>
            <a:pPr marL="557213" lvl="1" indent="-214313">
              <a:buFont typeface="Wingdings" panose="05000000000000000000" pitchFamily="2" charset="2"/>
              <a:buChar char="§"/>
              <a:defRPr/>
            </a:pPr>
            <a:r>
              <a:rPr lang="en-US" sz="1500" b="1" dirty="0"/>
              <a:t>In </a:t>
            </a:r>
            <a:r>
              <a:rPr lang="en-US" sz="1500" dirty="0"/>
              <a:t>C, you delimit a block of code by {} . </a:t>
            </a:r>
          </a:p>
          <a:p>
            <a:pPr marL="557213" lvl="1" indent="-214313">
              <a:buFont typeface="Wingdings" panose="05000000000000000000" pitchFamily="2" charset="2"/>
              <a:buChar char="§"/>
              <a:defRPr/>
            </a:pPr>
            <a:r>
              <a:rPr lang="en-US" sz="1500" dirty="0"/>
              <a:t>{ </a:t>
            </a:r>
            <a:r>
              <a:rPr lang="en-US" sz="1500" dirty="0">
                <a:sym typeface="Wingdings" panose="05000000000000000000" pitchFamily="2" charset="2"/>
              </a:rPr>
              <a:t> opening of block     } closing of block</a:t>
            </a:r>
            <a:endParaRPr lang="en-US" sz="1500" dirty="0"/>
          </a:p>
          <a:p>
            <a:pPr marL="557213" lvl="1" indent="-214313">
              <a:buFont typeface="Wingdings" panose="05000000000000000000" pitchFamily="2" charset="2"/>
              <a:buChar char="§"/>
              <a:defRPr/>
            </a:pPr>
            <a:r>
              <a:rPr lang="en-US" sz="1500" dirty="0"/>
              <a:t>The </a:t>
            </a:r>
            <a:r>
              <a:rPr lang="en-US" sz="1500" dirty="0">
                <a:solidFill>
                  <a:srgbClr val="CC00FF"/>
                </a:solidFill>
              </a:rPr>
              <a:t>main() </a:t>
            </a:r>
            <a:r>
              <a:rPr lang="en-US" sz="1500" dirty="0"/>
              <a:t>function has an integer variable a that's initialized to 7 in the </a:t>
            </a:r>
            <a:r>
              <a:rPr lang="en-US" sz="1500" dirty="0">
                <a:solidFill>
                  <a:srgbClr val="CC00FF"/>
                </a:solidFill>
              </a:rPr>
              <a:t>outer block</a:t>
            </a:r>
            <a:r>
              <a:rPr lang="en-US" sz="1500" dirty="0"/>
              <a:t>.</a:t>
            </a:r>
          </a:p>
          <a:p>
            <a:pPr marL="557213" lvl="1" indent="-214313">
              <a:buFont typeface="Wingdings" panose="05000000000000000000" pitchFamily="2" charset="2"/>
              <a:buChar char="§"/>
              <a:defRPr/>
            </a:pPr>
            <a:r>
              <a:rPr lang="en-US" sz="1500" dirty="0"/>
              <a:t>There's an inner block that tries to add 10 to the variable a</a:t>
            </a:r>
          </a:p>
          <a:p>
            <a:pPr marL="557213" lvl="1" indent="-214313">
              <a:buFont typeface="Wingdings" panose="05000000000000000000" pitchFamily="2" charset="2"/>
              <a:buChar char="§"/>
              <a:defRPr/>
            </a:pPr>
            <a:r>
              <a:rPr lang="en-US" sz="1500" dirty="0"/>
              <a:t> </a:t>
            </a:r>
            <a:r>
              <a:rPr lang="en-US" altLang="en-US" sz="1500" dirty="0"/>
              <a:t>The </a:t>
            </a:r>
            <a:r>
              <a:rPr lang="en-US" altLang="en-US" sz="1500" dirty="0">
                <a:solidFill>
                  <a:srgbClr val="CC00FF"/>
                </a:solidFill>
              </a:rPr>
              <a:t>inner block </a:t>
            </a:r>
            <a:r>
              <a:rPr lang="en-US" altLang="en-US" sz="1500" dirty="0"/>
              <a:t>is able to access the value of a that's declared in the </a:t>
            </a:r>
            <a:r>
              <a:rPr lang="en-US" altLang="en-US" sz="1500" dirty="0">
                <a:solidFill>
                  <a:srgbClr val="CC00FF"/>
                </a:solidFill>
              </a:rPr>
              <a:t>outer block</a:t>
            </a:r>
            <a:r>
              <a:rPr lang="en-US" altLang="en-US" sz="1500" dirty="0"/>
              <a:t>, and modify it by adding 7 to it.</a:t>
            </a:r>
          </a:p>
          <a:p>
            <a:pPr marL="557213" lvl="1" indent="-214313">
              <a:buFont typeface="Wingdings" panose="05000000000000000000" pitchFamily="2" charset="2"/>
              <a:buChar char="§"/>
              <a:defRPr/>
            </a:pPr>
            <a:r>
              <a:rPr lang="en-US" altLang="en-US" sz="1500" dirty="0"/>
              <a:t>The value of a is now 17, as indicated in the output.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1084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998935"/>
            <a:ext cx="8382000" cy="60126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Function scope- GLOBAL variable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1450" y="1885950"/>
            <a:ext cx="451485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0000"/>
                </a:solidFill>
              </a:rPr>
              <a:t>GLOBAL VARIABLES - (GLOCAL SCOPE)</a:t>
            </a:r>
          </a:p>
          <a:p>
            <a:pPr marL="214313" indent="-214313" algn="just">
              <a:buFont typeface="Wingdings" panose="05000000000000000000" pitchFamily="2" charset="2"/>
              <a:buChar char="§"/>
              <a:defRPr/>
            </a:pPr>
            <a:endParaRPr lang="en-US" sz="1500" dirty="0"/>
          </a:p>
          <a:p>
            <a:pPr marL="214313" indent="-214313" algn="just">
              <a:buFont typeface="Wingdings" panose="05000000000000000000" pitchFamily="2" charset="2"/>
              <a:buChar char="§"/>
              <a:defRPr/>
            </a:pPr>
            <a:r>
              <a:rPr lang="en-US" sz="1500" dirty="0"/>
              <a:t>Global variables are those </a:t>
            </a:r>
            <a:r>
              <a:rPr lang="en-US" sz="1500" dirty="0">
                <a:solidFill>
                  <a:srgbClr val="C00000"/>
                </a:solidFill>
              </a:rPr>
              <a:t>variables which are DECLARED OUTSIDE OF ALL THE FUNCTIONS </a:t>
            </a:r>
            <a:r>
              <a:rPr lang="en-US" sz="1500" dirty="0"/>
              <a:t>or block and </a:t>
            </a:r>
            <a:r>
              <a:rPr lang="en-US" sz="1500" dirty="0">
                <a:solidFill>
                  <a:srgbClr val="CC00FF"/>
                </a:solidFill>
              </a:rPr>
              <a:t>CAN BE ACCESSED GLOBALLY </a:t>
            </a:r>
            <a:r>
              <a:rPr lang="en-US" sz="1500" dirty="0"/>
              <a:t>in a program.</a:t>
            </a:r>
          </a:p>
          <a:p>
            <a:pPr marL="214313" indent="-214313" algn="just">
              <a:buFont typeface="Wingdings" panose="05000000000000000000" pitchFamily="2" charset="2"/>
              <a:buChar char="§"/>
              <a:defRPr/>
            </a:pPr>
            <a:endParaRPr lang="en-US" sz="1500" dirty="0"/>
          </a:p>
          <a:p>
            <a:pPr marL="214313" indent="-214313" algn="just">
              <a:buFont typeface="Wingdings" panose="05000000000000000000" pitchFamily="2" charset="2"/>
              <a:buChar char="§"/>
              <a:defRPr/>
            </a:pPr>
            <a:r>
              <a:rPr lang="en-US" sz="1500" dirty="0"/>
              <a:t>It </a:t>
            </a:r>
            <a:r>
              <a:rPr lang="en-US" sz="1500" dirty="0">
                <a:solidFill>
                  <a:srgbClr val="C00000"/>
                </a:solidFill>
              </a:rPr>
              <a:t>CAN BE ACCESSED BY ANY FUNCTION </a:t>
            </a:r>
            <a:r>
              <a:rPr lang="en-US" sz="1500" dirty="0"/>
              <a:t>present in the program.</a:t>
            </a:r>
          </a:p>
          <a:p>
            <a:pPr marL="214313" indent="-214313" algn="just">
              <a:buFont typeface="Wingdings" panose="05000000000000000000" pitchFamily="2" charset="2"/>
              <a:buChar char="§"/>
              <a:defRPr/>
            </a:pPr>
            <a:endParaRPr lang="en-US" sz="1500" dirty="0"/>
          </a:p>
          <a:p>
            <a:pPr marL="214313" indent="-214313" algn="just">
              <a:buFont typeface="Wingdings" panose="05000000000000000000" pitchFamily="2" charset="2"/>
              <a:buChar char="§"/>
              <a:defRPr/>
            </a:pPr>
            <a:r>
              <a:rPr lang="en-US" sz="1500" dirty="0"/>
              <a:t>Once we declare a global variable, </a:t>
            </a:r>
            <a:r>
              <a:rPr lang="en-US" sz="1500" dirty="0">
                <a:solidFill>
                  <a:srgbClr val="FF0000"/>
                </a:solidFill>
              </a:rPr>
              <a:t>its value can be varied as used with different functions</a:t>
            </a:r>
            <a:r>
              <a:rPr lang="en-US" sz="1500" dirty="0"/>
              <a:t>.</a:t>
            </a:r>
          </a:p>
          <a:p>
            <a:pPr marL="214313" indent="-214313" algn="just">
              <a:buFont typeface="Wingdings" panose="05000000000000000000" pitchFamily="2" charset="2"/>
              <a:buChar char="§"/>
              <a:defRPr/>
            </a:pPr>
            <a:endParaRPr lang="en-US" sz="1500" dirty="0"/>
          </a:p>
          <a:p>
            <a:pPr marL="214313" indent="-214313" algn="just">
              <a:buFont typeface="Wingdings" panose="05000000000000000000" pitchFamily="2" charset="2"/>
              <a:buChar char="§"/>
              <a:defRPr/>
            </a:pPr>
            <a:r>
              <a:rPr lang="en-US" sz="1500" dirty="0"/>
              <a:t>The </a:t>
            </a:r>
            <a:r>
              <a:rPr lang="en-US" sz="1500" dirty="0">
                <a:solidFill>
                  <a:srgbClr val="FF0000"/>
                </a:solidFill>
              </a:rPr>
              <a:t>LIFETIME OF THE GLOBAL VARIABLE EXISTS TILL THE PROGRAM EXECUTES</a:t>
            </a:r>
            <a:r>
              <a:rPr lang="en-US" sz="21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914900" y="1943101"/>
            <a:ext cx="4057650" cy="33239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500" dirty="0">
              <a:solidFill>
                <a:srgbClr val="CC00FF"/>
              </a:solidFill>
            </a:endParaRPr>
          </a:p>
          <a:p>
            <a:r>
              <a:rPr lang="en-US" altLang="en-US" sz="1500" dirty="0">
                <a:solidFill>
                  <a:srgbClr val="FF0000"/>
                </a:solidFill>
              </a:rPr>
              <a:t>//PROGRAM FOR GLOBAL SCOPE</a:t>
            </a:r>
          </a:p>
          <a:p>
            <a:r>
              <a:rPr lang="en-US" altLang="en-US" sz="1500" dirty="0"/>
              <a:t>#include&lt;stdio.h&gt;  </a:t>
            </a:r>
          </a:p>
          <a:p>
            <a:endParaRPr lang="en-US" altLang="en-US" sz="1500" dirty="0">
              <a:solidFill>
                <a:srgbClr val="CC00FF"/>
              </a:solidFill>
            </a:endParaRPr>
          </a:p>
          <a:p>
            <a:r>
              <a:rPr lang="en-US" altLang="en-US" sz="1500" dirty="0">
                <a:solidFill>
                  <a:srgbClr val="CC00FF"/>
                </a:solidFill>
              </a:rPr>
              <a:t>int a=50,b=40;  </a:t>
            </a:r>
            <a:r>
              <a:rPr lang="en-US" altLang="en-US" sz="1500" dirty="0">
                <a:solidFill>
                  <a:srgbClr val="FF0000"/>
                </a:solidFill>
              </a:rPr>
              <a:t>//GLOBAL VARIABLES</a:t>
            </a:r>
          </a:p>
          <a:p>
            <a:r>
              <a:rPr lang="en-US" altLang="en-US" sz="1500" dirty="0"/>
              <a:t>int main()</a:t>
            </a:r>
          </a:p>
          <a:p>
            <a:r>
              <a:rPr lang="en-US" altLang="en-US" sz="1500" dirty="0"/>
              <a:t>{   </a:t>
            </a:r>
          </a:p>
          <a:p>
            <a:r>
              <a:rPr lang="en-US" altLang="en-US" sz="1500" dirty="0"/>
              <a:t>  printf("a=%d and b=%d",</a:t>
            </a:r>
            <a:r>
              <a:rPr lang="en-US" altLang="en-US" sz="1500" dirty="0">
                <a:solidFill>
                  <a:srgbClr val="FF0000"/>
                </a:solidFill>
              </a:rPr>
              <a:t>a,b</a:t>
            </a:r>
            <a:r>
              <a:rPr lang="en-US" altLang="en-US" sz="1500" dirty="0"/>
              <a:t>);</a:t>
            </a:r>
          </a:p>
          <a:p>
            <a:r>
              <a:rPr lang="en-US" altLang="en-US" sz="1500" dirty="0"/>
              <a:t>  return 0;</a:t>
            </a:r>
          </a:p>
          <a:p>
            <a:r>
              <a:rPr lang="en-US" altLang="en-US" sz="1500" dirty="0"/>
              <a:t>}</a:t>
            </a:r>
          </a:p>
          <a:p>
            <a:endParaRPr lang="en-US" altLang="en-US" sz="1500" dirty="0"/>
          </a:p>
          <a:p>
            <a:r>
              <a:rPr lang="en-US" altLang="en-US" sz="1500" dirty="0"/>
              <a:t>OUTPUT:</a:t>
            </a:r>
          </a:p>
          <a:p>
            <a:r>
              <a:rPr lang="en-US" altLang="en-US" sz="1500" dirty="0"/>
              <a:t>a=50 b=40</a:t>
            </a:r>
          </a:p>
          <a:p>
            <a:r>
              <a:rPr lang="en-US" altLang="en-US" sz="15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8833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998935"/>
            <a:ext cx="8382000" cy="60126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GLOBAL variable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71450" y="1885951"/>
            <a:ext cx="88011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C00000"/>
                </a:solidFill>
              </a:rPr>
              <a:t>Q) Write a C program to declare TWO global variables, assign or read  the values of them in main() and add them in add()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775" y="2695710"/>
            <a:ext cx="4182415" cy="12464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CC00FF"/>
                </a:solidFill>
              </a:rPr>
              <a:t>LOGIC:</a:t>
            </a:r>
          </a:p>
          <a:p>
            <a:pPr marL="257175" indent="-257175">
              <a:buFontTx/>
              <a:buAutoNum type="arabicPeriod"/>
              <a:defRPr/>
            </a:pPr>
            <a:r>
              <a:rPr lang="en-US" sz="1500" dirty="0"/>
              <a:t>Declare int a,b as global variables</a:t>
            </a:r>
          </a:p>
          <a:p>
            <a:pPr marL="257175" indent="-257175">
              <a:buFontTx/>
              <a:buAutoNum type="arabicPeriod"/>
              <a:defRPr/>
            </a:pPr>
            <a:r>
              <a:rPr lang="en-US" sz="1500" dirty="0"/>
              <a:t>Read values in main a=20,b=30</a:t>
            </a:r>
          </a:p>
          <a:p>
            <a:pPr marL="257175" indent="-257175">
              <a:buFontTx/>
              <a:buAutoNum type="arabicPeriod"/>
              <a:defRPr/>
            </a:pPr>
            <a:r>
              <a:rPr lang="en-US" sz="1500" dirty="0"/>
              <a:t>Define add() to add two values</a:t>
            </a:r>
          </a:p>
          <a:p>
            <a:pPr marL="257175" indent="-257175">
              <a:buFontTx/>
              <a:buAutoNum type="arabicPeriod"/>
              <a:defRPr/>
            </a:pPr>
            <a:r>
              <a:rPr lang="en-US" sz="1500" dirty="0"/>
              <a:t>Call add() in main</a:t>
            </a:r>
          </a:p>
        </p:txBody>
      </p:sp>
    </p:spTree>
    <p:extLst>
      <p:ext uri="{BB962C8B-B14F-4D97-AF65-F5344CB8AC3E}">
        <p14:creationId xmlns:p14="http://schemas.microsoft.com/office/powerpoint/2010/main" val="344805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/>
          <p:nvPr/>
        </p:nvSpPr>
        <p:spPr>
          <a:xfrm>
            <a:off x="228600" y="794870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205113-0C2E-A6C5-18F9-AEAEB9B9646F}"/>
              </a:ext>
            </a:extLst>
          </p:cNvPr>
          <p:cNvSpPr txBox="1"/>
          <p:nvPr/>
        </p:nvSpPr>
        <p:spPr>
          <a:xfrm>
            <a:off x="942975" y="2865656"/>
            <a:ext cx="755808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95000"/>
            </a:pPr>
            <a:r>
              <a:rPr lang="en-US" altLang="en-US" sz="2000" dirty="0">
                <a:solidFill>
                  <a:srgbClr val="FF0000"/>
                </a:solidFill>
                <a:latin typeface="inter-regular" charset="0"/>
              </a:rPr>
              <a:t>3. </a:t>
            </a:r>
            <a:r>
              <a:rPr lang="en-US" altLang="en-US" sz="2000" b="1" dirty="0">
                <a:solidFill>
                  <a:srgbClr val="FF0000"/>
                </a:solidFill>
                <a:latin typeface="inter-regular" charset="0"/>
              </a:rPr>
              <a:t>Debugging becomes easy</a:t>
            </a:r>
            <a:r>
              <a:rPr lang="en-US" altLang="en-US" sz="2000" dirty="0">
                <a:solidFill>
                  <a:srgbClr val="000000"/>
                </a:solidFill>
                <a:latin typeface="inter-regular" charset="0"/>
              </a:rPr>
              <a:t>: Errors in the functions can be easily  detected and rectified.</a:t>
            </a:r>
          </a:p>
          <a:p>
            <a:pPr>
              <a:buSzPct val="95000"/>
            </a:pPr>
            <a:endParaRPr lang="en-US" altLang="en-US" sz="2000" dirty="0">
              <a:solidFill>
                <a:srgbClr val="000000"/>
              </a:solidFill>
              <a:latin typeface="inter-regular" charset="0"/>
            </a:endParaRPr>
          </a:p>
          <a:p>
            <a:pPr>
              <a:buSzPct val="95000"/>
            </a:pPr>
            <a:r>
              <a:rPr lang="en-US" altLang="en-US" sz="2000" dirty="0">
                <a:solidFill>
                  <a:srgbClr val="FF0000"/>
                </a:solidFill>
                <a:latin typeface="inter-regular" charset="0"/>
              </a:rPr>
              <a:t>4. </a:t>
            </a:r>
            <a:r>
              <a:rPr lang="en-US" altLang="en-US" sz="2000" b="1" dirty="0">
                <a:solidFill>
                  <a:srgbClr val="FF0000"/>
                </a:solidFill>
                <a:latin typeface="inter-regular" charset="0"/>
              </a:rPr>
              <a:t>Easy Modification</a:t>
            </a:r>
            <a:r>
              <a:rPr lang="en-US" altLang="en-US" sz="2000" dirty="0">
                <a:solidFill>
                  <a:srgbClr val="FF0000"/>
                </a:solidFill>
                <a:latin typeface="inter-regular" charset="0"/>
              </a:rPr>
              <a:t>: </a:t>
            </a:r>
            <a:r>
              <a:rPr lang="en-US" altLang="en-US" sz="2000" dirty="0">
                <a:solidFill>
                  <a:srgbClr val="000000"/>
                </a:solidFill>
                <a:latin typeface="inter-regular" charset="0"/>
              </a:rPr>
              <a:t>Modifying a program becomes easier by using function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Function scope- local variable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14300" y="1369840"/>
            <a:ext cx="8915400" cy="42473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defRPr/>
            </a:pPr>
            <a:r>
              <a:rPr lang="en-US" altLang="en-US" sz="1500" b="1" dirty="0">
                <a:solidFill>
                  <a:srgbClr val="0000FF"/>
                </a:solidFill>
                <a:latin typeface="inter-regular" charset="0"/>
              </a:rPr>
              <a:t>// C PROGRAM TO UPDATE GLOBAL VARIABLES</a:t>
            </a:r>
          </a:p>
          <a:p>
            <a:pPr algn="just">
              <a:defRPr/>
            </a:pPr>
            <a:r>
              <a:rPr lang="en-US" altLang="en-US" sz="1500" b="1" dirty="0">
                <a:solidFill>
                  <a:srgbClr val="CC00FF"/>
                </a:solidFill>
                <a:latin typeface="inter-regular" charset="0"/>
              </a:rPr>
              <a:t>#include &lt;stdio.h&gt;</a:t>
            </a:r>
          </a:p>
          <a:p>
            <a:pPr algn="just">
              <a:defRPr/>
            </a:pPr>
            <a:r>
              <a:rPr lang="en-US" altLang="en-US" sz="1500" b="1" dirty="0">
                <a:solidFill>
                  <a:srgbClr val="FF0000"/>
                </a:solidFill>
                <a:latin typeface="inter-regular" charset="0"/>
              </a:rPr>
              <a:t>int a, b;   </a:t>
            </a:r>
            <a:r>
              <a:rPr lang="en-US" altLang="en-US" sz="1500" b="1" dirty="0">
                <a:solidFill>
                  <a:srgbClr val="7030A0"/>
                </a:solidFill>
                <a:latin typeface="inter-regular" charset="0"/>
              </a:rPr>
              <a:t>// global variables</a:t>
            </a:r>
          </a:p>
          <a:p>
            <a:pPr algn="just">
              <a:defRPr/>
            </a:pPr>
            <a:r>
              <a:rPr lang="en-US" altLang="en-US" sz="1500" b="1" dirty="0">
                <a:latin typeface="inter-regular" charset="0"/>
              </a:rPr>
              <a:t>void add()</a:t>
            </a:r>
          </a:p>
          <a:p>
            <a:pPr algn="just">
              <a:defRPr/>
            </a:pPr>
            <a:r>
              <a:rPr lang="en-US" altLang="en-US" sz="1500" b="1" dirty="0">
                <a:solidFill>
                  <a:srgbClr val="0000FF"/>
                </a:solidFill>
                <a:latin typeface="inter-regular" charset="0"/>
              </a:rPr>
              <a:t>{ </a:t>
            </a:r>
          </a:p>
          <a:p>
            <a:pPr algn="just">
              <a:defRPr/>
            </a:pPr>
            <a:r>
              <a:rPr lang="en-US" altLang="en-US" sz="1500" b="1" dirty="0">
                <a:solidFill>
                  <a:srgbClr val="0000FF"/>
                </a:solidFill>
                <a:latin typeface="inter-regular" charset="0"/>
              </a:rPr>
              <a:t>     // we are adding values of global a and b i.e. 10+15   </a:t>
            </a:r>
          </a:p>
          <a:p>
            <a:pPr algn="just">
              <a:defRPr/>
            </a:pPr>
            <a:r>
              <a:rPr lang="en-US" altLang="en-US" sz="1500" b="1" dirty="0">
                <a:solidFill>
                  <a:srgbClr val="0000FF"/>
                </a:solidFill>
                <a:latin typeface="inter-regular" charset="0"/>
              </a:rPr>
              <a:t>     </a:t>
            </a:r>
            <a:r>
              <a:rPr lang="en-US" altLang="en-US" sz="1500" b="1" dirty="0">
                <a:solidFill>
                  <a:srgbClr val="CC00FF"/>
                </a:solidFill>
                <a:latin typeface="inter-regular" charset="0"/>
              </a:rPr>
              <a:t>printf("%d", a + b);</a:t>
            </a:r>
          </a:p>
          <a:p>
            <a:pPr algn="just">
              <a:defRPr/>
            </a:pPr>
            <a:r>
              <a:rPr lang="en-US" altLang="en-US" sz="1500" b="1" dirty="0">
                <a:solidFill>
                  <a:srgbClr val="0000FF"/>
                </a:solidFill>
                <a:latin typeface="inter-regular" charset="0"/>
              </a:rPr>
              <a:t>}</a:t>
            </a:r>
          </a:p>
          <a:p>
            <a:pPr algn="just">
              <a:defRPr/>
            </a:pPr>
            <a:r>
              <a:rPr lang="en-US" altLang="en-US" sz="1500" b="1" dirty="0">
                <a:latin typeface="inter-regular" charset="0"/>
              </a:rPr>
              <a:t>int main()</a:t>
            </a:r>
          </a:p>
          <a:p>
            <a:pPr algn="just">
              <a:defRPr/>
            </a:pPr>
            <a:r>
              <a:rPr lang="en-US" altLang="en-US" sz="1500" b="1" dirty="0">
                <a:solidFill>
                  <a:srgbClr val="0000FF"/>
                </a:solidFill>
                <a:latin typeface="inter-regular" charset="0"/>
              </a:rPr>
              <a:t>{</a:t>
            </a:r>
          </a:p>
          <a:p>
            <a:pPr algn="just">
              <a:defRPr/>
            </a:pPr>
            <a:r>
              <a:rPr lang="en-US" altLang="en-US" sz="1500" b="1" dirty="0">
                <a:solidFill>
                  <a:srgbClr val="0000FF"/>
                </a:solidFill>
                <a:latin typeface="inter-regular" charset="0"/>
              </a:rPr>
              <a:t>	// we are now updating the values of global variables</a:t>
            </a:r>
          </a:p>
          <a:p>
            <a:pPr algn="just">
              <a:defRPr/>
            </a:pPr>
            <a:r>
              <a:rPr lang="en-US" altLang="en-US" sz="1500" b="1" dirty="0">
                <a:solidFill>
                  <a:srgbClr val="CC00FF"/>
                </a:solidFill>
                <a:latin typeface="inter-regular" charset="0"/>
              </a:rPr>
              <a:t>	 </a:t>
            </a:r>
            <a:r>
              <a:rPr lang="en-US" altLang="en-US" sz="1500" b="1" dirty="0">
                <a:latin typeface="inter-regular" charset="0"/>
              </a:rPr>
              <a:t>printf(“Enter value of a “\n);  </a:t>
            </a:r>
            <a:r>
              <a:rPr lang="en-US" altLang="en-US" sz="1500" b="1" dirty="0">
                <a:solidFill>
                  <a:srgbClr val="FF0000"/>
                </a:solidFill>
                <a:latin typeface="inter-regular" charset="0"/>
              </a:rPr>
              <a:t> //read a=10</a:t>
            </a:r>
          </a:p>
          <a:p>
            <a:pPr algn="just">
              <a:defRPr/>
            </a:pPr>
            <a:r>
              <a:rPr lang="en-US" altLang="en-US" sz="1500" b="1" dirty="0">
                <a:latin typeface="inter-regular" charset="0"/>
              </a:rPr>
              <a:t>              scanf(“%</a:t>
            </a:r>
            <a:r>
              <a:rPr lang="en-US" altLang="en-US" sz="1500" b="1" dirty="0" err="1">
                <a:latin typeface="inter-regular" charset="0"/>
              </a:rPr>
              <a:t>d”,&amp;a</a:t>
            </a:r>
            <a:r>
              <a:rPr lang="en-US" altLang="en-US" sz="1500" b="1" dirty="0">
                <a:latin typeface="inter-regular" charset="0"/>
              </a:rPr>
              <a:t>);</a:t>
            </a:r>
          </a:p>
          <a:p>
            <a:pPr algn="just">
              <a:defRPr/>
            </a:pPr>
            <a:r>
              <a:rPr lang="en-US" altLang="en-US" sz="1500" b="1" dirty="0">
                <a:latin typeface="inter-regular" charset="0"/>
              </a:rPr>
              <a:t>	 printf(“Enter value of b “\n); </a:t>
            </a:r>
            <a:r>
              <a:rPr lang="en-US" altLang="en-US" sz="1500" b="1" dirty="0">
                <a:solidFill>
                  <a:srgbClr val="FF0000"/>
                </a:solidFill>
                <a:latin typeface="inter-regular" charset="0"/>
              </a:rPr>
              <a:t>//read b=15</a:t>
            </a:r>
          </a:p>
          <a:p>
            <a:pPr algn="just">
              <a:defRPr/>
            </a:pPr>
            <a:r>
              <a:rPr lang="en-US" altLang="en-US" sz="1500" b="1" dirty="0">
                <a:latin typeface="inter-regular" charset="0"/>
              </a:rPr>
              <a:t>              </a:t>
            </a:r>
            <a:r>
              <a:rPr lang="en-US" altLang="en-US" sz="1500" b="1" dirty="0" err="1">
                <a:latin typeface="inter-regular" charset="0"/>
              </a:rPr>
              <a:t>scanf</a:t>
            </a:r>
            <a:r>
              <a:rPr lang="en-US" altLang="en-US" sz="1500" b="1" dirty="0">
                <a:latin typeface="inter-regular" charset="0"/>
              </a:rPr>
              <a:t>(“%</a:t>
            </a:r>
            <a:r>
              <a:rPr lang="en-US" altLang="en-US" sz="1500" b="1" dirty="0" err="1">
                <a:latin typeface="inter-regular" charset="0"/>
              </a:rPr>
              <a:t>d”,&amp;b</a:t>
            </a:r>
            <a:r>
              <a:rPr lang="en-US" altLang="en-US" sz="1500" b="1" dirty="0">
                <a:latin typeface="inter-regular" charset="0"/>
              </a:rPr>
              <a:t>);</a:t>
            </a:r>
          </a:p>
          <a:p>
            <a:pPr algn="just">
              <a:defRPr/>
            </a:pPr>
            <a:r>
              <a:rPr lang="en-US" altLang="en-US" sz="1500" b="1" dirty="0">
                <a:solidFill>
                  <a:srgbClr val="0000FF"/>
                </a:solidFill>
                <a:latin typeface="inter-regular" charset="0"/>
              </a:rPr>
              <a:t>	add();</a:t>
            </a:r>
          </a:p>
          <a:p>
            <a:pPr algn="just">
              <a:defRPr/>
            </a:pPr>
            <a:r>
              <a:rPr lang="en-US" altLang="en-US" sz="1500" b="1" dirty="0">
                <a:solidFill>
                  <a:srgbClr val="0000FF"/>
                </a:solidFill>
                <a:latin typeface="inter-regular" charset="0"/>
              </a:rPr>
              <a:t>	return 0;</a:t>
            </a:r>
          </a:p>
          <a:p>
            <a:pPr algn="just">
              <a:defRPr/>
            </a:pPr>
            <a:r>
              <a:rPr lang="en-US" altLang="en-US" sz="1500" b="1" dirty="0">
                <a:solidFill>
                  <a:srgbClr val="0000FF"/>
                </a:solidFill>
                <a:latin typeface="inter-regula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059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5430" y="1839632"/>
            <a:ext cx="8407004" cy="3305175"/>
          </a:xfrm>
        </p:spPr>
        <p:txBody>
          <a:bodyPr>
            <a:noAutofit/>
          </a:bodyPr>
          <a:lstStyle/>
          <a:p>
            <a:pPr marL="33338" indent="0">
              <a:buNone/>
            </a:pPr>
            <a:r>
              <a:rPr lang="en-US" sz="1350" dirty="0">
                <a:solidFill>
                  <a:schemeClr val="tx1"/>
                </a:solidFill>
              </a:rPr>
              <a:t>Q) What will be the output of the following C code?</a:t>
            </a:r>
          </a:p>
          <a:p>
            <a:pPr marL="33338" indent="0">
              <a:buNone/>
            </a:pPr>
            <a:endParaRPr lang="en-US" sz="1350" dirty="0">
              <a:solidFill>
                <a:schemeClr val="tx1"/>
              </a:solidFill>
            </a:endParaRPr>
          </a:p>
          <a:p>
            <a:pPr marL="33338" indent="0">
              <a:buNone/>
            </a:pPr>
            <a:r>
              <a:rPr lang="en-US" sz="1350" dirty="0">
                <a:solidFill>
                  <a:schemeClr val="tx1"/>
                </a:solidFill>
              </a:rPr>
              <a:t>    #include &lt;stdio.h&gt;</a:t>
            </a:r>
          </a:p>
          <a:p>
            <a:pPr marL="33338" indent="0">
              <a:buNone/>
            </a:pPr>
            <a:r>
              <a:rPr lang="en-US" sz="1350" dirty="0">
                <a:solidFill>
                  <a:srgbClr val="FF0000"/>
                </a:solidFill>
              </a:rPr>
              <a:t>    int x;    //GLOBAL VARIABLE</a:t>
            </a:r>
          </a:p>
          <a:p>
            <a:pPr marL="33338" indent="0">
              <a:buNone/>
            </a:pPr>
            <a:r>
              <a:rPr lang="en-US" sz="1350" dirty="0">
                <a:solidFill>
                  <a:schemeClr val="tx1"/>
                </a:solidFill>
              </a:rPr>
              <a:t>    void main()</a:t>
            </a:r>
          </a:p>
          <a:p>
            <a:pPr marL="33338" indent="0">
              <a:buNone/>
            </a:pPr>
            <a:r>
              <a:rPr lang="en-US" sz="1350" dirty="0">
                <a:solidFill>
                  <a:schemeClr val="tx1"/>
                </a:solidFill>
              </a:rPr>
              <a:t>    {</a:t>
            </a:r>
          </a:p>
          <a:p>
            <a:pPr marL="33338" indent="0">
              <a:buNone/>
            </a:pPr>
            <a:r>
              <a:rPr lang="en-US" sz="1350" dirty="0">
                <a:solidFill>
                  <a:schemeClr val="tx1"/>
                </a:solidFill>
              </a:rPr>
              <a:t>        </a:t>
            </a:r>
            <a:r>
              <a:rPr lang="en-US" sz="1350" dirty="0">
                <a:solidFill>
                  <a:srgbClr val="7030A0"/>
                </a:solidFill>
              </a:rPr>
              <a:t>m();   </a:t>
            </a:r>
            <a:r>
              <a:rPr lang="en-US" sz="1350" dirty="0">
                <a:solidFill>
                  <a:srgbClr val="FF0000"/>
                </a:solidFill>
              </a:rPr>
              <a:t>//Function call</a:t>
            </a:r>
          </a:p>
          <a:p>
            <a:pPr marL="33338" indent="0">
              <a:buNone/>
            </a:pPr>
            <a:r>
              <a:rPr lang="en-US" sz="1350" dirty="0">
                <a:solidFill>
                  <a:schemeClr val="tx1"/>
                </a:solidFill>
              </a:rPr>
              <a:t>        printf("%d", x);</a:t>
            </a:r>
          </a:p>
          <a:p>
            <a:pPr marL="33338" indent="0">
              <a:buNone/>
            </a:pPr>
            <a:r>
              <a:rPr lang="en-US" sz="1350" dirty="0">
                <a:solidFill>
                  <a:schemeClr val="tx1"/>
                </a:solidFill>
              </a:rPr>
              <a:t>    }</a:t>
            </a:r>
          </a:p>
          <a:p>
            <a:pPr marL="33338" indent="0">
              <a:buNone/>
            </a:pPr>
            <a:r>
              <a:rPr lang="en-US" sz="1350" dirty="0">
                <a:solidFill>
                  <a:schemeClr val="tx1"/>
                </a:solidFill>
              </a:rPr>
              <a:t>    </a:t>
            </a:r>
            <a:r>
              <a:rPr lang="en-US" sz="1350" dirty="0">
                <a:solidFill>
                  <a:srgbClr val="7030A0"/>
                </a:solidFill>
              </a:rPr>
              <a:t>void m()</a:t>
            </a:r>
          </a:p>
          <a:p>
            <a:pPr marL="33338" indent="0">
              <a:buNone/>
            </a:pPr>
            <a:r>
              <a:rPr lang="en-US" sz="1350" dirty="0">
                <a:solidFill>
                  <a:schemeClr val="tx1"/>
                </a:solidFill>
              </a:rPr>
              <a:t>    </a:t>
            </a:r>
            <a:r>
              <a:rPr lang="en-US" sz="1350" dirty="0">
                <a:solidFill>
                  <a:srgbClr val="FF0000"/>
                </a:solidFill>
              </a:rPr>
              <a:t>{</a:t>
            </a:r>
          </a:p>
          <a:p>
            <a:pPr marL="33338" indent="0">
              <a:buNone/>
            </a:pPr>
            <a:r>
              <a:rPr lang="en-US" sz="1350" dirty="0">
                <a:solidFill>
                  <a:schemeClr val="tx1"/>
                </a:solidFill>
              </a:rPr>
              <a:t>        x = 4;  </a:t>
            </a:r>
            <a:r>
              <a:rPr lang="en-US" sz="1350" dirty="0">
                <a:solidFill>
                  <a:srgbClr val="FF0000"/>
                </a:solidFill>
              </a:rPr>
              <a:t>// X is updated</a:t>
            </a:r>
          </a:p>
          <a:p>
            <a:pPr marL="33338" indent="0">
              <a:buNone/>
            </a:pPr>
            <a:r>
              <a:rPr lang="en-US" sz="1350" dirty="0">
                <a:solidFill>
                  <a:srgbClr val="FF0000"/>
                </a:solidFill>
              </a:rPr>
              <a:t>    }</a:t>
            </a:r>
          </a:p>
          <a:p>
            <a:pPr marL="33338" indent="0">
              <a:buNone/>
            </a:pPr>
            <a:r>
              <a:rPr lang="en-US" sz="1350" dirty="0">
                <a:solidFill>
                  <a:schemeClr val="tx1"/>
                </a:solidFill>
              </a:rPr>
              <a:t>a) 0</a:t>
            </a:r>
          </a:p>
          <a:p>
            <a:pPr marL="33338" indent="0">
              <a:buNone/>
            </a:pPr>
            <a:r>
              <a:rPr lang="en-US" sz="1350" dirty="0">
                <a:solidFill>
                  <a:schemeClr val="tx1"/>
                </a:solidFill>
              </a:rPr>
              <a:t>b) 4</a:t>
            </a:r>
          </a:p>
          <a:p>
            <a:pPr marL="33338" indent="0">
              <a:buNone/>
            </a:pPr>
            <a:r>
              <a:rPr lang="en-US" sz="1350" dirty="0">
                <a:solidFill>
                  <a:schemeClr val="tx1"/>
                </a:solidFill>
              </a:rPr>
              <a:t>c) Compile time error</a:t>
            </a:r>
          </a:p>
          <a:p>
            <a:pPr marL="33338" indent="0">
              <a:buNone/>
            </a:pPr>
            <a:r>
              <a:rPr lang="en-US" sz="1350" dirty="0">
                <a:solidFill>
                  <a:schemeClr val="tx1"/>
                </a:solidFill>
              </a:rPr>
              <a:t>d) Undefined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37331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6F5C23-027D-A18C-9AE3-33340409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Types of  Functions</a:t>
            </a:r>
          </a:p>
        </p:txBody>
      </p:sp>
      <p:sp>
        <p:nvSpPr>
          <p:cNvPr id="17411" name="TextBox 5">
            <a:extLst>
              <a:ext uri="{FF2B5EF4-FFF2-40B4-BE49-F238E27FC236}">
                <a16:creationId xmlns:a16="http://schemas.microsoft.com/office/drawing/2014/main" id="{46F6E640-F255-3BA5-0C92-56644F300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1828800"/>
            <a:ext cx="6515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</a:pPr>
            <a:endParaRPr lang="en-US" alt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A854E09-54CE-597E-50E0-3EAEF70158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3426481"/>
              </p:ext>
            </p:extLst>
          </p:nvPr>
        </p:nvGraphicFramePr>
        <p:xfrm>
          <a:off x="11942" y="1885950"/>
          <a:ext cx="8686800" cy="2457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413" name="Group 5">
            <a:extLst>
              <a:ext uri="{FF2B5EF4-FFF2-40B4-BE49-F238E27FC236}">
                <a16:creationId xmlns:a16="http://schemas.microsoft.com/office/drawing/2014/main" id="{8EAB5C56-4E23-8C80-0918-40DD4B255FF5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4474369"/>
            <a:ext cx="3390900" cy="935831"/>
            <a:chOff x="712590" y="2027694"/>
            <a:chExt cx="4520443" cy="124759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A5EED93-F35F-F34E-2DE9-06D74FE04F8E}"/>
                </a:ext>
              </a:extLst>
            </p:cNvPr>
            <p:cNvSpPr/>
            <p:nvPr/>
          </p:nvSpPr>
          <p:spPr>
            <a:xfrm>
              <a:off x="712590" y="2027694"/>
              <a:ext cx="4520443" cy="124759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AB2ECF9C-0C2F-03D6-6CAD-714B2AC46EDB}"/>
                </a:ext>
              </a:extLst>
            </p:cNvPr>
            <p:cNvSpPr/>
            <p:nvPr/>
          </p:nvSpPr>
          <p:spPr>
            <a:xfrm>
              <a:off x="749097" y="2064202"/>
              <a:ext cx="4447430" cy="11745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tIns="68580" bIns="68580" spcCol="1270" anchor="ctr"/>
            <a:lstStyle/>
            <a:p>
              <a:pPr marL="257175" indent="-257175" algn="ctr" defTabSz="800100">
                <a:lnSpc>
                  <a:spcPct val="90000"/>
                </a:lnSpc>
                <a:spcAft>
                  <a:spcPct val="35000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sz="1800" dirty="0"/>
                <a:t>Available in Header files</a:t>
              </a:r>
            </a:p>
          </p:txBody>
        </p:sp>
      </p:grpSp>
      <p:grpSp>
        <p:nvGrpSpPr>
          <p:cNvPr id="17414" name="Group 10">
            <a:extLst>
              <a:ext uri="{FF2B5EF4-FFF2-40B4-BE49-F238E27FC236}">
                <a16:creationId xmlns:a16="http://schemas.microsoft.com/office/drawing/2014/main" id="{903723BD-1A22-1D22-437F-3CE685CD345B}"/>
              </a:ext>
            </a:extLst>
          </p:cNvPr>
          <p:cNvGrpSpPr>
            <a:grpSpLocks/>
          </p:cNvGrpSpPr>
          <p:nvPr/>
        </p:nvGrpSpPr>
        <p:grpSpPr bwMode="auto">
          <a:xfrm>
            <a:off x="4324350" y="4400551"/>
            <a:ext cx="4019550" cy="935831"/>
            <a:chOff x="712590" y="2027694"/>
            <a:chExt cx="4520443" cy="124759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86FADA8-6EC9-E941-92D4-688DCC52B8CC}"/>
                </a:ext>
              </a:extLst>
            </p:cNvPr>
            <p:cNvSpPr/>
            <p:nvPr/>
          </p:nvSpPr>
          <p:spPr>
            <a:xfrm>
              <a:off x="712590" y="2027694"/>
              <a:ext cx="4520443" cy="124759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4AA9C6A7-5E4C-8737-6122-94AC7D441579}"/>
                </a:ext>
              </a:extLst>
            </p:cNvPr>
            <p:cNvSpPr/>
            <p:nvPr/>
          </p:nvSpPr>
          <p:spPr>
            <a:xfrm>
              <a:off x="748743" y="2064202"/>
              <a:ext cx="4448137" cy="11745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tIns="68580" bIns="68580" spcCol="1270" anchor="ctr"/>
            <a:lstStyle/>
            <a:p>
              <a:pPr marL="257175" indent="-257175" algn="ctr" defTabSz="800100">
                <a:lnSpc>
                  <a:spcPct val="90000"/>
                </a:lnSpc>
                <a:spcAft>
                  <a:spcPct val="35000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sz="1800" dirty="0"/>
                <a:t>Defined  by programmer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0E2F3D-DB0F-E4C7-4731-772C4D9B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998935"/>
            <a:ext cx="8382000" cy="60126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types of  Functions</a:t>
            </a:r>
          </a:p>
        </p:txBody>
      </p:sp>
      <p:sp>
        <p:nvSpPr>
          <p:cNvPr id="18435" name="TextBox 5">
            <a:extLst>
              <a:ext uri="{FF2B5EF4-FFF2-40B4-BE49-F238E27FC236}">
                <a16:creationId xmlns:a16="http://schemas.microsoft.com/office/drawing/2014/main" id="{CE92439B-2C14-A7F2-43C4-14917BB36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1828800"/>
            <a:ext cx="6515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</a:pPr>
            <a:endParaRPr lang="en-US" alt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36" name="TextBox 7">
            <a:extLst>
              <a:ext uri="{FF2B5EF4-FFF2-40B4-BE49-F238E27FC236}">
                <a16:creationId xmlns:a16="http://schemas.microsoft.com/office/drawing/2014/main" id="{B252FAE9-E49B-D9EA-06E9-598E001C1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845469"/>
            <a:ext cx="8858250" cy="318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00" b="1">
                <a:solidFill>
                  <a:srgbClr val="FF0000"/>
                </a:solidFill>
              </a:rPr>
              <a:t>1.Library Functions</a:t>
            </a:r>
            <a:r>
              <a:rPr lang="en-US" altLang="en-US" sz="2100">
                <a:solidFill>
                  <a:srgbClr val="FF0000"/>
                </a:solidFill>
              </a:rPr>
              <a:t>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500">
                <a:solidFill>
                  <a:srgbClr val="000000"/>
                </a:solidFill>
              </a:rPr>
              <a:t>C is a library it is a collection of </a:t>
            </a:r>
            <a:r>
              <a:rPr lang="en-US" altLang="en-US" sz="1500" b="1">
                <a:solidFill>
                  <a:srgbClr val="000000"/>
                </a:solidFill>
              </a:rPr>
              <a:t>built-in functions </a:t>
            </a:r>
            <a:r>
              <a:rPr lang="en-US" altLang="en-US" sz="1500">
                <a:solidFill>
                  <a:srgbClr val="000000"/>
                </a:solidFill>
              </a:rPr>
              <a:t>which perform some </a:t>
            </a:r>
            <a:r>
              <a:rPr lang="en-US" altLang="en-US" sz="1500" b="1">
                <a:solidFill>
                  <a:srgbClr val="000000"/>
                </a:solidFill>
              </a:rPr>
              <a:t>standard and predefined tasks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500">
                <a:solidFill>
                  <a:srgbClr val="000000"/>
                </a:solidFill>
              </a:rPr>
              <a:t>The prototype and data definitions of these functions are  present in their </a:t>
            </a:r>
            <a:r>
              <a:rPr lang="en-US" altLang="en-US" sz="1500">
                <a:solidFill>
                  <a:srgbClr val="FF0000"/>
                </a:solidFill>
              </a:rPr>
              <a:t>respective header files</a:t>
            </a:r>
            <a:r>
              <a:rPr lang="en-US" altLang="en-US" sz="150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500">
                <a:solidFill>
                  <a:srgbClr val="000000"/>
                </a:solidFill>
              </a:rPr>
              <a:t>To use these functions we need to include the header file  in our program.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500" b="1">
                <a:solidFill>
                  <a:srgbClr val="000000"/>
                </a:solidFill>
              </a:rPr>
              <a:t>Ex. scanf(), printf(), gets(), puts(), ceil(), floor()</a:t>
            </a:r>
            <a:r>
              <a:rPr lang="en-US" altLang="en-US" sz="1500">
                <a:solidFill>
                  <a:srgbClr val="000000"/>
                </a:solidFill>
              </a:rPr>
              <a:t> etc.</a:t>
            </a:r>
          </a:p>
          <a:p>
            <a:endParaRPr lang="en-US" altLang="en-US" sz="1500" b="1">
              <a:solidFill>
                <a:srgbClr val="000000"/>
              </a:solidFill>
            </a:endParaRPr>
          </a:p>
          <a:p>
            <a:r>
              <a:rPr lang="en-US" altLang="en-US" sz="1500" b="1">
                <a:solidFill>
                  <a:srgbClr val="000000"/>
                </a:solidFill>
              </a:rPr>
              <a:t>For example, If you want to use the </a:t>
            </a:r>
            <a:r>
              <a:rPr lang="en-US" altLang="en-US" sz="1500" b="1">
                <a:solidFill>
                  <a:srgbClr val="FF0000"/>
                </a:solidFill>
              </a:rPr>
              <a:t>printf() </a:t>
            </a:r>
            <a:r>
              <a:rPr lang="en-US" altLang="en-US" sz="1500" b="1">
                <a:solidFill>
                  <a:srgbClr val="000000"/>
                </a:solidFill>
              </a:rPr>
              <a:t>function, the header  file </a:t>
            </a:r>
            <a:r>
              <a:rPr lang="en-US" altLang="en-US" sz="1500" b="1">
                <a:solidFill>
                  <a:srgbClr val="FF0000"/>
                </a:solidFill>
              </a:rPr>
              <a:t>&lt;stdio.h&gt; </a:t>
            </a:r>
            <a:r>
              <a:rPr lang="en-US" altLang="en-US" sz="1500" b="1">
                <a:solidFill>
                  <a:srgbClr val="000000"/>
                </a:solidFill>
              </a:rPr>
              <a:t>should be included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D5C365-2422-2481-C15F-3BA05CD1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394" y="4508966"/>
            <a:ext cx="6572250" cy="11666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tIns="-33327" anchor="ctr">
            <a:spAutoFit/>
          </a:bodyPr>
          <a:lstStyle/>
          <a:p>
            <a:pPr>
              <a:defRPr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alt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defRPr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>
              <a:defRPr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printf(“ this is printed on screen”);</a:t>
            </a:r>
          </a:p>
          <a:p>
            <a:pPr>
              <a:defRPr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CBC101-A481-5CC1-4D21-6A423A74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Library Functions </a:t>
            </a:r>
          </a:p>
        </p:txBody>
      </p:sp>
      <p:sp>
        <p:nvSpPr>
          <p:cNvPr id="19459" name="TextBox 5">
            <a:extLst>
              <a:ext uri="{FF2B5EF4-FFF2-40B4-BE49-F238E27FC236}">
                <a16:creationId xmlns:a16="http://schemas.microsoft.com/office/drawing/2014/main" id="{85F96CC2-523D-B21F-7F3E-3E5A85C54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1828800"/>
            <a:ext cx="6515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</a:pPr>
            <a:endParaRPr lang="en-US" alt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TextBox 7">
            <a:extLst>
              <a:ext uri="{FF2B5EF4-FFF2-40B4-BE49-F238E27FC236}">
                <a16:creationId xmlns:a16="http://schemas.microsoft.com/office/drawing/2014/main" id="{9F25C2E2-5ED2-9691-545F-049D31050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714500"/>
            <a:ext cx="8858250" cy="413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FF0000"/>
                </a:solidFill>
              </a:rPr>
              <a:t>Advantages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500" b="1">
                <a:solidFill>
                  <a:srgbClr val="FF0000"/>
                </a:solidFill>
              </a:rPr>
              <a:t>No need to write the code </a:t>
            </a:r>
            <a:r>
              <a:rPr lang="en-US" altLang="en-US" sz="1500">
                <a:solidFill>
                  <a:srgbClr val="000000"/>
                </a:solidFill>
              </a:rPr>
              <a:t>because the functions are already available so it makes the programmers job much easier.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500">
                <a:solidFill>
                  <a:srgbClr val="000000"/>
                </a:solidFill>
              </a:rPr>
              <a:t>Can be </a:t>
            </a:r>
            <a:r>
              <a:rPr lang="en-US" altLang="en-US" sz="1500">
                <a:solidFill>
                  <a:srgbClr val="FF0000"/>
                </a:solidFill>
              </a:rPr>
              <a:t>called anywhere in the program</a:t>
            </a:r>
            <a:r>
              <a:rPr lang="en-US" altLang="en-US" sz="150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500">
                <a:solidFill>
                  <a:srgbClr val="000000"/>
                </a:solidFill>
              </a:rPr>
              <a:t> </a:t>
            </a:r>
            <a:r>
              <a:rPr lang="en-US" altLang="en-US" sz="1500" b="1">
                <a:solidFill>
                  <a:srgbClr val="000000"/>
                </a:solidFill>
              </a:rPr>
              <a:t>They work:  </a:t>
            </a:r>
            <a:r>
              <a:rPr lang="en-US" altLang="en-US" sz="1500">
                <a:solidFill>
                  <a:srgbClr val="000000"/>
                </a:solidFill>
              </a:rPr>
              <a:t>These  functions have gone through </a:t>
            </a:r>
            <a:r>
              <a:rPr lang="en-US" altLang="en-US" sz="1500" b="1">
                <a:solidFill>
                  <a:srgbClr val="000000"/>
                </a:solidFill>
              </a:rPr>
              <a:t>multiple rigorous testing </a:t>
            </a:r>
            <a:r>
              <a:rPr lang="en-US" altLang="en-US" sz="1500">
                <a:solidFill>
                  <a:srgbClr val="000000"/>
                </a:solidFill>
              </a:rPr>
              <a:t>and  are easy to use.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500" b="1">
                <a:solidFill>
                  <a:srgbClr val="FF0000"/>
                </a:solidFill>
              </a:rPr>
              <a:t>optimized for performance</a:t>
            </a:r>
            <a:r>
              <a:rPr lang="en-US" altLang="en-US" sz="1500">
                <a:solidFill>
                  <a:srgbClr val="000000"/>
                </a:solidFill>
              </a:rPr>
              <a:t>: Since, a dedicated  group of developers constantly make them better.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500" b="1">
                <a:solidFill>
                  <a:srgbClr val="FF0000"/>
                </a:solidFill>
              </a:rPr>
              <a:t>It saves considerable development time</a:t>
            </a:r>
            <a:r>
              <a:rPr lang="en-US" altLang="en-US" sz="1500" b="1">
                <a:solidFill>
                  <a:srgbClr val="000000"/>
                </a:solidFill>
              </a:rPr>
              <a:t>: </a:t>
            </a:r>
            <a:r>
              <a:rPr lang="en-US" altLang="en-US" sz="1500">
                <a:solidFill>
                  <a:srgbClr val="000000"/>
                </a:solidFill>
              </a:rPr>
              <a:t>Since the  general functions like printing to a screen, calculating the  square root, and many more are already written.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500" b="1">
                <a:solidFill>
                  <a:srgbClr val="FF0000"/>
                </a:solidFill>
              </a:rPr>
              <a:t>The functions are portable:</a:t>
            </a:r>
            <a:r>
              <a:rPr lang="en-US" altLang="en-US" sz="1500" b="1">
                <a:solidFill>
                  <a:srgbClr val="000000"/>
                </a:solidFill>
              </a:rPr>
              <a:t> </a:t>
            </a:r>
            <a:r>
              <a:rPr lang="en-US" altLang="en-US" sz="1500">
                <a:solidFill>
                  <a:srgbClr val="000000"/>
                </a:solidFill>
              </a:rPr>
              <a:t>These functions help you in  that they do the same thing on every computer.</a:t>
            </a:r>
            <a:endParaRPr lang="en-US" altLang="en-US" sz="15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6D3306-5BEB-209B-D9D0-17A3E63A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Library Functions </a:t>
            </a:r>
          </a:p>
        </p:txBody>
      </p:sp>
      <p:sp>
        <p:nvSpPr>
          <p:cNvPr id="18435" name="TextBox 5">
            <a:extLst>
              <a:ext uri="{FF2B5EF4-FFF2-40B4-BE49-F238E27FC236}">
                <a16:creationId xmlns:a16="http://schemas.microsoft.com/office/drawing/2014/main" id="{DA62820F-C3DD-0571-3A01-D432ECFAD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841897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65510" indent="-257175">
              <a:buSzPct val="95000"/>
              <a:buFont typeface="Wingdings" panose="05000000000000000000" pitchFamily="2" charset="2"/>
              <a:buChar char="§"/>
              <a:defRPr/>
            </a:pP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 Function Library </a:t>
            </a: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 C is a huge library of sub-  libraries, each of which contains the code for several functions.</a:t>
            </a:r>
          </a:p>
          <a:p>
            <a:pPr>
              <a:buSzPct val="95000"/>
              <a:defRPr/>
            </a:pP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Here are some header files with descriptions: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F505A03-C977-5C71-9ED5-A30542E816A6}"/>
              </a:ext>
            </a:extLst>
          </p:cNvPr>
          <p:cNvGraphicFramePr>
            <a:graphicFrameLocks noGrp="1"/>
          </p:cNvGraphicFramePr>
          <p:nvPr/>
        </p:nvGraphicFramePr>
        <p:xfrm>
          <a:off x="285750" y="2863454"/>
          <a:ext cx="8572500" cy="2794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3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8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5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Header</a:t>
                      </a:r>
                      <a:r>
                        <a:rPr sz="15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File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cs typeface="Calibri" panose="020F0502020204030204" pitchFamily="34" charset="0"/>
                        </a:rPr>
                        <a:t>stdio.h</a:t>
                      </a:r>
                    </a:p>
                  </a:txBody>
                  <a:tcPr marL="0" marR="0" marT="2952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standard</a:t>
                      </a:r>
                      <a:r>
                        <a:rPr sz="15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i/o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header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in which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Input/output</a:t>
                      </a:r>
                      <a:r>
                        <a:rPr sz="1500" spc="-4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functions</a:t>
                      </a:r>
                      <a:r>
                        <a:rPr sz="1500" spc="-2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declared</a:t>
                      </a:r>
                    </a:p>
                  </a:txBody>
                  <a:tcPr marL="0" marR="0" marT="2952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cs typeface="Calibri" panose="020F0502020204030204" pitchFamily="34" charset="0"/>
                        </a:rPr>
                        <a:t>conio.h</a:t>
                      </a:r>
                      <a:endParaRPr sz="18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0" marR="0" marT="2952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This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console</a:t>
                      </a:r>
                      <a:r>
                        <a:rPr sz="1500" spc="-3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input/output</a:t>
                      </a:r>
                      <a:r>
                        <a:rPr sz="1500" spc="-5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header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file.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2952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cs typeface="Calibri" panose="020F0502020204030204" pitchFamily="34" charset="0"/>
                        </a:rPr>
                        <a:t>string.h</a:t>
                      </a:r>
                      <a:endParaRPr sz="18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0" marR="0" marT="2952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string</a:t>
                      </a:r>
                      <a:r>
                        <a:rPr sz="1500" spc="-3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related</a:t>
                      </a:r>
                      <a:r>
                        <a:rPr sz="1500" spc="-2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functions</a:t>
                      </a:r>
                      <a:r>
                        <a:rPr sz="1500" spc="-3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this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header</a:t>
                      </a:r>
                      <a:r>
                        <a:rPr sz="15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file.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2952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cs typeface="Calibri" panose="020F0502020204030204" pitchFamily="34" charset="0"/>
                        </a:rPr>
                        <a:t>stdlib.h</a:t>
                      </a:r>
                    </a:p>
                  </a:txBody>
                  <a:tcPr marL="0" marR="0" marT="2952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This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contains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common</a:t>
                      </a:r>
                      <a:r>
                        <a:rPr sz="1500" spc="-3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functions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which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in the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programs.</a:t>
                      </a:r>
                    </a:p>
                  </a:txBody>
                  <a:tcPr marL="0" marR="0" marT="2952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cs typeface="Calibri" panose="020F0502020204030204" pitchFamily="34" charset="0"/>
                        </a:rPr>
                        <a:t>math.h</a:t>
                      </a:r>
                      <a:endParaRPr sz="18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  <a:cs typeface="Calibri" panose="020F0502020204030204" pitchFamily="34" charset="0"/>
                      </a:endParaRPr>
                    </a:p>
                  </a:txBody>
                  <a:tcPr marL="0" marR="0" marT="2952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functions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related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mathematics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this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header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file.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2952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cs typeface="Calibri" panose="020F0502020204030204" pitchFamily="34" charset="0"/>
                        </a:rPr>
                        <a:t>time.h</a:t>
                      </a:r>
                    </a:p>
                  </a:txBody>
                  <a:tcPr marL="0" marR="0" marT="2952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This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contains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time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clock</a:t>
                      </a:r>
                      <a:r>
                        <a:rPr sz="15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related</a:t>
                      </a:r>
                      <a:r>
                        <a:rPr sz="1500" spc="-1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functions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.Built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functions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stdio.h</a:t>
                      </a:r>
                    </a:p>
                  </a:txBody>
                  <a:tcPr marL="0" marR="0" marT="2952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A075B8-50A7-B10E-DF23-14D359D2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Library Functions </a:t>
            </a:r>
            <a:r>
              <a:rPr lang="en-US" cap="none" dirty="0"/>
              <a:t>–&lt;</a:t>
            </a:r>
            <a:r>
              <a:rPr lang="en-US" cap="none" dirty="0" err="1"/>
              <a:t>math.h</a:t>
            </a:r>
            <a:r>
              <a:rPr lang="en-US" cap="none" dirty="0"/>
              <a:t>&gt; </a:t>
            </a:r>
            <a:endParaRPr lang="en-US" dirty="0"/>
          </a:p>
        </p:txBody>
      </p:sp>
      <p:sp>
        <p:nvSpPr>
          <p:cNvPr id="46083" name="TextBox 5">
            <a:extLst>
              <a:ext uri="{FF2B5EF4-FFF2-40B4-BE49-F238E27FC236}">
                <a16:creationId xmlns:a16="http://schemas.microsoft.com/office/drawing/2014/main" id="{98CD5A2D-04EA-0ACD-0094-DDEE7D4D3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841897"/>
            <a:ext cx="8839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	Create a C program  for finding the 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Square Root  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of given number using      </a:t>
            </a: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en-US" sz="21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sqrt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</a:p>
          <a:p>
            <a:pPr>
              <a:buSzPct val="95000"/>
              <a:defRPr/>
            </a:pP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INPUT: </a:t>
            </a: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Enter a number : 64</a:t>
            </a: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OUTPUT: </a:t>
            </a:r>
          </a:p>
          <a:p>
            <a:pPr>
              <a:buSzPct val="95000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The Sqrt of given number is: 8.00</a:t>
            </a:r>
          </a:p>
          <a:p>
            <a:pPr lvl="2">
              <a:buSzPct val="95000"/>
              <a:defRPr/>
            </a:pPr>
            <a:endParaRPr lang="en-US" altLang="en-US" sz="21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SzPct val="95000"/>
              <a:defRPr/>
            </a:pP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LOGIC:</a:t>
            </a:r>
          </a:p>
          <a:p>
            <a:pPr marL="1243013" lvl="2" indent="-385763">
              <a:buSzPct val="95000"/>
              <a:buFontTx/>
              <a:buAutoNum type="arabicPeriod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Read a number</a:t>
            </a:r>
          </a:p>
          <a:p>
            <a:pPr marL="1243013" lvl="2" indent="-385763">
              <a:buSzPct val="95000"/>
              <a:buFontTx/>
              <a:buAutoNum type="arabicPeriod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Call 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sqrt() 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en-US" sz="21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math.h</a:t>
            </a:r>
            <a:r>
              <a:rPr lang="en-US" altLang="en-US" sz="2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1243013" lvl="2" indent="-385763">
              <a:buSzPct val="95000"/>
              <a:buFontTx/>
              <a:buAutoNum type="arabicPeriod"/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Display result    </a:t>
            </a:r>
            <a:endParaRPr lang="en-US" alt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3888</Words>
  <Application>Microsoft Office PowerPoint</Application>
  <PresentationFormat>On-screen Show (4:3)</PresentationFormat>
  <Paragraphs>657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6" baseType="lpstr">
      <vt:lpstr>erdana</vt:lpstr>
      <vt:lpstr>Wingdings</vt:lpstr>
      <vt:lpstr>inter-bold</vt:lpstr>
      <vt:lpstr>inter-regular</vt:lpstr>
      <vt:lpstr>Arial</vt:lpstr>
      <vt:lpstr>Courier New</vt:lpstr>
      <vt:lpstr>Arial MT</vt:lpstr>
      <vt:lpstr>Tahoma</vt:lpstr>
      <vt:lpstr>Calibri</vt:lpstr>
      <vt:lpstr>Times New Roman</vt:lpstr>
      <vt:lpstr>urw-din</vt:lpstr>
      <vt:lpstr>Nunito Sans</vt:lpstr>
      <vt:lpstr>Arial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Types of  Functions</vt:lpstr>
      <vt:lpstr>types of  Functions</vt:lpstr>
      <vt:lpstr>Library Functions </vt:lpstr>
      <vt:lpstr>Library Functions </vt:lpstr>
      <vt:lpstr>Library Functions –&lt;math.h&gt; </vt:lpstr>
      <vt:lpstr>Library Functions &lt;math.h&gt;  </vt:lpstr>
      <vt:lpstr>Library Functions &lt;math.h&gt; </vt:lpstr>
      <vt:lpstr>PowerPoint Presentation</vt:lpstr>
      <vt:lpstr>Library Functions: &lt;ctype.h&gt;</vt:lpstr>
      <vt:lpstr>PowerPoint Presentation</vt:lpstr>
      <vt:lpstr>Library Functions: &lt;ctype.h&gt;</vt:lpstr>
      <vt:lpstr>PowerPoint Presentation</vt:lpstr>
      <vt:lpstr>Library Functions: &lt;stdlob.h&gt;</vt:lpstr>
      <vt:lpstr>PowerPoint Presentation</vt:lpstr>
      <vt:lpstr>Library Functions: &lt;time.h&gt;</vt:lpstr>
      <vt:lpstr>2. User defined functions</vt:lpstr>
      <vt:lpstr>2. User defined functions</vt:lpstr>
      <vt:lpstr>2. User defined functions</vt:lpstr>
      <vt:lpstr>Defining a function</vt:lpstr>
      <vt:lpstr>2. User defined functions</vt:lpstr>
      <vt:lpstr>USER DEFINED FUNCTION</vt:lpstr>
      <vt:lpstr>User defined functions</vt:lpstr>
      <vt:lpstr>PowerPoint Presentation</vt:lpstr>
      <vt:lpstr>User defined functions</vt:lpstr>
      <vt:lpstr>PowerPoint Presentation</vt:lpstr>
      <vt:lpstr>User defined functions</vt:lpstr>
      <vt:lpstr>PowerPoint Presentation</vt:lpstr>
      <vt:lpstr>Function scope</vt:lpstr>
      <vt:lpstr>Function scope</vt:lpstr>
      <vt:lpstr>Function scope- local variable</vt:lpstr>
      <vt:lpstr>Function scope- local variable</vt:lpstr>
      <vt:lpstr>Function scope- local variable</vt:lpstr>
      <vt:lpstr>Function scope- local variable</vt:lpstr>
      <vt:lpstr>Function scope- GLOBAL variable</vt:lpstr>
      <vt:lpstr>GLOBAL variable</vt:lpstr>
      <vt:lpstr>Function scope- local variable</vt:lpstr>
      <vt:lpstr>GLOBAL VARIABLE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ABC</dc:creator>
  <cp:lastModifiedBy>Sangeeta A</cp:lastModifiedBy>
  <cp:revision>8</cp:revision>
  <dcterms:created xsi:type="dcterms:W3CDTF">2010-04-09T07:36:00Z</dcterms:created>
  <dcterms:modified xsi:type="dcterms:W3CDTF">2025-02-13T11:15:56Z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29EE4036FBE94ADF9D0CDC8DDE3FEED5_13</vt:lpwstr>
  </property>
  <property fmtid="{D5CDD505-2E9C-101B-9397-08002B2CF9AE}" pid="3" name="KSOProductBuildVer">
    <vt:lpwstr>1033-12.2.0.19307</vt:lpwstr>
  </property>
</Properties>
</file>