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85" r:id="rId4"/>
    <p:sldId id="258" r:id="rId5"/>
    <p:sldId id="284" r:id="rId6"/>
    <p:sldId id="286" r:id="rId7"/>
    <p:sldId id="287" r:id="rId8"/>
    <p:sldId id="288" r:id="rId9"/>
    <p:sldId id="289" r:id="rId10"/>
    <p:sldId id="290" r:id="rId11"/>
    <p:sldId id="291" r:id="rId12"/>
    <p:sldId id="297" r:id="rId13"/>
    <p:sldId id="298" r:id="rId14"/>
    <p:sldId id="299" r:id="rId15"/>
    <p:sldId id="292" r:id="rId16"/>
    <p:sldId id="293" r:id="rId17"/>
    <p:sldId id="294" r:id="rId18"/>
    <p:sldId id="295" r:id="rId19"/>
    <p:sldId id="296" r:id="rId20"/>
    <p:sldId id="300" r:id="rId21"/>
    <p:sldId id="301" r:id="rId22"/>
    <p:sldId id="302" r:id="rId23"/>
    <p:sldId id="303" r:id="rId24"/>
    <p:sldId id="304" r:id="rId25"/>
    <p:sldId id="30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jayalaxmi Jigajini" initials="VJ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1199"/>
    <a:srgbClr val="DEE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1" d="100"/>
          <a:sy n="101" d="100"/>
        </p:scale>
        <p:origin x="-9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5D11-EE66-41F1-8B3D-65A589FF1B96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0885-F395-4713-96DF-FE248BA90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40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5D11-EE66-41F1-8B3D-65A589FF1B96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0885-F395-4713-96DF-FE248BA90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84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5D11-EE66-41F1-8B3D-65A589FF1B96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0885-F395-4713-96DF-FE248BA90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714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81" name="Picture 9"/>
          <p:cNvPicPr>
            <a:picLocks noChangeAspect="1" noChangeArrowheads="1"/>
          </p:cNvPicPr>
          <p:nvPr/>
        </p:nvPicPr>
        <p:blipFill>
          <a:blip r:embed="rId3" cstate="print"/>
          <a:srcRect l="46185" t="62592" r="8554"/>
          <a:stretch>
            <a:fillRect/>
          </a:stretch>
        </p:blipFill>
        <p:spPr bwMode="auto">
          <a:xfrm>
            <a:off x="4171949" y="4286252"/>
            <a:ext cx="4972051" cy="25733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8227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77828" y="4110045"/>
            <a:ext cx="4962525" cy="1470025"/>
          </a:xfrm>
        </p:spPr>
        <p:txBody>
          <a:bodyPr anchor="b"/>
          <a:lstStyle>
            <a:lvl1pPr>
              <a:defRPr sz="2000" smtClean="0"/>
            </a:lvl1pPr>
          </a:lstStyle>
          <a:p>
            <a:r>
              <a:rPr lang="en-GB" smtClean="0"/>
              <a:t>Click to edit Master title style</a:t>
            </a:r>
          </a:p>
        </p:txBody>
      </p:sp>
      <p:sp>
        <p:nvSpPr>
          <p:cNvPr id="182275" name="Rectangle 4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77825" y="5532444"/>
            <a:ext cx="4972051" cy="974725"/>
          </a:xfrm>
        </p:spPr>
        <p:txBody>
          <a:bodyPr/>
          <a:lstStyle>
            <a:lvl1pPr marL="0" indent="0">
              <a:buFont typeface="Wingdings" pitchFamily="2" charset="2"/>
              <a:buNone/>
              <a:defRPr smtClean="0">
                <a:solidFill>
                  <a:schemeClr val="accent2"/>
                </a:solidFill>
              </a:defRPr>
            </a:lvl1pPr>
          </a:lstStyle>
          <a:p>
            <a:r>
              <a:rPr lang="en-GB" smtClean="0"/>
              <a:t>Click to edit Master subtitle style</a:t>
            </a: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7275517" y="6365881"/>
            <a:ext cx="1898651" cy="461963"/>
          </a:xfrm>
          <a:custGeom>
            <a:avLst/>
            <a:gdLst/>
            <a:ahLst/>
            <a:cxnLst>
              <a:cxn ang="0">
                <a:pos x="142" y="508"/>
              </a:cxn>
              <a:cxn ang="0">
                <a:pos x="0" y="0"/>
              </a:cxn>
              <a:cxn ang="0">
                <a:pos x="1946" y="0"/>
              </a:cxn>
              <a:cxn ang="0">
                <a:pos x="2088" y="508"/>
              </a:cxn>
              <a:cxn ang="0">
                <a:pos x="142" y="508"/>
              </a:cxn>
            </a:cxnLst>
            <a:rect l="0" t="0" r="r" b="b"/>
            <a:pathLst>
              <a:path w="2088" h="508">
                <a:moveTo>
                  <a:pt x="142" y="508"/>
                </a:moveTo>
                <a:lnTo>
                  <a:pt x="0" y="0"/>
                </a:lnTo>
                <a:lnTo>
                  <a:pt x="1946" y="0"/>
                </a:lnTo>
                <a:lnTo>
                  <a:pt x="2088" y="508"/>
                </a:lnTo>
                <a:lnTo>
                  <a:pt x="142" y="508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77925" tIns="38963" rIns="77925" bIns="38963"/>
          <a:lstStyle/>
          <a:p>
            <a:pPr defTabSz="389626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262626"/>
              </a:solidFill>
            </a:endParaRPr>
          </a:p>
        </p:txBody>
      </p:sp>
      <p:sp>
        <p:nvSpPr>
          <p:cNvPr id="20" name="Freeform 26"/>
          <p:cNvSpPr>
            <a:spLocks/>
          </p:cNvSpPr>
          <p:nvPr/>
        </p:nvSpPr>
        <p:spPr bwMode="auto">
          <a:xfrm>
            <a:off x="3540129" y="6365881"/>
            <a:ext cx="1898651" cy="461963"/>
          </a:xfrm>
          <a:custGeom>
            <a:avLst/>
            <a:gdLst/>
            <a:ahLst/>
            <a:cxnLst>
              <a:cxn ang="0">
                <a:pos x="142" y="508"/>
              </a:cxn>
              <a:cxn ang="0">
                <a:pos x="0" y="0"/>
              </a:cxn>
              <a:cxn ang="0">
                <a:pos x="1946" y="0"/>
              </a:cxn>
              <a:cxn ang="0">
                <a:pos x="2088" y="508"/>
              </a:cxn>
              <a:cxn ang="0">
                <a:pos x="142" y="508"/>
              </a:cxn>
            </a:cxnLst>
            <a:rect l="0" t="0" r="r" b="b"/>
            <a:pathLst>
              <a:path w="2088" h="508">
                <a:moveTo>
                  <a:pt x="142" y="508"/>
                </a:moveTo>
                <a:lnTo>
                  <a:pt x="0" y="0"/>
                </a:lnTo>
                <a:lnTo>
                  <a:pt x="1946" y="0"/>
                </a:lnTo>
                <a:lnTo>
                  <a:pt x="2088" y="508"/>
                </a:lnTo>
                <a:lnTo>
                  <a:pt x="142" y="508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77925" tIns="38963" rIns="77925" bIns="38963"/>
          <a:lstStyle/>
          <a:p>
            <a:pPr defTabSz="389626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810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7957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1700"/>
            </a:lvl1pPr>
            <a:lvl2pPr marL="389626" indent="0">
              <a:buNone/>
              <a:defRPr sz="1500"/>
            </a:lvl2pPr>
            <a:lvl3pPr marL="779252" indent="0">
              <a:buNone/>
              <a:defRPr sz="1400"/>
            </a:lvl3pPr>
            <a:lvl4pPr marL="1168878" indent="0">
              <a:buNone/>
              <a:defRPr sz="1200"/>
            </a:lvl4pPr>
            <a:lvl5pPr marL="1558503" indent="0">
              <a:buNone/>
              <a:defRPr sz="1200"/>
            </a:lvl5pPr>
            <a:lvl6pPr marL="1948129" indent="0">
              <a:buNone/>
              <a:defRPr sz="1200"/>
            </a:lvl6pPr>
            <a:lvl7pPr marL="2337755" indent="0">
              <a:buNone/>
              <a:defRPr sz="1200"/>
            </a:lvl7pPr>
            <a:lvl8pPr marL="2727381" indent="0">
              <a:buNone/>
              <a:defRPr sz="1200"/>
            </a:lvl8pPr>
            <a:lvl9pPr marL="3117007" indent="0">
              <a:buNone/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888427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1" y="1143006"/>
            <a:ext cx="4064000" cy="51657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5000"/>
              </a:spcBef>
              <a:spcAft>
                <a:spcPct val="25000"/>
              </a:spcAft>
              <a:defRPr lang="en-US" sz="1400" dirty="0" smtClean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25000"/>
              </a:spcBef>
              <a:spcAft>
                <a:spcPct val="25000"/>
              </a:spcAft>
              <a:defRPr lang="en-US" sz="1200" dirty="0" smtClean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25000"/>
              </a:spcBef>
              <a:spcAft>
                <a:spcPct val="25000"/>
              </a:spcAft>
              <a:defRPr lang="en-US" sz="1200" dirty="0" smtClean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25000"/>
              </a:spcBef>
              <a:spcAft>
                <a:spcPct val="25000"/>
              </a:spcAft>
              <a:defRPr lang="en-US" sz="1200" dirty="0" smtClean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25000"/>
              </a:spcBef>
              <a:spcAft>
                <a:spcPct val="25000"/>
              </a:spcAft>
              <a:defRPr lang="en-GB" sz="1000" dirty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1" y="1143006"/>
            <a:ext cx="4064000" cy="51657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5000"/>
              </a:spcBef>
              <a:spcAft>
                <a:spcPct val="25000"/>
              </a:spcAft>
              <a:defRPr lang="en-US" sz="1400" dirty="0" smtClean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25000"/>
              </a:spcBef>
              <a:spcAft>
                <a:spcPct val="25000"/>
              </a:spcAft>
              <a:defRPr lang="en-US" sz="1200" dirty="0" smtClean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25000"/>
              </a:spcBef>
              <a:spcAft>
                <a:spcPct val="25000"/>
              </a:spcAft>
              <a:defRPr lang="en-US" sz="1200" dirty="0" smtClean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25000"/>
              </a:spcBef>
              <a:spcAft>
                <a:spcPct val="25000"/>
              </a:spcAft>
              <a:defRPr lang="en-US" sz="1200" dirty="0" smtClean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25000"/>
              </a:spcBef>
              <a:spcAft>
                <a:spcPct val="25000"/>
              </a:spcAft>
              <a:defRPr lang="en-GB" sz="1000" dirty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35196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8" y="330202"/>
            <a:ext cx="6595369" cy="6048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7925" tIns="38963" rIns="77925" bIns="38963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dirty="0">
                <a:solidFill>
                  <a:schemeClr val="bg1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6" y="1139826"/>
            <a:ext cx="5111749" cy="49863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5000"/>
              </a:spcBef>
              <a:spcAft>
                <a:spcPct val="25000"/>
              </a:spcAft>
              <a:defRPr lang="en-US" sz="1400" dirty="0" smtClean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25000"/>
              </a:spcBef>
              <a:spcAft>
                <a:spcPct val="25000"/>
              </a:spcAft>
              <a:defRPr lang="en-US" sz="1200" dirty="0" smtClean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25000"/>
              </a:spcBef>
              <a:spcAft>
                <a:spcPct val="25000"/>
              </a:spcAft>
              <a:defRPr lang="en-US" sz="1200" dirty="0" smtClean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25000"/>
              </a:spcBef>
              <a:spcAft>
                <a:spcPct val="25000"/>
              </a:spcAft>
              <a:defRPr lang="en-US" sz="1200" dirty="0" smtClean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25000"/>
              </a:spcBef>
              <a:spcAft>
                <a:spcPct val="25000"/>
              </a:spcAft>
              <a:defRPr lang="en-GB" sz="1000" dirty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139826"/>
            <a:ext cx="3008313" cy="4986338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88846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4881" y="4898257"/>
            <a:ext cx="3142695" cy="5667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307" y="1139832"/>
            <a:ext cx="5486400" cy="5145565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pPr lvl="0"/>
            <a:r>
              <a:rPr lang="en-GB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4881" y="5465000"/>
            <a:ext cx="3142695" cy="804863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2362208" y="330202"/>
            <a:ext cx="6595369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925" tIns="38963" rIns="77925" bIns="38963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dirty="0">
                <a:solidFill>
                  <a:schemeClr val="bg1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pPr defTabSz="779252">
              <a:defRPr/>
            </a:pPr>
            <a:r>
              <a:rPr lang="en-US" sz="1500" kern="0" smtClean="0">
                <a:solidFill>
                  <a:srgbClr val="FFFFFF"/>
                </a:solidFill>
              </a:rPr>
              <a:t>Click to edit Master title style</a:t>
            </a:r>
            <a:endParaRPr sz="1500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15815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2677" y="315917"/>
            <a:ext cx="6611939" cy="603251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60367" y="1143006"/>
            <a:ext cx="8583612" cy="5165725"/>
          </a:xfrm>
        </p:spPr>
        <p:txBody>
          <a:bodyPr/>
          <a:lstStyle/>
          <a:p>
            <a:r>
              <a:rPr lang="en-GB" dirty="0" smtClean="0"/>
              <a:t>Click icon to add SmartArt graphic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75333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5D11-EE66-41F1-8B3D-65A589FF1B96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0885-F395-4713-96DF-FE248BA90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0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5D11-EE66-41F1-8B3D-65A589FF1B96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0885-F395-4713-96DF-FE248BA90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04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5D11-EE66-41F1-8B3D-65A589FF1B96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0885-F395-4713-96DF-FE248BA90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9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5D11-EE66-41F1-8B3D-65A589FF1B96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0885-F395-4713-96DF-FE248BA90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2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5D11-EE66-41F1-8B3D-65A589FF1B96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0885-F395-4713-96DF-FE248BA90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68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5D11-EE66-41F1-8B3D-65A589FF1B96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0885-F395-4713-96DF-FE248BA90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89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5D11-EE66-41F1-8B3D-65A589FF1B96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0885-F395-4713-96DF-FE248BA90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51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5D11-EE66-41F1-8B3D-65A589FF1B96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0885-F395-4713-96DF-FE248BA90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2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C5D11-EE66-41F1-8B3D-65A589FF1B96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20885-F395-4713-96DF-FE248BA90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11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white">
          <a:xfrm>
            <a:off x="2352677" y="315917"/>
            <a:ext cx="6611939" cy="60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925" tIns="38963" rIns="77925" bIns="389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367" y="1143006"/>
            <a:ext cx="8583612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 smtClean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/>
          <a:srcRect l="52191" t="93864" r="12814" b="2917"/>
          <a:stretch>
            <a:fillRect/>
          </a:stretch>
        </p:blipFill>
        <p:spPr bwMode="auto">
          <a:xfrm>
            <a:off x="5054608" y="6432556"/>
            <a:ext cx="3854449" cy="220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4953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Trebuchet MS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b="1">
          <a:solidFill>
            <a:srgbClr val="FF7F40"/>
          </a:solidFill>
          <a:latin typeface="Verdan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b="1">
          <a:solidFill>
            <a:srgbClr val="FF7F40"/>
          </a:solidFill>
          <a:latin typeface="Verdan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b="1">
          <a:solidFill>
            <a:srgbClr val="FF7F40"/>
          </a:solidFill>
          <a:latin typeface="Verdan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b="1">
          <a:solidFill>
            <a:srgbClr val="FF7F40"/>
          </a:solidFill>
          <a:latin typeface="Verdana" pitchFamily="34" charset="0"/>
        </a:defRPr>
      </a:lvl9pPr>
    </p:titleStyle>
    <p:bodyStyle>
      <a:lvl1pPr marL="231341" indent="-231341" algn="l" rtl="0" eaLnBrk="1" fontAlgn="base" hangingPunct="1">
        <a:spcBef>
          <a:spcPct val="25000"/>
        </a:spcBef>
        <a:spcAft>
          <a:spcPct val="25000"/>
        </a:spcAft>
        <a:buClr>
          <a:schemeClr val="accent2"/>
        </a:buClr>
        <a:buFont typeface="Wingdings" pitchFamily="2" charset="2"/>
        <a:buChar char="n"/>
        <a:defRPr sz="14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534383" indent="-150169" algn="l" rtl="0" eaLnBrk="1" fontAlgn="base" hangingPunct="1">
        <a:spcBef>
          <a:spcPct val="25000"/>
        </a:spcBef>
        <a:spcAft>
          <a:spcPct val="25000"/>
        </a:spcAft>
        <a:buClr>
          <a:schemeClr val="bg2"/>
        </a:buClr>
        <a:buSzPct val="80000"/>
        <a:buFont typeface="Wingdings" pitchFamily="2" charset="2"/>
        <a:buChar char="o"/>
        <a:defRPr sz="1200">
          <a:solidFill>
            <a:schemeClr val="tx1"/>
          </a:solidFill>
          <a:latin typeface="Trebuchet MS" pitchFamily="34" charset="0"/>
        </a:defRPr>
      </a:lvl2pPr>
      <a:lvl3pPr marL="948361" indent="-194813" algn="l" rtl="0" eaLnBrk="1" fontAlgn="base" hangingPunct="1">
        <a:spcBef>
          <a:spcPct val="25000"/>
        </a:spcBef>
        <a:spcAft>
          <a:spcPct val="25000"/>
        </a:spcAft>
        <a:buClr>
          <a:schemeClr val="accent2"/>
        </a:buClr>
        <a:buFont typeface="Trebuchet MS" pitchFamily="34" charset="0"/>
        <a:buChar char="–"/>
        <a:defRPr sz="1200">
          <a:solidFill>
            <a:schemeClr val="tx1"/>
          </a:solidFill>
          <a:latin typeface="Trebuchet MS" pitchFamily="34" charset="0"/>
        </a:defRPr>
      </a:lvl3pPr>
      <a:lvl4pPr marL="1296047" indent="-194813" algn="l" rtl="0" eaLnBrk="1" fontAlgn="base" hangingPunct="1">
        <a:spcBef>
          <a:spcPct val="25000"/>
        </a:spcBef>
        <a:spcAft>
          <a:spcPct val="25000"/>
        </a:spcAft>
        <a:buClr>
          <a:schemeClr val="bg2"/>
        </a:buClr>
        <a:buSzPct val="80000"/>
        <a:buFont typeface="Wingdings" pitchFamily="2" charset="2"/>
        <a:buChar char="o"/>
        <a:defRPr sz="1200">
          <a:solidFill>
            <a:schemeClr val="tx1"/>
          </a:solidFill>
          <a:latin typeface="Trebuchet MS" pitchFamily="34" charset="0"/>
        </a:defRPr>
      </a:lvl4pPr>
      <a:lvl5pPr marL="1603148" indent="-154227" algn="l" rtl="0" eaLnBrk="1" fontAlgn="base" hangingPunct="1">
        <a:spcBef>
          <a:spcPct val="25000"/>
        </a:spcBef>
        <a:spcAft>
          <a:spcPct val="25000"/>
        </a:spcAft>
        <a:buClr>
          <a:schemeClr val="bg2"/>
        </a:buClr>
        <a:buFont typeface="Trebuchet MS" pitchFamily="34" charset="0"/>
        <a:buChar char="–"/>
        <a:defRPr sz="1000">
          <a:solidFill>
            <a:schemeClr val="tx1"/>
          </a:solidFill>
          <a:latin typeface="Trebuchet MS" pitchFamily="34" charset="0"/>
        </a:defRPr>
      </a:lvl5pPr>
      <a:lvl6pPr marL="2142942" indent="-194813" algn="l" rtl="0" eaLnBrk="1" fontAlgn="base" hangingPunct="1">
        <a:spcBef>
          <a:spcPct val="25000"/>
        </a:spcBef>
        <a:spcAft>
          <a:spcPct val="25000"/>
        </a:spcAft>
        <a:buClr>
          <a:srgbClr val="800080"/>
        </a:buClr>
        <a:buFont typeface="Wingdings" pitchFamily="2" charset="2"/>
        <a:buChar char="n"/>
        <a:defRPr sz="1000">
          <a:solidFill>
            <a:schemeClr val="tx1"/>
          </a:solidFill>
          <a:latin typeface="+mn-lt"/>
        </a:defRPr>
      </a:lvl6pPr>
      <a:lvl7pPr marL="2532568" indent="-194813" algn="l" rtl="0" eaLnBrk="1" fontAlgn="base" hangingPunct="1">
        <a:spcBef>
          <a:spcPct val="25000"/>
        </a:spcBef>
        <a:spcAft>
          <a:spcPct val="25000"/>
        </a:spcAft>
        <a:buClr>
          <a:srgbClr val="800080"/>
        </a:buClr>
        <a:buFont typeface="Wingdings" pitchFamily="2" charset="2"/>
        <a:buChar char="n"/>
        <a:defRPr sz="1000">
          <a:solidFill>
            <a:schemeClr val="tx1"/>
          </a:solidFill>
          <a:latin typeface="+mn-lt"/>
        </a:defRPr>
      </a:lvl7pPr>
      <a:lvl8pPr marL="2922194" indent="-194813" algn="l" rtl="0" eaLnBrk="1" fontAlgn="base" hangingPunct="1">
        <a:spcBef>
          <a:spcPct val="25000"/>
        </a:spcBef>
        <a:spcAft>
          <a:spcPct val="25000"/>
        </a:spcAft>
        <a:buClr>
          <a:srgbClr val="800080"/>
        </a:buClr>
        <a:buFont typeface="Wingdings" pitchFamily="2" charset="2"/>
        <a:buChar char="n"/>
        <a:defRPr sz="1000">
          <a:solidFill>
            <a:schemeClr val="tx1"/>
          </a:solidFill>
          <a:latin typeface="+mn-lt"/>
        </a:defRPr>
      </a:lvl8pPr>
      <a:lvl9pPr marL="3311820" indent="-194813" algn="l" rtl="0" eaLnBrk="1" fontAlgn="base" hangingPunct="1">
        <a:spcBef>
          <a:spcPct val="25000"/>
        </a:spcBef>
        <a:spcAft>
          <a:spcPct val="25000"/>
        </a:spcAft>
        <a:buClr>
          <a:srgbClr val="800080"/>
        </a:buClr>
        <a:buFont typeface="Wingdings" pitchFamily="2" charset="2"/>
        <a:buChar char="n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ctrTitle"/>
          </p:nvPr>
        </p:nvSpPr>
        <p:spPr bwMode="auto">
          <a:xfrm>
            <a:off x="467544" y="5157192"/>
            <a:ext cx="8064896" cy="7200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z="2800" dirty="0"/>
              <a:t>Excalibur </a:t>
            </a:r>
            <a:r>
              <a:rPr lang="en-IN" sz="2800"/>
              <a:t>–</a:t>
            </a:r>
            <a:r>
              <a:rPr lang="en-IN" sz="2800" smtClean="0"/>
              <a:t>Training v1.0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699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add new Attribute to </a:t>
            </a:r>
            <a:r>
              <a:rPr lang="en-IN" dirty="0" err="1"/>
              <a:t>Calc</a:t>
            </a:r>
            <a:r>
              <a:rPr lang="en-IN" dirty="0"/>
              <a:t>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* from </a:t>
            </a:r>
            <a:r>
              <a:rPr lang="en-IN" dirty="0" err="1"/>
              <a:t>examin_static_reference</a:t>
            </a:r>
            <a:r>
              <a:rPr lang="en-IN" dirty="0"/>
              <a:t> where </a:t>
            </a:r>
            <a:r>
              <a:rPr lang="en-IN" dirty="0" err="1"/>
              <a:t>token_type</a:t>
            </a:r>
            <a:r>
              <a:rPr lang="en-IN" dirty="0"/>
              <a:t>='</a:t>
            </a:r>
            <a:r>
              <a:rPr lang="en-IN" dirty="0" err="1"/>
              <a:t>CalculationRule</a:t>
            </a:r>
            <a:r>
              <a:rPr lang="en-IN" dirty="0"/>
              <a:t>' and </a:t>
            </a:r>
            <a:r>
              <a:rPr lang="en-IN" dirty="0" err="1"/>
              <a:t>product_type_code</a:t>
            </a:r>
            <a:r>
              <a:rPr lang="en-IN" dirty="0"/>
              <a:t>='FX‘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SELECT * FROM EXAMIN_STATIC_REFERENCE WHERE TOKEN_TYPE='Aggressiveness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64096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1048"/>
            <a:ext cx="91440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216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Configuration Management – RULE_ATTRIBUTE_MAP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Configuration Management Screen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885698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2555776" y="2132856"/>
            <a:ext cx="3672408" cy="100811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IN" sz="1600" dirty="0" smtClean="0"/>
              <a:t>New Attributes can be added</a:t>
            </a:r>
          </a:p>
          <a:p>
            <a:pPr marL="342900" indent="-342900" algn="ctr">
              <a:buAutoNum type="arabicPeriod"/>
            </a:pPr>
            <a:r>
              <a:rPr lang="en-IN" sz="1600" dirty="0" smtClean="0"/>
              <a:t>Existing rows can be edited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48347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Configuration Management – CALCULATION_RULE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583612" cy="366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3203848" y="1844824"/>
            <a:ext cx="3672408" cy="79208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IN" sz="1200" dirty="0" smtClean="0"/>
              <a:t>Existing rows can be edited like </a:t>
            </a:r>
            <a:r>
              <a:rPr lang="en-IN" sz="1200" dirty="0" err="1" smtClean="0"/>
              <a:t>Prioritiy</a:t>
            </a:r>
            <a:r>
              <a:rPr lang="en-IN" sz="1200" dirty="0" smtClean="0"/>
              <a:t> &amp; Effective date as in given screen snap.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98386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EXAMIN_SQL_REFERENCE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2160552"/>
            <a:ext cx="8583612" cy="313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1907704" y="1196752"/>
            <a:ext cx="6120680" cy="104411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IN" sz="1200" dirty="0" err="1" smtClean="0"/>
              <a:t>Examin_sql_reference</a:t>
            </a:r>
            <a:r>
              <a:rPr lang="en-IN" sz="1200" dirty="0" smtClean="0"/>
              <a:t> holds the SQLs generated for each rules created.</a:t>
            </a:r>
          </a:p>
          <a:p>
            <a:pPr marL="342900" indent="-342900">
              <a:buAutoNum type="arabicPeriod"/>
            </a:pPr>
            <a:r>
              <a:rPr lang="en-IN" sz="1200" dirty="0" smtClean="0"/>
              <a:t>In this screen the Query can be edited, but that will not have any reflection in the Rule.</a:t>
            </a:r>
          </a:p>
          <a:p>
            <a:pPr marL="342900" indent="-342900">
              <a:buAutoNum type="arabicPeriod"/>
            </a:pPr>
            <a:r>
              <a:rPr lang="en-IN" sz="1200" dirty="0" smtClean="0"/>
              <a:t>Here mainly the Regenerate button is used to generate SQL again.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9906313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Calculation BATCH RUN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819047"/>
              </p:ext>
            </p:extLst>
          </p:nvPr>
        </p:nvGraphicFramePr>
        <p:xfrm>
          <a:off x="360363" y="1143000"/>
          <a:ext cx="8583612" cy="5102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33"/>
                <a:gridCol w="1296144"/>
                <a:gridCol w="1440160"/>
                <a:gridCol w="4371975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Batchs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36" marR="519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EQ – Calculation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36" marR="519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Non-EQ Calculation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36" marR="519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Where clauses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36" marR="51936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noProof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CncDistributor</a:t>
                      </a:r>
                      <a:endParaRPr lang="en-IN" sz="1000" b="1" kern="1200" noProof="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36" marR="5193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dirty="0" smtClean="0">
                          <a:effectLst/>
                        </a:rPr>
                        <a:t> </a:t>
                      </a:r>
                      <a:r>
                        <a:rPr lang="en-IN" sz="4400" dirty="0" smtClean="0">
                          <a:effectLst/>
                          <a:sym typeface="Wingdings"/>
                        </a:rPr>
                        <a:t></a:t>
                      </a:r>
                      <a:endParaRPr lang="en-IN" sz="44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1936" marR="51936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4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IN" sz="4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36" marR="519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 err="1">
                          <a:effectLst/>
                        </a:rPr>
                        <a:t>et.businessDate</a:t>
                      </a:r>
                      <a:r>
                        <a:rPr lang="en-IN" sz="1000" dirty="0">
                          <a:effectLst/>
                        </a:rPr>
                        <a:t> &gt;= :</a:t>
                      </a:r>
                      <a:r>
                        <a:rPr lang="en-IN" sz="1000" dirty="0" err="1">
                          <a:effectLst/>
                        </a:rPr>
                        <a:t>startDate</a:t>
                      </a:r>
                      <a:r>
                        <a:rPr lang="en-IN" sz="1000" dirty="0">
                          <a:effectLst/>
                        </a:rPr>
                        <a:t> and </a:t>
                      </a:r>
                      <a:r>
                        <a:rPr lang="en-IN" sz="1000" dirty="0" err="1">
                          <a:effectLst/>
                        </a:rPr>
                        <a:t>et.businessDate</a:t>
                      </a:r>
                      <a:r>
                        <a:rPr lang="en-IN" sz="1000" dirty="0">
                          <a:effectLst/>
                        </a:rPr>
                        <a:t> &lt;= :</a:t>
                      </a:r>
                      <a:r>
                        <a:rPr lang="en-IN" sz="1000" dirty="0" err="1">
                          <a:effectLst/>
                        </a:rPr>
                        <a:t>endDate</a:t>
                      </a:r>
                      <a:r>
                        <a:rPr lang="en-IN" sz="1000" dirty="0">
                          <a:effectLst/>
                        </a:rPr>
                        <a:t> and </a:t>
                      </a:r>
                      <a:r>
                        <a:rPr lang="en-IN" sz="1000" dirty="0" err="1">
                          <a:effectLst/>
                        </a:rPr>
                        <a:t>et.transActiveInd</a:t>
                      </a:r>
                      <a:r>
                        <a:rPr lang="en-IN" sz="1000" dirty="0">
                          <a:effectLst/>
                        </a:rPr>
                        <a:t> = 'Y' and </a:t>
                      </a:r>
                      <a:r>
                        <a:rPr lang="en-IN" sz="1000" dirty="0" err="1">
                          <a:effectLst/>
                        </a:rPr>
                        <a:t>et.processStateCd</a:t>
                      </a:r>
                      <a:r>
                        <a:rPr lang="en-IN" sz="1000" dirty="0">
                          <a:effectLst/>
                        </a:rPr>
                        <a:t> is null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36" marR="51936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 err="1" smtClean="0">
                          <a:effectLst/>
                        </a:rPr>
                        <a:t>EnrichmentEngine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36" marR="5193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>
                          <a:effectLst/>
                        </a:rPr>
                        <a:t> </a:t>
                      </a:r>
                      <a:r>
                        <a:rPr lang="en-IN" sz="800" dirty="0" smtClean="0">
                          <a:effectLst/>
                        </a:rPr>
                        <a:t> </a:t>
                      </a:r>
                      <a:r>
                        <a:rPr lang="en-IN" sz="4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4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</a:t>
                      </a:r>
                      <a:endParaRPr lang="en-IN" sz="4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36" marR="51936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4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IN" sz="4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36" marR="519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 err="1">
                          <a:effectLst/>
                        </a:rPr>
                        <a:t>et.businessDate</a:t>
                      </a:r>
                      <a:r>
                        <a:rPr lang="en-IN" sz="1000" dirty="0">
                          <a:effectLst/>
                        </a:rPr>
                        <a:t>&gt;=:</a:t>
                      </a:r>
                      <a:r>
                        <a:rPr lang="en-IN" sz="1000" dirty="0" err="1">
                          <a:effectLst/>
                        </a:rPr>
                        <a:t>startDate</a:t>
                      </a:r>
                      <a:r>
                        <a:rPr lang="en-IN" sz="1000" dirty="0">
                          <a:effectLst/>
                        </a:rPr>
                        <a:t> and </a:t>
                      </a:r>
                      <a:r>
                        <a:rPr lang="en-IN" sz="1000" dirty="0" err="1">
                          <a:effectLst/>
                        </a:rPr>
                        <a:t>et.businessDate</a:t>
                      </a:r>
                      <a:r>
                        <a:rPr lang="en-IN" sz="1000" dirty="0">
                          <a:effectLst/>
                        </a:rPr>
                        <a:t>&lt;=:</a:t>
                      </a:r>
                      <a:r>
                        <a:rPr lang="en-IN" sz="1000" dirty="0" err="1">
                          <a:effectLst/>
                        </a:rPr>
                        <a:t>endDate</a:t>
                      </a:r>
                      <a:r>
                        <a:rPr lang="en-IN" sz="1000" dirty="0">
                          <a:effectLst/>
                        </a:rPr>
                        <a:t> and </a:t>
                      </a:r>
                      <a:r>
                        <a:rPr lang="en-IN" sz="1000" dirty="0" err="1">
                          <a:effectLst/>
                        </a:rPr>
                        <a:t>et.processStateCd</a:t>
                      </a:r>
                      <a:r>
                        <a:rPr lang="en-IN" sz="1000" dirty="0">
                          <a:effectLst/>
                        </a:rPr>
                        <a:t>='</a:t>
                      </a:r>
                      <a:r>
                        <a:rPr lang="en-IN" sz="1000" dirty="0" err="1">
                          <a:effectLst/>
                        </a:rPr>
                        <a:t>CnCed</a:t>
                      </a:r>
                      <a:r>
                        <a:rPr lang="en-IN" sz="1000" dirty="0">
                          <a:effectLst/>
                        </a:rPr>
                        <a:t>' and </a:t>
                      </a:r>
                      <a:r>
                        <a:rPr lang="en-IN" sz="1000" dirty="0" err="1">
                          <a:effectLst/>
                        </a:rPr>
                        <a:t>et.calcEligibleInd</a:t>
                      </a:r>
                      <a:r>
                        <a:rPr lang="en-IN" sz="1000" dirty="0">
                          <a:effectLst/>
                        </a:rPr>
                        <a:t>='Y' and </a:t>
                      </a:r>
                      <a:r>
                        <a:rPr lang="en-IN" sz="1000" dirty="0" err="1">
                          <a:effectLst/>
                        </a:rPr>
                        <a:t>et.transActiveInd</a:t>
                      </a:r>
                      <a:r>
                        <a:rPr lang="en-IN" sz="1000" dirty="0">
                          <a:effectLst/>
                        </a:rPr>
                        <a:t>='Y'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36" marR="51936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 err="1" smtClean="0">
                          <a:effectLst/>
                        </a:rPr>
                        <a:t>RunningTotalInitilizer</a:t>
                      </a:r>
                      <a:r>
                        <a:rPr lang="en-IN" sz="1000" dirty="0" smtClean="0">
                          <a:effectLst/>
                        </a:rPr>
                        <a:t>-Pre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36" marR="5193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IN" sz="4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36" marR="51936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4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IN" sz="4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36" marR="519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 err="1">
                          <a:effectLst/>
                        </a:rPr>
                        <a:t>com.cs.examin.batch.runningtotal.RunningTotalInitializer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36" marR="51936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 err="1" smtClean="0">
                          <a:effectLst/>
                        </a:rPr>
                        <a:t>CalcEngineDistributor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36" marR="519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4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IN" sz="4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36" marR="519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4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IN" sz="4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36" marR="519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 err="1">
                          <a:effectLst/>
                        </a:rPr>
                        <a:t>et.businessDate</a:t>
                      </a:r>
                      <a:r>
                        <a:rPr lang="en-IN" sz="1000" dirty="0">
                          <a:effectLst/>
                        </a:rPr>
                        <a:t> &gt;=:</a:t>
                      </a:r>
                      <a:r>
                        <a:rPr lang="en-IN" sz="1000" dirty="0" err="1">
                          <a:effectLst/>
                        </a:rPr>
                        <a:t>startDate</a:t>
                      </a:r>
                      <a:r>
                        <a:rPr lang="en-IN" sz="1000" dirty="0">
                          <a:effectLst/>
                        </a:rPr>
                        <a:t> and </a:t>
                      </a:r>
                      <a:r>
                        <a:rPr lang="en-IN" sz="1000" dirty="0" err="1">
                          <a:effectLst/>
                        </a:rPr>
                        <a:t>et.businessDate</a:t>
                      </a:r>
                      <a:r>
                        <a:rPr lang="en-IN" sz="1000" dirty="0">
                          <a:effectLst/>
                        </a:rPr>
                        <a:t> &lt;=:</a:t>
                      </a:r>
                      <a:r>
                        <a:rPr lang="en-IN" sz="1000" dirty="0" err="1">
                          <a:effectLst/>
                        </a:rPr>
                        <a:t>endDate</a:t>
                      </a:r>
                      <a:r>
                        <a:rPr lang="en-IN" sz="1000" dirty="0">
                          <a:effectLst/>
                        </a:rPr>
                        <a:t> and </a:t>
                      </a:r>
                      <a:r>
                        <a:rPr lang="en-IN" sz="1000" dirty="0" err="1">
                          <a:effectLst/>
                        </a:rPr>
                        <a:t>et.transActiveInd</a:t>
                      </a:r>
                      <a:r>
                        <a:rPr lang="en-IN" sz="1000" dirty="0">
                          <a:effectLst/>
                        </a:rPr>
                        <a:t> = 'Y' and </a:t>
                      </a:r>
                      <a:r>
                        <a:rPr lang="en-IN" sz="1000" dirty="0" err="1">
                          <a:effectLst/>
                        </a:rPr>
                        <a:t>et.calcEligibleInd</a:t>
                      </a:r>
                      <a:r>
                        <a:rPr lang="en-IN" sz="1000" dirty="0">
                          <a:effectLst/>
                        </a:rPr>
                        <a:t>='Y'  and </a:t>
                      </a:r>
                      <a:r>
                        <a:rPr lang="en-IN" sz="1000" dirty="0" err="1">
                          <a:effectLst/>
                        </a:rPr>
                        <a:t>et.calcInd</a:t>
                      </a:r>
                      <a:r>
                        <a:rPr lang="en-IN" sz="1000" dirty="0">
                          <a:effectLst/>
                        </a:rPr>
                        <a:t>='N' and </a:t>
                      </a:r>
                      <a:r>
                        <a:rPr lang="en-IN" sz="1000" dirty="0" err="1">
                          <a:effectLst/>
                        </a:rPr>
                        <a:t>et.processStateCd</a:t>
                      </a:r>
                      <a:r>
                        <a:rPr lang="en-IN" sz="1000" dirty="0">
                          <a:effectLst/>
                        </a:rPr>
                        <a:t> in ('Enriched', '</a:t>
                      </a:r>
                      <a:r>
                        <a:rPr lang="en-IN" sz="1000" dirty="0" err="1">
                          <a:effectLst/>
                        </a:rPr>
                        <a:t>Calced</a:t>
                      </a:r>
                      <a:r>
                        <a:rPr lang="en-IN" sz="1000" dirty="0">
                          <a:effectLst/>
                        </a:rPr>
                        <a:t>') and </a:t>
                      </a:r>
                      <a:r>
                        <a:rPr lang="en-IN" sz="1000" dirty="0" err="1">
                          <a:effectLst/>
                        </a:rPr>
                        <a:t>et.transactionReference.transExceptionInd</a:t>
                      </a:r>
                      <a:r>
                        <a:rPr lang="en-IN" sz="1000" dirty="0">
                          <a:effectLst/>
                        </a:rPr>
                        <a:t> ='N' 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36" marR="51936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 err="1" smtClean="0">
                          <a:effectLst/>
                        </a:rPr>
                        <a:t>RunningTotalInitilizer</a:t>
                      </a:r>
                      <a:r>
                        <a:rPr lang="en-IN" sz="1000" dirty="0" smtClean="0">
                          <a:effectLst/>
                        </a:rPr>
                        <a:t>-Post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36" marR="519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4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IN" sz="4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36" marR="519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4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IN" sz="4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36" marR="519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 err="1">
                          <a:effectLst/>
                        </a:rPr>
                        <a:t>com.cs.examin.batch.runningtotal.RunningTotalInitializer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36" marR="51936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 err="1" smtClean="0">
                          <a:effectLst/>
                        </a:rPr>
                        <a:t>UpdateTransactionStatusDistributor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36" marR="519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4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4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IN" sz="4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36" marR="519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4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IN" sz="4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36" marR="519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 err="1">
                          <a:effectLst/>
                        </a:rPr>
                        <a:t>et.businessDate</a:t>
                      </a:r>
                      <a:r>
                        <a:rPr lang="en-IN" sz="1000" dirty="0">
                          <a:effectLst/>
                        </a:rPr>
                        <a:t>&gt;=:</a:t>
                      </a:r>
                      <a:r>
                        <a:rPr lang="en-IN" sz="1000" dirty="0" err="1">
                          <a:effectLst/>
                        </a:rPr>
                        <a:t>startDate</a:t>
                      </a:r>
                      <a:r>
                        <a:rPr lang="en-IN" sz="1000" dirty="0">
                          <a:effectLst/>
                        </a:rPr>
                        <a:t> AND </a:t>
                      </a:r>
                      <a:r>
                        <a:rPr lang="en-IN" sz="1000" dirty="0" err="1">
                          <a:effectLst/>
                        </a:rPr>
                        <a:t>et.businessDate</a:t>
                      </a:r>
                      <a:r>
                        <a:rPr lang="en-IN" sz="1000" dirty="0">
                          <a:effectLst/>
                        </a:rPr>
                        <a:t> &lt;=:</a:t>
                      </a:r>
                      <a:r>
                        <a:rPr lang="en-IN" sz="1000" dirty="0" err="1">
                          <a:effectLst/>
                        </a:rPr>
                        <a:t>endDate</a:t>
                      </a:r>
                      <a:r>
                        <a:rPr lang="en-IN" sz="1000" dirty="0">
                          <a:effectLst/>
                        </a:rPr>
                        <a:t> AND </a:t>
                      </a:r>
                      <a:r>
                        <a:rPr lang="en-IN" sz="1000" dirty="0" err="1">
                          <a:effectLst/>
                        </a:rPr>
                        <a:t>et.calcEligibleInd</a:t>
                      </a:r>
                      <a:r>
                        <a:rPr lang="en-IN" sz="1000" dirty="0">
                          <a:effectLst/>
                        </a:rPr>
                        <a:t>='Y' AND </a:t>
                      </a:r>
                      <a:r>
                        <a:rPr lang="en-IN" sz="1000" dirty="0" err="1">
                          <a:effectLst/>
                        </a:rPr>
                        <a:t>et.calcInd</a:t>
                      </a:r>
                      <a:r>
                        <a:rPr lang="en-IN" sz="1000" dirty="0">
                          <a:effectLst/>
                        </a:rPr>
                        <a:t>='N' AND  </a:t>
                      </a:r>
                      <a:r>
                        <a:rPr lang="en-IN" sz="1000" dirty="0" err="1">
                          <a:effectLst/>
                        </a:rPr>
                        <a:t>et.transActiveInd</a:t>
                      </a:r>
                      <a:r>
                        <a:rPr lang="en-IN" sz="1000" dirty="0">
                          <a:effectLst/>
                        </a:rPr>
                        <a:t> = 'Y' AND </a:t>
                      </a:r>
                      <a:r>
                        <a:rPr lang="en-IN" sz="1000" dirty="0" err="1">
                          <a:effectLst/>
                        </a:rPr>
                        <a:t>et.id.transId</a:t>
                      </a:r>
                      <a:r>
                        <a:rPr lang="en-IN" sz="1000" dirty="0">
                          <a:effectLst/>
                        </a:rPr>
                        <a:t> = </a:t>
                      </a:r>
                      <a:r>
                        <a:rPr lang="en-IN" sz="1000" dirty="0" err="1">
                          <a:effectLst/>
                        </a:rPr>
                        <a:t>tr.id.transId</a:t>
                      </a:r>
                      <a:r>
                        <a:rPr lang="en-IN" sz="1000" dirty="0">
                          <a:effectLst/>
                        </a:rPr>
                        <a:t> AND </a:t>
                      </a:r>
                      <a:r>
                        <a:rPr lang="en-IN" sz="1000" dirty="0" err="1">
                          <a:effectLst/>
                        </a:rPr>
                        <a:t>et.id.transVersion</a:t>
                      </a:r>
                      <a:r>
                        <a:rPr lang="en-IN" sz="1000" dirty="0">
                          <a:effectLst/>
                        </a:rPr>
                        <a:t> = </a:t>
                      </a:r>
                      <a:r>
                        <a:rPr lang="en-IN" sz="1000" dirty="0" err="1">
                          <a:effectLst/>
                        </a:rPr>
                        <a:t>tr.id.transVersion</a:t>
                      </a:r>
                      <a:r>
                        <a:rPr lang="en-IN" sz="1000" dirty="0">
                          <a:effectLst/>
                        </a:rPr>
                        <a:t> AND  </a:t>
                      </a:r>
                      <a:r>
                        <a:rPr lang="en-IN" sz="1000" dirty="0" err="1">
                          <a:effectLst/>
                        </a:rPr>
                        <a:t>tr.transExceptionInd</a:t>
                      </a:r>
                      <a:r>
                        <a:rPr lang="en-IN" sz="1000" dirty="0">
                          <a:effectLst/>
                        </a:rPr>
                        <a:t> != 'Y' 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36" marR="5193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206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Record Status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594127"/>
              </p:ext>
            </p:extLst>
          </p:nvPr>
        </p:nvGraphicFramePr>
        <p:xfrm>
          <a:off x="251520" y="1124744"/>
          <a:ext cx="858361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230"/>
                <a:gridCol w="1226230"/>
                <a:gridCol w="1226230"/>
                <a:gridCol w="1226230"/>
                <a:gridCol w="1226230"/>
                <a:gridCol w="1226230"/>
                <a:gridCol w="1226230"/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Status</a:t>
                      </a:r>
                      <a:endParaRPr lang="en-IN" sz="1400" dirty="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PROCESS_STATE_CD</a:t>
                      </a:r>
                      <a:endParaRPr lang="en-IN" sz="1400" dirty="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TRANS_ACTIVE_IND</a:t>
                      </a:r>
                      <a:endParaRPr lang="en-IN" sz="140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CALC_ELIGIBLE_IND</a:t>
                      </a:r>
                      <a:endParaRPr lang="en-IN" sz="140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CALC_IND</a:t>
                      </a:r>
                      <a:endParaRPr lang="en-IN" sz="140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TRANS_EXCEPTION_IND</a:t>
                      </a:r>
                      <a:endParaRPr lang="en-IN" sz="140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TRANS_CHARGE_STATUS</a:t>
                      </a:r>
                      <a:endParaRPr lang="en-IN" sz="1400" dirty="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After Cancel N Correct &amp; Ready for Enrichment</a:t>
                      </a:r>
                      <a:endParaRPr lang="en-IN" sz="140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</a:rPr>
                        <a:t>CnCed</a:t>
                      </a:r>
                      <a:endParaRPr lang="en-IN" sz="1400" dirty="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Y</a:t>
                      </a:r>
                      <a:endParaRPr lang="en-IN" sz="1400" dirty="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Y</a:t>
                      </a:r>
                      <a:endParaRPr lang="en-IN" sz="140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N</a:t>
                      </a:r>
                      <a:endParaRPr lang="en-IN" sz="140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N</a:t>
                      </a:r>
                      <a:endParaRPr lang="en-IN" sz="140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NULL/BLANK</a:t>
                      </a:r>
                      <a:endParaRPr lang="en-IN" sz="140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After Enrichment &amp; Ready for Calculation</a:t>
                      </a:r>
                      <a:endParaRPr lang="en-IN" sz="1400" dirty="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Enriched</a:t>
                      </a:r>
                      <a:endParaRPr lang="en-IN" sz="140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Y</a:t>
                      </a:r>
                      <a:endParaRPr lang="en-IN" sz="1400" dirty="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Y</a:t>
                      </a:r>
                      <a:endParaRPr lang="en-IN" sz="1400" dirty="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N</a:t>
                      </a:r>
                      <a:endParaRPr lang="en-IN" sz="1400" dirty="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N</a:t>
                      </a:r>
                      <a:endParaRPr lang="en-IN" sz="1400" dirty="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NULL/BLANK</a:t>
                      </a:r>
                      <a:endParaRPr lang="en-IN" sz="1400" dirty="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Enrichment &amp; Ready for Calculation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Enriched</a:t>
                      </a:r>
                      <a:endParaRPr lang="en-IN" sz="140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  <a:endParaRPr lang="en-IN" sz="1400" dirty="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  <a:endParaRPr lang="en-IN" sz="140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endParaRPr lang="en-IN" sz="140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endParaRPr lang="en-IN" sz="1400" dirty="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NULL/BLANK</a:t>
                      </a:r>
                      <a:endParaRPr lang="en-IN" sz="140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Calculation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Calced</a:t>
                      </a:r>
                      <a:endParaRPr lang="en-IN" sz="140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  <a:endParaRPr lang="en-IN" sz="140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  <a:endParaRPr lang="en-IN" sz="140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  <a:endParaRPr lang="en-IN" sz="140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endParaRPr lang="en-IN" sz="140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Charges</a:t>
                      </a:r>
                      <a:endParaRPr lang="en-IN" sz="140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Calculation-Exception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Calced</a:t>
                      </a:r>
                      <a:endParaRPr lang="en-IN" sz="140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  <a:endParaRPr lang="en-IN" sz="140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  <a:endParaRPr lang="en-IN" sz="140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endParaRPr lang="en-IN" sz="140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  <a:endParaRPr lang="en-IN" sz="140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NULL/BLANK</a:t>
                      </a:r>
                      <a:endParaRPr lang="en-IN" sz="1400" dirty="0">
                        <a:solidFill>
                          <a:srgbClr val="5F497A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153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of Batch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991890"/>
              </p:ext>
            </p:extLst>
          </p:nvPr>
        </p:nvGraphicFramePr>
        <p:xfrm>
          <a:off x="360363" y="1143000"/>
          <a:ext cx="8583612" cy="349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381"/>
                <a:gridCol w="1800200"/>
                <a:gridCol w="487603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Description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Batch 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Command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Daily</a:t>
                      </a:r>
                      <a:r>
                        <a:rPr lang="en-IN" sz="1100" baseline="0" dirty="0" smtClean="0"/>
                        <a:t> Job executed for Non-</a:t>
                      </a:r>
                      <a:r>
                        <a:rPr lang="en-IN" sz="1100" baseline="0" dirty="0" err="1" smtClean="0"/>
                        <a:t>Eq</a:t>
                      </a:r>
                      <a:r>
                        <a:rPr lang="en-IN" sz="1100" baseline="0" dirty="0" smtClean="0"/>
                        <a:t> products. It runs are Current Business date or business date passed as parameters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Cancel &amp;</a:t>
                      </a:r>
                      <a:r>
                        <a:rPr lang="en-IN" sz="1100" baseline="0" dirty="0" smtClean="0"/>
                        <a:t> Correct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./startNewBatch.sh -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DbatchName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CncDistributor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DbatchType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=Daily -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DproductTypes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=FX -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DstartDate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=12/01/2015</a:t>
                      </a:r>
                      <a:endParaRPr lang="en-IN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Daily</a:t>
                      </a:r>
                      <a:r>
                        <a:rPr lang="en-IN" sz="1100" baseline="0" dirty="0" smtClean="0"/>
                        <a:t> job executed for Non-</a:t>
                      </a:r>
                      <a:r>
                        <a:rPr lang="en-IN" sz="1100" baseline="0" dirty="0" err="1" smtClean="0"/>
                        <a:t>Eq</a:t>
                      </a:r>
                      <a:r>
                        <a:rPr lang="en-IN" sz="1100" baseline="0" dirty="0" smtClean="0"/>
                        <a:t> products. Current Business date or business date passed as parameter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Enrichment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./startNewBatch.sh -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DbatchName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EnrichEngineMain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DbatchType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=Daily -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DproductTypes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=FX -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DstartDate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=12/01/2015</a:t>
                      </a:r>
                      <a:endParaRPr lang="en-IN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Daily job</a:t>
                      </a:r>
                      <a:r>
                        <a:rPr lang="en-IN" sz="1100" baseline="0" dirty="0" smtClean="0"/>
                        <a:t> executed for both EQ and Non-EQ. Current business date is picked or business date can be passed as parameter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Calculation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./calc.sh -s 07/29/2015 -e 08/05/2015 -d -0 FX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304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Recalc</a:t>
            </a:r>
            <a:r>
              <a:rPr lang="en-IN" dirty="0"/>
              <a:t>(Re-Calculation)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Calculating already calculated charges.</a:t>
            </a:r>
          </a:p>
          <a:p>
            <a:pPr lvl="1"/>
            <a:r>
              <a:rPr lang="en-IN" dirty="0"/>
              <a:t>Calculation Rules changed</a:t>
            </a:r>
          </a:p>
          <a:p>
            <a:pPr lvl="1"/>
            <a:r>
              <a:rPr lang="en-IN" dirty="0"/>
              <a:t>Any other auxiliary data changed like </a:t>
            </a:r>
            <a:r>
              <a:rPr lang="en-IN" dirty="0" err="1"/>
              <a:t>BrokerCode</a:t>
            </a:r>
            <a:r>
              <a:rPr lang="en-IN" dirty="0"/>
              <a:t> or </a:t>
            </a:r>
            <a:r>
              <a:rPr lang="en-IN" dirty="0" err="1"/>
              <a:t>res_code</a:t>
            </a:r>
            <a:r>
              <a:rPr lang="en-IN" dirty="0"/>
              <a:t> etc.</a:t>
            </a:r>
          </a:p>
          <a:p>
            <a:r>
              <a:rPr lang="en-IN" dirty="0" smtClean="0"/>
              <a:t>Tables</a:t>
            </a:r>
            <a:endParaRPr lang="en-IN" dirty="0"/>
          </a:p>
          <a:p>
            <a:pPr lvl="1"/>
            <a:r>
              <a:rPr lang="en-IN" dirty="0"/>
              <a:t>RATE_RECALC_REQUEST</a:t>
            </a:r>
          </a:p>
          <a:p>
            <a:pPr lvl="1"/>
            <a:r>
              <a:rPr lang="en-IN" dirty="0"/>
              <a:t>RECALC_REQUEST</a:t>
            </a:r>
          </a:p>
          <a:p>
            <a:r>
              <a:rPr lang="en-IN" dirty="0" smtClean="0"/>
              <a:t>Re-</a:t>
            </a:r>
            <a:r>
              <a:rPr lang="en-IN" dirty="0" err="1" smtClean="0"/>
              <a:t>calc</a:t>
            </a:r>
            <a:r>
              <a:rPr lang="en-IN" dirty="0" smtClean="0"/>
              <a:t> Execution command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242369"/>
              </p:ext>
            </p:extLst>
          </p:nvPr>
        </p:nvGraphicFramePr>
        <p:xfrm>
          <a:off x="179512" y="3284984"/>
          <a:ext cx="8784975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5"/>
                <a:gridCol w="2928325"/>
                <a:gridCol w="292832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Description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Batch 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Command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It creates records in RECALC_REQUEST table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 smtClean="0"/>
                        <a:t>Recalc</a:t>
                      </a:r>
                      <a:r>
                        <a:rPr lang="en-IN" sz="1100" baseline="0" dirty="0" smtClean="0"/>
                        <a:t> Setup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./startNewBatch.sh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DbatchName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RateRecalcDistributor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DbatchType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=Daily</a:t>
                      </a:r>
                      <a:endParaRPr lang="en-IN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Re-</a:t>
                      </a:r>
                      <a:r>
                        <a:rPr lang="en-IN" sz="1100" dirty="0" err="1" smtClean="0"/>
                        <a:t>calc</a:t>
                      </a:r>
                      <a:r>
                        <a:rPr lang="en-IN" sz="1100" baseline="0" dirty="0" smtClean="0"/>
                        <a:t> done for each product 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Enrichment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./startNewBatch.sh -</a:t>
                      </a:r>
                      <a:r>
                        <a:rPr lang="en-IN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DbatchName</a:t>
                      </a:r>
                      <a:r>
                        <a:rPr lang="en-IN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IN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ReCalcRequestEngine</a:t>
                      </a:r>
                      <a:r>
                        <a:rPr lang="en-IN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en-IN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DbatchType</a:t>
                      </a:r>
                      <a:r>
                        <a:rPr lang="en-IN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=Daily -</a:t>
                      </a:r>
                      <a:r>
                        <a:rPr lang="en-IN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DproductTypes</a:t>
                      </a:r>
                      <a:r>
                        <a:rPr lang="en-IN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=FX -</a:t>
                      </a:r>
                      <a:r>
                        <a:rPr lang="en-IN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DrunCleanup</a:t>
                      </a:r>
                      <a:r>
                        <a:rPr lang="en-IN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=yes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Update</a:t>
                      </a:r>
                      <a:r>
                        <a:rPr lang="en-IN" sz="1100" baseline="0" dirty="0" smtClean="0"/>
                        <a:t> of transaction records and its status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 smtClean="0"/>
                        <a:t>Updatation</a:t>
                      </a:r>
                      <a:r>
                        <a:rPr lang="en-IN" sz="1100" baseline="0" dirty="0" smtClean="0"/>
                        <a:t> of status.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./startNewBatch.sh -</a:t>
                      </a:r>
                      <a:r>
                        <a:rPr lang="en-IN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DbatchName</a:t>
                      </a:r>
                      <a:r>
                        <a:rPr lang="en-IN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IN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RecalcUpdateTransactionStatus</a:t>
                      </a:r>
                      <a:r>
                        <a:rPr lang="en-IN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en-IN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DbatchType</a:t>
                      </a:r>
                      <a:r>
                        <a:rPr lang="en-IN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=Daily -</a:t>
                      </a:r>
                      <a:r>
                        <a:rPr lang="en-IN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DproductTypes</a:t>
                      </a:r>
                      <a:r>
                        <a:rPr lang="en-IN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=EQ,IRDRV,FX,CRDRV,EQDRV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834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Accrual/Adjustment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System Accrual is a Monthly job which is driven by ACCRUAL_RULE and ACCRUAL_ELIGIBILITY</a:t>
            </a:r>
          </a:p>
          <a:p>
            <a:r>
              <a:rPr lang="en-IN" dirty="0"/>
              <a:t>The records from TRANSACTION_CHARGE is read for the accrual rules and Accruals are created in TRADE_JOURNAL (For Transactions) and TRANSACTION_JOURNAL (For Summary)</a:t>
            </a:r>
          </a:p>
          <a:p>
            <a:r>
              <a:rPr lang="en-IN" dirty="0"/>
              <a:t>Field </a:t>
            </a:r>
            <a:r>
              <a:rPr lang="en-IN" dirty="0" err="1"/>
              <a:t>Accrual_link_id</a:t>
            </a:r>
            <a:r>
              <a:rPr lang="en-IN" dirty="0"/>
              <a:t> is populated based on SUMMARY_KEY setup for product.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147406"/>
              </p:ext>
            </p:extLst>
          </p:nvPr>
        </p:nvGraphicFramePr>
        <p:xfrm>
          <a:off x="467544" y="2636912"/>
          <a:ext cx="8424936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68"/>
                <a:gridCol w="421246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System</a:t>
                      </a:r>
                      <a:r>
                        <a:rPr lang="en-IN" sz="1200" baseline="0" dirty="0" smtClean="0"/>
                        <a:t> Accrual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System Adjustment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Monthly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Daily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baseline="0" dirty="0" smtClean="0"/>
                        <a:t>Previous month calculation data from TRANSACTION_CHARGE using TRADE_DATE is copied to TRADE_JOURNAL and TRANSACTION_JOURNAL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This</a:t>
                      </a:r>
                      <a:r>
                        <a:rPr lang="en-IN" sz="1200" baseline="0" dirty="0" smtClean="0"/>
                        <a:t> picks previous and past 2 months based on ACCRUAL_RULE using CHARGE_CALC_DATE is copied to TRADE_JOURNAL and TRANSACTION_JOURNAL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For</a:t>
                      </a:r>
                      <a:r>
                        <a:rPr lang="en-IN" sz="1200" baseline="0" dirty="0" smtClean="0"/>
                        <a:t> EQ –ETL based batch runs</a:t>
                      </a:r>
                    </a:p>
                    <a:p>
                      <a:r>
                        <a:rPr lang="en-IN" sz="1200" baseline="0" dirty="0" smtClean="0"/>
                        <a:t>For Non-EQ – Java based batch runs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For both EQ and Non-EQ</a:t>
                      </a:r>
                      <a:r>
                        <a:rPr lang="en-IN" sz="1200" baseline="0" dirty="0" smtClean="0"/>
                        <a:t> Java based batch runs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$EXAMIN_HOME/bin/RunAccrual.sh Monthly FX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$EXAMIN_HOME/bin/RunAccrual.sh Daily FX</a:t>
                      </a:r>
                      <a:endParaRPr lang="en-IN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246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Case Run – Manual Accrual to Allocation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Manual Accrual to Allocation case run is run to process records which are sitting at JOURNAL_SUMMARY</a:t>
            </a:r>
          </a:p>
          <a:p>
            <a:r>
              <a:rPr lang="en-IN" dirty="0" smtClean="0"/>
              <a:t>Accruals grouped by and created in EXPENSE_LINE_SUMMARY</a:t>
            </a:r>
          </a:p>
          <a:p>
            <a:r>
              <a:rPr lang="en-IN" dirty="0"/>
              <a:t>PAYABLE_ACCT_INTRNL_ID and </a:t>
            </a:r>
            <a:r>
              <a:rPr lang="en-IN" dirty="0" smtClean="0"/>
              <a:t>EXPENSE_ACCT_INTRNL_ID will be populated in JOURNAL_SUMMARY</a:t>
            </a:r>
          </a:p>
          <a:p>
            <a:r>
              <a:rPr lang="en-IN" dirty="0" smtClean="0"/>
              <a:t>SUMMARY_ALLOCATION table will be populated</a:t>
            </a:r>
          </a:p>
          <a:p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734481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145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Database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95536" y="1196753"/>
            <a:ext cx="858361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lvl1pPr marL="231341" indent="-231341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chemeClr val="accent2"/>
              </a:buClr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34383" indent="-150169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chemeClr val="bg2"/>
              </a:buClr>
              <a:buSzPct val="8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Trebuchet MS" pitchFamily="34" charset="0"/>
              </a:defRPr>
            </a:lvl2pPr>
            <a:lvl3pPr marL="948361" indent="-194813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chemeClr val="accent2"/>
              </a:buClr>
              <a:buFont typeface="Trebuchet MS" pitchFamily="34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3pPr>
            <a:lvl4pPr marL="1296047" indent="-194813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chemeClr val="bg2"/>
              </a:buClr>
              <a:buSzPct val="8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Trebuchet MS" pitchFamily="34" charset="0"/>
              </a:defRPr>
            </a:lvl4pPr>
            <a:lvl5pPr marL="1603148" indent="-154227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chemeClr val="bg2"/>
              </a:buClr>
              <a:buFont typeface="Trebuchet MS" pitchFamily="34" charset="0"/>
              <a:buChar char="–"/>
              <a:defRPr sz="1000">
                <a:solidFill>
                  <a:schemeClr val="tx1"/>
                </a:solidFill>
                <a:latin typeface="Trebuchet MS" pitchFamily="34" charset="0"/>
              </a:defRPr>
            </a:lvl5pPr>
            <a:lvl6pPr marL="2142942" indent="-194813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800080"/>
              </a:buClr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+mn-lt"/>
              </a:defRPr>
            </a:lvl6pPr>
            <a:lvl7pPr marL="2532568" indent="-194813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800080"/>
              </a:buClr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+mn-lt"/>
              </a:defRPr>
            </a:lvl7pPr>
            <a:lvl8pPr marL="2922194" indent="-194813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800080"/>
              </a:buClr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+mn-lt"/>
              </a:defRPr>
            </a:lvl8pPr>
            <a:lvl9pPr marL="3311820" indent="-194813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800080"/>
              </a:buClr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N" dirty="0"/>
              <a:t>Tables</a:t>
            </a:r>
          </a:p>
          <a:p>
            <a:r>
              <a:rPr lang="en-IN" dirty="0"/>
              <a:t>Partitions</a:t>
            </a:r>
          </a:p>
          <a:p>
            <a:r>
              <a:rPr lang="en-IN" dirty="0"/>
              <a:t>Index</a:t>
            </a:r>
          </a:p>
          <a:p>
            <a:r>
              <a:rPr lang="en-IN" dirty="0"/>
              <a:t>Sequence</a:t>
            </a:r>
          </a:p>
          <a:p>
            <a:r>
              <a:rPr lang="en-IN" dirty="0"/>
              <a:t>Insert Query</a:t>
            </a:r>
          </a:p>
          <a:p>
            <a:r>
              <a:rPr lang="en-IN" dirty="0"/>
              <a:t>Update Query</a:t>
            </a:r>
          </a:p>
          <a:p>
            <a:r>
              <a:rPr lang="en-IN" dirty="0"/>
              <a:t>Delete Query</a:t>
            </a:r>
          </a:p>
          <a:p>
            <a:r>
              <a:rPr lang="en-IN" dirty="0"/>
              <a:t>Select </a:t>
            </a:r>
            <a:r>
              <a:rPr lang="en-IN" dirty="0" smtClean="0"/>
              <a:t>Query</a:t>
            </a:r>
            <a:r>
              <a:rPr lang="en-IN" kern="0" dirty="0" smtClean="0"/>
              <a:t>	</a:t>
            </a:r>
            <a:endParaRPr lang="en-IN" u="sng" kern="0" dirty="0" smtClean="0"/>
          </a:p>
          <a:p>
            <a:pPr marL="0" indent="0">
              <a:buFont typeface="Wingdings" pitchFamily="2" charset="2"/>
              <a:buNone/>
            </a:pPr>
            <a:endParaRPr lang="en-IN" kern="0" dirty="0" smtClean="0"/>
          </a:p>
          <a:p>
            <a:pPr marL="0" indent="0">
              <a:buFont typeface="Wingdings" pitchFamily="2" charset="2"/>
              <a:buNone/>
            </a:pPr>
            <a:endParaRPr lang="en-IN" u="sng" kern="0" dirty="0" smtClean="0"/>
          </a:p>
          <a:p>
            <a:pPr marL="0" indent="0">
              <a:buFont typeface="Wingdings" pitchFamily="2" charset="2"/>
              <a:buNone/>
            </a:pPr>
            <a:endParaRPr lang="en-IN" u="sng" kern="0" dirty="0" smtClean="0"/>
          </a:p>
          <a:p>
            <a:pPr marL="0" indent="0">
              <a:buFont typeface="Wingdings" pitchFamily="2" charset="2"/>
              <a:buNone/>
            </a:pPr>
            <a:endParaRPr lang="en-IN" u="sng" kern="0" dirty="0"/>
          </a:p>
        </p:txBody>
      </p:sp>
    </p:spTree>
    <p:extLst>
      <p:ext uri="{BB962C8B-B14F-4D97-AF65-F5344CB8AC3E}">
        <p14:creationId xmlns:p14="http://schemas.microsoft.com/office/powerpoint/2010/main" val="1997686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Allocation – Adjustment Screen</a:t>
            </a:r>
            <a:endParaRPr lang="en-IN" dirty="0"/>
          </a:p>
        </p:txBody>
      </p:sp>
      <p:pic>
        <p:nvPicPr>
          <p:cNvPr id="512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792665"/>
            <a:ext cx="8583612" cy="386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3059832" y="1268760"/>
            <a:ext cx="3456384" cy="122413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IN" sz="1200" dirty="0" smtClean="0"/>
              <a:t>Screen is used for approving ELCs generated</a:t>
            </a:r>
          </a:p>
          <a:p>
            <a:pPr marL="342900" indent="-342900">
              <a:buAutoNum type="arabicPeriod"/>
            </a:pPr>
            <a:r>
              <a:rPr lang="en-IN" sz="1200" dirty="0" smtClean="0"/>
              <a:t>Placing Adjustments</a:t>
            </a:r>
          </a:p>
          <a:p>
            <a:pPr marL="342900" indent="-342900">
              <a:buAutoNum type="arabicPeriod"/>
            </a:pPr>
            <a:r>
              <a:rPr lang="en-IN" sz="1200" dirty="0" smtClean="0"/>
              <a:t>Rejecting the ELCs</a:t>
            </a:r>
          </a:p>
          <a:p>
            <a:pPr marL="342900" indent="-342900">
              <a:buAutoNum type="arabicPeriod"/>
            </a:pPr>
            <a:r>
              <a:rPr lang="en-IN" sz="1200" dirty="0" smtClean="0"/>
              <a:t>Deleting the ELCs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003423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Case Run – Postings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create Journal Posting in GL_POSTING table Case Run Postings need to be run.</a:t>
            </a:r>
          </a:p>
          <a:p>
            <a:r>
              <a:rPr lang="en-IN" dirty="0" smtClean="0"/>
              <a:t>Postings Screen can be used to search for </a:t>
            </a:r>
            <a:r>
              <a:rPr lang="en-IN" dirty="0" err="1" smtClean="0"/>
              <a:t>Gernal</a:t>
            </a:r>
            <a:r>
              <a:rPr lang="en-IN" dirty="0" smtClean="0"/>
              <a:t> Entries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445543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01" y="3449918"/>
            <a:ext cx="8436078" cy="285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617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Running IALD &amp; TLD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2 batch to Accruals to Invoice World. Prerequisite is the available of corresponding INVOICES captured and approved.</a:t>
            </a:r>
          </a:p>
          <a:p>
            <a:r>
              <a:rPr lang="en-IN" dirty="0" smtClean="0"/>
              <a:t>IALD Batch for Summary</a:t>
            </a:r>
          </a:p>
          <a:p>
            <a:pPr lvl="1"/>
            <a:r>
              <a:rPr lang="en-IN" dirty="0" smtClean="0"/>
              <a:t>From JOURNAL_SUMMARY to INVOICE_ACCRUAL_LINE_DETAIL</a:t>
            </a:r>
          </a:p>
          <a:p>
            <a:r>
              <a:rPr lang="en-IN" dirty="0" smtClean="0"/>
              <a:t>TLD Batch for Trades</a:t>
            </a:r>
          </a:p>
          <a:p>
            <a:pPr lvl="1"/>
            <a:r>
              <a:rPr lang="en-IN" dirty="0" smtClean="0"/>
              <a:t>From TRADE_JOURNAL to TRADE_LINE_DETAIL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464572"/>
              </p:ext>
            </p:extLst>
          </p:nvPr>
        </p:nvGraphicFramePr>
        <p:xfrm>
          <a:off x="251520" y="3140968"/>
          <a:ext cx="8496944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  <a:gridCol w="525658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Batch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Command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IALD (Invoice</a:t>
                      </a:r>
                      <a:r>
                        <a:rPr lang="en-IN" baseline="0" dirty="0" smtClean="0"/>
                        <a:t> accrual line detail)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./startNewBatch.sh  -</a:t>
                      </a:r>
                      <a:r>
                        <a:rPr lang="en-IN" sz="1200" dirty="0" err="1" smtClean="0"/>
                        <a:t>DbatchName</a:t>
                      </a:r>
                      <a:r>
                        <a:rPr lang="en-IN" sz="1200" dirty="0" smtClean="0"/>
                        <a:t>=</a:t>
                      </a:r>
                      <a:r>
                        <a:rPr lang="en-IN" sz="1200" dirty="0" err="1" smtClean="0"/>
                        <a:t>InvoiceAccrualDistributor</a:t>
                      </a:r>
                      <a:r>
                        <a:rPr lang="en-IN" sz="1200" dirty="0" smtClean="0"/>
                        <a:t> -</a:t>
                      </a:r>
                      <a:r>
                        <a:rPr lang="en-IN" sz="1200" dirty="0" err="1" smtClean="0"/>
                        <a:t>DproductTypes</a:t>
                      </a:r>
                      <a:r>
                        <a:rPr lang="en-IN" sz="1200" dirty="0" smtClean="0"/>
                        <a:t>=BANKCHARGE -</a:t>
                      </a:r>
                      <a:r>
                        <a:rPr lang="en-IN" sz="1200" dirty="0" err="1" smtClean="0"/>
                        <a:t>DpostingPeriod</a:t>
                      </a:r>
                      <a:r>
                        <a:rPr lang="en-IN" sz="1200" dirty="0" smtClean="0"/>
                        <a:t>=03-2016  -</a:t>
                      </a:r>
                      <a:r>
                        <a:rPr lang="en-IN" sz="1200" dirty="0" err="1" smtClean="0"/>
                        <a:t>DbatchType</a:t>
                      </a:r>
                      <a:r>
                        <a:rPr lang="en-IN" sz="1200" dirty="0" smtClean="0"/>
                        <a:t>=Daily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TLD (Trade Line Detail)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./startNewBatch.sh  -</a:t>
                      </a:r>
                      <a:r>
                        <a:rPr lang="en-IN" sz="1200" dirty="0" err="1" smtClean="0"/>
                        <a:t>DbatchName</a:t>
                      </a:r>
                      <a:r>
                        <a:rPr lang="en-IN" sz="1200" dirty="0" smtClean="0"/>
                        <a:t>=</a:t>
                      </a:r>
                      <a:r>
                        <a:rPr lang="en-IN" sz="1200" dirty="0" err="1" smtClean="0"/>
                        <a:t>TradeAccrualDistributor</a:t>
                      </a:r>
                      <a:r>
                        <a:rPr lang="en-IN" sz="1200" dirty="0" smtClean="0"/>
                        <a:t> -</a:t>
                      </a:r>
                      <a:r>
                        <a:rPr lang="en-IN" sz="1200" dirty="0" err="1" smtClean="0"/>
                        <a:t>DproductTypes</a:t>
                      </a:r>
                      <a:r>
                        <a:rPr lang="en-IN" sz="1200" dirty="0" smtClean="0"/>
                        <a:t>=IRDRV  -</a:t>
                      </a:r>
                      <a:r>
                        <a:rPr lang="en-IN" sz="1200" dirty="0" err="1" smtClean="0"/>
                        <a:t>DpostingPeriod</a:t>
                      </a:r>
                      <a:r>
                        <a:rPr lang="en-IN" sz="1200" dirty="0" smtClean="0"/>
                        <a:t>=03-2015  -</a:t>
                      </a:r>
                      <a:r>
                        <a:rPr lang="en-IN" sz="1200" dirty="0" err="1" smtClean="0"/>
                        <a:t>DbatchType</a:t>
                      </a:r>
                      <a:r>
                        <a:rPr lang="en-IN" sz="1200" dirty="0" smtClean="0"/>
                        <a:t>=Daily</a:t>
                      </a:r>
                      <a:endParaRPr lang="en-IN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795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INVOICE – CAPTURE Manual</a:t>
            </a:r>
            <a:endParaRPr lang="en-IN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627897"/>
            <a:ext cx="8583612" cy="419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2843808" y="1268760"/>
            <a:ext cx="4824536" cy="165618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IN" dirty="0" smtClean="0"/>
              <a:t>User can capture Invoice in the screen for both Trade or Summary.</a:t>
            </a:r>
          </a:p>
          <a:p>
            <a:pPr marL="342900" indent="-342900">
              <a:buAutoNum type="arabicPeriod"/>
            </a:pPr>
            <a:r>
              <a:rPr lang="en-IN" dirty="0" smtClean="0"/>
              <a:t>All required fields to be selected and file needs to uploaded in the attachment tab.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1568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INVOICE – CAPTURE </a:t>
            </a:r>
            <a:r>
              <a:rPr lang="en-IN" dirty="0" smtClean="0"/>
              <a:t>Auto using Excalibur File format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Place the CSV file in a specific path (file must have execute permission)</a:t>
            </a:r>
          </a:p>
          <a:p>
            <a:pPr lvl="1"/>
            <a:r>
              <a:rPr lang="en-IN" dirty="0"/>
              <a:t>/</a:t>
            </a:r>
            <a:r>
              <a:rPr lang="en-IN" dirty="0" err="1"/>
              <a:t>powercenter</a:t>
            </a:r>
            <a:r>
              <a:rPr lang="en-IN" dirty="0"/>
              <a:t>/</a:t>
            </a:r>
            <a:r>
              <a:rPr lang="en-IN" dirty="0" err="1"/>
              <a:t>Informatica</a:t>
            </a:r>
            <a:r>
              <a:rPr lang="en-IN" dirty="0"/>
              <a:t>/9.5.1/server/</a:t>
            </a:r>
            <a:r>
              <a:rPr lang="en-IN" dirty="0" err="1"/>
              <a:t>infa_shared</a:t>
            </a:r>
            <a:r>
              <a:rPr lang="en-IN" dirty="0"/>
              <a:t>/</a:t>
            </a:r>
            <a:r>
              <a:rPr lang="en-IN" dirty="0" err="1"/>
              <a:t>SrcFiles</a:t>
            </a:r>
            <a:r>
              <a:rPr lang="en-IN" dirty="0"/>
              <a:t>/SG/Invoices/FX</a:t>
            </a:r>
          </a:p>
          <a:p>
            <a:pPr lvl="0"/>
            <a:r>
              <a:rPr lang="en-IN" dirty="0" smtClean="0"/>
              <a:t>Update </a:t>
            </a:r>
            <a:r>
              <a:rPr lang="en-IN" dirty="0"/>
              <a:t>file name in a parameter file - </a:t>
            </a:r>
            <a:r>
              <a:rPr lang="en-IN" dirty="0" err="1"/>
              <a:t>SG_Load_Invoice.prm</a:t>
            </a:r>
            <a:endParaRPr lang="en-IN" dirty="0"/>
          </a:p>
          <a:p>
            <a:pPr lvl="1"/>
            <a:r>
              <a:rPr lang="en-IN" dirty="0"/>
              <a:t>Path - /</a:t>
            </a:r>
            <a:r>
              <a:rPr lang="en-IN" dirty="0" err="1"/>
              <a:t>powercenter</a:t>
            </a:r>
            <a:r>
              <a:rPr lang="en-IN" dirty="0"/>
              <a:t>/</a:t>
            </a:r>
            <a:r>
              <a:rPr lang="en-IN" dirty="0" err="1"/>
              <a:t>Informatica</a:t>
            </a:r>
            <a:r>
              <a:rPr lang="en-IN" dirty="0"/>
              <a:t>/9.5.1/server/</a:t>
            </a:r>
            <a:r>
              <a:rPr lang="en-IN" dirty="0" err="1"/>
              <a:t>infa_shared</a:t>
            </a:r>
            <a:r>
              <a:rPr lang="en-IN" dirty="0"/>
              <a:t>/Parameters</a:t>
            </a:r>
          </a:p>
          <a:p>
            <a:pPr lvl="0"/>
            <a:r>
              <a:rPr lang="en-IN" dirty="0" smtClean="0"/>
              <a:t>Run </a:t>
            </a:r>
            <a:r>
              <a:rPr lang="en-IN" dirty="0"/>
              <a:t>the below command to execute the workflow from a command line</a:t>
            </a:r>
          </a:p>
          <a:p>
            <a:pPr lvl="1"/>
            <a:r>
              <a:rPr lang="en-IN" b="1" dirty="0" err="1" smtClean="0"/>
              <a:t>pmcmd</a:t>
            </a:r>
            <a:r>
              <a:rPr lang="en-IN" b="1" dirty="0" smtClean="0"/>
              <a:t> </a:t>
            </a:r>
            <a:r>
              <a:rPr lang="en-IN" b="1" dirty="0" err="1"/>
              <a:t>startworkflow</a:t>
            </a:r>
            <a:r>
              <a:rPr lang="en-IN" b="1" dirty="0"/>
              <a:t> -</a:t>
            </a:r>
            <a:r>
              <a:rPr lang="en-IN" b="1" dirty="0" err="1"/>
              <a:t>sv</a:t>
            </a:r>
            <a:r>
              <a:rPr lang="en-IN" b="1" dirty="0"/>
              <a:t> </a:t>
            </a:r>
            <a:r>
              <a:rPr lang="en-IN" b="1" dirty="0" err="1"/>
              <a:t>Fems_Integration_Dev</a:t>
            </a:r>
            <a:r>
              <a:rPr lang="en-IN" b="1" dirty="0"/>
              <a:t> -d </a:t>
            </a:r>
            <a:r>
              <a:rPr lang="en-IN" b="1" dirty="0" err="1"/>
              <a:t>Domain_femsserver.sst.stp</a:t>
            </a:r>
            <a:r>
              <a:rPr lang="en-IN" b="1" dirty="0"/>
              <a:t> -u </a:t>
            </a:r>
            <a:r>
              <a:rPr lang="en-IN" b="1" dirty="0" err="1"/>
              <a:t>jim</a:t>
            </a:r>
            <a:r>
              <a:rPr lang="en-IN" b="1" dirty="0"/>
              <a:t> -p </a:t>
            </a:r>
            <a:r>
              <a:rPr lang="en-IN" b="1" dirty="0" err="1"/>
              <a:t>jim</a:t>
            </a:r>
            <a:r>
              <a:rPr lang="en-IN" b="1" dirty="0"/>
              <a:t> -f EXCALIBUR_SG </a:t>
            </a:r>
            <a:r>
              <a:rPr lang="en-IN" b="1" dirty="0" err="1"/>
              <a:t>wf_m_SG_FX_Invoice</a:t>
            </a:r>
            <a:endParaRPr lang="en-IN" dirty="0"/>
          </a:p>
          <a:p>
            <a:r>
              <a:rPr lang="en-IN" dirty="0"/>
              <a:t> </a:t>
            </a:r>
            <a:r>
              <a:rPr lang="en-IN" dirty="0" smtClean="0"/>
              <a:t>Multiple </a:t>
            </a:r>
            <a:r>
              <a:rPr lang="en-IN" dirty="0"/>
              <a:t>parameters should be provided in the command – like,</a:t>
            </a:r>
          </a:p>
          <a:p>
            <a:pPr lvl="1"/>
            <a:r>
              <a:rPr lang="en-IN" dirty="0" smtClean="0"/>
              <a:t>-</a:t>
            </a:r>
            <a:r>
              <a:rPr lang="en-IN" dirty="0" err="1" smtClean="0"/>
              <a:t>sv</a:t>
            </a:r>
            <a:r>
              <a:rPr lang="en-IN" dirty="0" smtClean="0"/>
              <a:t> </a:t>
            </a:r>
            <a:r>
              <a:rPr lang="en-IN" dirty="0"/>
              <a:t>Integration service name</a:t>
            </a:r>
          </a:p>
          <a:p>
            <a:pPr lvl="1"/>
            <a:r>
              <a:rPr lang="en-IN" dirty="0"/>
              <a:t>-d Domain name</a:t>
            </a:r>
          </a:p>
          <a:p>
            <a:pPr lvl="1"/>
            <a:r>
              <a:rPr lang="en-IN" dirty="0"/>
              <a:t>-u User name</a:t>
            </a:r>
          </a:p>
          <a:p>
            <a:pPr lvl="1"/>
            <a:r>
              <a:rPr lang="en-IN" dirty="0"/>
              <a:t>-p Password</a:t>
            </a:r>
          </a:p>
          <a:p>
            <a:pPr lvl="1"/>
            <a:r>
              <a:rPr lang="en-IN" dirty="0"/>
              <a:t>-f Folder name</a:t>
            </a:r>
          </a:p>
          <a:p>
            <a:pPr lvl="1"/>
            <a:r>
              <a:rPr lang="en-IN" dirty="0"/>
              <a:t>-w Workflow </a:t>
            </a:r>
            <a:r>
              <a:rPr lang="en-IN" dirty="0" smtClean="0"/>
              <a:t>name</a:t>
            </a:r>
          </a:p>
          <a:p>
            <a:r>
              <a:rPr lang="en-IN" dirty="0" smtClean="0"/>
              <a:t>Java batch needs to executed as below command and INVOICE tables will be populated.</a:t>
            </a:r>
          </a:p>
          <a:p>
            <a:pPr lvl="1"/>
            <a:r>
              <a:rPr lang="en-IN" dirty="0" smtClean="0"/>
              <a:t>./autoInvoiceCreation.sh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3371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880" y="260648"/>
            <a:ext cx="4235547" cy="603251"/>
          </a:xfrm>
        </p:spPr>
        <p:txBody>
          <a:bodyPr/>
          <a:lstStyle/>
          <a:p>
            <a:r>
              <a:rPr lang="en-IN" dirty="0"/>
              <a:t>Excalibur Table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3"/>
            <a:ext cx="8583612" cy="4968552"/>
          </a:xfrm>
        </p:spPr>
        <p:txBody>
          <a:bodyPr/>
          <a:lstStyle/>
          <a:p>
            <a:r>
              <a:rPr lang="en-IN" dirty="0"/>
              <a:t>Configurations</a:t>
            </a:r>
          </a:p>
          <a:p>
            <a:pPr lvl="1"/>
            <a:r>
              <a:rPr lang="en-IN" dirty="0"/>
              <a:t>EXAMIN_STATIC_REFERENCE</a:t>
            </a:r>
          </a:p>
          <a:p>
            <a:pPr lvl="1"/>
            <a:r>
              <a:rPr lang="en-IN" dirty="0"/>
              <a:t>EXAMIN_BATCH</a:t>
            </a:r>
          </a:p>
          <a:p>
            <a:pPr lvl="1"/>
            <a:r>
              <a:rPr lang="en-IN" dirty="0"/>
              <a:t>RULE_ATTRIBUTE</a:t>
            </a:r>
          </a:p>
          <a:p>
            <a:pPr lvl="1"/>
            <a:r>
              <a:rPr lang="en-IN" dirty="0"/>
              <a:t>EXAMIN_SQL_REFERENCE</a:t>
            </a:r>
          </a:p>
          <a:p>
            <a:pPr lvl="1"/>
            <a:r>
              <a:rPr lang="en-IN" dirty="0"/>
              <a:t>EXAMIN_BUSINESS_DATE</a:t>
            </a:r>
          </a:p>
          <a:p>
            <a:r>
              <a:rPr lang="en-IN" dirty="0"/>
              <a:t>Audit table</a:t>
            </a:r>
          </a:p>
          <a:p>
            <a:pPr lvl="1"/>
            <a:r>
              <a:rPr lang="en-IN" dirty="0"/>
              <a:t>Entity Audit</a:t>
            </a:r>
          </a:p>
          <a:p>
            <a:pPr lvl="1"/>
            <a:r>
              <a:rPr lang="en-IN" dirty="0"/>
              <a:t>Invoice Audit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endParaRPr lang="en-IN" u="sng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u="sng" dirty="0"/>
          </a:p>
          <a:p>
            <a:pPr marL="0" indent="0">
              <a:buNone/>
            </a:pPr>
            <a:endParaRPr lang="en-IN" u="sng" dirty="0"/>
          </a:p>
          <a:p>
            <a:pPr marL="0" indent="0">
              <a:buNone/>
            </a:pP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5026863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Excalibur Table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Configurations</a:t>
            </a:r>
          </a:p>
          <a:p>
            <a:pPr lvl="1"/>
            <a:r>
              <a:rPr lang="en-IN" dirty="0"/>
              <a:t>EXAMIN_STATIC_REFERENCE</a:t>
            </a:r>
          </a:p>
          <a:p>
            <a:pPr lvl="1"/>
            <a:r>
              <a:rPr lang="en-IN" dirty="0"/>
              <a:t>EXAMIN_BATCH</a:t>
            </a:r>
          </a:p>
          <a:p>
            <a:pPr lvl="1"/>
            <a:r>
              <a:rPr lang="en-IN" dirty="0"/>
              <a:t>RULE_ATTRIBUTE</a:t>
            </a:r>
          </a:p>
          <a:p>
            <a:pPr lvl="1"/>
            <a:r>
              <a:rPr lang="en-IN" dirty="0"/>
              <a:t>EXAMIN_SQL_REFERENCE</a:t>
            </a:r>
          </a:p>
          <a:p>
            <a:pPr lvl="1"/>
            <a:r>
              <a:rPr lang="en-IN" dirty="0"/>
              <a:t>EXAMIN_BUSINESS_DATE</a:t>
            </a:r>
          </a:p>
          <a:p>
            <a:r>
              <a:rPr lang="en-IN" dirty="0"/>
              <a:t>Audit table</a:t>
            </a:r>
          </a:p>
          <a:p>
            <a:pPr lvl="1"/>
            <a:r>
              <a:rPr lang="en-IN" dirty="0"/>
              <a:t>Entity Audit</a:t>
            </a:r>
          </a:p>
          <a:p>
            <a:pPr lvl="1"/>
            <a:r>
              <a:rPr lang="en-IN" dirty="0"/>
              <a:t>Invoice Audit</a:t>
            </a:r>
          </a:p>
        </p:txBody>
      </p:sp>
    </p:spTree>
    <p:extLst>
      <p:ext uri="{BB962C8B-B14F-4D97-AF65-F5344CB8AC3E}">
        <p14:creationId xmlns:p14="http://schemas.microsoft.com/office/powerpoint/2010/main" val="1816041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Excalibur Calculation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Rules tables</a:t>
            </a:r>
          </a:p>
          <a:p>
            <a:pPr lvl="1"/>
            <a:r>
              <a:rPr lang="en-IN" dirty="0"/>
              <a:t>CALCULATION_RULE</a:t>
            </a:r>
          </a:p>
          <a:p>
            <a:pPr lvl="1"/>
            <a:r>
              <a:rPr lang="en-IN" dirty="0"/>
              <a:t>CALCULATION_RULE_BASIS</a:t>
            </a:r>
          </a:p>
          <a:p>
            <a:pPr lvl="1"/>
            <a:r>
              <a:rPr lang="en-IN" dirty="0"/>
              <a:t>RATE_SCHEDULE</a:t>
            </a:r>
          </a:p>
          <a:p>
            <a:pPr lvl="1"/>
            <a:r>
              <a:rPr lang="en-IN" dirty="0"/>
              <a:t>EXAMIN_SQL_REFERENCE</a:t>
            </a:r>
          </a:p>
          <a:p>
            <a:pPr lvl="1"/>
            <a:r>
              <a:rPr lang="en-IN" dirty="0"/>
              <a:t>RUNNING_TOTAL_TABLE</a:t>
            </a:r>
          </a:p>
          <a:p>
            <a:pPr lvl="1"/>
            <a:r>
              <a:rPr lang="en-IN" dirty="0"/>
              <a:t>RULE_ATTRIBUTE_MAP</a:t>
            </a:r>
          </a:p>
          <a:p>
            <a:pPr lvl="1"/>
            <a:r>
              <a:rPr lang="en-IN" dirty="0"/>
              <a:t>EXAMIN_SQL_REFERENCE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1621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Excalibur Accrual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ACCRUAL_LINK_REFERENCE </a:t>
            </a:r>
          </a:p>
          <a:p>
            <a:r>
              <a:rPr lang="en-IN" dirty="0"/>
              <a:t>ACCRUAL_LINK_ATTRIBUTE </a:t>
            </a:r>
          </a:p>
          <a:p>
            <a:r>
              <a:rPr lang="en-IN" dirty="0"/>
              <a:t>SUMMARY_KEY</a:t>
            </a:r>
          </a:p>
          <a:p>
            <a:r>
              <a:rPr lang="en-IN" dirty="0"/>
              <a:t>SUMMARY_KEY_ATTRIBUTE</a:t>
            </a:r>
          </a:p>
          <a:p>
            <a:r>
              <a:rPr lang="en-IN" dirty="0"/>
              <a:t>ACCRUAL_RULE</a:t>
            </a:r>
          </a:p>
          <a:p>
            <a:r>
              <a:rPr lang="en-IN" dirty="0"/>
              <a:t>ACCRUAL_RULE_BASIS</a:t>
            </a:r>
          </a:p>
          <a:p>
            <a:r>
              <a:rPr lang="en-IN" dirty="0"/>
              <a:t>ACCRUAL_ELIGIBILITY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3788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EXCALIBUR ACCRUAL TRANSACTION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TRANSACTION_CHARGE_STAGING</a:t>
            </a:r>
          </a:p>
          <a:p>
            <a:r>
              <a:rPr lang="en-IN" dirty="0"/>
              <a:t>TRADE_JOURNAL</a:t>
            </a:r>
          </a:p>
          <a:p>
            <a:r>
              <a:rPr lang="en-IN" dirty="0"/>
              <a:t>TRANSACTION_JOURNAL</a:t>
            </a:r>
          </a:p>
          <a:p>
            <a:r>
              <a:rPr lang="en-IN" dirty="0"/>
              <a:t>JOURNAL_SUMMARY</a:t>
            </a:r>
          </a:p>
          <a:p>
            <a:r>
              <a:rPr lang="en-IN" dirty="0"/>
              <a:t>EXPENSE_LINE_SUMMARY</a:t>
            </a:r>
          </a:p>
          <a:p>
            <a:r>
              <a:rPr lang="en-IN" dirty="0"/>
              <a:t>SUMMARY_ALLOCATION</a:t>
            </a:r>
          </a:p>
          <a:p>
            <a:r>
              <a:rPr lang="en-IN" dirty="0"/>
              <a:t>GL_POSTING</a:t>
            </a:r>
          </a:p>
          <a:p>
            <a:r>
              <a:rPr lang="en-IN" dirty="0"/>
              <a:t>TRADE_LINE_DETAIL</a:t>
            </a:r>
          </a:p>
          <a:p>
            <a:r>
              <a:rPr lang="en-IN" dirty="0"/>
              <a:t>INVOICE_ACCRUAL_LINE_DETAIL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192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EXCALIBUR INVOICE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INVOICE_TRANSACTION_SOURCE </a:t>
            </a:r>
          </a:p>
          <a:p>
            <a:r>
              <a:rPr lang="en-IN" dirty="0"/>
              <a:t>INVOICE_SUMMARY_SOURCE </a:t>
            </a:r>
          </a:p>
          <a:p>
            <a:r>
              <a:rPr lang="en-IN" dirty="0"/>
              <a:t>INVOICE_HEADER_MAPPING</a:t>
            </a:r>
          </a:p>
          <a:p>
            <a:r>
              <a:rPr lang="en-IN" dirty="0"/>
              <a:t>INVOICE_HEADER</a:t>
            </a:r>
          </a:p>
          <a:p>
            <a:r>
              <a:rPr lang="en-IN" dirty="0"/>
              <a:t>INVOICE_DETAIL</a:t>
            </a:r>
          </a:p>
          <a:p>
            <a:r>
              <a:rPr lang="en-IN" dirty="0"/>
              <a:t>INVOICE_TRANSACTIONS</a:t>
            </a:r>
          </a:p>
          <a:p>
            <a:r>
              <a:rPr lang="en-IN" dirty="0"/>
              <a:t>INVOICE_ACCRUAL_RECONCILLIATION</a:t>
            </a:r>
          </a:p>
          <a:p>
            <a:r>
              <a:rPr lang="en-IN" dirty="0"/>
              <a:t>INVOICE_AUDIT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908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add new Attribute to </a:t>
            </a:r>
            <a:r>
              <a:rPr lang="en-IN" dirty="0" err="1"/>
              <a:t>Calc</a:t>
            </a:r>
            <a:r>
              <a:rPr lang="en-IN" dirty="0"/>
              <a:t>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check in DecoratedExaminTransaction.java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To Insert values in RULE_ATTRIBUTE_MAP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56" y="1412776"/>
            <a:ext cx="36195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7" y="3645024"/>
            <a:ext cx="871296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490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martStream 2012">
  <a:themeElements>
    <a:clrScheme name="STL SIBOS09 No Menu template 14">
      <a:dk1>
        <a:srgbClr val="262626"/>
      </a:dk1>
      <a:lt1>
        <a:srgbClr val="FFFFFF"/>
      </a:lt1>
      <a:dk2>
        <a:srgbClr val="000000"/>
      </a:dk2>
      <a:lt2>
        <a:srgbClr val="808080"/>
      </a:lt2>
      <a:accent1>
        <a:srgbClr val="3C2870"/>
      </a:accent1>
      <a:accent2>
        <a:srgbClr val="FF6600"/>
      </a:accent2>
      <a:accent3>
        <a:srgbClr val="FFFFFF"/>
      </a:accent3>
      <a:accent4>
        <a:srgbClr val="1F1F1F"/>
      </a:accent4>
      <a:accent5>
        <a:srgbClr val="AFACBB"/>
      </a:accent5>
      <a:accent6>
        <a:srgbClr val="E75C00"/>
      </a:accent6>
      <a:hlink>
        <a:srgbClr val="CCCC98"/>
      </a:hlink>
      <a:folHlink>
        <a:srgbClr val="005CA9"/>
      </a:folHlink>
    </a:clrScheme>
    <a:fontScheme name="Main title forma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in title forma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title forma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title forma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title forma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title forma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title forma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title forma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title forma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title forma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title forma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title forma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title forma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title format 13">
        <a:dk1>
          <a:srgbClr val="262626"/>
        </a:dk1>
        <a:lt1>
          <a:srgbClr val="FFFFFF"/>
        </a:lt1>
        <a:dk2>
          <a:srgbClr val="000000"/>
        </a:dk2>
        <a:lt2>
          <a:srgbClr val="808080"/>
        </a:lt2>
        <a:accent1>
          <a:srgbClr val="3C2870"/>
        </a:accent1>
        <a:accent2>
          <a:srgbClr val="FF7F40"/>
        </a:accent2>
        <a:accent3>
          <a:srgbClr val="FFFFFF"/>
        </a:accent3>
        <a:accent4>
          <a:srgbClr val="1F1F1F"/>
        </a:accent4>
        <a:accent5>
          <a:srgbClr val="AFACBB"/>
        </a:accent5>
        <a:accent6>
          <a:srgbClr val="E77239"/>
        </a:accent6>
        <a:hlink>
          <a:srgbClr val="CCCC98"/>
        </a:hlink>
        <a:folHlink>
          <a:srgbClr val="005C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L SIBOS09 No Menu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L SIBOS09 No Menu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L SIBOS09 No Menu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L SIBOS09 No Menu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L SIBOS09 No Menu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L SIBOS09 No Menu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L SIBOS09 No Menu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L SIBOS09 No Menu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L SIBOS09 No Menu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L SIBOS09 No Menu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L SIBOS09 No Menu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L SIBOS09 No Menu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L SIBOS09 No Menu template 13">
        <a:dk1>
          <a:srgbClr val="262626"/>
        </a:dk1>
        <a:lt1>
          <a:srgbClr val="FFFFFF"/>
        </a:lt1>
        <a:dk2>
          <a:srgbClr val="000000"/>
        </a:dk2>
        <a:lt2>
          <a:srgbClr val="808080"/>
        </a:lt2>
        <a:accent1>
          <a:srgbClr val="3C2870"/>
        </a:accent1>
        <a:accent2>
          <a:srgbClr val="FF7F40"/>
        </a:accent2>
        <a:accent3>
          <a:srgbClr val="FFFFFF"/>
        </a:accent3>
        <a:accent4>
          <a:srgbClr val="1F1F1F"/>
        </a:accent4>
        <a:accent5>
          <a:srgbClr val="AFACBB"/>
        </a:accent5>
        <a:accent6>
          <a:srgbClr val="E77239"/>
        </a:accent6>
        <a:hlink>
          <a:srgbClr val="CCCC98"/>
        </a:hlink>
        <a:folHlink>
          <a:srgbClr val="005C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L SIBOS09 No Menu template 14">
        <a:dk1>
          <a:srgbClr val="262626"/>
        </a:dk1>
        <a:lt1>
          <a:srgbClr val="FFFFFF"/>
        </a:lt1>
        <a:dk2>
          <a:srgbClr val="000000"/>
        </a:dk2>
        <a:lt2>
          <a:srgbClr val="808080"/>
        </a:lt2>
        <a:accent1>
          <a:srgbClr val="3C2870"/>
        </a:accent1>
        <a:accent2>
          <a:srgbClr val="FF6600"/>
        </a:accent2>
        <a:accent3>
          <a:srgbClr val="FFFFFF"/>
        </a:accent3>
        <a:accent4>
          <a:srgbClr val="1F1F1F"/>
        </a:accent4>
        <a:accent5>
          <a:srgbClr val="AFACBB"/>
        </a:accent5>
        <a:accent6>
          <a:srgbClr val="E75C00"/>
        </a:accent6>
        <a:hlink>
          <a:srgbClr val="CCCC98"/>
        </a:hlink>
        <a:folHlink>
          <a:srgbClr val="005C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STL SIBOS09 No Menu template 14">
    <a:dk1>
      <a:srgbClr val="262626"/>
    </a:dk1>
    <a:lt1>
      <a:srgbClr val="FFFFFF"/>
    </a:lt1>
    <a:dk2>
      <a:srgbClr val="000000"/>
    </a:dk2>
    <a:lt2>
      <a:srgbClr val="808080"/>
    </a:lt2>
    <a:accent1>
      <a:srgbClr val="3C2870"/>
    </a:accent1>
    <a:accent2>
      <a:srgbClr val="FF6600"/>
    </a:accent2>
    <a:accent3>
      <a:srgbClr val="FFFFFF"/>
    </a:accent3>
    <a:accent4>
      <a:srgbClr val="1F1F1F"/>
    </a:accent4>
    <a:accent5>
      <a:srgbClr val="AFACBB"/>
    </a:accent5>
    <a:accent6>
      <a:srgbClr val="E75C00"/>
    </a:accent6>
    <a:hlink>
      <a:srgbClr val="CCCC98"/>
    </a:hlink>
    <a:folHlink>
      <a:srgbClr val="005C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5157</TotalTime>
  <Words>992</Words>
  <Application>Microsoft Office PowerPoint</Application>
  <PresentationFormat>On-screen Show (4:3)</PresentationFormat>
  <Paragraphs>262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SmartStream 2012</vt:lpstr>
      <vt:lpstr>Excalibur –Training v1.0</vt:lpstr>
      <vt:lpstr>About Database</vt:lpstr>
      <vt:lpstr>Excalibur Table Categories</vt:lpstr>
      <vt:lpstr>Excalibur Table Categories</vt:lpstr>
      <vt:lpstr>Excalibur Calculation Rules</vt:lpstr>
      <vt:lpstr>Excalibur Accrual Tables</vt:lpstr>
      <vt:lpstr>EXCALIBUR ACCRUAL TRANSACTION TABLE</vt:lpstr>
      <vt:lpstr>EXCALIBUR INVOICE TABLES</vt:lpstr>
      <vt:lpstr>How to add new Attribute to Calc rules</vt:lpstr>
      <vt:lpstr>How to add new Attribute to Calc rules</vt:lpstr>
      <vt:lpstr>Configuration Management – RULE_ATTRIBUTE_MAP</vt:lpstr>
      <vt:lpstr>Configuration Management – CALCULATION_RULE</vt:lpstr>
      <vt:lpstr>EXAMIN_SQL_REFERENCE</vt:lpstr>
      <vt:lpstr>Calculation BATCH RUN</vt:lpstr>
      <vt:lpstr>Record Status</vt:lpstr>
      <vt:lpstr>Execution of Batch</vt:lpstr>
      <vt:lpstr>Recalc(Re-Calculation)</vt:lpstr>
      <vt:lpstr>System Accrual/Adjustment</vt:lpstr>
      <vt:lpstr>Case Run – Manual Accrual to Allocation</vt:lpstr>
      <vt:lpstr>Allocation – Adjustment Screen</vt:lpstr>
      <vt:lpstr>Case Run – Postings</vt:lpstr>
      <vt:lpstr>Running IALD &amp; TLD</vt:lpstr>
      <vt:lpstr>INVOICE – CAPTURE Manual</vt:lpstr>
      <vt:lpstr>INVOICE – CAPTURE Auto using Excalibur File format</vt:lpstr>
    </vt:vector>
  </TitlesOfParts>
  <Company>Smartstream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Futures and Options Brokerage – An Overview</dc:title>
  <dc:creator>Tejaswi Gopal</dc:creator>
  <cp:lastModifiedBy>Avinash Sekar</cp:lastModifiedBy>
  <cp:revision>139</cp:revision>
  <dcterms:created xsi:type="dcterms:W3CDTF">2016-03-27T19:38:36Z</dcterms:created>
  <dcterms:modified xsi:type="dcterms:W3CDTF">2017-06-21T13:52:00Z</dcterms:modified>
</cp:coreProperties>
</file>