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7" name="TextBox 6">
            <a:extLst>
              <a:ext uri="{FF2B5EF4-FFF2-40B4-BE49-F238E27FC236}">
                <a16:creationId xmlns:a16="http://schemas.microsoft.com/office/drawing/2014/main" id="{FF1FEAEB-E644-2CD9-DCE2-9CA884883CFF}"/>
              </a:ext>
            </a:extLst>
          </p:cNvPr>
          <p:cNvSpPr txBox="1"/>
          <p:nvPr/>
        </p:nvSpPr>
        <p:spPr>
          <a:xfrm>
            <a:off x="1614196" y="3862873"/>
            <a:ext cx="8888912" cy="1323439"/>
          </a:xfrm>
          <a:prstGeom prst="rect">
            <a:avLst/>
          </a:prstGeom>
          <a:noFill/>
        </p:spPr>
        <p:txBody>
          <a:bodyPr wrap="square" rtlCol="0">
            <a:spAutoFit/>
          </a:bodyPr>
          <a:lstStyle/>
          <a:p>
            <a:r>
              <a:rPr lang="en-IN" sz="2000" dirty="0">
                <a:solidFill>
                  <a:schemeClr val="accent1">
                    <a:lumMod val="60000"/>
                    <a:lumOff val="40000"/>
                  </a:schemeClr>
                </a:solidFill>
              </a:rPr>
              <a:t>Presented By:</a:t>
            </a:r>
          </a:p>
          <a:p>
            <a:pPr marL="342900" indent="-342900">
              <a:buAutoNum type="arabicPeriod"/>
            </a:pPr>
            <a:r>
              <a:rPr lang="en-IN" sz="2000" dirty="0">
                <a:solidFill>
                  <a:schemeClr val="accent1">
                    <a:lumMod val="60000"/>
                    <a:lumOff val="40000"/>
                  </a:schemeClr>
                </a:solidFill>
              </a:rPr>
              <a:t>Student Name- Soumya Suman</a:t>
            </a:r>
          </a:p>
          <a:p>
            <a:pPr marL="342900" indent="-342900">
              <a:buAutoNum type="arabicPeriod"/>
            </a:pPr>
            <a:r>
              <a:rPr lang="en-IN" sz="2000" dirty="0">
                <a:solidFill>
                  <a:schemeClr val="accent1">
                    <a:lumMod val="60000"/>
                    <a:lumOff val="40000"/>
                  </a:schemeClr>
                </a:solidFill>
              </a:rPr>
              <a:t>College Name- Samrat Ashok Technological Institute</a:t>
            </a:r>
          </a:p>
          <a:p>
            <a:pPr marL="342900" indent="-342900">
              <a:buAutoNum type="arabicPeriod"/>
            </a:pPr>
            <a:r>
              <a:rPr lang="en-IN" sz="2000" dirty="0">
                <a:solidFill>
                  <a:schemeClr val="accent1">
                    <a:lumMod val="60000"/>
                    <a:lumOff val="40000"/>
                  </a:schemeClr>
                </a:solidFill>
              </a:rPr>
              <a:t>Department- Internet Of Things(IT Department)</a:t>
            </a:r>
          </a:p>
        </p:txBody>
      </p:sp>
      <p:sp>
        <p:nvSpPr>
          <p:cNvPr id="8" name="TextBox 7">
            <a:extLst>
              <a:ext uri="{FF2B5EF4-FFF2-40B4-BE49-F238E27FC236}">
                <a16:creationId xmlns:a16="http://schemas.microsoft.com/office/drawing/2014/main" id="{D89B31C9-95C3-5DA1-423C-3CAE48C92F70}"/>
              </a:ext>
            </a:extLst>
          </p:cNvPr>
          <p:cNvSpPr txBox="1"/>
          <p:nvPr/>
        </p:nvSpPr>
        <p:spPr>
          <a:xfrm>
            <a:off x="2724539" y="4264090"/>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C4CF91BB-B0D4-A03E-619E-512AADEA86ED}"/>
              </a:ext>
            </a:extLst>
          </p:cNvPr>
          <p:cNvSpPr txBox="1"/>
          <p:nvPr/>
        </p:nvSpPr>
        <p:spPr>
          <a:xfrm>
            <a:off x="2876939" y="4416490"/>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0DFC-F0E6-04F1-A48E-CFE52BD7CE74}"/>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E5D012BC-2E5D-9C34-6EA4-BA6B0CA84F26}"/>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41853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872C-46D8-144E-61B3-441CAC60146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9" name="Content Placeholder 8">
            <a:extLst>
              <a:ext uri="{FF2B5EF4-FFF2-40B4-BE49-F238E27FC236}">
                <a16:creationId xmlns:a16="http://schemas.microsoft.com/office/drawing/2014/main" id="{3E860E68-7514-25B3-7BA6-9717169B2237}"/>
              </a:ext>
            </a:extLst>
          </p:cNvPr>
          <p:cNvPicPr>
            <a:picLocks noGrp="1" noChangeAspect="1"/>
          </p:cNvPicPr>
          <p:nvPr>
            <p:ph idx="1"/>
          </p:nvPr>
        </p:nvPicPr>
        <p:blipFill>
          <a:blip r:embed="rId2"/>
          <a:stretch>
            <a:fillRect/>
          </a:stretch>
        </p:blipFill>
        <p:spPr>
          <a:xfrm>
            <a:off x="1362268" y="1347140"/>
            <a:ext cx="9391895" cy="5282941"/>
          </a:xfrm>
        </p:spPr>
      </p:pic>
    </p:spTree>
    <p:extLst>
      <p:ext uri="{BB962C8B-B14F-4D97-AF65-F5344CB8AC3E}">
        <p14:creationId xmlns:p14="http://schemas.microsoft.com/office/powerpoint/2010/main" val="3045459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1801-362B-E969-6A29-B87CC7B7174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7" name="Content Placeholder 6">
            <a:extLst>
              <a:ext uri="{FF2B5EF4-FFF2-40B4-BE49-F238E27FC236}">
                <a16:creationId xmlns:a16="http://schemas.microsoft.com/office/drawing/2014/main" id="{3E706F51-6BDA-48CE-CED1-1D3AB1C12863}"/>
              </a:ext>
            </a:extLst>
          </p:cNvPr>
          <p:cNvPicPr>
            <a:picLocks noGrp="1" noChangeAspect="1"/>
          </p:cNvPicPr>
          <p:nvPr>
            <p:ph idx="1"/>
          </p:nvPr>
        </p:nvPicPr>
        <p:blipFill>
          <a:blip r:embed="rId2"/>
          <a:stretch>
            <a:fillRect/>
          </a:stretch>
        </p:blipFill>
        <p:spPr>
          <a:xfrm>
            <a:off x="1285724" y="1232452"/>
            <a:ext cx="9620552" cy="5411561"/>
          </a:xfrm>
        </p:spPr>
      </p:pic>
    </p:spTree>
    <p:extLst>
      <p:ext uri="{BB962C8B-B14F-4D97-AF65-F5344CB8AC3E}">
        <p14:creationId xmlns:p14="http://schemas.microsoft.com/office/powerpoint/2010/main" val="2854688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Box 2">
            <a:extLst>
              <a:ext uri="{FF2B5EF4-FFF2-40B4-BE49-F238E27FC236}">
                <a16:creationId xmlns:a16="http://schemas.microsoft.com/office/drawing/2014/main" id="{B8B2CA5D-5A06-0D73-B860-337BB839CEA4}"/>
              </a:ext>
            </a:extLst>
          </p:cNvPr>
          <p:cNvSpPr txBox="1"/>
          <p:nvPr/>
        </p:nvSpPr>
        <p:spPr>
          <a:xfrm>
            <a:off x="581192" y="1915885"/>
            <a:ext cx="10858968" cy="1200329"/>
          </a:xfrm>
          <a:prstGeom prst="rect">
            <a:avLst/>
          </a:prstGeom>
          <a:noFill/>
        </p:spPr>
        <p:txBody>
          <a:bodyPr wrap="square">
            <a:spAutoFit/>
          </a:bodyPr>
          <a:lstStyle/>
          <a:p>
            <a:pPr algn="just"/>
            <a:r>
              <a:rPr lang="en-US" dirty="0"/>
              <a:t>The analysis highlights significant disparities in access to improved drinking water sources, with rural areas lagging behind urban counterparts. States with better access to clean cooking fuel also tend to show improved water access, suggesting socio-economic correlations. The system offers a scalable, cloud-based approach to track and visualize water accessibility metrics.</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TextBox 3">
            <a:extLst>
              <a:ext uri="{FF2B5EF4-FFF2-40B4-BE49-F238E27FC236}">
                <a16:creationId xmlns:a16="http://schemas.microsoft.com/office/drawing/2014/main" id="{81756B07-5D73-9CF6-19F1-D1152F33692E}"/>
              </a:ext>
            </a:extLst>
          </p:cNvPr>
          <p:cNvSpPr txBox="1"/>
          <p:nvPr/>
        </p:nvSpPr>
        <p:spPr>
          <a:xfrm>
            <a:off x="535670" y="1674674"/>
            <a:ext cx="8810430" cy="1754326"/>
          </a:xfrm>
          <a:prstGeom prst="rect">
            <a:avLst/>
          </a:prstGeom>
          <a:noFill/>
        </p:spPr>
        <p:txBody>
          <a:bodyPr wrap="square">
            <a:spAutoFit/>
          </a:bodyPr>
          <a:lstStyle/>
          <a:p>
            <a:endParaRPr lang="en-US" b="1" dirty="0"/>
          </a:p>
          <a:p>
            <a:pPr marL="285750" indent="-285750">
              <a:buFont typeface="Arial" panose="020B0604020202020204" pitchFamily="34" charset="0"/>
              <a:buChar char="•"/>
            </a:pPr>
            <a:r>
              <a:rPr lang="en-US" dirty="0"/>
              <a:t>Integration with real-time survey APIs for dynamic updates</a:t>
            </a:r>
          </a:p>
          <a:p>
            <a:pPr marL="285750" indent="-285750">
              <a:buFont typeface="Arial" panose="020B0604020202020204" pitchFamily="34" charset="0"/>
              <a:buChar char="•"/>
            </a:pPr>
            <a:r>
              <a:rPr lang="en-US" dirty="0"/>
              <a:t>Inclusion of groundwater quality data and rainfall patterns</a:t>
            </a:r>
          </a:p>
          <a:p>
            <a:pPr marL="285750" indent="-285750">
              <a:buFont typeface="Arial" panose="020B0604020202020204" pitchFamily="34" charset="0"/>
              <a:buChar char="•"/>
            </a:pPr>
            <a:r>
              <a:rPr lang="en-US" dirty="0"/>
              <a:t>Use of ML models to predict high-risk regions</a:t>
            </a:r>
          </a:p>
          <a:p>
            <a:pPr marL="285750" indent="-285750">
              <a:buFont typeface="Arial" panose="020B0604020202020204" pitchFamily="34" charset="0"/>
              <a:buChar char="•"/>
            </a:pPr>
            <a:r>
              <a:rPr lang="en-US" dirty="0"/>
              <a:t>Policy impact simulations using scenario-based modeling</a:t>
            </a:r>
          </a:p>
          <a:p>
            <a:pPr marL="285750" indent="-285750">
              <a:buFont typeface="Arial" panose="020B0604020202020204" pitchFamily="34" charset="0"/>
              <a:buChar char="•"/>
            </a:pPr>
            <a:r>
              <a:rPr lang="en-US" dirty="0"/>
              <a:t>Expansion to include sanitation and hygiene indicators</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TextBox 2">
            <a:extLst>
              <a:ext uri="{FF2B5EF4-FFF2-40B4-BE49-F238E27FC236}">
                <a16:creationId xmlns:a16="http://schemas.microsoft.com/office/drawing/2014/main" id="{112674CB-B1AF-22AC-4B5B-D530C310FD27}"/>
              </a:ext>
            </a:extLst>
          </p:cNvPr>
          <p:cNvSpPr txBox="1"/>
          <p:nvPr/>
        </p:nvSpPr>
        <p:spPr>
          <a:xfrm>
            <a:off x="581192" y="1788160"/>
            <a:ext cx="9741368" cy="1754326"/>
          </a:xfrm>
          <a:prstGeom prst="rect">
            <a:avLst/>
          </a:prstGeom>
          <a:noFill/>
        </p:spPr>
        <p:txBody>
          <a:bodyPr wrap="square">
            <a:spAutoFit/>
          </a:bodyPr>
          <a:lstStyle/>
          <a:p>
            <a:pPr algn="just">
              <a:buFont typeface="+mj-lt"/>
              <a:buAutoNum type="arabicPeriod"/>
            </a:pPr>
            <a:r>
              <a:rPr lang="en-US" dirty="0"/>
              <a:t>AI Kosh Dataset:</a:t>
            </a:r>
          </a:p>
          <a:p>
            <a:pPr algn="just"/>
            <a:r>
              <a:rPr lang="en-US" dirty="0"/>
              <a:t>https://aikosh.indiaai.gov.in/web/datasets/details/improved_source_of_drinking_water_ multiple_indicator_survey_78th_round.html</a:t>
            </a:r>
          </a:p>
          <a:p>
            <a:pPr algn="just"/>
            <a:r>
              <a:rPr lang="en-US" dirty="0"/>
              <a:t>2.Government of India, Ministry of Statistics and </a:t>
            </a:r>
            <a:r>
              <a:rPr lang="en-US" dirty="0" err="1"/>
              <a:t>Programme</a:t>
            </a:r>
            <a:r>
              <a:rPr lang="en-US" dirty="0"/>
              <a:t> Implementation</a:t>
            </a:r>
          </a:p>
          <a:p>
            <a:pPr algn="just"/>
            <a:r>
              <a:rPr lang="en-US" dirty="0"/>
              <a:t>3.IBM Cloud Documentation: https://cloud.ibm.com/docs</a:t>
            </a:r>
          </a:p>
          <a:p>
            <a:pPr algn="just"/>
            <a:r>
              <a:rPr lang="en-US" dirty="0"/>
              <a:t>4.United Nations Sustainable Development Goals: https://sdgs.un.org/goals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CAA48ED4-8A52-34F5-D6E0-DAB9AEF3D772}"/>
              </a:ext>
            </a:extLst>
          </p:cNvPr>
          <p:cNvPicPr>
            <a:picLocks noGrp="1" noChangeAspect="1"/>
          </p:cNvPicPr>
          <p:nvPr>
            <p:ph idx="1"/>
          </p:nvPr>
        </p:nvPicPr>
        <p:blipFill>
          <a:blip r:embed="rId2"/>
          <a:stretch>
            <a:fillRect/>
          </a:stretch>
        </p:blipFill>
        <p:spPr>
          <a:xfrm>
            <a:off x="1144900" y="1301749"/>
            <a:ext cx="9413321" cy="5294993"/>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600F3AA-F649-3983-04BD-12D812C3C9B8}"/>
              </a:ext>
            </a:extLst>
          </p:cNvPr>
          <p:cNvPicPr>
            <a:picLocks noGrp="1" noChangeAspect="1"/>
          </p:cNvPicPr>
          <p:nvPr>
            <p:ph idx="1"/>
          </p:nvPr>
        </p:nvPicPr>
        <p:blipFill>
          <a:blip r:embed="rId2"/>
          <a:stretch>
            <a:fillRect/>
          </a:stretch>
        </p:blipFill>
        <p:spPr>
          <a:xfrm>
            <a:off x="1354321" y="1311079"/>
            <a:ext cx="9147916" cy="5145703"/>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BBCB692-C8F6-F294-52B0-BFF1C4EA143D}"/>
              </a:ext>
            </a:extLst>
          </p:cNvPr>
          <p:cNvPicPr>
            <a:picLocks noGrp="1" noChangeAspect="1"/>
          </p:cNvPicPr>
          <p:nvPr>
            <p:ph idx="1"/>
          </p:nvPr>
        </p:nvPicPr>
        <p:blipFill>
          <a:blip r:embed="rId2"/>
          <a:stretch>
            <a:fillRect/>
          </a:stretch>
        </p:blipFill>
        <p:spPr>
          <a:xfrm>
            <a:off x="1651864" y="1339073"/>
            <a:ext cx="9064978" cy="509905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TextBox 2">
            <a:extLst>
              <a:ext uri="{FF2B5EF4-FFF2-40B4-BE49-F238E27FC236}">
                <a16:creationId xmlns:a16="http://schemas.microsoft.com/office/drawing/2014/main" id="{55F34ECC-75D4-9BB4-FDD6-FF522B5A089D}"/>
              </a:ext>
            </a:extLst>
          </p:cNvPr>
          <p:cNvSpPr txBox="1"/>
          <p:nvPr/>
        </p:nvSpPr>
        <p:spPr>
          <a:xfrm>
            <a:off x="534436" y="1951672"/>
            <a:ext cx="11123128" cy="1477328"/>
          </a:xfrm>
          <a:prstGeom prst="rect">
            <a:avLst/>
          </a:prstGeom>
          <a:noFill/>
        </p:spPr>
        <p:txBody>
          <a:bodyPr wrap="square">
            <a:spAutoFit/>
          </a:bodyPr>
          <a:lstStyle/>
          <a:p>
            <a:pPr algn="just"/>
            <a:r>
              <a:rPr lang="en-US" dirty="0"/>
              <a:t>Access to safe and improved sources of drinking water remains a significant challenge in India, particularly in rural and underdeveloped regions. Despite government initiatives aligned with the Sustainable Development Goals (SDGs), disparities persist across states and socio-economic groups. The lack of equitable water access contributes to health issues and social inequality. There is a need to analyze relevant data to better understand these disparities and inform policy interventions.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TextBox 2">
            <a:extLst>
              <a:ext uri="{FF2B5EF4-FFF2-40B4-BE49-F238E27FC236}">
                <a16:creationId xmlns:a16="http://schemas.microsoft.com/office/drawing/2014/main" id="{07A11C03-A681-ECB5-8FAC-B99E25786152}"/>
              </a:ext>
            </a:extLst>
          </p:cNvPr>
          <p:cNvSpPr txBox="1"/>
          <p:nvPr/>
        </p:nvSpPr>
        <p:spPr>
          <a:xfrm>
            <a:off x="581192" y="1951672"/>
            <a:ext cx="10858968" cy="1477328"/>
          </a:xfrm>
          <a:prstGeom prst="rect">
            <a:avLst/>
          </a:prstGeom>
          <a:noFill/>
        </p:spPr>
        <p:txBody>
          <a:bodyPr wrap="square">
            <a:spAutoFit/>
          </a:bodyPr>
          <a:lstStyle/>
          <a:p>
            <a:pPr algn="just"/>
            <a:r>
              <a:rPr lang="en-US" dirty="0"/>
              <a:t>This project proposes a data-driven system that utilizes AI Kosh’s Multiple Indicator Survey (78th Round) dataset to analyze access to improved drinking water across Indian states. The system will use data analytics and visualization techniques to identify demographic, geographic, and socio-economic patterns. It will also correlate water access with other indicators such as clean cooking fuel usage and migration trends. The system will be deployed using IBM Cloud Lite services to enable accessible and scalable solutions.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10547" y="336000"/>
            <a:ext cx="11144277" cy="960955"/>
          </a:xfrm>
        </p:spPr>
        <p:txBody>
          <a:bodyPr>
            <a:normAutofit/>
          </a:bodyPr>
          <a:lstStyle/>
          <a:p>
            <a:r>
              <a:rPr lang="en-US" sz="4400" b="1" dirty="0">
                <a:solidFill>
                  <a:schemeClr val="accent1"/>
                </a:solidFill>
                <a:latin typeface="Calibri Light"/>
                <a:cs typeface="Calibri Light"/>
              </a:rPr>
              <a:t>System approach(technology used)</a:t>
            </a:r>
          </a:p>
        </p:txBody>
      </p:sp>
      <p:sp>
        <p:nvSpPr>
          <p:cNvPr id="2" name="Rectangle 1">
            <a:extLst>
              <a:ext uri="{FF2B5EF4-FFF2-40B4-BE49-F238E27FC236}">
                <a16:creationId xmlns:a16="http://schemas.microsoft.com/office/drawing/2014/main" id="{0E9CADB5-B16E-607D-9FB3-64629E10C6BB}"/>
              </a:ext>
            </a:extLst>
          </p:cNvPr>
          <p:cNvSpPr>
            <a:spLocks noChangeArrowheads="1"/>
          </p:cNvSpPr>
          <p:nvPr/>
        </p:nvSpPr>
        <p:spPr bwMode="auto">
          <a:xfrm>
            <a:off x="655217" y="28916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a:t>
            </a:r>
            <a:r>
              <a:rPr kumimoji="0" lang="en-US" altLang="en-US" sz="1800" b="0" i="0" u="none" strike="noStrike" cap="none" normalizeH="0" baseline="0" dirty="0">
                <a:ln>
                  <a:noFill/>
                </a:ln>
                <a:solidFill>
                  <a:schemeClr val="tx1"/>
                </a:solidFill>
                <a:effectLst/>
                <a:latin typeface="Arial" panose="020B0604020202020204" pitchFamily="34" charset="0"/>
              </a:rPr>
              <a:t>: IBM Cloud Lite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 (for data preprocessing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Pandas, NumPy, Matplotlib, Seaborn, </a:t>
            </a:r>
            <a:r>
              <a:rPr kumimoji="0" lang="en-US" altLang="en-US" sz="1800" b="0" i="0" u="none" strike="noStrike" cap="none" normalizeH="0" baseline="0" dirty="0" err="1">
                <a:ln>
                  <a:noFill/>
                </a:ln>
                <a:solidFill>
                  <a:schemeClr val="tx1"/>
                </a:solidFill>
                <a:effectLst/>
                <a:latin typeface="Arial" panose="020B0604020202020204" pitchFamily="34" charset="0"/>
              </a:rPr>
              <a:t>Plotly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Tools</a:t>
            </a:r>
            <a:r>
              <a:rPr kumimoji="0" lang="en-US" altLang="en-US" sz="1800" b="0" i="0" u="none" strike="noStrike" cap="none" normalizeH="0" baseline="0" dirty="0">
                <a:ln>
                  <a:noFill/>
                </a:ln>
                <a:solidFill>
                  <a:schemeClr val="tx1"/>
                </a:solidFill>
                <a:effectLst/>
                <a:latin typeface="Arial" panose="020B0604020202020204" pitchFamily="34" charset="0"/>
              </a:rPr>
              <a:t>: IBM Watson Studio,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IBM Cloud Functions / IBM Watson Studio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a:t>
            </a:r>
            <a:r>
              <a:rPr kumimoji="0" lang="en-US" altLang="en-US" sz="1800" b="0" i="0" u="none" strike="noStrike" cap="none" normalizeH="0" baseline="0" dirty="0">
                <a:ln>
                  <a:noFill/>
                </a:ln>
                <a:solidFill>
                  <a:schemeClr val="tx1"/>
                </a:solidFill>
                <a:effectLst/>
                <a:latin typeface="Arial" panose="020B0604020202020204" pitchFamily="34" charset="0"/>
              </a:rPr>
              <a:t>: AI Kosh - Multiple Indicator Survey, 78th 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IBM Cloud Object Storage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Rectangle 1">
            <a:extLst>
              <a:ext uri="{FF2B5EF4-FFF2-40B4-BE49-F238E27FC236}">
                <a16:creationId xmlns:a16="http://schemas.microsoft.com/office/drawing/2014/main" id="{371C67A0-61C2-2019-5E41-35C15359D4C8}"/>
              </a:ext>
            </a:extLst>
          </p:cNvPr>
          <p:cNvSpPr>
            <a:spLocks noChangeArrowheads="1"/>
          </p:cNvSpPr>
          <p:nvPr/>
        </p:nvSpPr>
        <p:spPr bwMode="auto">
          <a:xfrm>
            <a:off x="661133" y="1859340"/>
            <a:ext cx="1160125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Cleaning and filtering relevant indicators (e.g., drinking water source, fuel use, migration)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Descriptive statistics to show national/state trends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Correlation analysis between water access and other variables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Clustering (optional) to categorize regions based on similarity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Heatmaps, bar charts, and choropleth maps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IBM Watson Studio for data analytics pipeline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Dashboard hosted on IBM Cloud for interactive visualization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6C60D987-D063-E19B-D7A7-0E724451C42A}"/>
              </a:ext>
            </a:extLst>
          </p:cNvPr>
          <p:cNvPicPr>
            <a:picLocks noGrp="1" noChangeAspect="1"/>
          </p:cNvPicPr>
          <p:nvPr>
            <p:ph idx="1"/>
          </p:nvPr>
        </p:nvPicPr>
        <p:blipFill>
          <a:blip r:embed="rId2"/>
          <a:stretch>
            <a:fillRect/>
          </a:stretch>
        </p:blipFill>
        <p:spPr>
          <a:xfrm>
            <a:off x="1026368" y="1232452"/>
            <a:ext cx="9694505" cy="545315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28EF-8544-8625-4579-2111B585525A}"/>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3EB09D38-99C8-00A7-F8DD-8C26E1F9E7AA}"/>
              </a:ext>
            </a:extLst>
          </p:cNvPr>
          <p:cNvPicPr>
            <a:picLocks noGrp="1" noChangeAspect="1"/>
          </p:cNvPicPr>
          <p:nvPr>
            <p:ph idx="1"/>
          </p:nvPr>
        </p:nvPicPr>
        <p:blipFill>
          <a:blip r:embed="rId2"/>
          <a:stretch>
            <a:fillRect/>
          </a:stretch>
        </p:blipFill>
        <p:spPr>
          <a:xfrm>
            <a:off x="1122783" y="1232452"/>
            <a:ext cx="9946433" cy="5594868"/>
          </a:xfrm>
        </p:spPr>
      </p:pic>
    </p:spTree>
    <p:extLst>
      <p:ext uri="{BB962C8B-B14F-4D97-AF65-F5344CB8AC3E}">
        <p14:creationId xmlns:p14="http://schemas.microsoft.com/office/powerpoint/2010/main" val="327002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8E740-57C0-5BE2-63CA-B4621453CE76}"/>
              </a:ext>
            </a:extLst>
          </p:cNvPr>
          <p:cNvSpPr>
            <a:spLocks noGrp="1"/>
          </p:cNvSpPr>
          <p:nvPr>
            <p:ph type="title"/>
          </p:nvPr>
        </p:nvSpPr>
        <p:spPr>
          <a:xfrm>
            <a:off x="391887" y="702155"/>
            <a:ext cx="11218922" cy="706767"/>
          </a:xfrm>
        </p:spPr>
        <p:txBody>
          <a:bodyPr>
            <a:norm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AD8616A5-D541-67C1-D180-ECA1FDD70D0E}"/>
              </a:ext>
            </a:extLst>
          </p:cNvPr>
          <p:cNvPicPr>
            <a:picLocks noGrp="1" noChangeAspect="1"/>
          </p:cNvPicPr>
          <p:nvPr>
            <p:ph idx="1"/>
          </p:nvPr>
        </p:nvPicPr>
        <p:blipFill>
          <a:blip r:embed="rId2"/>
          <a:stretch>
            <a:fillRect/>
          </a:stretch>
        </p:blipFill>
        <p:spPr>
          <a:xfrm>
            <a:off x="1444286" y="1563006"/>
            <a:ext cx="9098153" cy="5117711"/>
          </a:xfrm>
        </p:spPr>
      </p:pic>
    </p:spTree>
    <p:extLst>
      <p:ext uri="{BB962C8B-B14F-4D97-AF65-F5344CB8AC3E}">
        <p14:creationId xmlns:p14="http://schemas.microsoft.com/office/powerpoint/2010/main" val="257408716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www.w3.org/XML/1998/namespace"/>
    <ds:schemaRef ds:uri="http://purl.org/dc/dcmitype/"/>
    <ds:schemaRef ds:uri="http://schemas.openxmlformats.org/package/2006/metadata/core-properties"/>
    <ds:schemaRef ds:uri="9162bd5b-4ed9-4da3-b376-05204580ba3f"/>
    <ds:schemaRef ds:uri="http://schemas.microsoft.com/office/infopath/2007/PartnerControls"/>
    <ds:schemaRef ds:uri="c0fa2617-96bd-425d-8578-e93563fe37c5"/>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570</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Improved Source of Drinking water</vt:lpstr>
      <vt:lpstr>OUTLINE</vt:lpstr>
      <vt:lpstr>Problem Statement</vt:lpstr>
      <vt:lpstr>Proposed Solution</vt:lpstr>
      <vt:lpstr>System approach(technology used)</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jayash suman</cp:lastModifiedBy>
  <cp:revision>31</cp:revision>
  <dcterms:created xsi:type="dcterms:W3CDTF">2021-05-26T16:50:10Z</dcterms:created>
  <dcterms:modified xsi:type="dcterms:W3CDTF">2025-08-01T19:42:20Z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