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704" autoAdjust="0"/>
  </p:normalViewPr>
  <p:slideViewPr>
    <p:cSldViewPr snapToGrid="0">
      <p:cViewPr>
        <p:scale>
          <a:sx n="94" d="100"/>
          <a:sy n="94" d="100"/>
        </p:scale>
        <p:origin x="11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9" d="100"/>
          <a:sy n="79" d="100"/>
        </p:scale>
        <p:origin x="234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DC2751-278C-4682-9C3F-0FF7B4FCFAE7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286890-466E-41CD-A28A-B1EBDF22CA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2942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FF0845-D09E-4AF9-9623-EA7EA0297EF3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CD11A-EED3-40CE-98A3-28FEE84867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6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0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A48F6-2E38-0310-2D98-286A9C252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AA3166-2C4B-7DC5-4C51-C0A3D7947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F149E0-3346-9B79-760A-E16052CD3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3C57C-B21D-51DD-D6AD-5BC2A9D6D8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7CD11A-EED3-40CE-98A3-28FEE84867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16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inv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9693A-2307-4FDC-9539-08DC9083DDE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4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1EA7-B10E-4739-92FE-8993461CC0B7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54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91661"/>
            <a:ext cx="2628900" cy="49090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691661"/>
            <a:ext cx="7734300" cy="49090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DC13F-2D2A-49BA-966D-6530A12E7C1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5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20E1C1-C26F-4479-A8BD-144B4C139DA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943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9738"/>
            <a:ext cx="10515600" cy="2862262"/>
          </a:xfrm>
        </p:spPr>
        <p:txBody>
          <a:bodyPr anchor="b"/>
          <a:lstStyle>
            <a:lvl1pPr>
              <a:lnSpc>
                <a:spcPct val="100000"/>
              </a:lnSpc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515600" cy="1500187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19E61-C2D6-49AB-83F2-8FC9FEFBDAFD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272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baseline="0" noProof="0" dirty="0" smtClean="0">
                <a:solidFill>
                  <a:schemeClr val="bg1"/>
                </a:solidFill>
              </a:defRPr>
            </a:lvl1pPr>
            <a:lvl2pPr>
              <a:defRPr lang="en-US" baseline="0" noProof="0" dirty="0" smtClean="0">
                <a:solidFill>
                  <a:schemeClr val="bg1"/>
                </a:solidFill>
              </a:defRPr>
            </a:lvl2pPr>
            <a:lvl3pPr>
              <a:defRPr lang="en-US" baseline="0" noProof="0" dirty="0" smtClean="0">
                <a:solidFill>
                  <a:schemeClr val="bg1"/>
                </a:solidFill>
              </a:defRPr>
            </a:lvl3pPr>
            <a:lvl4pPr>
              <a:defRPr lang="en-US" baseline="0" noProof="0" dirty="0" smtClean="0">
                <a:solidFill>
                  <a:schemeClr val="bg1"/>
                </a:solidFill>
              </a:defRPr>
            </a:lvl4pPr>
            <a:lvl5pPr>
              <a:defRPr lang="en-US" baseline="0" noProof="0" dirty="0" smtClean="0">
                <a:solidFill>
                  <a:schemeClr val="bg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650524" y="1825625"/>
            <a:ext cx="489204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E74F-367A-4D3C-8AA7-FA60CCA05EA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930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39150"/>
            <a:ext cx="10094976" cy="11521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753" y="1828800"/>
            <a:ext cx="489204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656753" y="2498723"/>
            <a:ext cx="4892040" cy="310197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E3F9C-6465-4987-8E4E-615CFD4753AA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6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9EFD6-3C20-43C6-9E75-1A9D48D9576F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3858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93D5A-A484-46EE-9DC8-9A16BFF8327E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605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987425"/>
            <a:ext cx="5753100" cy="4613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noProof="0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9E5DC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87BC8-78D1-4FEB-9D4F-E22E45CC04F7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72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599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800600" y="987425"/>
            <a:ext cx="5753100" cy="4613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254249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68210-870C-4A62-9D1B-4B25162550AB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B29C50-D6F1-4DB6-9B68-F4CD3996E9C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7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096500" cy="37780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0CABDA2-EB00-4A4D-86B7-63E286A484E5}" type="datetime1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0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E5B29C50-D6F1-4DB6-9B68-F4CD3996E9C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48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b="1" kern="1200" cap="none" spc="0">
          <a:ln w="12700" cmpd="sng">
            <a:noFill/>
            <a:prstDash val="solid"/>
          </a:ln>
          <a:solidFill>
            <a:schemeClr val="accent4">
              <a:lumMod val="50000"/>
            </a:schemeClr>
          </a:solidFill>
          <a:effectLst>
            <a:outerShdw blurRad="38100" dist="38100" dir="2700000" algn="tl">
              <a:srgbClr val="000000">
                <a:alpha val="43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Clr>
          <a:schemeClr val="bg1"/>
        </a:buClr>
        <a:buSzPct val="70000"/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2160" userDrawn="1">
          <p15:clr>
            <a:srgbClr val="F26B43"/>
          </p15:clr>
        </p15:guide>
        <p15:guide id="1" pos="3840" userDrawn="1">
          <p15:clr>
            <a:srgbClr val="F26B43"/>
          </p15:clr>
        </p15:guide>
        <p15:guide id="2" pos="288" userDrawn="1">
          <p15:clr>
            <a:srgbClr val="F26B43"/>
          </p15:clr>
        </p15:guide>
        <p15:guide id="3" pos="6648" userDrawn="1">
          <p15:clr>
            <a:srgbClr val="F26B43"/>
          </p15:clr>
        </p15:guide>
        <p15:guide id="4" orient="horz" pos="3528" userDrawn="1">
          <p15:clr>
            <a:srgbClr val="F26B43"/>
          </p15:clr>
        </p15:guide>
        <p15:guide id="5" orient="horz" pos="1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Coffee_Chain_Sales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Internship Task 3- Dashboard Design</a:t>
            </a:r>
          </a:p>
        </p:txBody>
      </p:sp>
    </p:spTree>
    <p:extLst>
      <p:ext uri="{BB962C8B-B14F-4D97-AF65-F5344CB8AC3E}">
        <p14:creationId xmlns:p14="http://schemas.microsoft.com/office/powerpoint/2010/main" val="1990881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4C4B4-46E0-FB8A-B980-C7D7940CE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A04B11-D308-503B-4C06-2482A571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</p:spPr>
        <p:txBody>
          <a:bodyPr anchor="ctr">
            <a:norm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EE5E04-0DC3-97A9-45F9-9B18DBCF3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" y="1790700"/>
            <a:ext cx="1070864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The business has achieved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sales of 202,895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total profit of 64,311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over the observed period.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Performance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peaked in 2014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and declined slightly in 2015.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Central and West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markets are driving most of the performance, while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South needs attention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for improvement.</a:t>
            </a:r>
          </a:p>
        </p:txBody>
      </p:sp>
    </p:spTree>
    <p:extLst>
      <p:ext uri="{BB962C8B-B14F-4D97-AF65-F5344CB8AC3E}">
        <p14:creationId xmlns:p14="http://schemas.microsoft.com/office/powerpoint/2010/main" val="1041063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1EF8-6DF7-A680-8386-E6A5F3A7D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3AC8-4E36-FF50-1F50-779A77124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2560" y="1661160"/>
            <a:ext cx="9144000" cy="238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08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Contents 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used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Sales Trend</a:t>
            </a:r>
          </a:p>
          <a:p>
            <a:r>
              <a:rPr lang="en-US" dirty="0"/>
              <a:t>Sales and Profit by market</a:t>
            </a:r>
          </a:p>
          <a:p>
            <a:r>
              <a:rPr lang="en-US" dirty="0"/>
              <a:t>Total Sales Card and Total Profit Card</a:t>
            </a:r>
          </a:p>
          <a:p>
            <a:r>
              <a:rPr lang="en-US" dirty="0"/>
              <a:t>Dashboard</a:t>
            </a:r>
          </a:p>
        </p:txBody>
      </p:sp>
    </p:spTree>
    <p:extLst>
      <p:ext uri="{BB962C8B-B14F-4D97-AF65-F5344CB8AC3E}">
        <p14:creationId xmlns:p14="http://schemas.microsoft.com/office/powerpoint/2010/main" val="56685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Dataset used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0E3A3-0F03-9113-8F1F-6492ABDB6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Kaggle Sales and Financial datasets were referred for the given task.</a:t>
            </a:r>
          </a:p>
          <a:p>
            <a:pPr fontAlgn="base"/>
            <a:r>
              <a:rPr lang="en-IN" dirty="0"/>
              <a:t>The dataset named “</a:t>
            </a:r>
            <a:r>
              <a:rPr lang="en-US" b="1" dirty="0"/>
              <a:t>Coffee Chain Sales Analysis-</a:t>
            </a:r>
          </a:p>
          <a:p>
            <a:r>
              <a:rPr lang="en-US" dirty="0"/>
              <a:t>Exploring Coffee Chain Sales Data: Analyzing Sales Trends and Insights” was used.</a:t>
            </a:r>
          </a:p>
          <a:p>
            <a:r>
              <a:rPr lang="en-US" dirty="0"/>
              <a:t>The file was downloaded and extracted in a .csv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437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9621520" cy="4351338"/>
          </a:xfrm>
        </p:spPr>
        <p:txBody>
          <a:bodyPr/>
          <a:lstStyle/>
          <a:p>
            <a:r>
              <a:rPr lang="en-US" dirty="0"/>
              <a:t>Show how sales or profit has changed over time.</a:t>
            </a:r>
          </a:p>
          <a:p>
            <a:r>
              <a:rPr lang="en-US" dirty="0"/>
              <a:t>Compare sales and profit across different markets.</a:t>
            </a:r>
          </a:p>
          <a:p>
            <a:r>
              <a:rPr lang="en-US" dirty="0"/>
              <a:t>Display total sales and profit in a clear, concise way.</a:t>
            </a:r>
          </a:p>
          <a:p>
            <a:r>
              <a:rPr lang="en-IN" dirty="0"/>
              <a:t>Assemble the Interactive Dashboard.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065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E81198-5421-58A1-7250-900643DDA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096500" cy="1150907"/>
          </a:xfrm>
        </p:spPr>
        <p:txBody>
          <a:bodyPr/>
          <a:lstStyle/>
          <a:p>
            <a:r>
              <a:rPr lang="en-US" dirty="0"/>
              <a:t>Sales Trends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E3E04C-620F-C565-E554-ADE54E659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1184147"/>
            <a:ext cx="4950352" cy="52499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8C66873-D0DA-A7B0-4733-7DBC7CF60EC6}"/>
              </a:ext>
            </a:extLst>
          </p:cNvPr>
          <p:cNvSpPr txBox="1"/>
          <p:nvPr/>
        </p:nvSpPr>
        <p:spPr>
          <a:xfrm>
            <a:off x="5505450" y="1404840"/>
            <a:ext cx="6096000" cy="424731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Key Observations: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X-Axis (Horizontal)</a:t>
            </a:r>
            <a:r>
              <a:rPr lang="en-US" dirty="0">
                <a:solidFill>
                  <a:schemeClr val="bg1"/>
                </a:solidFill>
              </a:rPr>
              <a:t>: Represents the </a:t>
            </a:r>
            <a:r>
              <a:rPr lang="en-US" b="1" dirty="0">
                <a:solidFill>
                  <a:schemeClr val="bg1"/>
                </a:solidFill>
              </a:rPr>
              <a:t>year</a:t>
            </a:r>
            <a:r>
              <a:rPr lang="en-US" dirty="0">
                <a:solidFill>
                  <a:schemeClr val="bg1"/>
                </a:solidFill>
              </a:rPr>
              <a:t>, ranging from 2012 to 2015.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Y-Axis (Vertical)</a:t>
            </a:r>
            <a:r>
              <a:rPr lang="en-US" dirty="0">
                <a:solidFill>
                  <a:schemeClr val="bg1"/>
                </a:solidFill>
              </a:rPr>
              <a:t>: Represents the </a:t>
            </a:r>
            <a:r>
              <a:rPr lang="en-US" b="1" dirty="0">
                <a:solidFill>
                  <a:schemeClr val="bg1"/>
                </a:solidFill>
              </a:rPr>
              <a:t>sales amount</a:t>
            </a:r>
            <a:r>
              <a:rPr lang="en-US" dirty="0">
                <a:solidFill>
                  <a:schemeClr val="bg1"/>
                </a:solidFill>
              </a:rPr>
              <a:t>, with increments labeled in thousands (K), from 0K to 90K.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 </a:t>
            </a:r>
            <a:r>
              <a:rPr lang="en-US" b="1" dirty="0">
                <a:solidFill>
                  <a:schemeClr val="bg1"/>
                </a:solidFill>
              </a:rPr>
              <a:t>sales trend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2012</a:t>
            </a:r>
            <a:r>
              <a:rPr lang="en-US" dirty="0">
                <a:solidFill>
                  <a:schemeClr val="bg1"/>
                </a:solidFill>
              </a:rPr>
              <a:t>: Sales start at a low point (~10K).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2013</a:t>
            </a:r>
            <a:r>
              <a:rPr lang="en-US" dirty="0">
                <a:solidFill>
                  <a:schemeClr val="bg1"/>
                </a:solidFill>
              </a:rPr>
              <a:t>: Sharp increase to about 40K.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2014</a:t>
            </a:r>
            <a:r>
              <a:rPr lang="en-US" dirty="0">
                <a:solidFill>
                  <a:schemeClr val="bg1"/>
                </a:solidFill>
              </a:rPr>
              <a:t>: Steep rise continues to a peak of about 85K.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2015</a:t>
            </a:r>
            <a:r>
              <a:rPr lang="en-US" dirty="0">
                <a:solidFill>
                  <a:schemeClr val="bg1"/>
                </a:solidFill>
              </a:rPr>
              <a:t>: Sales drop down to around 68K.</a:t>
            </a:r>
          </a:p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Summary: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The chart depicts a strong upward trend in sales from 2012 to 2014, followed by a noticeable decline in 2015. This could suggest a potential peak in the business cycle or external factors influencing a drop in performance in 2015.</a:t>
            </a:r>
          </a:p>
        </p:txBody>
      </p:sp>
    </p:spTree>
    <p:extLst>
      <p:ext uri="{BB962C8B-B14F-4D97-AF65-F5344CB8AC3E}">
        <p14:creationId xmlns:p14="http://schemas.microsoft.com/office/powerpoint/2010/main" val="2638068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B9CD-2564-0998-DCD2-2DDCDF49D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F19DBC-7057-C03D-D483-4E5BDB3A5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096500" cy="1150907"/>
          </a:xfrm>
        </p:spPr>
        <p:txBody>
          <a:bodyPr/>
          <a:lstStyle/>
          <a:p>
            <a:r>
              <a:rPr lang="en-US" dirty="0"/>
              <a:t>Sales and Profit by Market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7C0EFF-C14E-C511-66DD-1CBB323EE14B}"/>
              </a:ext>
            </a:extLst>
          </p:cNvPr>
          <p:cNvSpPr txBox="1"/>
          <p:nvPr/>
        </p:nvSpPr>
        <p:spPr>
          <a:xfrm>
            <a:off x="4897120" y="1069560"/>
            <a:ext cx="6704330" cy="6186309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Top Chart: Sales by Market</a:t>
            </a:r>
          </a:p>
          <a:p>
            <a:r>
              <a:rPr lang="en-US" dirty="0">
                <a:solidFill>
                  <a:schemeClr val="bg1"/>
                </a:solidFill>
              </a:rPr>
              <a:t>Y-Axis: Represents Sales (in units, up to 70K).</a:t>
            </a:r>
          </a:p>
          <a:p>
            <a:r>
              <a:rPr lang="en-US" b="1" dirty="0">
                <a:solidFill>
                  <a:schemeClr val="bg1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has the highest sales (just under 70K).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follows closely behind (around 65K).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East shows moderate sales (~45K).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South has the lowest sales (under 30K).</a:t>
            </a:r>
          </a:p>
          <a:p>
            <a:r>
              <a:rPr lang="en-US" b="1" dirty="0">
                <a:solidFill>
                  <a:schemeClr val="bg1"/>
                </a:solidFill>
              </a:rPr>
              <a:t>Bottom Chart: Profit by Market</a:t>
            </a:r>
          </a:p>
          <a:p>
            <a:r>
              <a:rPr lang="en-US" dirty="0">
                <a:solidFill>
                  <a:schemeClr val="bg1"/>
                </a:solidFill>
              </a:rPr>
              <a:t>Y-Axis: Represents Profit (in units, up to 25K).</a:t>
            </a:r>
          </a:p>
          <a:p>
            <a:r>
              <a:rPr lang="en-US" b="1" dirty="0">
                <a:solidFill>
                  <a:schemeClr val="bg1"/>
                </a:solidFill>
              </a:rPr>
              <a:t>Observations: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Central is the most profitable market (around 23K).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West also shows good profit (~18K).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East has moderate profit (~15K).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South again ranks lowest in profit (just under 10K).</a:t>
            </a:r>
          </a:p>
          <a:p>
            <a:r>
              <a:rPr lang="en-US" b="1" dirty="0">
                <a:solidFill>
                  <a:schemeClr val="bg1"/>
                </a:solidFill>
              </a:rPr>
              <a:t>Summary:</a:t>
            </a:r>
          </a:p>
          <a:p>
            <a:r>
              <a:rPr lang="en-US" dirty="0">
                <a:solidFill>
                  <a:schemeClr val="bg1"/>
                </a:solidFill>
              </a:rPr>
              <a:t>The West region leads in sales, but Central leads in profit.</a:t>
            </a:r>
          </a:p>
          <a:p>
            <a:r>
              <a:rPr lang="en-US" dirty="0">
                <a:solidFill>
                  <a:schemeClr val="bg1"/>
                </a:solidFill>
              </a:rPr>
              <a:t>The South region performs the worst in both sales and profit.</a:t>
            </a:r>
          </a:p>
          <a:p>
            <a:r>
              <a:rPr lang="en-US" dirty="0">
                <a:solidFill>
                  <a:schemeClr val="bg1"/>
                </a:solidFill>
              </a:rPr>
              <a:t>Despite high sales, profitability varies by region, indicating potential cost or pricing differences across markets.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pPr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F43F7C-EBD3-D4D4-02FB-F453F993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5366"/>
          <a:stretch>
            <a:fillRect/>
          </a:stretch>
        </p:blipFill>
        <p:spPr>
          <a:xfrm>
            <a:off x="457200" y="944880"/>
            <a:ext cx="408491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29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D7AD-CD13-437B-F322-4F35E23F6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D66629-5DA1-FA05-2F40-083955E90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10096500" cy="1150907"/>
          </a:xfrm>
        </p:spPr>
        <p:txBody>
          <a:bodyPr/>
          <a:lstStyle/>
          <a:p>
            <a:r>
              <a:rPr lang="en-US" dirty="0"/>
              <a:t>Total Sales Card and Total Profit Card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37E52D-481E-6E4B-D61A-C4CF7815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465" y="3429000"/>
            <a:ext cx="6906589" cy="2962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27AA67-8A27-3471-8892-A15644B85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887" y="955040"/>
            <a:ext cx="4940563" cy="232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03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80E4-AC9B-96BB-01CA-3C4D225C5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F3CA8F-6D57-4D57-8ACC-29490F5EC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051382D-7482-075E-FC8E-DA69B98E6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10" y="1540149"/>
            <a:ext cx="7432670" cy="510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3FED2-8392-0FCD-B704-248E6D71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E92BCE-AF3E-AFB8-6D4E-808472196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39793"/>
            <a:ext cx="10096500" cy="1150907"/>
          </a:xfrm>
        </p:spPr>
        <p:txBody>
          <a:bodyPr anchor="ctr">
            <a:normAutofit/>
          </a:bodyPr>
          <a:lstStyle/>
          <a:p>
            <a:r>
              <a:rPr lang="en-US" dirty="0"/>
              <a:t>Dashboard</a:t>
            </a:r>
            <a:endParaRPr lang="en-IN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361677-970C-CED8-1FA0-3B9706224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810" y="1540149"/>
            <a:ext cx="7432670" cy="51099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0048452"/>
      </p:ext>
    </p:extLst>
  </p:cSld>
  <p:clrMapOvr>
    <a:masterClrMapping/>
  </p:clrMapOvr>
</p:sld>
</file>

<file path=ppt/theme/theme1.xml><?xml version="1.0" encoding="utf-8"?>
<a:theme xmlns:a="http://schemas.openxmlformats.org/drawingml/2006/main" name="Vertical Lexicon design templat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 dirty="0"/>
        </a:defPPr>
      </a:lstStyle>
      <a:style>
        <a:lnRef idx="2">
          <a:schemeClr val="accent2">
            <a:shade val="50000"/>
          </a:schemeClr>
        </a:lnRef>
        <a:fillRef idx="1">
          <a:schemeClr val="accent2"/>
        </a:fillRef>
        <a:effectRef idx="0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2"/>
        </a:lnRef>
        <a:fillRef idx="0">
          <a:schemeClr val="accent2"/>
        </a:fillRef>
        <a:effectRef idx="0">
          <a:schemeClr val="accent2"/>
        </a:effectRef>
        <a:fontRef idx="minor">
          <a:schemeClr val="tx1"/>
        </a:fontRef>
      </a:style>
    </a:lnDef>
    <a:txDef>
      <a:spPr>
        <a:noFill/>
        <a:ln>
          <a:solidFill>
            <a:schemeClr val="tx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Vertical lexicon design slides.potx" id="{49C7086D-B6BF-42C9-B2E9-7A6F5A963EAA}" vid="{839E83B1-FF0C-49E8-8563-59D864F05AE3}"/>
    </a:ext>
  </a:extLst>
</a:theme>
</file>

<file path=ppt/theme/theme2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A1BD8E5-A18E-435C-B431-90A6B59F4B6F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BEBB951-DE64-4CB8-9E1C-184A357AD7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5EEE0F9-7BC9-4998-8617-7CC115AD97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Vertical lexicon design slides</Template>
  <TotalTime>46</TotalTime>
  <Words>465</Words>
  <Application>Microsoft Office PowerPoint</Application>
  <PresentationFormat>Widescreen</PresentationFormat>
  <Paragraphs>62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Vertical Lexicon design template</vt:lpstr>
      <vt:lpstr>Coffee_Chain_Sales</vt:lpstr>
      <vt:lpstr>Contents </vt:lpstr>
      <vt:lpstr>Dataset used</vt:lpstr>
      <vt:lpstr>Objectives</vt:lpstr>
      <vt:lpstr>Sales Trends</vt:lpstr>
      <vt:lpstr>Sales and Profit by Market</vt:lpstr>
      <vt:lpstr>Total Sales Card and Total Profit Card</vt:lpstr>
      <vt:lpstr>Dashboard</vt:lpstr>
      <vt:lpstr>Dashboard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soumyajain9999@gmail.com</dc:creator>
  <cp:lastModifiedBy>soumyajain9999@gmail.com</cp:lastModifiedBy>
  <cp:revision>1</cp:revision>
  <dcterms:created xsi:type="dcterms:W3CDTF">2025-08-07T13:41:27Z</dcterms:created>
  <dcterms:modified xsi:type="dcterms:W3CDTF">2025-08-07T14:27:35Z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74067900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