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1" r:id="rId15"/>
    <p:sldId id="272" r:id="rId16"/>
    <p:sldId id="273" r:id="rId17"/>
    <p:sldId id="274" r:id="rId18"/>
    <p:sldId id="275" r:id="rId19"/>
    <p:sldId id="270" r:id="rId20"/>
    <p:sldId id="276" r:id="rId21"/>
    <p:sldId id="277" r:id="rId22"/>
    <p:sldId id="278" r:id="rId23"/>
    <p:sldId id="281" r:id="rId24"/>
    <p:sldId id="280" r:id="rId25"/>
    <p:sldId id="279" r:id="rId26"/>
    <p:sldId id="282" r:id="rId27"/>
    <p:sldId id="283" r:id="rId28"/>
    <p:sldId id="284" r:id="rId29"/>
    <p:sldId id="285" r:id="rId30"/>
    <p:sldId id="286" r:id="rId31"/>
    <p:sldId id="287" r:id="rId32"/>
    <p:sldId id="288" r:id="rId33"/>
    <p:sldId id="289" r:id="rId34"/>
    <p:sldId id="290" r:id="rId35"/>
    <p:sldId id="292" r:id="rId36"/>
    <p:sldId id="291" r:id="rId37"/>
    <p:sldId id="293" r:id="rId38"/>
    <p:sldId id="294" r:id="rId39"/>
    <p:sldId id="295" r:id="rId40"/>
    <p:sldId id="296" r:id="rId41"/>
    <p:sldId id="268" r:id="rId42"/>
    <p:sldId id="297"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1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842704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96320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79427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1227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BCAD085-E8A6-8845-BD4E-CB4CCA059FC4}" type="datetimeFigureOut">
              <a:rPr lang="en-US" smtClean="0"/>
              <a:t>6/10/2025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265257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BCAD085-E8A6-8845-BD4E-CB4CCA059FC4}" type="datetimeFigureOut">
              <a:rPr lang="en-US" smtClean="0"/>
              <a:t>6/10/2025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93313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BCAD085-E8A6-8845-BD4E-CB4CCA059FC4}" type="datetimeFigureOut">
              <a:rPr lang="en-US" smtClean="0"/>
              <a:t>6/10/2025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61618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49024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36321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BCAD085-E8A6-8845-BD4E-CB4CCA059FC4}" type="datetimeFigureOut">
              <a:rPr lang="en-US" smtClean="0"/>
              <a:t>6/10/2025</a:t>
            </a:fld>
            <a:endParaRPr 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08547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BCAD085-E8A6-8845-BD4E-CB4CCA059FC4}" type="datetimeFigureOut">
              <a:rPr lang="en-US" smtClean="0"/>
              <a:t>6/10/2025</a:t>
            </a:fld>
            <a:endParaRPr 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67222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5BCAD085-E8A6-8845-BD4E-CB4CCA059FC4}" type="datetimeFigureOut">
              <a:rPr lang="en-US" smtClean="0"/>
              <a:t>6/10/2025</a:t>
            </a:fld>
            <a:endParaRPr 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983245561"/>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599480" y="356616"/>
            <a:ext cx="7540903" cy="755480"/>
          </a:xfrm>
        </p:spPr>
        <p:txBody>
          <a:bodyPr>
            <a:normAutofit fontScale="90000"/>
          </a:bodyPr>
          <a:lstStyle/>
          <a:p>
            <a:r>
              <a:rPr lang="en-US" sz="4000" dirty="0"/>
              <a:t>CHEMICALS IN MAKEUP</a:t>
            </a:r>
            <a:endParaRPr sz="4000" dirty="0"/>
          </a:p>
        </p:txBody>
      </p:sp>
      <p:sp>
        <p:nvSpPr>
          <p:cNvPr id="3" name="Subtitle 2"/>
          <p:cNvSpPr>
            <a:spLocks noGrp="1"/>
          </p:cNvSpPr>
          <p:nvPr>
            <p:ph type="subTitle" idx="1"/>
          </p:nvPr>
        </p:nvSpPr>
        <p:spPr>
          <a:xfrm>
            <a:off x="1665902" y="1257463"/>
            <a:ext cx="5308866" cy="845657"/>
          </a:xfrm>
        </p:spPr>
        <p:txBody>
          <a:bodyPr>
            <a:noAutofit/>
          </a:bodyPr>
          <a:lstStyle/>
          <a:p>
            <a:r>
              <a:rPr sz="2400" dirty="0"/>
              <a:t>A Project Report</a:t>
            </a:r>
          </a:p>
          <a:p>
            <a:endParaRPr sz="2400" dirty="0"/>
          </a:p>
          <a:p>
            <a:r>
              <a:rPr sz="2400" dirty="0"/>
              <a:t>Venisha Vora - 92300527042</a:t>
            </a:r>
          </a:p>
          <a:p>
            <a:r>
              <a:rPr sz="2400" dirty="0"/>
              <a:t>Rabab </a:t>
            </a:r>
            <a:r>
              <a:rPr sz="2400" dirty="0" err="1"/>
              <a:t>Travadi</a:t>
            </a:r>
            <a:r>
              <a:rPr sz="2400" dirty="0"/>
              <a:t> - 92300527070</a:t>
            </a:r>
          </a:p>
          <a:p>
            <a:r>
              <a:rPr sz="2400" dirty="0"/>
              <a:t>Soumya Bhatt - 92320527006</a:t>
            </a:r>
          </a:p>
          <a:p>
            <a:endParaRPr sz="2400" dirty="0"/>
          </a:p>
          <a:p>
            <a:r>
              <a:rPr sz="2400" dirty="0"/>
              <a:t>Internal Guide: </a:t>
            </a:r>
            <a:endParaRPr lang="en-US" sz="2400" dirty="0"/>
          </a:p>
          <a:p>
            <a:r>
              <a:rPr sz="2400" dirty="0"/>
              <a:t>Prof. Vinod Kumar Pal</a:t>
            </a:r>
          </a:p>
          <a:p>
            <a:endParaRPr sz="2400" dirty="0"/>
          </a:p>
          <a:p>
            <a:r>
              <a:rPr sz="2400" dirty="0"/>
              <a:t>Bachelor of Computer Application (BCA)</a:t>
            </a:r>
          </a:p>
          <a:p>
            <a:r>
              <a:rPr sz="2400" dirty="0" err="1"/>
              <a:t>Marwadi</a:t>
            </a:r>
            <a:r>
              <a:rPr sz="2400" dirty="0"/>
              <a:t> University (2025-26)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Case Diagram</a:t>
            </a:r>
          </a:p>
        </p:txBody>
      </p:sp>
      <p:sp>
        <p:nvSpPr>
          <p:cNvPr id="3" name="Content Placeholder 2"/>
          <p:cNvSpPr>
            <a:spLocks noGrp="1"/>
          </p:cNvSpPr>
          <p:nvPr>
            <p:ph idx="1"/>
          </p:nvPr>
        </p:nvSpPr>
        <p:spPr/>
        <p:txBody>
          <a:bodyPr/>
          <a:lstStyle/>
          <a:p>
            <a:r>
              <a:t>- Upload Dataset</a:t>
            </a:r>
          </a:p>
          <a:p>
            <a:r>
              <a:t>- Clean Data</a:t>
            </a:r>
          </a:p>
          <a:p>
            <a:r>
              <a:t>- Analyze Patterns</a:t>
            </a:r>
          </a:p>
          <a:p>
            <a:r>
              <a:t>- Visualize Data</a:t>
            </a:r>
          </a:p>
          <a:p>
            <a:r>
              <a:t>- Identify Ingredients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Overview</a:t>
            </a:r>
          </a:p>
        </p:txBody>
      </p:sp>
      <p:sp>
        <p:nvSpPr>
          <p:cNvPr id="3" name="Content Placeholder 2"/>
          <p:cNvSpPr>
            <a:spLocks noGrp="1"/>
          </p:cNvSpPr>
          <p:nvPr>
            <p:ph idx="1"/>
          </p:nvPr>
        </p:nvSpPr>
        <p:spPr/>
        <p:txBody>
          <a:bodyPr/>
          <a:lstStyle/>
          <a:p>
            <a:r>
              <a:t>- Product name</a:t>
            </a:r>
          </a:p>
          <a:p>
            <a:r>
              <a:t>- Chemical name</a:t>
            </a:r>
          </a:p>
          <a:p>
            <a:r>
              <a:t>- Category</a:t>
            </a:r>
          </a:p>
          <a:p>
            <a:r>
              <a:t>- Initial Date Reported</a:t>
            </a:r>
          </a:p>
          <a:p>
            <a:r>
              <a:t>- Chemical Count</a:t>
            </a:r>
          </a:p>
          <a:p>
            <a:r>
              <a:t>Source: Public dataset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Collection Methodology</a:t>
            </a:r>
          </a:p>
        </p:txBody>
      </p:sp>
      <p:sp>
        <p:nvSpPr>
          <p:cNvPr id="3" name="Content Placeholder 2"/>
          <p:cNvSpPr>
            <a:spLocks noGrp="1"/>
          </p:cNvSpPr>
          <p:nvPr>
            <p:ph idx="1"/>
          </p:nvPr>
        </p:nvSpPr>
        <p:spPr/>
        <p:txBody>
          <a:bodyPr/>
          <a:lstStyle/>
          <a:p>
            <a:r>
              <a:t>- From safety and cosmetic authorities</a:t>
            </a:r>
          </a:p>
          <a:p>
            <a:r>
              <a:t>Format: CSV</a:t>
            </a:r>
          </a:p>
          <a:p>
            <a:r>
              <a:t>Structure: Tabular (rows and columns)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96F27-048A-812B-90F5-96D0AF2C18E5}"/>
              </a:ext>
            </a:extLst>
          </p:cNvPr>
          <p:cNvSpPr>
            <a:spLocks noGrp="1"/>
          </p:cNvSpPr>
          <p:nvPr>
            <p:ph type="title"/>
          </p:nvPr>
        </p:nvSpPr>
        <p:spPr>
          <a:xfrm>
            <a:off x="1176866" y="594361"/>
            <a:ext cx="6798734" cy="777239"/>
          </a:xfrm>
        </p:spPr>
        <p:txBody>
          <a:bodyPr/>
          <a:lstStyle/>
          <a:p>
            <a:r>
              <a:rPr lang="en-US" dirty="0"/>
              <a:t>CODE OUTPUT PREVIEW</a:t>
            </a:r>
            <a:endParaRPr lang="en-IN" dirty="0"/>
          </a:p>
        </p:txBody>
      </p:sp>
      <p:sp>
        <p:nvSpPr>
          <p:cNvPr id="3" name="Content Placeholder 2">
            <a:extLst>
              <a:ext uri="{FF2B5EF4-FFF2-40B4-BE49-F238E27FC236}">
                <a16:creationId xmlns:a16="http://schemas.microsoft.com/office/drawing/2014/main" id="{9A984805-BFF4-8CB9-CD27-73180305593B}"/>
              </a:ext>
            </a:extLst>
          </p:cNvPr>
          <p:cNvSpPr>
            <a:spLocks noGrp="1"/>
          </p:cNvSpPr>
          <p:nvPr>
            <p:ph idx="1"/>
          </p:nvPr>
        </p:nvSpPr>
        <p:spPr>
          <a:xfrm>
            <a:off x="649224" y="1371600"/>
            <a:ext cx="7680960" cy="4663440"/>
          </a:xfrm>
        </p:spPr>
        <p:txBody>
          <a:bodyPr/>
          <a:lstStyle/>
          <a:p>
            <a:r>
              <a:rPr lang="en-US" dirty="0"/>
              <a:t>1. Most Common Chemical appearing in the makeup</a:t>
            </a:r>
          </a:p>
          <a:p>
            <a:pPr marL="0" indent="0">
              <a:buNone/>
            </a:pPr>
            <a:r>
              <a:rPr lang="en-US" dirty="0"/>
              <a:t>Code:</a:t>
            </a:r>
          </a:p>
          <a:p>
            <a:pPr marL="0" indent="0">
              <a:buNone/>
            </a:pPr>
            <a:r>
              <a:rPr lang="en-US" dirty="0"/>
              <a:t>print(&amp;quot;R1: The chemical appearing the most -&amp;</a:t>
            </a:r>
            <a:r>
              <a:rPr lang="en-US" dirty="0" err="1"/>
              <a:t>quot</a:t>
            </a:r>
            <a:r>
              <a:rPr lang="en-US" dirty="0"/>
              <a:t>;)</a:t>
            </a:r>
          </a:p>
          <a:p>
            <a:pPr marL="0" indent="0">
              <a:buNone/>
            </a:pPr>
            <a:r>
              <a:rPr lang="en-US" dirty="0"/>
              <a:t>r1 = max(</a:t>
            </a:r>
            <a:r>
              <a:rPr lang="en-US" dirty="0" err="1"/>
              <a:t>cc$ChemicalName</a:t>
            </a:r>
            <a:r>
              <a:rPr lang="en-US" dirty="0"/>
              <a:t>)</a:t>
            </a:r>
          </a:p>
          <a:p>
            <a:pPr marL="0" indent="0">
              <a:buNone/>
            </a:pPr>
            <a:endParaRPr lang="en-IN" dirty="0"/>
          </a:p>
          <a:p>
            <a:pPr marL="0" indent="0">
              <a:buNone/>
            </a:pPr>
            <a:endParaRPr lang="en-IN" dirty="0"/>
          </a:p>
          <a:p>
            <a:pPr marL="0" indent="0">
              <a:buNone/>
            </a:pPr>
            <a:r>
              <a:rPr lang="en-IN" dirty="0"/>
              <a:t>	</a:t>
            </a:r>
          </a:p>
        </p:txBody>
      </p:sp>
      <p:pic>
        <p:nvPicPr>
          <p:cNvPr id="3080" name="Picture 8">
            <a:extLst>
              <a:ext uri="{FF2B5EF4-FFF2-40B4-BE49-F238E27FC236}">
                <a16:creationId xmlns:a16="http://schemas.microsoft.com/office/drawing/2014/main" id="{D574AC1C-D562-7D8D-8B08-6452F954D2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8487" y="3913632"/>
            <a:ext cx="6149321" cy="1728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873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1A7ECA83-5843-7472-D5C4-7BE57604A8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230" y="1081078"/>
            <a:ext cx="6360034" cy="4989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332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DFFEC-C361-9181-F5E6-8F5C3F85BE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899454-3013-447F-0D25-0F1992621345}"/>
              </a:ext>
            </a:extLst>
          </p:cNvPr>
          <p:cNvSpPr>
            <a:spLocks noGrp="1"/>
          </p:cNvSpPr>
          <p:nvPr>
            <p:ph type="title"/>
          </p:nvPr>
        </p:nvSpPr>
        <p:spPr>
          <a:xfrm>
            <a:off x="1176866" y="594361"/>
            <a:ext cx="6798734" cy="777239"/>
          </a:xfrm>
        </p:spPr>
        <p:txBody>
          <a:bodyPr/>
          <a:lstStyle/>
          <a:p>
            <a:r>
              <a:rPr lang="en-US" dirty="0"/>
              <a:t>CODE OUTPUT PREVIEW</a:t>
            </a:r>
            <a:endParaRPr lang="en-IN" dirty="0"/>
          </a:p>
        </p:txBody>
      </p:sp>
      <p:sp>
        <p:nvSpPr>
          <p:cNvPr id="3" name="Content Placeholder 2">
            <a:extLst>
              <a:ext uri="{FF2B5EF4-FFF2-40B4-BE49-F238E27FC236}">
                <a16:creationId xmlns:a16="http://schemas.microsoft.com/office/drawing/2014/main" id="{6C99B636-3ED0-520D-DE35-47044643FFEA}"/>
              </a:ext>
            </a:extLst>
          </p:cNvPr>
          <p:cNvSpPr>
            <a:spLocks noGrp="1"/>
          </p:cNvSpPr>
          <p:nvPr>
            <p:ph idx="1"/>
          </p:nvPr>
        </p:nvSpPr>
        <p:spPr>
          <a:xfrm>
            <a:off x="649224" y="1371600"/>
            <a:ext cx="7680960" cy="4663440"/>
          </a:xfrm>
        </p:spPr>
        <p:txBody>
          <a:bodyPr>
            <a:normAutofit/>
          </a:bodyPr>
          <a:lstStyle/>
          <a:p>
            <a:pPr marL="0" indent="0" fontAlgn="base">
              <a:buNone/>
            </a:pPr>
            <a:r>
              <a:rPr lang="en-US" dirty="0"/>
              <a:t>3. As the Nail art is currently in demand, we have analyzed rows where primary category is nail products.</a:t>
            </a:r>
          </a:p>
          <a:p>
            <a:pPr marL="0" indent="0">
              <a:buNone/>
            </a:pPr>
            <a:r>
              <a:rPr lang="en-US" dirty="0"/>
              <a:t>CODE:</a:t>
            </a:r>
          </a:p>
          <a:p>
            <a:pPr marL="0" indent="0">
              <a:buNone/>
            </a:pPr>
            <a:endParaRPr lang="en-US" dirty="0"/>
          </a:p>
          <a:p>
            <a:pPr marL="457200" lvl="1" indent="0">
              <a:buNone/>
            </a:pPr>
            <a:br>
              <a:rPr lang="en-US" dirty="0"/>
            </a:br>
            <a:r>
              <a:rPr lang="en-US" dirty="0"/>
              <a:t>print("R3: Primary categories makeup (temporary)")</a:t>
            </a:r>
          </a:p>
          <a:p>
            <a:pPr marL="457200" lvl="1" indent="0">
              <a:buNone/>
            </a:pPr>
            <a:r>
              <a:rPr lang="en-US" dirty="0"/>
              <a:t>r3=subset(</a:t>
            </a:r>
            <a:r>
              <a:rPr lang="en-US" dirty="0" err="1"/>
              <a:t>cc,PrimaryCategory</a:t>
            </a:r>
            <a:r>
              <a:rPr lang="en-US" dirty="0"/>
              <a:t> == "Nail Products")</a:t>
            </a:r>
          </a:p>
          <a:p>
            <a:pPr marL="457200" lvl="1" indent="0">
              <a:buNone/>
            </a:pPr>
            <a:r>
              <a:rPr lang="en-US" dirty="0"/>
              <a:t>print(r3)</a:t>
            </a:r>
          </a:p>
          <a:p>
            <a:pPr marL="457200" lvl="1" indent="0">
              <a:buNone/>
            </a:pPr>
            <a:br>
              <a:rPr lang="en-US" dirty="0"/>
            </a:br>
            <a:r>
              <a:rPr lang="en-US" dirty="0"/>
              <a:t>Output:</a:t>
            </a:r>
            <a:br>
              <a:rPr lang="en-US" dirty="0"/>
            </a:br>
            <a:endParaRPr lang="en-IN" dirty="0"/>
          </a:p>
          <a:p>
            <a:pPr marL="0" indent="0">
              <a:buNone/>
            </a:pPr>
            <a:endParaRPr lang="en-IN" dirty="0"/>
          </a:p>
          <a:p>
            <a:pPr marL="0" indent="0">
              <a:buNone/>
            </a:pPr>
            <a:r>
              <a:rPr lang="en-IN" dirty="0"/>
              <a:t>	</a:t>
            </a:r>
          </a:p>
        </p:txBody>
      </p:sp>
    </p:spTree>
    <p:extLst>
      <p:ext uri="{BB962C8B-B14F-4D97-AF65-F5344CB8AC3E}">
        <p14:creationId xmlns:p14="http://schemas.microsoft.com/office/powerpoint/2010/main" val="4107845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49515EC-A088-0D25-880F-A97B2A9AF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072" y="676067"/>
            <a:ext cx="5367528" cy="5505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562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C02D1-AFA0-0FEA-FA42-6B54D5E395BF}"/>
              </a:ext>
            </a:extLst>
          </p:cNvPr>
          <p:cNvSpPr>
            <a:spLocks noGrp="1"/>
          </p:cNvSpPr>
          <p:nvPr>
            <p:ph type="title"/>
          </p:nvPr>
        </p:nvSpPr>
        <p:spPr>
          <a:xfrm>
            <a:off x="1176866" y="915337"/>
            <a:ext cx="6798734" cy="739727"/>
          </a:xfrm>
        </p:spPr>
        <p:txBody>
          <a:bodyPr/>
          <a:lstStyle/>
          <a:p>
            <a:r>
              <a:rPr lang="en-US" dirty="0"/>
              <a:t>CODE OUTPUT PREVIEW</a:t>
            </a:r>
            <a:endParaRPr lang="en-IN" dirty="0"/>
          </a:p>
        </p:txBody>
      </p:sp>
      <p:sp>
        <p:nvSpPr>
          <p:cNvPr id="3" name="Content Placeholder 2">
            <a:extLst>
              <a:ext uri="{FF2B5EF4-FFF2-40B4-BE49-F238E27FC236}">
                <a16:creationId xmlns:a16="http://schemas.microsoft.com/office/drawing/2014/main" id="{1103F138-4284-4F97-C5F1-EF192D14C9B0}"/>
              </a:ext>
            </a:extLst>
          </p:cNvPr>
          <p:cNvSpPr>
            <a:spLocks noGrp="1"/>
          </p:cNvSpPr>
          <p:nvPr>
            <p:ph idx="1"/>
          </p:nvPr>
        </p:nvSpPr>
        <p:spPr/>
        <p:txBody>
          <a:bodyPr>
            <a:normAutofit/>
          </a:bodyPr>
          <a:lstStyle/>
          <a:p>
            <a:pPr marL="0" indent="0" fontAlgn="base">
              <a:buNone/>
            </a:pPr>
            <a:r>
              <a:rPr lang="en-US" dirty="0"/>
              <a:t>4. What are the top 5 frequently reported ?</a:t>
            </a:r>
            <a:endParaRPr lang="en-US" u="sng" dirty="0"/>
          </a:p>
          <a:p>
            <a:pPr marL="0" indent="0">
              <a:buNone/>
            </a:pPr>
            <a:br>
              <a:rPr lang="en-US" dirty="0"/>
            </a:br>
            <a:r>
              <a:rPr lang="en-US" dirty="0"/>
              <a:t>Code:</a:t>
            </a:r>
          </a:p>
          <a:p>
            <a:pPr marL="0" indent="0">
              <a:buNone/>
            </a:pPr>
            <a:br>
              <a:rPr lang="en-US" dirty="0"/>
            </a:br>
            <a:r>
              <a:rPr lang="en-US" dirty="0"/>
              <a:t>print("R5: Top 5 Most Frequently Reported Products")</a:t>
            </a:r>
          </a:p>
          <a:p>
            <a:pPr marL="0" indent="0">
              <a:buNone/>
            </a:pPr>
            <a:r>
              <a:rPr lang="en-US" dirty="0"/>
              <a:t>r5 &lt;- sort(table(</a:t>
            </a:r>
            <a:r>
              <a:rPr lang="en-US" dirty="0" err="1"/>
              <a:t>cc$ProductName</a:t>
            </a:r>
            <a:r>
              <a:rPr lang="en-US" dirty="0"/>
              <a:t>), decreasing = TRUE)</a:t>
            </a:r>
          </a:p>
          <a:p>
            <a:pPr marL="0" indent="0">
              <a:buNone/>
            </a:pPr>
            <a:r>
              <a:rPr lang="en-US" dirty="0"/>
              <a:t>print(head(r5, 5))</a:t>
            </a:r>
          </a:p>
          <a:p>
            <a:pPr marL="0" indent="0">
              <a:buNone/>
            </a:pPr>
            <a:endParaRPr lang="en-IN" dirty="0"/>
          </a:p>
        </p:txBody>
      </p:sp>
    </p:spTree>
    <p:extLst>
      <p:ext uri="{BB962C8B-B14F-4D97-AF65-F5344CB8AC3E}">
        <p14:creationId xmlns:p14="http://schemas.microsoft.com/office/powerpoint/2010/main" val="189274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12A87E51-722F-A1D1-C985-CD53D7CB35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3896" y="2112264"/>
            <a:ext cx="6446520" cy="181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128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7F56-E757-4DEE-7074-83B30EB36B34}"/>
              </a:ext>
            </a:extLst>
          </p:cNvPr>
          <p:cNvSpPr>
            <a:spLocks noGrp="1"/>
          </p:cNvSpPr>
          <p:nvPr>
            <p:ph type="title"/>
          </p:nvPr>
        </p:nvSpPr>
        <p:spPr>
          <a:xfrm>
            <a:off x="1176866" y="649225"/>
            <a:ext cx="6798734" cy="868679"/>
          </a:xfrm>
        </p:spPr>
        <p:txBody>
          <a:bodyPr/>
          <a:lstStyle/>
          <a:p>
            <a:r>
              <a:rPr lang="en-US" dirty="0"/>
              <a:t>CODE OUTPUT PREVIEW</a:t>
            </a:r>
            <a:endParaRPr lang="en-IN" dirty="0"/>
          </a:p>
        </p:txBody>
      </p:sp>
      <p:sp>
        <p:nvSpPr>
          <p:cNvPr id="3" name="Content Placeholder 2">
            <a:extLst>
              <a:ext uri="{FF2B5EF4-FFF2-40B4-BE49-F238E27FC236}">
                <a16:creationId xmlns:a16="http://schemas.microsoft.com/office/drawing/2014/main" id="{E13F87C8-69C5-9B6B-2B26-A8A2570A9A56}"/>
              </a:ext>
            </a:extLst>
          </p:cNvPr>
          <p:cNvSpPr>
            <a:spLocks noGrp="1"/>
          </p:cNvSpPr>
          <p:nvPr>
            <p:ph idx="1"/>
          </p:nvPr>
        </p:nvSpPr>
        <p:spPr>
          <a:xfrm>
            <a:off x="1176865" y="1517905"/>
            <a:ext cx="6798736" cy="4417228"/>
          </a:xfrm>
        </p:spPr>
        <p:txBody>
          <a:bodyPr>
            <a:normAutofit/>
          </a:bodyPr>
          <a:lstStyle/>
          <a:p>
            <a:pPr marL="0" indent="0" fontAlgn="base">
              <a:buNone/>
            </a:pPr>
            <a:r>
              <a:rPr lang="en-IN" dirty="0"/>
              <a:t>5. </a:t>
            </a:r>
            <a:r>
              <a:rPr lang="en-US" dirty="0"/>
              <a:t>Finding products with missing values in CSFID</a:t>
            </a:r>
          </a:p>
          <a:p>
            <a:pPr marL="0" indent="0">
              <a:buNone/>
            </a:pPr>
            <a:br>
              <a:rPr lang="en-US" dirty="0"/>
            </a:br>
            <a:r>
              <a:rPr lang="en-US" dirty="0"/>
              <a:t>Code:</a:t>
            </a:r>
          </a:p>
          <a:p>
            <a:pPr marL="0" indent="0">
              <a:buNone/>
            </a:pPr>
            <a:br>
              <a:rPr lang="en-US" dirty="0"/>
            </a:br>
            <a:r>
              <a:rPr lang="en-US" dirty="0"/>
              <a:t>print("R5: Products with missing values-")</a:t>
            </a:r>
          </a:p>
          <a:p>
            <a:pPr marL="0" indent="0">
              <a:buNone/>
            </a:pPr>
            <a:r>
              <a:rPr lang="en-US" dirty="0"/>
              <a:t>r5=subset(cc, is.na(</a:t>
            </a:r>
            <a:r>
              <a:rPr lang="en-US" dirty="0" err="1"/>
              <a:t>CSFId</a:t>
            </a:r>
            <a:r>
              <a:rPr lang="en-US" dirty="0"/>
              <a:t>))</a:t>
            </a:r>
          </a:p>
          <a:p>
            <a:pPr marL="0" indent="0">
              <a:buNone/>
            </a:pPr>
            <a:r>
              <a:rPr lang="en-US" dirty="0"/>
              <a:t>print(r5)</a:t>
            </a:r>
          </a:p>
          <a:p>
            <a:pPr marL="0" indent="0">
              <a:buNone/>
            </a:pPr>
            <a:br>
              <a:rPr lang="en-US" dirty="0"/>
            </a:br>
            <a:endParaRPr lang="en-IN" dirty="0"/>
          </a:p>
          <a:p>
            <a:endParaRPr lang="en-IN" dirty="0"/>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2370656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Synopsis</a:t>
            </a:r>
          </a:p>
        </p:txBody>
      </p:sp>
      <p:sp>
        <p:nvSpPr>
          <p:cNvPr id="3" name="Content Placeholder 2"/>
          <p:cNvSpPr>
            <a:spLocks noGrp="1"/>
          </p:cNvSpPr>
          <p:nvPr>
            <p:ph idx="1"/>
          </p:nvPr>
        </p:nvSpPr>
        <p:spPr/>
        <p:txBody>
          <a:bodyPr>
            <a:normAutofit/>
          </a:bodyPr>
          <a:lstStyle/>
          <a:p>
            <a:r>
              <a:rPr dirty="0"/>
              <a:t>Cosmetic products like lipsticks, nail paints, foundations, and eyeshadows are widely used.</a:t>
            </a:r>
          </a:p>
          <a:p>
            <a:endParaRPr dirty="0"/>
          </a:p>
          <a:p>
            <a:r>
              <a:rPr dirty="0"/>
              <a:t>Some ingredients may pose health risks such as skin irritation, hormone disruption, or illness.</a:t>
            </a:r>
          </a:p>
          <a:p>
            <a:endParaRPr dirty="0"/>
          </a:p>
          <a:p>
            <a:r>
              <a:rPr dirty="0"/>
              <a:t>Data analysis helps in identifying harmful trends and better product development.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8E96361E-F989-36E2-71C6-614543EE1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997" y="1188720"/>
            <a:ext cx="6959161" cy="4187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361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E81A9-CD17-0DC0-1990-8BE5EE9220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A810C-CDF2-6749-AE1D-667335DE2A75}"/>
              </a:ext>
            </a:extLst>
          </p:cNvPr>
          <p:cNvSpPr>
            <a:spLocks noGrp="1"/>
          </p:cNvSpPr>
          <p:nvPr>
            <p:ph type="title"/>
          </p:nvPr>
        </p:nvSpPr>
        <p:spPr>
          <a:xfrm>
            <a:off x="1176866" y="649225"/>
            <a:ext cx="6798734" cy="868679"/>
          </a:xfrm>
        </p:spPr>
        <p:txBody>
          <a:bodyPr/>
          <a:lstStyle/>
          <a:p>
            <a:r>
              <a:rPr lang="en-US" dirty="0"/>
              <a:t>CODE OUTPUT PREVIEW</a:t>
            </a:r>
            <a:endParaRPr lang="en-IN" dirty="0"/>
          </a:p>
        </p:txBody>
      </p:sp>
      <p:sp>
        <p:nvSpPr>
          <p:cNvPr id="3" name="Content Placeholder 2">
            <a:extLst>
              <a:ext uri="{FF2B5EF4-FFF2-40B4-BE49-F238E27FC236}">
                <a16:creationId xmlns:a16="http://schemas.microsoft.com/office/drawing/2014/main" id="{01FB1CF5-5E6F-37D5-8AE7-B83AD0E66FB1}"/>
              </a:ext>
            </a:extLst>
          </p:cNvPr>
          <p:cNvSpPr>
            <a:spLocks noGrp="1"/>
          </p:cNvSpPr>
          <p:nvPr>
            <p:ph idx="1"/>
          </p:nvPr>
        </p:nvSpPr>
        <p:spPr>
          <a:xfrm>
            <a:off x="1176865" y="1517905"/>
            <a:ext cx="6798736" cy="4417228"/>
          </a:xfrm>
        </p:spPr>
        <p:txBody>
          <a:bodyPr>
            <a:normAutofit/>
          </a:bodyPr>
          <a:lstStyle/>
          <a:p>
            <a:pPr marL="0" indent="0" fontAlgn="base">
              <a:buNone/>
            </a:pPr>
            <a:r>
              <a:rPr lang="en-IN" dirty="0"/>
              <a:t>6. </a:t>
            </a:r>
            <a:r>
              <a:rPr lang="en-US" dirty="0"/>
              <a:t>Which is the Minimum products in primary category used by customers?</a:t>
            </a:r>
          </a:p>
          <a:p>
            <a:pPr marL="0" indent="0">
              <a:buNone/>
            </a:pPr>
            <a:br>
              <a:rPr lang="en-US" dirty="0"/>
            </a:br>
            <a:r>
              <a:rPr lang="en-US" dirty="0"/>
              <a:t>Code:</a:t>
            </a:r>
          </a:p>
          <a:p>
            <a:pPr marL="0" indent="0">
              <a:buNone/>
            </a:pPr>
            <a:br>
              <a:rPr lang="en-US" dirty="0"/>
            </a:br>
            <a:r>
              <a:rPr lang="en-US" dirty="0"/>
              <a:t>print("R6: Least product in Primary category-")</a:t>
            </a:r>
          </a:p>
          <a:p>
            <a:pPr marL="0" indent="0">
              <a:buNone/>
            </a:pPr>
            <a:r>
              <a:rPr lang="en-US" dirty="0"/>
              <a:t>r6 = min(</a:t>
            </a:r>
            <a:r>
              <a:rPr lang="en-US" dirty="0" err="1"/>
              <a:t>cc$PrimaryCategory</a:t>
            </a:r>
            <a:r>
              <a:rPr lang="en-US" dirty="0"/>
              <a:t>)</a:t>
            </a:r>
          </a:p>
          <a:p>
            <a:pPr marL="0" indent="0">
              <a:buNone/>
            </a:pPr>
            <a:r>
              <a:rPr lang="en-US" dirty="0"/>
              <a:t>print(r6)</a:t>
            </a:r>
          </a:p>
          <a:p>
            <a:pPr marL="0" indent="0">
              <a:buNone/>
            </a:pPr>
            <a:br>
              <a:rPr lang="en-US" dirty="0"/>
            </a:br>
            <a:br>
              <a:rPr lang="en-US" dirty="0"/>
            </a:b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989234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6DD47233-9228-4744-6DC7-AD1F69554F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127" y="1874520"/>
            <a:ext cx="7306345" cy="2377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992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3F2A8-F7D9-15E1-B763-3A53614D6F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A8550D-FAA7-04FB-3A04-455FDB96624E}"/>
              </a:ext>
            </a:extLst>
          </p:cNvPr>
          <p:cNvSpPr>
            <a:spLocks noGrp="1"/>
          </p:cNvSpPr>
          <p:nvPr>
            <p:ph type="title"/>
          </p:nvPr>
        </p:nvSpPr>
        <p:spPr>
          <a:xfrm>
            <a:off x="1176866" y="649225"/>
            <a:ext cx="6798734" cy="868679"/>
          </a:xfrm>
        </p:spPr>
        <p:txBody>
          <a:bodyPr/>
          <a:lstStyle/>
          <a:p>
            <a:r>
              <a:rPr lang="en-US" dirty="0"/>
              <a:t>CODE OUTPUT PREVIEW</a:t>
            </a:r>
            <a:endParaRPr lang="en-IN" dirty="0"/>
          </a:p>
        </p:txBody>
      </p:sp>
      <p:sp>
        <p:nvSpPr>
          <p:cNvPr id="3" name="Content Placeholder 2">
            <a:extLst>
              <a:ext uri="{FF2B5EF4-FFF2-40B4-BE49-F238E27FC236}">
                <a16:creationId xmlns:a16="http://schemas.microsoft.com/office/drawing/2014/main" id="{36687B8D-E9AC-1DF7-8728-3056793EE842}"/>
              </a:ext>
            </a:extLst>
          </p:cNvPr>
          <p:cNvSpPr>
            <a:spLocks noGrp="1"/>
          </p:cNvSpPr>
          <p:nvPr>
            <p:ph idx="1"/>
          </p:nvPr>
        </p:nvSpPr>
        <p:spPr>
          <a:xfrm>
            <a:off x="1176865" y="1517905"/>
            <a:ext cx="6798736" cy="4417228"/>
          </a:xfrm>
        </p:spPr>
        <p:txBody>
          <a:bodyPr>
            <a:normAutofit fontScale="85000" lnSpcReduction="20000"/>
          </a:bodyPr>
          <a:lstStyle/>
          <a:p>
            <a:pPr marL="0" indent="0">
              <a:buNone/>
            </a:pPr>
            <a:r>
              <a:rPr lang="en-IN" u="sng" dirty="0"/>
              <a:t>7. PIE CHART  representing top 5 products in primary category</a:t>
            </a:r>
            <a:endParaRPr lang="en-IN" dirty="0"/>
          </a:p>
          <a:p>
            <a:pPr marL="0" indent="0">
              <a:buNone/>
            </a:pPr>
            <a:br>
              <a:rPr lang="en-IN" dirty="0"/>
            </a:br>
            <a:r>
              <a:rPr lang="en-IN" dirty="0"/>
              <a:t>Code:</a:t>
            </a:r>
          </a:p>
          <a:p>
            <a:pPr marL="0" indent="0">
              <a:buNone/>
            </a:pPr>
            <a:br>
              <a:rPr lang="en-IN" dirty="0"/>
            </a:br>
            <a:r>
              <a:rPr lang="en-IN" dirty="0"/>
              <a:t>r7&lt;- table(</a:t>
            </a:r>
            <a:r>
              <a:rPr lang="en-IN" dirty="0" err="1"/>
              <a:t>cc$PrimaryCategory</a:t>
            </a:r>
            <a:r>
              <a:rPr lang="en-IN" dirty="0"/>
              <a:t>)[1:5]</a:t>
            </a:r>
          </a:p>
          <a:p>
            <a:pPr marL="0" indent="0">
              <a:buNone/>
            </a:pPr>
            <a:r>
              <a:rPr lang="en-IN" dirty="0"/>
              <a:t>print(r7)</a:t>
            </a:r>
          </a:p>
          <a:p>
            <a:pPr marL="0" indent="0">
              <a:buNone/>
            </a:pPr>
            <a:br>
              <a:rPr lang="en-IN" dirty="0"/>
            </a:br>
            <a:r>
              <a:rPr lang="en-IN" dirty="0"/>
              <a:t>pie3D(r7,</a:t>
            </a:r>
          </a:p>
          <a:p>
            <a:pPr marL="0" indent="0">
              <a:buNone/>
            </a:pPr>
            <a:r>
              <a:rPr lang="en-IN" dirty="0"/>
              <a:t>      labels = paste(round(100 * r7 / sum(r7),1),'%'),</a:t>
            </a:r>
          </a:p>
          <a:p>
            <a:pPr marL="0" indent="0">
              <a:buNone/>
            </a:pPr>
            <a:r>
              <a:rPr lang="en-IN" dirty="0"/>
              <a:t>      col = rainbow(length(r7)),</a:t>
            </a:r>
          </a:p>
          <a:p>
            <a:pPr marL="0" indent="0">
              <a:buNone/>
            </a:pPr>
            <a:r>
              <a:rPr lang="en-IN" dirty="0"/>
              <a:t>      main = "Pie chart representing top 5 products in primary           category-")</a:t>
            </a:r>
          </a:p>
          <a:p>
            <a:pPr marL="0" indent="0">
              <a:buNone/>
            </a:pPr>
            <a:br>
              <a:rPr lang="en-IN" dirty="0"/>
            </a:br>
            <a:r>
              <a:rPr lang="en-IN" dirty="0"/>
              <a:t>legend("</a:t>
            </a:r>
            <a:r>
              <a:rPr lang="en-IN" dirty="0" err="1"/>
              <a:t>topright</a:t>
            </a:r>
            <a:r>
              <a:rPr lang="en-IN" dirty="0"/>
              <a:t>",fill = rainbow(length(r7)),</a:t>
            </a:r>
          </a:p>
          <a:p>
            <a:pPr marL="0" indent="0">
              <a:buNone/>
            </a:pPr>
            <a:r>
              <a:rPr lang="en-IN" dirty="0"/>
              <a:t>       legend = names(r7),</a:t>
            </a:r>
            <a:r>
              <a:rPr lang="en-IN" dirty="0" err="1"/>
              <a:t>cex</a:t>
            </a:r>
            <a:r>
              <a:rPr lang="en-IN" dirty="0"/>
              <a:t> = 0.5,)</a:t>
            </a:r>
          </a:p>
          <a:p>
            <a:pPr marL="0" indent="0">
              <a:buNone/>
            </a:pPr>
            <a:br>
              <a:rPr lang="en-IN" dirty="0"/>
            </a:br>
            <a:endParaRPr lang="en-IN" dirty="0"/>
          </a:p>
        </p:txBody>
      </p:sp>
    </p:spTree>
    <p:extLst>
      <p:ext uri="{BB962C8B-B14F-4D97-AF65-F5344CB8AC3E}">
        <p14:creationId xmlns:p14="http://schemas.microsoft.com/office/powerpoint/2010/main" val="980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92CAEBB2-3086-0F78-DA63-4ED3628B0D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096" y="1124712"/>
            <a:ext cx="7235780" cy="4361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661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83D7AF-179A-2B58-D93C-559EA7728C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36F441-3206-44C0-9109-130B0CEA2471}"/>
              </a:ext>
            </a:extLst>
          </p:cNvPr>
          <p:cNvSpPr>
            <a:spLocks noGrp="1"/>
          </p:cNvSpPr>
          <p:nvPr>
            <p:ph type="title"/>
          </p:nvPr>
        </p:nvSpPr>
        <p:spPr>
          <a:xfrm>
            <a:off x="1176866" y="649225"/>
            <a:ext cx="6798734" cy="868679"/>
          </a:xfrm>
        </p:spPr>
        <p:txBody>
          <a:bodyPr/>
          <a:lstStyle/>
          <a:p>
            <a:r>
              <a:rPr lang="en-US" dirty="0"/>
              <a:t>CODE OUTPUT PREVIEW</a:t>
            </a:r>
            <a:endParaRPr lang="en-IN" dirty="0"/>
          </a:p>
        </p:txBody>
      </p:sp>
      <p:sp>
        <p:nvSpPr>
          <p:cNvPr id="3" name="Content Placeholder 2">
            <a:extLst>
              <a:ext uri="{FF2B5EF4-FFF2-40B4-BE49-F238E27FC236}">
                <a16:creationId xmlns:a16="http://schemas.microsoft.com/office/drawing/2014/main" id="{4911D8D2-E9B1-DEE2-9C23-43EF5323A39F}"/>
              </a:ext>
            </a:extLst>
          </p:cNvPr>
          <p:cNvSpPr>
            <a:spLocks noGrp="1"/>
          </p:cNvSpPr>
          <p:nvPr>
            <p:ph idx="1"/>
          </p:nvPr>
        </p:nvSpPr>
        <p:spPr>
          <a:xfrm>
            <a:off x="1176865" y="1517905"/>
            <a:ext cx="6798736" cy="4417228"/>
          </a:xfrm>
        </p:spPr>
        <p:txBody>
          <a:bodyPr>
            <a:normAutofit fontScale="92500" lnSpcReduction="10000"/>
          </a:bodyPr>
          <a:lstStyle/>
          <a:p>
            <a:pPr marL="0" indent="0">
              <a:buNone/>
            </a:pPr>
            <a:r>
              <a:rPr lang="en-US" u="sng" dirty="0"/>
              <a:t>8. BAR GRAPH  showing total count of top 7 chemicals.</a:t>
            </a:r>
            <a:endParaRPr lang="en-US" dirty="0"/>
          </a:p>
          <a:p>
            <a:pPr marL="0" indent="0">
              <a:buNone/>
            </a:pPr>
            <a:br>
              <a:rPr lang="en-US" dirty="0"/>
            </a:br>
            <a:r>
              <a:rPr lang="en-US" dirty="0"/>
              <a:t>Code:</a:t>
            </a:r>
          </a:p>
          <a:p>
            <a:pPr marL="0" indent="0">
              <a:buNone/>
            </a:pPr>
            <a:br>
              <a:rPr lang="en-US" dirty="0"/>
            </a:br>
            <a:br>
              <a:rPr lang="en-US" dirty="0"/>
            </a:br>
            <a:r>
              <a:rPr lang="en-US" dirty="0"/>
              <a:t>cc &lt;- read.csv("chemicals_in_makeup.csv")</a:t>
            </a:r>
          </a:p>
          <a:p>
            <a:pPr marL="0" indent="0">
              <a:buNone/>
            </a:pPr>
            <a:r>
              <a:rPr lang="en-US" dirty="0"/>
              <a:t>r8 &lt;- table(</a:t>
            </a:r>
            <a:r>
              <a:rPr lang="en-US" dirty="0" err="1"/>
              <a:t>cc$ChemicalName</a:t>
            </a:r>
            <a:r>
              <a:rPr lang="en-US" dirty="0"/>
              <a:t>)[1:7]</a:t>
            </a:r>
          </a:p>
          <a:p>
            <a:pPr marL="0" indent="0">
              <a:buNone/>
            </a:pPr>
            <a:r>
              <a:rPr lang="en-US" dirty="0"/>
              <a:t>print(r8)</a:t>
            </a:r>
          </a:p>
          <a:p>
            <a:pPr marL="0" indent="0">
              <a:buNone/>
            </a:pPr>
            <a:r>
              <a:rPr lang="en-US" dirty="0" err="1"/>
              <a:t>barplot</a:t>
            </a:r>
            <a:r>
              <a:rPr lang="en-US" dirty="0"/>
              <a:t>(r8,col = rainbow(length(r8)),</a:t>
            </a:r>
          </a:p>
          <a:p>
            <a:pPr marL="0" indent="0">
              <a:buNone/>
            </a:pPr>
            <a:r>
              <a:rPr lang="en-US" dirty="0"/>
              <a:t>        las = 2,</a:t>
            </a:r>
          </a:p>
          <a:p>
            <a:pPr marL="0" indent="0">
              <a:buNone/>
            </a:pPr>
            <a:r>
              <a:rPr lang="en-US" dirty="0"/>
              <a:t>        main = "Bar graph showing total count of top 7 chemicals-")\</a:t>
            </a:r>
          </a:p>
          <a:p>
            <a:pPr marL="0" indent="0">
              <a:buNone/>
            </a:pPr>
            <a:br>
              <a:rPr lang="en-US" dirty="0"/>
            </a:br>
            <a:br>
              <a:rPr lang="en-US" dirty="0"/>
            </a:br>
            <a:endParaRPr lang="en-IN" dirty="0"/>
          </a:p>
        </p:txBody>
      </p:sp>
    </p:spTree>
    <p:extLst>
      <p:ext uri="{BB962C8B-B14F-4D97-AF65-F5344CB8AC3E}">
        <p14:creationId xmlns:p14="http://schemas.microsoft.com/office/powerpoint/2010/main" val="239163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DD261DD7-F911-409F-FFD3-699CF4C18A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199" y="1261872"/>
            <a:ext cx="7372011" cy="4325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494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A54CE-B5EB-C11B-822B-36268C2433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F7369E-DB36-ACDE-7D4C-14DF166C55A1}"/>
              </a:ext>
            </a:extLst>
          </p:cNvPr>
          <p:cNvSpPr>
            <a:spLocks noGrp="1"/>
          </p:cNvSpPr>
          <p:nvPr>
            <p:ph type="title"/>
          </p:nvPr>
        </p:nvSpPr>
        <p:spPr>
          <a:xfrm>
            <a:off x="1176866" y="649225"/>
            <a:ext cx="6798734" cy="685799"/>
          </a:xfrm>
        </p:spPr>
        <p:txBody>
          <a:bodyPr>
            <a:normAutofit fontScale="90000"/>
          </a:bodyPr>
          <a:lstStyle/>
          <a:p>
            <a:r>
              <a:rPr lang="en-US" dirty="0"/>
              <a:t>CODE OUTPUT PREVIEW</a:t>
            </a:r>
            <a:endParaRPr lang="en-IN" dirty="0"/>
          </a:p>
        </p:txBody>
      </p:sp>
      <p:sp>
        <p:nvSpPr>
          <p:cNvPr id="3" name="Content Placeholder 2">
            <a:extLst>
              <a:ext uri="{FF2B5EF4-FFF2-40B4-BE49-F238E27FC236}">
                <a16:creationId xmlns:a16="http://schemas.microsoft.com/office/drawing/2014/main" id="{A4391128-F902-E702-21E9-DB730817B9FB}"/>
              </a:ext>
            </a:extLst>
          </p:cNvPr>
          <p:cNvSpPr>
            <a:spLocks noGrp="1"/>
          </p:cNvSpPr>
          <p:nvPr>
            <p:ph idx="1"/>
          </p:nvPr>
        </p:nvSpPr>
        <p:spPr>
          <a:xfrm>
            <a:off x="1176865" y="1517905"/>
            <a:ext cx="6798736" cy="4417228"/>
          </a:xfrm>
        </p:spPr>
        <p:txBody>
          <a:bodyPr>
            <a:noAutofit/>
          </a:bodyPr>
          <a:lstStyle/>
          <a:p>
            <a:pPr marL="0" indent="0">
              <a:buNone/>
            </a:pPr>
            <a:r>
              <a:rPr lang="en-IN" sz="1400" u="sng" dirty="0"/>
              <a:t>9. HISTOGRAM  Chemical Count of Products in subcategory</a:t>
            </a:r>
            <a:endParaRPr lang="en-IN" sz="1400" dirty="0"/>
          </a:p>
          <a:p>
            <a:pPr marL="0" indent="0">
              <a:buNone/>
            </a:pPr>
            <a:r>
              <a:rPr lang="en-IN" sz="1400" u="sng" dirty="0"/>
              <a:t> (lip gloss and ) chemical MICA</a:t>
            </a:r>
          </a:p>
          <a:p>
            <a:pPr marL="0" indent="0">
              <a:buNone/>
            </a:pPr>
            <a:endParaRPr lang="en-IN" sz="1400" u="sng" dirty="0"/>
          </a:p>
          <a:p>
            <a:pPr marL="0" indent="0">
              <a:buNone/>
            </a:pPr>
            <a:r>
              <a:rPr lang="en-IN" sz="1400" u="sng" dirty="0"/>
              <a:t>C</a:t>
            </a:r>
            <a:r>
              <a:rPr lang="en-IN" sz="1400" dirty="0"/>
              <a:t>ode:</a:t>
            </a:r>
          </a:p>
          <a:p>
            <a:pPr marL="0" indent="0">
              <a:buNone/>
            </a:pPr>
            <a:r>
              <a:rPr lang="en-IN" sz="1400" dirty="0"/>
              <a:t>cc &lt;- read.csv("chemicals_in_makeup.csv")</a:t>
            </a:r>
          </a:p>
          <a:p>
            <a:pPr marL="0" indent="0">
              <a:buNone/>
            </a:pPr>
            <a:r>
              <a:rPr lang="en-IN" sz="1400" dirty="0"/>
              <a:t>r9 &lt;- subset(cc, </a:t>
            </a:r>
            <a:r>
              <a:rPr lang="en-IN" sz="1400" dirty="0" err="1"/>
              <a:t>SubCategory</a:t>
            </a:r>
            <a:r>
              <a:rPr lang="en-IN" sz="1400" dirty="0"/>
              <a:t> == "Lip Gloss/Shine" &amp; </a:t>
            </a:r>
            <a:r>
              <a:rPr lang="en-IN" sz="1400" dirty="0" err="1"/>
              <a:t>ChemicalName</a:t>
            </a:r>
            <a:r>
              <a:rPr lang="en-IN" sz="1400" dirty="0"/>
              <a:t> == "Mica")</a:t>
            </a:r>
          </a:p>
          <a:p>
            <a:pPr marL="0" indent="0">
              <a:buNone/>
            </a:pPr>
            <a:r>
              <a:rPr lang="en-IN" sz="1400" dirty="0"/>
              <a:t>print(r9)</a:t>
            </a:r>
          </a:p>
          <a:p>
            <a:pPr marL="0" indent="0">
              <a:buNone/>
            </a:pPr>
            <a:br>
              <a:rPr lang="en-IN" sz="1400" dirty="0"/>
            </a:br>
            <a:r>
              <a:rPr lang="en-IN" sz="1400" dirty="0"/>
              <a:t>r9$ChemicalCount &lt;- </a:t>
            </a:r>
            <a:r>
              <a:rPr lang="en-IN" sz="1400" dirty="0" err="1"/>
              <a:t>as.numeric</a:t>
            </a:r>
            <a:r>
              <a:rPr lang="en-IN" sz="1400" dirty="0"/>
              <a:t>(r9$ChemicalCount)</a:t>
            </a:r>
          </a:p>
          <a:p>
            <a:pPr marL="0" indent="0">
              <a:buNone/>
            </a:pPr>
            <a:br>
              <a:rPr lang="en-IN" sz="1400" dirty="0"/>
            </a:br>
            <a:r>
              <a:rPr lang="en-IN" sz="1400" dirty="0"/>
              <a:t>     hist(r9$ChemicalCount,</a:t>
            </a:r>
          </a:p>
          <a:p>
            <a:pPr marL="0" indent="0">
              <a:buNone/>
            </a:pPr>
            <a:r>
              <a:rPr lang="en-IN" sz="1400" dirty="0"/>
              <a:t>     main = "Chemical Count of Products in subcategory (lip gloss)          and chemical MICA",</a:t>
            </a:r>
          </a:p>
          <a:p>
            <a:pPr marL="0" indent="0">
              <a:buNone/>
            </a:pPr>
            <a:r>
              <a:rPr lang="en-IN" sz="1400" dirty="0"/>
              <a:t>     </a:t>
            </a:r>
            <a:r>
              <a:rPr lang="en-IN" sz="1400" dirty="0" err="1"/>
              <a:t>xlab</a:t>
            </a:r>
            <a:r>
              <a:rPr lang="en-IN" sz="1400" dirty="0"/>
              <a:t> = "Chemical Count",</a:t>
            </a:r>
          </a:p>
          <a:p>
            <a:pPr marL="0" indent="0">
              <a:buNone/>
            </a:pPr>
            <a:r>
              <a:rPr lang="en-IN" sz="1400" dirty="0"/>
              <a:t>     col = "</a:t>
            </a:r>
            <a:r>
              <a:rPr lang="en-IN" sz="1400" dirty="0" err="1"/>
              <a:t>lightblue</a:t>
            </a:r>
            <a:r>
              <a:rPr lang="en-IN" sz="1400" dirty="0"/>
              <a:t>",</a:t>
            </a:r>
          </a:p>
          <a:p>
            <a:pPr marL="0" indent="0">
              <a:buNone/>
            </a:pPr>
            <a:r>
              <a:rPr lang="en-IN" sz="1400" dirty="0"/>
              <a:t>     breaks = 10)</a:t>
            </a:r>
          </a:p>
          <a:p>
            <a:pPr marL="0" indent="0">
              <a:buNone/>
            </a:pPr>
            <a:br>
              <a:rPr lang="en-IN" sz="1400" dirty="0"/>
            </a:br>
            <a:br>
              <a:rPr lang="en-IN" sz="1400" dirty="0"/>
            </a:br>
            <a:endParaRPr lang="en-IN" sz="1400" dirty="0"/>
          </a:p>
          <a:p>
            <a:pPr marL="0" indent="0">
              <a:buNone/>
            </a:pPr>
            <a:br>
              <a:rPr lang="en-IN" sz="1400" dirty="0"/>
            </a:br>
            <a:endParaRPr lang="en-IN" sz="1400" dirty="0"/>
          </a:p>
        </p:txBody>
      </p:sp>
    </p:spTree>
    <p:extLst>
      <p:ext uri="{BB962C8B-B14F-4D97-AF65-F5344CB8AC3E}">
        <p14:creationId xmlns:p14="http://schemas.microsoft.com/office/powerpoint/2010/main" val="60804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F4BCA326-FC59-0F31-5462-91326C292F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726" y="1243585"/>
            <a:ext cx="7352500" cy="433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402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A83FC-AA1A-A1D3-4034-BD6FB44049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F29630-C476-7913-2467-ACBD05AAE8C4}"/>
              </a:ext>
            </a:extLst>
          </p:cNvPr>
          <p:cNvSpPr>
            <a:spLocks noGrp="1"/>
          </p:cNvSpPr>
          <p:nvPr>
            <p:ph type="title"/>
          </p:nvPr>
        </p:nvSpPr>
        <p:spPr>
          <a:xfrm>
            <a:off x="1176866" y="649225"/>
            <a:ext cx="6798734" cy="685799"/>
          </a:xfrm>
        </p:spPr>
        <p:txBody>
          <a:bodyPr>
            <a:normAutofit fontScale="90000"/>
          </a:bodyPr>
          <a:lstStyle/>
          <a:p>
            <a:r>
              <a:rPr lang="en-US" dirty="0"/>
              <a:t>CODE OUTPUT PREVIEW</a:t>
            </a:r>
            <a:endParaRPr lang="en-IN" dirty="0"/>
          </a:p>
        </p:txBody>
      </p:sp>
      <p:sp>
        <p:nvSpPr>
          <p:cNvPr id="3" name="Content Placeholder 2">
            <a:extLst>
              <a:ext uri="{FF2B5EF4-FFF2-40B4-BE49-F238E27FC236}">
                <a16:creationId xmlns:a16="http://schemas.microsoft.com/office/drawing/2014/main" id="{76AA0354-ED24-4207-9E38-DDA39BCB1A20}"/>
              </a:ext>
            </a:extLst>
          </p:cNvPr>
          <p:cNvSpPr>
            <a:spLocks noGrp="1"/>
          </p:cNvSpPr>
          <p:nvPr>
            <p:ph idx="1"/>
          </p:nvPr>
        </p:nvSpPr>
        <p:spPr>
          <a:xfrm>
            <a:off x="1176865" y="1517905"/>
            <a:ext cx="6798736" cy="4690870"/>
          </a:xfrm>
        </p:spPr>
        <p:txBody>
          <a:bodyPr>
            <a:noAutofit/>
          </a:bodyPr>
          <a:lstStyle/>
          <a:p>
            <a:pPr marL="0" indent="0">
              <a:buNone/>
            </a:pPr>
            <a:r>
              <a:rPr lang="en-IN" sz="1800" u="sng" dirty="0"/>
              <a:t>10.  LINE GRAPH- Group the data by </a:t>
            </a:r>
            <a:r>
              <a:rPr lang="en-IN" sz="1800" u="sng" dirty="0" err="1"/>
              <a:t>ProductType</a:t>
            </a:r>
            <a:r>
              <a:rPr lang="en-IN" sz="1800" u="sng" dirty="0"/>
              <a:t> and count the products</a:t>
            </a:r>
            <a:endParaRPr lang="en-IN" sz="1800" dirty="0"/>
          </a:p>
          <a:p>
            <a:pPr marL="0" indent="0">
              <a:buNone/>
            </a:pPr>
            <a:br>
              <a:rPr lang="en-IN" sz="1800" dirty="0"/>
            </a:br>
            <a:br>
              <a:rPr lang="en-IN" sz="1800" dirty="0"/>
            </a:br>
            <a:r>
              <a:rPr lang="en-IN" sz="1800" dirty="0"/>
              <a:t>Code:</a:t>
            </a:r>
          </a:p>
          <a:p>
            <a:pPr marL="0" indent="0">
              <a:buNone/>
            </a:pPr>
            <a:br>
              <a:rPr lang="en-IN" sz="1800" dirty="0"/>
            </a:br>
            <a:br>
              <a:rPr lang="en-IN" sz="1800" dirty="0"/>
            </a:br>
            <a:r>
              <a:rPr lang="en-IN" sz="1800" dirty="0"/>
              <a:t>x &lt;- </a:t>
            </a:r>
            <a:r>
              <a:rPr lang="en-IN" sz="1800" dirty="0" err="1"/>
              <a:t>tapply</a:t>
            </a:r>
            <a:r>
              <a:rPr lang="en-IN" sz="1800" dirty="0"/>
              <a:t>(</a:t>
            </a:r>
            <a:r>
              <a:rPr lang="en-IN" sz="1800" dirty="0" err="1"/>
              <a:t>cc$CDPHId,cc$ChemicalCount</a:t>
            </a:r>
            <a:r>
              <a:rPr lang="en-IN" sz="1800" dirty="0"/>
              <a:t>, mean)</a:t>
            </a:r>
          </a:p>
          <a:p>
            <a:pPr marL="0" indent="0">
              <a:buNone/>
            </a:pPr>
            <a:r>
              <a:rPr lang="en-IN" sz="1800" dirty="0"/>
              <a:t>print(x)</a:t>
            </a:r>
          </a:p>
          <a:p>
            <a:pPr marL="0" indent="0">
              <a:buNone/>
            </a:pPr>
            <a:r>
              <a:rPr lang="en-IN" sz="1800" dirty="0"/>
              <a:t>plot(</a:t>
            </a:r>
            <a:r>
              <a:rPr lang="en-IN" sz="1800" dirty="0" err="1"/>
              <a:t>x,type</a:t>
            </a:r>
            <a:r>
              <a:rPr lang="en-IN" sz="1800" dirty="0"/>
              <a:t> = '</a:t>
            </a:r>
            <a:r>
              <a:rPr lang="en-IN" sz="1800" dirty="0" err="1"/>
              <a:t>l',col</a:t>
            </a:r>
            <a:r>
              <a:rPr lang="en-IN" sz="1800" dirty="0"/>
              <a:t> = 'red',</a:t>
            </a:r>
            <a:r>
              <a:rPr lang="en-IN" sz="1800" dirty="0" err="1"/>
              <a:t>xlim</a:t>
            </a:r>
            <a:r>
              <a:rPr lang="en-IN" sz="1800" dirty="0"/>
              <a:t> = c(0,10),</a:t>
            </a:r>
          </a:p>
          <a:p>
            <a:pPr marL="0" indent="0">
              <a:buNone/>
            </a:pPr>
            <a:r>
              <a:rPr lang="en-IN" sz="1800" dirty="0"/>
              <a:t>     </a:t>
            </a:r>
            <a:r>
              <a:rPr lang="en-IN" sz="1800" dirty="0" err="1"/>
              <a:t>xlab</a:t>
            </a:r>
            <a:r>
              <a:rPr lang="en-IN" sz="1800" dirty="0"/>
              <a:t> = "Chemical Count",</a:t>
            </a:r>
            <a:r>
              <a:rPr lang="en-IN" sz="1800" dirty="0" err="1"/>
              <a:t>ylab</a:t>
            </a:r>
            <a:r>
              <a:rPr lang="en-IN" sz="1800" dirty="0"/>
              <a:t> = "Chemical CDPHID",</a:t>
            </a:r>
          </a:p>
          <a:p>
            <a:pPr marL="0" indent="0">
              <a:buNone/>
            </a:pPr>
            <a:r>
              <a:rPr lang="en-IN" sz="1800" dirty="0"/>
              <a:t>     main= "Chemical count by </a:t>
            </a:r>
            <a:r>
              <a:rPr lang="en-IN" sz="1800" dirty="0" err="1"/>
              <a:t>CDPHId</a:t>
            </a:r>
            <a:r>
              <a:rPr lang="en-IN" sz="1800" dirty="0"/>
              <a:t>")</a:t>
            </a:r>
          </a:p>
          <a:p>
            <a:pPr marL="0" indent="0">
              <a:buNone/>
            </a:pPr>
            <a:r>
              <a:rPr lang="en-IN" sz="1800" dirty="0"/>
              <a:t>grid()</a:t>
            </a:r>
          </a:p>
          <a:p>
            <a:pPr marL="0" indent="0">
              <a:buNone/>
            </a:pPr>
            <a:br>
              <a:rPr lang="en-IN" sz="1800" dirty="0"/>
            </a:br>
            <a:br>
              <a:rPr lang="en-IN" sz="1800" dirty="0"/>
            </a:br>
            <a:br>
              <a:rPr lang="en-IN" sz="1800" dirty="0"/>
            </a:br>
            <a:br>
              <a:rPr lang="en-IN" sz="1800" dirty="0"/>
            </a:br>
            <a:endParaRPr lang="en-IN" sz="1800" dirty="0"/>
          </a:p>
        </p:txBody>
      </p:sp>
    </p:spTree>
    <p:extLst>
      <p:ext uri="{BB962C8B-B14F-4D97-AF65-F5344CB8AC3E}">
        <p14:creationId xmlns:p14="http://schemas.microsoft.com/office/powerpoint/2010/main" val="1147129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Description</a:t>
            </a:r>
          </a:p>
        </p:txBody>
      </p:sp>
      <p:sp>
        <p:nvSpPr>
          <p:cNvPr id="3" name="Content Placeholder 2"/>
          <p:cNvSpPr>
            <a:spLocks noGrp="1"/>
          </p:cNvSpPr>
          <p:nvPr>
            <p:ph idx="1"/>
          </p:nvPr>
        </p:nvSpPr>
        <p:spPr/>
        <p:txBody>
          <a:bodyPr/>
          <a:lstStyle/>
          <a:p>
            <a:r>
              <a:t>Modules:</a:t>
            </a:r>
          </a:p>
          <a:p>
            <a:r>
              <a:t>- Data Collection</a:t>
            </a:r>
          </a:p>
          <a:p>
            <a:r>
              <a:t>- Data Preparation</a:t>
            </a:r>
          </a:p>
          <a:p>
            <a:r>
              <a:t>- Data Analysis</a:t>
            </a:r>
          </a:p>
          <a:p>
            <a:r>
              <a:t>- Visualization</a:t>
            </a:r>
          </a:p>
          <a:p>
            <a:r>
              <a:t>- Interpretation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B80467B8-2717-7522-D884-2E7F8D80C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889" y="1240345"/>
            <a:ext cx="7460596" cy="4377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202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F76F77-E95C-50B5-61F0-0A2C1948AF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4DBAD2-DD3F-5A47-B354-437AE482BF37}"/>
              </a:ext>
            </a:extLst>
          </p:cNvPr>
          <p:cNvSpPr>
            <a:spLocks noGrp="1"/>
          </p:cNvSpPr>
          <p:nvPr>
            <p:ph type="title"/>
          </p:nvPr>
        </p:nvSpPr>
        <p:spPr>
          <a:xfrm>
            <a:off x="1176866" y="649225"/>
            <a:ext cx="6798734" cy="685799"/>
          </a:xfrm>
        </p:spPr>
        <p:txBody>
          <a:bodyPr>
            <a:normAutofit fontScale="90000"/>
          </a:bodyPr>
          <a:lstStyle/>
          <a:p>
            <a:r>
              <a:rPr lang="en-US" dirty="0"/>
              <a:t>CODE OUTPUT PREVIEW</a:t>
            </a:r>
            <a:endParaRPr lang="en-IN" dirty="0"/>
          </a:p>
        </p:txBody>
      </p:sp>
      <p:pic>
        <p:nvPicPr>
          <p:cNvPr id="5" name="Content Placeholder 4">
            <a:extLst>
              <a:ext uri="{FF2B5EF4-FFF2-40B4-BE49-F238E27FC236}">
                <a16:creationId xmlns:a16="http://schemas.microsoft.com/office/drawing/2014/main" id="{4C9AD8DA-69A5-77E8-0A78-FB402B73D5B7}"/>
              </a:ext>
            </a:extLst>
          </p:cNvPr>
          <p:cNvPicPr>
            <a:picLocks noGrp="1" noChangeAspect="1"/>
          </p:cNvPicPr>
          <p:nvPr>
            <p:ph idx="1"/>
          </p:nvPr>
        </p:nvPicPr>
        <p:blipFill>
          <a:blip r:embed="rId2"/>
          <a:srcRect/>
          <a:stretch/>
        </p:blipFill>
        <p:spPr>
          <a:xfrm>
            <a:off x="725348" y="1773936"/>
            <a:ext cx="7892572" cy="3310128"/>
          </a:xfrm>
        </p:spPr>
      </p:pic>
    </p:spTree>
    <p:extLst>
      <p:ext uri="{BB962C8B-B14F-4D97-AF65-F5344CB8AC3E}">
        <p14:creationId xmlns:p14="http://schemas.microsoft.com/office/powerpoint/2010/main" val="3463985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8E8F12-E792-574F-D160-1B024AA46E7F}"/>
            </a:ext>
          </a:extLst>
        </p:cNvPr>
        <p:cNvGrpSpPr/>
        <p:nvPr/>
      </p:nvGrpSpPr>
      <p:grpSpPr>
        <a:xfrm>
          <a:off x="0" y="0"/>
          <a:ext cx="0" cy="0"/>
          <a:chOff x="0" y="0"/>
          <a:chExt cx="0" cy="0"/>
        </a:xfrm>
      </p:grpSpPr>
      <p:pic>
        <p:nvPicPr>
          <p:cNvPr id="14338" name="Picture 2">
            <a:extLst>
              <a:ext uri="{FF2B5EF4-FFF2-40B4-BE49-F238E27FC236}">
                <a16:creationId xmlns:a16="http://schemas.microsoft.com/office/drawing/2014/main" id="{C9DA3B10-0977-64A0-574E-6A64B1A07ACF}"/>
              </a:ext>
            </a:extLst>
          </p:cNvPr>
          <p:cNvPicPr>
            <a:picLocks noChangeAspect="1" noChangeArrowheads="1"/>
          </p:cNvPicPr>
          <p:nvPr/>
        </p:nvPicPr>
        <p:blipFill>
          <a:blip r:embed="rId2"/>
          <a:srcRect/>
          <a:stretch/>
        </p:blipFill>
        <p:spPr bwMode="auto">
          <a:xfrm>
            <a:off x="720210" y="1042417"/>
            <a:ext cx="7712311" cy="4575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191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81B37-B8F0-F851-447F-310C290371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597D15-2B0A-57B7-910B-222EFB5B82AB}"/>
              </a:ext>
            </a:extLst>
          </p:cNvPr>
          <p:cNvSpPr>
            <a:spLocks noGrp="1"/>
          </p:cNvSpPr>
          <p:nvPr>
            <p:ph type="title"/>
          </p:nvPr>
        </p:nvSpPr>
        <p:spPr>
          <a:xfrm>
            <a:off x="1176866" y="649225"/>
            <a:ext cx="6798734" cy="685799"/>
          </a:xfrm>
        </p:spPr>
        <p:txBody>
          <a:bodyPr>
            <a:normAutofit fontScale="90000"/>
          </a:bodyPr>
          <a:lstStyle/>
          <a:p>
            <a:r>
              <a:rPr lang="en-US" dirty="0"/>
              <a:t>CODE OUTPUT PREVIEW</a:t>
            </a:r>
            <a:endParaRPr lang="en-IN" dirty="0"/>
          </a:p>
        </p:txBody>
      </p:sp>
      <p:pic>
        <p:nvPicPr>
          <p:cNvPr id="5" name="Content Placeholder 4">
            <a:extLst>
              <a:ext uri="{FF2B5EF4-FFF2-40B4-BE49-F238E27FC236}">
                <a16:creationId xmlns:a16="http://schemas.microsoft.com/office/drawing/2014/main" id="{41AD2573-3F5F-9FD3-7396-30C4E1F4EB15}"/>
              </a:ext>
            </a:extLst>
          </p:cNvPr>
          <p:cNvPicPr>
            <a:picLocks noGrp="1" noChangeAspect="1"/>
          </p:cNvPicPr>
          <p:nvPr>
            <p:ph idx="1"/>
          </p:nvPr>
        </p:nvPicPr>
        <p:blipFill>
          <a:blip r:embed="rId2"/>
          <a:srcRect/>
          <a:stretch/>
        </p:blipFill>
        <p:spPr>
          <a:xfrm>
            <a:off x="725348" y="1773936"/>
            <a:ext cx="7892572" cy="3310128"/>
          </a:xfrm>
        </p:spPr>
      </p:pic>
    </p:spTree>
    <p:extLst>
      <p:ext uri="{BB962C8B-B14F-4D97-AF65-F5344CB8AC3E}">
        <p14:creationId xmlns:p14="http://schemas.microsoft.com/office/powerpoint/2010/main" val="2064834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78AC9-E474-8E88-66D0-19307E8511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5B0F8E-0F3C-5D4C-2035-D58C81AC9B6E}"/>
              </a:ext>
            </a:extLst>
          </p:cNvPr>
          <p:cNvSpPr>
            <a:spLocks noGrp="1"/>
          </p:cNvSpPr>
          <p:nvPr>
            <p:ph type="title"/>
          </p:nvPr>
        </p:nvSpPr>
        <p:spPr>
          <a:xfrm>
            <a:off x="1176866" y="649225"/>
            <a:ext cx="6798734" cy="685799"/>
          </a:xfrm>
        </p:spPr>
        <p:txBody>
          <a:bodyPr>
            <a:normAutofit fontScale="90000"/>
          </a:bodyPr>
          <a:lstStyle/>
          <a:p>
            <a:r>
              <a:rPr lang="en-US" dirty="0"/>
              <a:t>CODE OUTPUT PREVIEW</a:t>
            </a:r>
            <a:endParaRPr lang="en-IN" dirty="0"/>
          </a:p>
        </p:txBody>
      </p:sp>
      <p:pic>
        <p:nvPicPr>
          <p:cNvPr id="5" name="Content Placeholder 4">
            <a:extLst>
              <a:ext uri="{FF2B5EF4-FFF2-40B4-BE49-F238E27FC236}">
                <a16:creationId xmlns:a16="http://schemas.microsoft.com/office/drawing/2014/main" id="{5006F3BB-A981-963E-F0D1-907C20ED566B}"/>
              </a:ext>
            </a:extLst>
          </p:cNvPr>
          <p:cNvPicPr>
            <a:picLocks noGrp="1" noChangeAspect="1"/>
          </p:cNvPicPr>
          <p:nvPr>
            <p:ph idx="1"/>
          </p:nvPr>
        </p:nvPicPr>
        <p:blipFill>
          <a:blip r:embed="rId2"/>
          <a:srcRect/>
          <a:stretch/>
        </p:blipFill>
        <p:spPr>
          <a:xfrm>
            <a:off x="725348" y="1773936"/>
            <a:ext cx="7892572" cy="3310128"/>
          </a:xfrm>
        </p:spPr>
      </p:pic>
    </p:spTree>
    <p:extLst>
      <p:ext uri="{BB962C8B-B14F-4D97-AF65-F5344CB8AC3E}">
        <p14:creationId xmlns:p14="http://schemas.microsoft.com/office/powerpoint/2010/main" val="2761063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320F6-AF6E-885C-6A70-10B808D9EF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5DBF65-CCBE-F9E4-F257-F20DA5F4FBA5}"/>
              </a:ext>
            </a:extLst>
          </p:cNvPr>
          <p:cNvSpPr>
            <a:spLocks noGrp="1"/>
          </p:cNvSpPr>
          <p:nvPr>
            <p:ph type="title"/>
          </p:nvPr>
        </p:nvSpPr>
        <p:spPr>
          <a:xfrm>
            <a:off x="1176866" y="649225"/>
            <a:ext cx="6798734" cy="685799"/>
          </a:xfrm>
        </p:spPr>
        <p:txBody>
          <a:bodyPr>
            <a:normAutofit fontScale="90000"/>
          </a:bodyPr>
          <a:lstStyle/>
          <a:p>
            <a:r>
              <a:rPr lang="en-US" dirty="0"/>
              <a:t>CODE OUTPUT PREVIEW</a:t>
            </a:r>
            <a:endParaRPr lang="en-IN" dirty="0"/>
          </a:p>
        </p:txBody>
      </p:sp>
      <p:pic>
        <p:nvPicPr>
          <p:cNvPr id="5" name="Content Placeholder 4">
            <a:extLst>
              <a:ext uri="{FF2B5EF4-FFF2-40B4-BE49-F238E27FC236}">
                <a16:creationId xmlns:a16="http://schemas.microsoft.com/office/drawing/2014/main" id="{19E6282A-0FDB-7C48-B72D-D8BA0020402F}"/>
              </a:ext>
            </a:extLst>
          </p:cNvPr>
          <p:cNvPicPr>
            <a:picLocks noGrp="1" noChangeAspect="1"/>
          </p:cNvPicPr>
          <p:nvPr>
            <p:ph idx="1"/>
          </p:nvPr>
        </p:nvPicPr>
        <p:blipFill>
          <a:blip r:embed="rId2"/>
          <a:srcRect/>
          <a:stretch/>
        </p:blipFill>
        <p:spPr>
          <a:xfrm>
            <a:off x="725348" y="1773936"/>
            <a:ext cx="7892572" cy="3310128"/>
          </a:xfrm>
        </p:spPr>
      </p:pic>
    </p:spTree>
    <p:extLst>
      <p:ext uri="{BB962C8B-B14F-4D97-AF65-F5344CB8AC3E}">
        <p14:creationId xmlns:p14="http://schemas.microsoft.com/office/powerpoint/2010/main" val="961281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048EB-237C-C9D3-0C86-CFD0573E54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BC3C8D-D6A3-7D4D-1BFA-950A96F5A831}"/>
              </a:ext>
            </a:extLst>
          </p:cNvPr>
          <p:cNvSpPr>
            <a:spLocks noGrp="1"/>
          </p:cNvSpPr>
          <p:nvPr>
            <p:ph type="title"/>
          </p:nvPr>
        </p:nvSpPr>
        <p:spPr>
          <a:xfrm>
            <a:off x="1176866" y="649225"/>
            <a:ext cx="6798734" cy="685799"/>
          </a:xfrm>
        </p:spPr>
        <p:txBody>
          <a:bodyPr>
            <a:normAutofit fontScale="90000"/>
          </a:bodyPr>
          <a:lstStyle/>
          <a:p>
            <a:r>
              <a:rPr lang="en-US" dirty="0"/>
              <a:t>CODE OUTPUT PREVIEW</a:t>
            </a:r>
            <a:endParaRPr lang="en-IN" dirty="0"/>
          </a:p>
        </p:txBody>
      </p:sp>
      <p:pic>
        <p:nvPicPr>
          <p:cNvPr id="5" name="Content Placeholder 4">
            <a:extLst>
              <a:ext uri="{FF2B5EF4-FFF2-40B4-BE49-F238E27FC236}">
                <a16:creationId xmlns:a16="http://schemas.microsoft.com/office/drawing/2014/main" id="{4B2D9CA6-4228-D463-34C8-D5E4016F87BD}"/>
              </a:ext>
            </a:extLst>
          </p:cNvPr>
          <p:cNvPicPr>
            <a:picLocks noGrp="1" noChangeAspect="1"/>
          </p:cNvPicPr>
          <p:nvPr>
            <p:ph idx="1"/>
          </p:nvPr>
        </p:nvPicPr>
        <p:blipFill>
          <a:blip r:embed="rId2"/>
          <a:srcRect/>
          <a:stretch/>
        </p:blipFill>
        <p:spPr>
          <a:xfrm>
            <a:off x="625714" y="1810512"/>
            <a:ext cx="7892572" cy="3310128"/>
          </a:xfrm>
        </p:spPr>
      </p:pic>
    </p:spTree>
    <p:extLst>
      <p:ext uri="{BB962C8B-B14F-4D97-AF65-F5344CB8AC3E}">
        <p14:creationId xmlns:p14="http://schemas.microsoft.com/office/powerpoint/2010/main" val="27555956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3791D-B9EA-7829-DF03-431AA8955A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392FC1-1B43-9D87-7A8A-01954304DB04}"/>
              </a:ext>
            </a:extLst>
          </p:cNvPr>
          <p:cNvSpPr>
            <a:spLocks noGrp="1"/>
          </p:cNvSpPr>
          <p:nvPr>
            <p:ph type="title"/>
          </p:nvPr>
        </p:nvSpPr>
        <p:spPr>
          <a:xfrm>
            <a:off x="1176866" y="649225"/>
            <a:ext cx="6798734" cy="685799"/>
          </a:xfrm>
        </p:spPr>
        <p:txBody>
          <a:bodyPr>
            <a:normAutofit fontScale="90000"/>
          </a:bodyPr>
          <a:lstStyle/>
          <a:p>
            <a:r>
              <a:rPr lang="en-US" dirty="0"/>
              <a:t>CODE OUTPUT PREVIEW</a:t>
            </a:r>
            <a:endParaRPr lang="en-IN" dirty="0"/>
          </a:p>
        </p:txBody>
      </p:sp>
      <p:pic>
        <p:nvPicPr>
          <p:cNvPr id="5" name="Content Placeholder 4">
            <a:extLst>
              <a:ext uri="{FF2B5EF4-FFF2-40B4-BE49-F238E27FC236}">
                <a16:creationId xmlns:a16="http://schemas.microsoft.com/office/drawing/2014/main" id="{23756A4D-8612-2EF1-295C-9081F3C93070}"/>
              </a:ext>
            </a:extLst>
          </p:cNvPr>
          <p:cNvPicPr>
            <a:picLocks noGrp="1" noChangeAspect="1"/>
          </p:cNvPicPr>
          <p:nvPr>
            <p:ph idx="1"/>
          </p:nvPr>
        </p:nvPicPr>
        <p:blipFill>
          <a:blip r:embed="rId2"/>
          <a:srcRect/>
          <a:stretch/>
        </p:blipFill>
        <p:spPr>
          <a:xfrm>
            <a:off x="625714" y="1810512"/>
            <a:ext cx="7892572" cy="3310128"/>
          </a:xfrm>
        </p:spPr>
      </p:pic>
    </p:spTree>
    <p:extLst>
      <p:ext uri="{BB962C8B-B14F-4D97-AF65-F5344CB8AC3E}">
        <p14:creationId xmlns:p14="http://schemas.microsoft.com/office/powerpoint/2010/main" val="31253314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88DCE-56CC-79CB-E3D3-7C10B5AFB7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17CFE5-6CF6-481A-6A64-16C0BD095CA5}"/>
              </a:ext>
            </a:extLst>
          </p:cNvPr>
          <p:cNvSpPr>
            <a:spLocks noGrp="1"/>
          </p:cNvSpPr>
          <p:nvPr>
            <p:ph type="title"/>
          </p:nvPr>
        </p:nvSpPr>
        <p:spPr>
          <a:xfrm>
            <a:off x="1176866" y="649225"/>
            <a:ext cx="6798734" cy="685799"/>
          </a:xfrm>
        </p:spPr>
        <p:txBody>
          <a:bodyPr>
            <a:normAutofit fontScale="90000"/>
          </a:bodyPr>
          <a:lstStyle/>
          <a:p>
            <a:r>
              <a:rPr lang="en-US" dirty="0"/>
              <a:t>CODE OUTPUT PREVIEW</a:t>
            </a:r>
            <a:endParaRPr lang="en-IN" dirty="0"/>
          </a:p>
        </p:txBody>
      </p:sp>
      <p:pic>
        <p:nvPicPr>
          <p:cNvPr id="5" name="Content Placeholder 4">
            <a:extLst>
              <a:ext uri="{FF2B5EF4-FFF2-40B4-BE49-F238E27FC236}">
                <a16:creationId xmlns:a16="http://schemas.microsoft.com/office/drawing/2014/main" id="{A486C2E2-16A2-6022-CE1F-F479052D3257}"/>
              </a:ext>
            </a:extLst>
          </p:cNvPr>
          <p:cNvPicPr>
            <a:picLocks noGrp="1" noChangeAspect="1"/>
          </p:cNvPicPr>
          <p:nvPr>
            <p:ph idx="1"/>
          </p:nvPr>
        </p:nvPicPr>
        <p:blipFill>
          <a:blip r:embed="rId2"/>
          <a:srcRect/>
          <a:stretch/>
        </p:blipFill>
        <p:spPr>
          <a:xfrm>
            <a:off x="625714" y="1810512"/>
            <a:ext cx="7892572" cy="3310128"/>
          </a:xfrm>
        </p:spPr>
      </p:pic>
    </p:spTree>
    <p:extLst>
      <p:ext uri="{BB962C8B-B14F-4D97-AF65-F5344CB8AC3E}">
        <p14:creationId xmlns:p14="http://schemas.microsoft.com/office/powerpoint/2010/main" val="5361839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DC647-53DF-9D10-9CD9-0BA5AF869D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EECF2A-9F2A-E8C3-59B6-0DD98217934D}"/>
              </a:ext>
            </a:extLst>
          </p:cNvPr>
          <p:cNvSpPr>
            <a:spLocks noGrp="1"/>
          </p:cNvSpPr>
          <p:nvPr>
            <p:ph type="title"/>
          </p:nvPr>
        </p:nvSpPr>
        <p:spPr>
          <a:xfrm>
            <a:off x="1176866" y="649225"/>
            <a:ext cx="6798734" cy="685799"/>
          </a:xfrm>
        </p:spPr>
        <p:txBody>
          <a:bodyPr>
            <a:normAutofit fontScale="90000"/>
          </a:bodyPr>
          <a:lstStyle/>
          <a:p>
            <a:r>
              <a:rPr lang="en-US" dirty="0"/>
              <a:t>CONCLUSION</a:t>
            </a:r>
            <a:endParaRPr lang="en-IN" dirty="0"/>
          </a:p>
        </p:txBody>
      </p:sp>
      <p:sp>
        <p:nvSpPr>
          <p:cNvPr id="3" name="Content Placeholder 2">
            <a:extLst>
              <a:ext uri="{FF2B5EF4-FFF2-40B4-BE49-F238E27FC236}">
                <a16:creationId xmlns:a16="http://schemas.microsoft.com/office/drawing/2014/main" id="{2A1D2D76-EC67-61DB-16EE-6E4871558C53}"/>
              </a:ext>
            </a:extLst>
          </p:cNvPr>
          <p:cNvSpPr>
            <a:spLocks noGrp="1"/>
          </p:cNvSpPr>
          <p:nvPr>
            <p:ph idx="1"/>
          </p:nvPr>
        </p:nvSpPr>
        <p:spPr>
          <a:xfrm>
            <a:off x="1176865" y="1517905"/>
            <a:ext cx="6798736" cy="4417228"/>
          </a:xfrm>
        </p:spPr>
        <p:txBody>
          <a:bodyPr>
            <a:noAutofit/>
          </a:bodyPr>
          <a:lstStyle/>
          <a:p>
            <a:pPr marL="0" indent="0">
              <a:buNone/>
            </a:pPr>
            <a:r>
              <a:rPr lang="en-US" sz="2400" dirty="0"/>
              <a:t>Through this project, we gained significant insights into the chemicals present in cosmetics. Our analysis helped identify common harmful ingredients and revealed trends across product categories. The project showcases how data science can enhance consumer awareness and safety in everyday products.</a:t>
            </a:r>
            <a:endParaRPr lang="en-IN" sz="2400" dirty="0"/>
          </a:p>
        </p:txBody>
      </p:sp>
    </p:spTree>
    <p:extLst>
      <p:ext uri="{BB962C8B-B14F-4D97-AF65-F5344CB8AC3E}">
        <p14:creationId xmlns:p14="http://schemas.microsoft.com/office/powerpoint/2010/main" val="4270222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Collection</a:t>
            </a:r>
          </a:p>
        </p:txBody>
      </p:sp>
      <p:sp>
        <p:nvSpPr>
          <p:cNvPr id="3" name="Content Placeholder 2"/>
          <p:cNvSpPr>
            <a:spLocks noGrp="1"/>
          </p:cNvSpPr>
          <p:nvPr>
            <p:ph idx="1"/>
          </p:nvPr>
        </p:nvSpPr>
        <p:spPr/>
        <p:txBody>
          <a:bodyPr/>
          <a:lstStyle/>
          <a:p>
            <a:r>
              <a:t>Source: Public Cosmetic Safety Repository</a:t>
            </a:r>
          </a:p>
          <a:p>
            <a:r>
              <a:t>File: chemicals_in_makeup.csv</a:t>
            </a:r>
          </a:p>
          <a:p>
            <a:r>
              <a:t>Contents: Product names, ingredients, categories, safety ID, counts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5E05B-CA32-085E-7FA6-59221E810C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D71481-14CE-1EFE-49F4-A93374E8D22C}"/>
              </a:ext>
            </a:extLst>
          </p:cNvPr>
          <p:cNvSpPr>
            <a:spLocks noGrp="1"/>
          </p:cNvSpPr>
          <p:nvPr>
            <p:ph type="title"/>
          </p:nvPr>
        </p:nvSpPr>
        <p:spPr>
          <a:xfrm>
            <a:off x="1176866" y="649225"/>
            <a:ext cx="6798734" cy="685799"/>
          </a:xfrm>
        </p:spPr>
        <p:txBody>
          <a:bodyPr>
            <a:normAutofit fontScale="90000"/>
          </a:bodyPr>
          <a:lstStyle/>
          <a:p>
            <a:r>
              <a:rPr lang="en-US" dirty="0"/>
              <a:t>LEARNING DURING Sip</a:t>
            </a:r>
            <a:endParaRPr lang="en-IN" dirty="0"/>
          </a:p>
        </p:txBody>
      </p:sp>
      <p:sp>
        <p:nvSpPr>
          <p:cNvPr id="3" name="Content Placeholder 2">
            <a:extLst>
              <a:ext uri="{FF2B5EF4-FFF2-40B4-BE49-F238E27FC236}">
                <a16:creationId xmlns:a16="http://schemas.microsoft.com/office/drawing/2014/main" id="{63DA9B6D-4F6E-2B8B-6524-7E416BDE77A7}"/>
              </a:ext>
            </a:extLst>
          </p:cNvPr>
          <p:cNvSpPr>
            <a:spLocks noGrp="1"/>
          </p:cNvSpPr>
          <p:nvPr>
            <p:ph idx="1"/>
          </p:nvPr>
        </p:nvSpPr>
        <p:spPr>
          <a:xfrm>
            <a:off x="1176865" y="1517905"/>
            <a:ext cx="6798736" cy="4417228"/>
          </a:xfrm>
        </p:spPr>
        <p:txBody>
          <a:bodyPr>
            <a:noAutofit/>
          </a:bodyPr>
          <a:lstStyle/>
          <a:p>
            <a:pPr marL="0" indent="0">
              <a:buNone/>
            </a:pPr>
            <a:r>
              <a:rPr lang="en-US" sz="2400" dirty="0"/>
              <a:t>• Improved skills in R programming </a:t>
            </a:r>
          </a:p>
          <a:p>
            <a:pPr marL="0" indent="0">
              <a:buNone/>
            </a:pPr>
            <a:r>
              <a:rPr lang="en-US" sz="2400" dirty="0"/>
              <a:t>• Learned data cleaning, filtering, and visualization techniques </a:t>
            </a:r>
          </a:p>
          <a:p>
            <a:pPr marL="0" indent="0">
              <a:buNone/>
            </a:pPr>
            <a:r>
              <a:rPr lang="en-US" sz="2400" dirty="0"/>
              <a:t>• Understood public health implications of cosmetic ingredients </a:t>
            </a:r>
          </a:p>
          <a:p>
            <a:pPr marL="0" indent="0">
              <a:buNone/>
            </a:pPr>
            <a:r>
              <a:rPr lang="en-US" sz="2400" dirty="0"/>
              <a:t>• Developed critical thinking while interpreting analytical results</a:t>
            </a:r>
            <a:endParaRPr lang="en-IN" sz="2400" dirty="0"/>
          </a:p>
        </p:txBody>
      </p:sp>
    </p:spTree>
    <p:extLst>
      <p:ext uri="{BB962C8B-B14F-4D97-AF65-F5344CB8AC3E}">
        <p14:creationId xmlns:p14="http://schemas.microsoft.com/office/powerpoint/2010/main" val="26284061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Bibliography</a:t>
            </a:r>
          </a:p>
        </p:txBody>
      </p:sp>
      <p:sp>
        <p:nvSpPr>
          <p:cNvPr id="3" name="Content Placeholder 2"/>
          <p:cNvSpPr>
            <a:spLocks noGrp="1"/>
          </p:cNvSpPr>
          <p:nvPr>
            <p:ph idx="1"/>
          </p:nvPr>
        </p:nvSpPr>
        <p:spPr/>
        <p:txBody>
          <a:bodyPr/>
          <a:lstStyle/>
          <a:p>
            <a:r>
              <a:rPr dirty="0"/>
              <a:t>- Online references for case diagram and project resources</a:t>
            </a:r>
            <a:endParaRPr lang="en-US" dirty="0"/>
          </a:p>
          <a:p>
            <a:r>
              <a:rPr lang="en-IN" dirty="0"/>
              <a:t>-Online help for graphs</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F024C-DD01-185B-41F1-14546C8300EF}"/>
              </a:ext>
            </a:extLst>
          </p:cNvPr>
          <p:cNvSpPr>
            <a:spLocks noGrp="1"/>
          </p:cNvSpPr>
          <p:nvPr>
            <p:ph type="ctrTitle"/>
          </p:nvPr>
        </p:nvSpPr>
        <p:spPr>
          <a:xfrm>
            <a:off x="1184536" y="1024288"/>
            <a:ext cx="6939520" cy="1645920"/>
          </a:xfrm>
        </p:spPr>
        <p:txBody>
          <a:bodyPr/>
          <a:lstStyle/>
          <a:p>
            <a:r>
              <a:rPr lang="en-US" dirty="0"/>
              <a:t>THANK YOU</a:t>
            </a:r>
            <a:endParaRPr lang="en-IN" dirty="0"/>
          </a:p>
        </p:txBody>
      </p:sp>
      <p:sp>
        <p:nvSpPr>
          <p:cNvPr id="3" name="Subtitle 2">
            <a:extLst>
              <a:ext uri="{FF2B5EF4-FFF2-40B4-BE49-F238E27FC236}">
                <a16:creationId xmlns:a16="http://schemas.microsoft.com/office/drawing/2014/main" id="{72BB6153-F51A-56E6-6064-8A4068A364D9}"/>
              </a:ext>
            </a:extLst>
          </p:cNvPr>
          <p:cNvSpPr>
            <a:spLocks noGrp="1"/>
          </p:cNvSpPr>
          <p:nvPr>
            <p:ph type="subTitle" idx="1"/>
          </p:nvPr>
        </p:nvSpPr>
        <p:spPr>
          <a:xfrm>
            <a:off x="2021396" y="2977335"/>
            <a:ext cx="5101209" cy="3635622"/>
          </a:xfrm>
        </p:spPr>
        <p:txBody>
          <a:bodyPr>
            <a:normAutofit lnSpcReduction="10000"/>
          </a:bodyPr>
          <a:lstStyle/>
          <a:p>
            <a:r>
              <a:rPr lang="it-IT" sz="2000" dirty="0"/>
              <a:t>Venisha Vora - 92300527042</a:t>
            </a:r>
          </a:p>
          <a:p>
            <a:r>
              <a:rPr lang="it-IT" sz="2000" dirty="0"/>
              <a:t>Rabab Travadi - 92300527070</a:t>
            </a:r>
          </a:p>
          <a:p>
            <a:r>
              <a:rPr lang="it-IT" sz="2000" dirty="0"/>
              <a:t>Soumya Bhatt – 92320527006</a:t>
            </a:r>
          </a:p>
          <a:p>
            <a:endParaRPr lang="it-IT" sz="2000" dirty="0"/>
          </a:p>
          <a:p>
            <a:r>
              <a:rPr lang="en-IN" sz="2000" dirty="0"/>
              <a:t>Internal Guide: </a:t>
            </a:r>
          </a:p>
          <a:p>
            <a:r>
              <a:rPr lang="en-IN" sz="2000" dirty="0"/>
              <a:t>Prof. Vinod Kumar Pal</a:t>
            </a:r>
          </a:p>
          <a:p>
            <a:endParaRPr lang="en-IN" sz="2000" dirty="0"/>
          </a:p>
          <a:p>
            <a:r>
              <a:rPr lang="en-IN" sz="2000" dirty="0"/>
              <a:t>Bachelor of Computer Application (BCA)</a:t>
            </a:r>
          </a:p>
          <a:p>
            <a:r>
              <a:rPr lang="en-IN" sz="2000" dirty="0" err="1"/>
              <a:t>Marwadi</a:t>
            </a:r>
            <a:r>
              <a:rPr lang="en-IN" sz="2000" dirty="0"/>
              <a:t> University (2025-26)</a:t>
            </a:r>
          </a:p>
          <a:p>
            <a:endParaRPr lang="it-IT" sz="2000" dirty="0"/>
          </a:p>
          <a:p>
            <a:endParaRPr lang="en-IN" dirty="0"/>
          </a:p>
        </p:txBody>
      </p:sp>
    </p:spTree>
    <p:extLst>
      <p:ext uri="{BB962C8B-B14F-4D97-AF65-F5344CB8AC3E}">
        <p14:creationId xmlns:p14="http://schemas.microsoft.com/office/powerpoint/2010/main" val="1753034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Preparation</a:t>
            </a:r>
          </a:p>
        </p:txBody>
      </p:sp>
      <p:sp>
        <p:nvSpPr>
          <p:cNvPr id="3" name="Content Placeholder 2"/>
          <p:cNvSpPr>
            <a:spLocks noGrp="1"/>
          </p:cNvSpPr>
          <p:nvPr>
            <p:ph idx="1"/>
          </p:nvPr>
        </p:nvSpPr>
        <p:spPr/>
        <p:txBody>
          <a:bodyPr/>
          <a:lstStyle/>
          <a:p>
            <a:r>
              <a:t>- Cleaning and structuring data</a:t>
            </a:r>
          </a:p>
          <a:p>
            <a:r>
              <a:t>- Used subset() and order() in R</a:t>
            </a:r>
          </a:p>
          <a:p>
            <a:r>
              <a:t>Purpose: Ready dataset for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Analysis</a:t>
            </a:r>
          </a:p>
        </p:txBody>
      </p:sp>
      <p:sp>
        <p:nvSpPr>
          <p:cNvPr id="3" name="Content Placeholder 2"/>
          <p:cNvSpPr>
            <a:spLocks noGrp="1"/>
          </p:cNvSpPr>
          <p:nvPr>
            <p:ph idx="1"/>
          </p:nvPr>
        </p:nvSpPr>
        <p:spPr/>
        <p:txBody>
          <a:bodyPr/>
          <a:lstStyle/>
          <a:p>
            <a:r>
              <a:t>- Frequency distribution</a:t>
            </a:r>
          </a:p>
          <a:p>
            <a:r>
              <a:t>- Identify missing values</a:t>
            </a:r>
          </a:p>
          <a:p>
            <a:r>
              <a:t>- Filtered by categories</a:t>
            </a:r>
          </a:p>
          <a:p>
            <a:r>
              <a:t>Purpose: Reveal data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Visualization</a:t>
            </a:r>
          </a:p>
        </p:txBody>
      </p:sp>
      <p:sp>
        <p:nvSpPr>
          <p:cNvPr id="3" name="Content Placeholder 2"/>
          <p:cNvSpPr>
            <a:spLocks noGrp="1"/>
          </p:cNvSpPr>
          <p:nvPr>
            <p:ph idx="1"/>
          </p:nvPr>
        </p:nvSpPr>
        <p:spPr/>
        <p:txBody>
          <a:bodyPr/>
          <a:lstStyle/>
          <a:p>
            <a:r>
              <a:rPr dirty="0"/>
              <a:t>- Used R plotting tools</a:t>
            </a:r>
          </a:p>
          <a:p>
            <a:r>
              <a:rPr dirty="0"/>
              <a:t>- Types: Pie, bar, histogram, line</a:t>
            </a:r>
          </a:p>
          <a:p>
            <a:r>
              <a:rPr dirty="0"/>
              <a:t>Purpose: Easier understanding of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Interpretation</a:t>
            </a:r>
          </a:p>
        </p:txBody>
      </p:sp>
      <p:sp>
        <p:nvSpPr>
          <p:cNvPr id="3" name="Content Placeholder 2"/>
          <p:cNvSpPr>
            <a:spLocks noGrp="1"/>
          </p:cNvSpPr>
          <p:nvPr>
            <p:ph idx="1"/>
          </p:nvPr>
        </p:nvSpPr>
        <p:spPr/>
        <p:txBody>
          <a:bodyPr/>
          <a:lstStyle/>
          <a:p>
            <a:r>
              <a:t>- Most common products/chemicals</a:t>
            </a:r>
          </a:p>
          <a:p>
            <a:r>
              <a:t>- Category-wise usage</a:t>
            </a:r>
          </a:p>
          <a:p>
            <a:r>
              <a:t>- Correction: max() issue with alphabetical output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631873"/>
            <a:ext cx="6659542" cy="758015"/>
          </a:xfrm>
        </p:spPr>
        <p:txBody>
          <a:bodyPr/>
          <a:lstStyle/>
          <a:p>
            <a:r>
              <a:rPr dirty="0"/>
              <a:t>Flowchart</a:t>
            </a:r>
          </a:p>
        </p:txBody>
      </p:sp>
      <p:pic>
        <p:nvPicPr>
          <p:cNvPr id="21" name="Content Placeholder 20">
            <a:extLst>
              <a:ext uri="{FF2B5EF4-FFF2-40B4-BE49-F238E27FC236}">
                <a16:creationId xmlns:a16="http://schemas.microsoft.com/office/drawing/2014/main" id="{D4CA5CB8-6DE1-AEF3-17FE-3662ACA453DC}"/>
              </a:ext>
            </a:extLst>
          </p:cNvPr>
          <p:cNvPicPr>
            <a:picLocks noGrp="1" noChangeAspect="1"/>
          </p:cNvPicPr>
          <p:nvPr>
            <p:ph idx="1"/>
          </p:nvPr>
        </p:nvPicPr>
        <p:blipFill>
          <a:blip r:embed="rId2"/>
          <a:stretch>
            <a:fillRect/>
          </a:stretch>
        </p:blipFill>
        <p:spPr>
          <a:xfrm>
            <a:off x="2024052" y="1514902"/>
            <a:ext cx="4965169" cy="4785314"/>
          </a:xfrm>
        </p:spPr>
      </p:pic>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126</TotalTime>
  <Words>1044</Words>
  <Application>Microsoft Office PowerPoint</Application>
  <PresentationFormat>On-screen Show (4:3)</PresentationFormat>
  <Paragraphs>181</Paragraphs>
  <Slides>42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42</vt:i4>
      </vt:variant>
    </vt:vector>
  </HeadingPairs>
  <TitlesOfParts>
    <vt:vector size="45" baseType="lpstr">
      <vt:lpstr>Arial</vt:lpstr>
      <vt:lpstr>Gill Sans MT</vt:lpstr>
      <vt:lpstr>Parcel</vt:lpstr>
      <vt:lpstr>CHEMICALS IN MAKEUP</vt:lpstr>
      <vt:lpstr>Synopsis</vt:lpstr>
      <vt:lpstr>Project Description</vt:lpstr>
      <vt:lpstr>Data Collection</vt:lpstr>
      <vt:lpstr>Data Preparation</vt:lpstr>
      <vt:lpstr>Data Analysis</vt:lpstr>
      <vt:lpstr>Visualization</vt:lpstr>
      <vt:lpstr>Interpretation</vt:lpstr>
      <vt:lpstr>Flowchart</vt:lpstr>
      <vt:lpstr>Case Diagram</vt:lpstr>
      <vt:lpstr>Dataset Overview</vt:lpstr>
      <vt:lpstr>Data Collection Methodology</vt:lpstr>
      <vt:lpstr>CODE OUTPUT PREVIEW</vt:lpstr>
      <vt:lpstr>PowerPoint Presentation</vt:lpstr>
      <vt:lpstr>CODE OUTPUT PREVIEW</vt:lpstr>
      <vt:lpstr>PowerPoint Presentation</vt:lpstr>
      <vt:lpstr>CODE OUTPUT PREVIEW</vt:lpstr>
      <vt:lpstr>PowerPoint Presentation</vt:lpstr>
      <vt:lpstr>CODE OUTPUT PREVIEW</vt:lpstr>
      <vt:lpstr>PowerPoint Presentation</vt:lpstr>
      <vt:lpstr>CODE OUTPUT PREVIEW</vt:lpstr>
      <vt:lpstr>PowerPoint Presentation</vt:lpstr>
      <vt:lpstr>CODE OUTPUT PREVIEW</vt:lpstr>
      <vt:lpstr>PowerPoint Presentation</vt:lpstr>
      <vt:lpstr>CODE OUTPUT PREVIEW</vt:lpstr>
      <vt:lpstr>PowerPoint Presentation</vt:lpstr>
      <vt:lpstr>CODE OUTPUT PREVIEW</vt:lpstr>
      <vt:lpstr>PowerPoint Presentation</vt:lpstr>
      <vt:lpstr>CODE OUTPUT PREVIEW</vt:lpstr>
      <vt:lpstr>PowerPoint Presentation</vt:lpstr>
      <vt:lpstr>CODE OUTPUT PREVIEW</vt:lpstr>
      <vt:lpstr>PowerPoint Presentation</vt:lpstr>
      <vt:lpstr>CODE OUTPUT PREVIEW</vt:lpstr>
      <vt:lpstr>CODE OUTPUT PREVIEW</vt:lpstr>
      <vt:lpstr>CODE OUTPUT PREVIEW</vt:lpstr>
      <vt:lpstr>CODE OUTPUT PREVIEW</vt:lpstr>
      <vt:lpstr>CODE OUTPUT PREVIEW</vt:lpstr>
      <vt:lpstr>CODE OUTPUT PREVIEW</vt:lpstr>
      <vt:lpstr>CONCLUSION</vt:lpstr>
      <vt:lpstr>LEARNING DURING Sip</vt:lpstr>
      <vt:lpstr>Bibliography</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Keyur Bhatt</cp:lastModifiedBy>
  <cp:revision>21</cp:revision>
  <dcterms:created xsi:type="dcterms:W3CDTF">2013-01-27T09:14:16Z</dcterms:created>
  <dcterms:modified xsi:type="dcterms:W3CDTF">2025-06-10T18:02:14Z</dcterms:modified>
  <cp:category/>
</cp:coreProperties>
</file>