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4" r:id="rId1"/>
  </p:sldMasterIdLst>
  <p:sldIdLst>
    <p:sldId id="256" r:id="rId2"/>
    <p:sldId id="257" r:id="rId3"/>
    <p:sldId id="258" r:id="rId4"/>
    <p:sldId id="259" r:id="rId5"/>
    <p:sldId id="298" r:id="rId6"/>
    <p:sldId id="260" r:id="rId7"/>
    <p:sldId id="261" r:id="rId8"/>
    <p:sldId id="262" r:id="rId9"/>
    <p:sldId id="263" r:id="rId10"/>
    <p:sldId id="264" r:id="rId11"/>
    <p:sldId id="265" r:id="rId12"/>
    <p:sldId id="29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0" d="100"/>
          <a:sy n="70" d="100"/>
        </p:scale>
        <p:origin x="11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8427047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96320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79427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12273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BCAD085-E8A6-8845-BD4E-CB4CCA059FC4}" type="datetimeFigureOut">
              <a:rPr lang="en-US" smtClean="0"/>
              <a:t>9/7/2025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2652575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BCAD085-E8A6-8845-BD4E-CB4CCA059FC4}" type="datetimeFigureOut">
              <a:rPr lang="en-US" smtClean="0"/>
              <a:t>9/7/2025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93313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BCAD085-E8A6-8845-BD4E-CB4CCA059FC4}" type="datetimeFigureOut">
              <a:rPr lang="en-US" smtClean="0"/>
              <a:t>9/7/2025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61618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9/7/2025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49024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36321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5BCAD085-E8A6-8845-BD4E-CB4CCA059FC4}" type="datetimeFigureOut">
              <a:rPr lang="en-US" smtClean="0"/>
              <a:t>9/7/2025</a:t>
            </a:fld>
            <a:endParaRPr lang="en-US"/>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08547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BCAD085-E8A6-8845-BD4E-CB4CCA059FC4}" type="datetimeFigureOut">
              <a:rPr lang="en-US" smtClean="0"/>
              <a:t>9/7/2025</a:t>
            </a:fld>
            <a:endParaRPr lang="en-US"/>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67222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5BCAD085-E8A6-8845-BD4E-CB4CCA059FC4}" type="datetimeFigureOut">
              <a:rPr lang="en-US" smtClean="0"/>
              <a:t>9/7/2025</a:t>
            </a:fld>
            <a:endParaRPr lang="en-US"/>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983245561"/>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ctrTitle"/>
          </p:nvPr>
        </p:nvSpPr>
        <p:spPr>
          <a:xfrm>
            <a:off x="599480" y="228599"/>
            <a:ext cx="7657552" cy="900847"/>
          </a:xfrm>
        </p:spPr>
        <p:txBody>
          <a:bodyPr>
            <a:normAutofit fontScale="90000"/>
          </a:bodyPr>
          <a:lstStyle/>
          <a:p>
            <a:r>
              <a:rPr lang="en-US" sz="4000" dirty="0"/>
              <a:t>STUDENT COMPLAINT PORTAL</a:t>
            </a:r>
            <a:endParaRPr sz="4000" dirty="0"/>
          </a:p>
        </p:txBody>
      </p:sp>
      <p:sp>
        <p:nvSpPr>
          <p:cNvPr id="3" name="Subtitle 2"/>
          <p:cNvSpPr>
            <a:spLocks noGrp="1"/>
          </p:cNvSpPr>
          <p:nvPr>
            <p:ph type="subTitle" idx="1"/>
          </p:nvPr>
        </p:nvSpPr>
        <p:spPr>
          <a:xfrm>
            <a:off x="1665902" y="1257463"/>
            <a:ext cx="5308866" cy="845657"/>
          </a:xfrm>
        </p:spPr>
        <p:txBody>
          <a:bodyPr>
            <a:noAutofit/>
          </a:bodyPr>
          <a:lstStyle/>
          <a:p>
            <a:endParaRPr sz="2400" dirty="0"/>
          </a:p>
          <a:p>
            <a:r>
              <a:rPr lang="en-IN" sz="2400" dirty="0"/>
              <a:t>Soumya Bhatt - 92320527006</a:t>
            </a:r>
          </a:p>
          <a:p>
            <a:r>
              <a:rPr sz="2400" dirty="0"/>
              <a:t>Venisha Vora - 92300527042</a:t>
            </a:r>
          </a:p>
          <a:p>
            <a:r>
              <a:rPr sz="2400" dirty="0"/>
              <a:t>Rabab </a:t>
            </a:r>
            <a:r>
              <a:rPr sz="2400" dirty="0" err="1"/>
              <a:t>Travadi</a:t>
            </a:r>
            <a:r>
              <a:rPr sz="2400" dirty="0"/>
              <a:t> - 92300527070</a:t>
            </a:r>
          </a:p>
          <a:p>
            <a:endParaRPr sz="2400" dirty="0"/>
          </a:p>
          <a:p>
            <a:r>
              <a:rPr sz="2400" dirty="0">
                <a:solidFill>
                  <a:schemeClr val="bg1">
                    <a:lumMod val="95000"/>
                    <a:lumOff val="5000"/>
                  </a:schemeClr>
                </a:solidFill>
              </a:rPr>
              <a:t>Internal Guide: </a:t>
            </a:r>
            <a:endParaRPr lang="en-US" sz="2400" dirty="0">
              <a:solidFill>
                <a:schemeClr val="bg1">
                  <a:lumMod val="95000"/>
                  <a:lumOff val="5000"/>
                </a:schemeClr>
              </a:solidFill>
            </a:endParaRPr>
          </a:p>
          <a:p>
            <a:r>
              <a:rPr sz="2400" dirty="0"/>
              <a:t>Prof.</a:t>
            </a:r>
            <a:r>
              <a:rPr lang="en-US" sz="2400" dirty="0"/>
              <a:t> Vivek </a:t>
            </a:r>
            <a:r>
              <a:rPr lang="en-US" sz="2400" dirty="0" err="1"/>
              <a:t>Gondaliya</a:t>
            </a:r>
            <a:endParaRPr lang="en-US" sz="2400" dirty="0"/>
          </a:p>
          <a:p>
            <a:r>
              <a:rPr lang="en-IN" sz="2400" dirty="0"/>
              <a:t>Prof. Sushma Kumari</a:t>
            </a:r>
          </a:p>
          <a:p>
            <a:endParaRPr sz="2400" dirty="0"/>
          </a:p>
          <a:p>
            <a:r>
              <a:rPr sz="2400" dirty="0"/>
              <a:t>Bachelor of Computer Application (BCA)</a:t>
            </a:r>
          </a:p>
          <a:p>
            <a:r>
              <a:rPr sz="2400" dirty="0" err="1"/>
              <a:t>Marwadi</a:t>
            </a:r>
            <a:r>
              <a:rPr sz="2400" dirty="0"/>
              <a:t> University (2025-26)</a:t>
            </a:r>
          </a:p>
        </p:txBody>
      </p:sp>
    </p:spTree>
  </p:cSld>
  <p:clrMapOvr>
    <a:masterClrMapping/>
  </p:clrMapOvr>
  <mc:AlternateContent xmlns:mc="http://schemas.openxmlformats.org/markup-compatibility/2006">
    <mc:Choice xmlns:p14="http://schemas.microsoft.com/office/powerpoint/2010/main" Requires="p14">
      <p:transition spd="slow" p14:dur="1600">
        <p:blinds dir="vert"/>
      </p:transition>
    </mc:Choice>
    <mc:Fallback>
      <p:transition spd="slow">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631873"/>
            <a:ext cx="6659542" cy="758015"/>
          </a:xfrm>
        </p:spPr>
        <p:txBody>
          <a:bodyPr/>
          <a:lstStyle/>
          <a:p>
            <a:r>
              <a:rPr lang="en-IN" dirty="0"/>
              <a:t>Conclusion</a:t>
            </a:r>
            <a:endParaRPr dirty="0"/>
          </a:p>
        </p:txBody>
      </p:sp>
      <p:sp>
        <p:nvSpPr>
          <p:cNvPr id="4" name="Content Placeholder 3">
            <a:extLst>
              <a:ext uri="{FF2B5EF4-FFF2-40B4-BE49-F238E27FC236}">
                <a16:creationId xmlns:a16="http://schemas.microsoft.com/office/drawing/2014/main" id="{3613EB8D-6524-F923-EE44-3169EA30B84D}"/>
              </a:ext>
            </a:extLst>
          </p:cNvPr>
          <p:cNvSpPr>
            <a:spLocks noGrp="1"/>
          </p:cNvSpPr>
          <p:nvPr>
            <p:ph idx="1"/>
          </p:nvPr>
        </p:nvSpPr>
        <p:spPr>
          <a:xfrm>
            <a:off x="1106425" y="1636777"/>
            <a:ext cx="6437376" cy="4103252"/>
          </a:xfrm>
        </p:spPr>
        <p:txBody>
          <a:bodyPr>
            <a:normAutofit fontScale="92500"/>
          </a:bodyPr>
          <a:lstStyle/>
          <a:p>
            <a:r>
              <a:rPr lang="en-US" dirty="0"/>
              <a:t>The Student Complaint Portal successfully addresses the shortcomings of traditional paper-based grievance systems by providing a digital, structured, and transparent platform.</a:t>
            </a:r>
          </a:p>
          <a:p>
            <a:pPr marL="342900" indent="-342900">
              <a:buFont typeface="+mj-lt"/>
              <a:buAutoNum type="arabicPeriod"/>
            </a:pPr>
            <a:r>
              <a:rPr lang="en-US" dirty="0"/>
              <a:t>It simplifies the entire process of complaint submission by ensuring:</a:t>
            </a:r>
          </a:p>
          <a:p>
            <a:pPr marL="342900" indent="-342900">
              <a:buFont typeface="+mj-lt"/>
              <a:buAutoNum type="arabicPeriod"/>
            </a:pPr>
            <a:r>
              <a:rPr lang="en-US" dirty="0"/>
              <a:t>Quick and easy access for students.</a:t>
            </a:r>
          </a:p>
          <a:p>
            <a:pPr marL="342900" indent="-342900">
              <a:buFont typeface="+mj-lt"/>
              <a:buAutoNum type="arabicPeriod"/>
            </a:pPr>
            <a:r>
              <a:rPr lang="en-US" dirty="0"/>
              <a:t>Systematic record-keeping for administrators.</a:t>
            </a:r>
          </a:p>
          <a:p>
            <a:pPr marL="342900" indent="-342900">
              <a:buFont typeface="+mj-lt"/>
              <a:buAutoNum type="arabicPeriod"/>
            </a:pPr>
            <a:r>
              <a:rPr lang="en-US" dirty="0"/>
              <a:t>Automatic acknowledgment that builds trust.</a:t>
            </a:r>
          </a:p>
          <a:p>
            <a:pPr marL="342900" indent="-342900">
              <a:buFont typeface="+mj-lt"/>
              <a:buAutoNum type="arabicPeriod"/>
            </a:pPr>
            <a:r>
              <a:rPr lang="en-US" dirty="0"/>
              <a:t>The project demonstrates how simple technologies (Flask, HTML, CSS) can create impactful solutions in educational institutions.</a:t>
            </a:r>
          </a:p>
          <a:p>
            <a:r>
              <a:rPr lang="en-US" dirty="0"/>
              <a:t>Overall, the system improves efficiency, accountability, and communication between students and administration, ensuring that grievances are not only heard but also properly managed. </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9426" y="571500"/>
            <a:ext cx="5937755" cy="1188720"/>
          </a:xfrm>
        </p:spPr>
        <p:txBody>
          <a:bodyPr/>
          <a:lstStyle/>
          <a:p>
            <a:r>
              <a:rPr lang="en-IN" dirty="0"/>
              <a:t>Future Scope</a:t>
            </a:r>
            <a:endParaRPr dirty="0"/>
          </a:p>
        </p:txBody>
      </p:sp>
      <p:sp>
        <p:nvSpPr>
          <p:cNvPr id="3" name="Content Placeholder 2"/>
          <p:cNvSpPr>
            <a:spLocks noGrp="1"/>
          </p:cNvSpPr>
          <p:nvPr>
            <p:ph idx="1"/>
          </p:nvPr>
        </p:nvSpPr>
        <p:spPr>
          <a:xfrm>
            <a:off x="1389888" y="2071116"/>
            <a:ext cx="6729984" cy="4649724"/>
          </a:xfrm>
        </p:spPr>
        <p:txBody>
          <a:bodyPr>
            <a:normAutofit fontScale="92500" lnSpcReduction="10000"/>
          </a:bodyPr>
          <a:lstStyle/>
          <a:p>
            <a:r>
              <a:rPr lang="en-US" dirty="0"/>
              <a:t>While the current system provides a functional and user-friendly portal, it can be enhanced with advanced features to make it more robust, scalable, and institution-ready:</a:t>
            </a:r>
          </a:p>
          <a:p>
            <a:pPr marL="342900" indent="-342900">
              <a:buFont typeface="+mj-lt"/>
              <a:buAutoNum type="arabicPeriod"/>
            </a:pPr>
            <a:r>
              <a:rPr lang="en-US" dirty="0"/>
              <a:t>Database Integration: Shift from in-memory storage to persistent databases like MySQL/SQLite for large-scale use.</a:t>
            </a:r>
          </a:p>
          <a:p>
            <a:pPr marL="342900" indent="-342900">
              <a:buFont typeface="+mj-lt"/>
              <a:buAutoNum type="arabicPeriod"/>
            </a:pPr>
            <a:r>
              <a:rPr lang="en-US" dirty="0"/>
              <a:t>Automated Notifications: Send Email/SMS alerts to students regarding complaint status updates.</a:t>
            </a:r>
          </a:p>
          <a:p>
            <a:pPr marL="342900" indent="-342900">
              <a:buFont typeface="+mj-lt"/>
              <a:buAutoNum type="arabicPeriod"/>
            </a:pPr>
            <a:r>
              <a:rPr lang="en-US" dirty="0"/>
              <a:t>Categorization &amp; Priority Levels: Allow complaints to be sorted by department, type, or urgency.</a:t>
            </a:r>
          </a:p>
          <a:p>
            <a:pPr marL="342900" indent="-342900">
              <a:buFont typeface="+mj-lt"/>
              <a:buAutoNum type="arabicPeriod"/>
            </a:pPr>
            <a:r>
              <a:rPr lang="en-US" dirty="0"/>
              <a:t>Admin Dashboard &amp; Analytics: Provide administrators with visual reports and statistics to track recurring issues and response times.</a:t>
            </a:r>
          </a:p>
          <a:p>
            <a:pPr marL="342900" indent="-342900">
              <a:buFont typeface="+mj-lt"/>
              <a:buAutoNum type="arabicPeriod"/>
            </a:pPr>
            <a:r>
              <a:rPr lang="en-US" dirty="0"/>
              <a:t>User Authentication: Add secure login systems for both students and administrators.</a:t>
            </a:r>
          </a:p>
          <a:p>
            <a:pPr marL="342900" indent="-342900">
              <a:buFont typeface="+mj-lt"/>
              <a:buAutoNum type="arabicPeriod"/>
            </a:pPr>
            <a:r>
              <a:rPr lang="en-US" dirty="0"/>
              <a:t>Multi-language Support: Enable accessibility for diverse student communities.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F024C-DD01-185B-41F1-14546C8300EF}"/>
              </a:ext>
            </a:extLst>
          </p:cNvPr>
          <p:cNvSpPr>
            <a:spLocks noGrp="1"/>
          </p:cNvSpPr>
          <p:nvPr>
            <p:ph type="ctrTitle"/>
          </p:nvPr>
        </p:nvSpPr>
        <p:spPr>
          <a:xfrm>
            <a:off x="1184536" y="1024288"/>
            <a:ext cx="6939520" cy="1645920"/>
          </a:xfrm>
        </p:spPr>
        <p:txBody>
          <a:bodyPr/>
          <a:lstStyle/>
          <a:p>
            <a:r>
              <a:rPr lang="en-US" dirty="0"/>
              <a:t>THANK YOU</a:t>
            </a:r>
            <a:endParaRPr lang="en-IN" dirty="0"/>
          </a:p>
        </p:txBody>
      </p:sp>
      <p:sp>
        <p:nvSpPr>
          <p:cNvPr id="3" name="Subtitle 2">
            <a:extLst>
              <a:ext uri="{FF2B5EF4-FFF2-40B4-BE49-F238E27FC236}">
                <a16:creationId xmlns:a16="http://schemas.microsoft.com/office/drawing/2014/main" id="{72BB6153-F51A-56E6-6064-8A4068A364D9}"/>
              </a:ext>
            </a:extLst>
          </p:cNvPr>
          <p:cNvSpPr>
            <a:spLocks noGrp="1"/>
          </p:cNvSpPr>
          <p:nvPr>
            <p:ph type="subTitle" idx="1"/>
          </p:nvPr>
        </p:nvSpPr>
        <p:spPr>
          <a:xfrm>
            <a:off x="2021396" y="2977335"/>
            <a:ext cx="5101209" cy="3635622"/>
          </a:xfrm>
        </p:spPr>
        <p:txBody>
          <a:bodyPr>
            <a:normAutofit fontScale="92500" lnSpcReduction="20000"/>
          </a:bodyPr>
          <a:lstStyle/>
          <a:p>
            <a:r>
              <a:rPr lang="it-IT" sz="2000" dirty="0"/>
              <a:t>Venisha Vora - 92300527042</a:t>
            </a:r>
          </a:p>
          <a:p>
            <a:r>
              <a:rPr lang="it-IT" sz="2000" dirty="0"/>
              <a:t>Rabab Travadi - 92300527070</a:t>
            </a:r>
          </a:p>
          <a:p>
            <a:r>
              <a:rPr lang="it-IT" sz="2000" dirty="0"/>
              <a:t>Soumya Bhatt – 92320527006</a:t>
            </a:r>
          </a:p>
          <a:p>
            <a:endParaRPr lang="it-IT" sz="2000" dirty="0"/>
          </a:p>
          <a:p>
            <a:r>
              <a:rPr lang="en-IN" sz="2000" dirty="0"/>
              <a:t>Internal Guide: </a:t>
            </a:r>
          </a:p>
          <a:p>
            <a:r>
              <a:rPr lang="en-IN" sz="2000" dirty="0"/>
              <a:t>Prof. Vivek </a:t>
            </a:r>
            <a:r>
              <a:rPr lang="en-IN" sz="2000" dirty="0" err="1"/>
              <a:t>Gondaliya</a:t>
            </a:r>
            <a:endParaRPr lang="en-IN" sz="2000" dirty="0"/>
          </a:p>
          <a:p>
            <a:r>
              <a:rPr lang="en-IN" sz="2000" dirty="0"/>
              <a:t>Prof. Sushma Kumari</a:t>
            </a:r>
          </a:p>
          <a:p>
            <a:endParaRPr lang="en-IN" sz="2000" dirty="0"/>
          </a:p>
          <a:p>
            <a:r>
              <a:rPr lang="en-IN" sz="2000" dirty="0"/>
              <a:t>Bachelor of Computer Application (BCA)</a:t>
            </a:r>
          </a:p>
          <a:p>
            <a:r>
              <a:rPr lang="en-IN" sz="2000" dirty="0"/>
              <a:t>Marwadi University (2025-26)</a:t>
            </a:r>
          </a:p>
          <a:p>
            <a:endParaRPr lang="it-IT" sz="2000" dirty="0"/>
          </a:p>
          <a:p>
            <a:endParaRPr lang="en-IN" dirty="0"/>
          </a:p>
        </p:txBody>
      </p:sp>
    </p:spTree>
    <p:extLst>
      <p:ext uri="{BB962C8B-B14F-4D97-AF65-F5344CB8AC3E}">
        <p14:creationId xmlns:p14="http://schemas.microsoft.com/office/powerpoint/2010/main" val="1753034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Synopsis</a:t>
            </a:r>
          </a:p>
        </p:txBody>
      </p:sp>
      <p:sp>
        <p:nvSpPr>
          <p:cNvPr id="3" name="Content Placeholder 2"/>
          <p:cNvSpPr>
            <a:spLocks noGrp="1"/>
          </p:cNvSpPr>
          <p:nvPr>
            <p:ph idx="1"/>
          </p:nvPr>
        </p:nvSpPr>
        <p:spPr/>
        <p:txBody>
          <a:bodyPr>
            <a:normAutofit fontScale="92500" lnSpcReduction="10000"/>
          </a:bodyPr>
          <a:lstStyle/>
          <a:p>
            <a:r>
              <a:rPr lang="en-US" dirty="0"/>
              <a:t>The Student Complaint Portal is a web-based application designed to streamline grievance submission and handling in educational institutions. </a:t>
            </a:r>
          </a:p>
          <a:p>
            <a:r>
              <a:rPr lang="en-US" dirty="0"/>
              <a:t>Instead of relying on inefficient paper-based methods, students can conveniently log in, fill a complaint form, and track their submissions. </a:t>
            </a:r>
          </a:p>
          <a:p>
            <a:r>
              <a:rPr lang="en-US" dirty="0"/>
              <a:t>The system promotes transparency, accountability, and timely resolution by maintaining records, sending acknowledgments, and providing structured access to administrators. Built with Python Flask (backend) and HTML/CSS (frontend), the portal is lightweight, scalable, and user-friendly.</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Description</a:t>
            </a:r>
          </a:p>
        </p:txBody>
      </p:sp>
      <p:sp>
        <p:nvSpPr>
          <p:cNvPr id="3" name="Content Placeholder 2"/>
          <p:cNvSpPr>
            <a:spLocks noGrp="1"/>
          </p:cNvSpPr>
          <p:nvPr>
            <p:ph idx="1"/>
          </p:nvPr>
        </p:nvSpPr>
        <p:spPr/>
        <p:txBody>
          <a:bodyPr>
            <a:normAutofit fontScale="92500" lnSpcReduction="10000"/>
          </a:bodyPr>
          <a:lstStyle/>
          <a:p>
            <a:r>
              <a:rPr lang="en-US" dirty="0"/>
              <a:t>Managing student grievances is vital for maintaining academic quality and student satisfaction. Traditional manual systems often result in delays, mismanagement, and lack of transparency. The Student Complaint Portal addresses these challenges by providing a centralized online system that ensures:</a:t>
            </a:r>
          </a:p>
          <a:p>
            <a:pPr>
              <a:buFont typeface="Wingdings" panose="05000000000000000000" pitchFamily="2" charset="2"/>
              <a:buChar char="q"/>
            </a:pPr>
            <a:r>
              <a:rPr lang="en-US" dirty="0"/>
              <a:t>Quick complaint submission with acknowledgment.</a:t>
            </a:r>
          </a:p>
          <a:p>
            <a:pPr>
              <a:buFont typeface="Wingdings" panose="05000000000000000000" pitchFamily="2" charset="2"/>
              <a:buChar char="q"/>
            </a:pPr>
            <a:r>
              <a:rPr lang="en-US" dirty="0"/>
              <a:t>Structured storage and retrieval of complaint records.</a:t>
            </a:r>
          </a:p>
          <a:p>
            <a:pPr>
              <a:buFont typeface="Wingdings" panose="05000000000000000000" pitchFamily="2" charset="2"/>
              <a:buChar char="q"/>
            </a:pPr>
            <a:r>
              <a:rPr lang="en-US" dirty="0"/>
              <a:t>Simplified administrator access for review and resolution.</a:t>
            </a:r>
          </a:p>
          <a:p>
            <a:pPr>
              <a:buFont typeface="Wingdings" panose="05000000000000000000" pitchFamily="2" charset="2"/>
              <a:buChar char="q"/>
            </a:pPr>
            <a:r>
              <a:rPr lang="en-US" dirty="0"/>
              <a:t>Scalability with future integration of databases like MySQL or SQLite.</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6045" y="955548"/>
            <a:ext cx="5937755" cy="1188720"/>
          </a:xfrm>
        </p:spPr>
        <p:txBody>
          <a:bodyPr/>
          <a:lstStyle/>
          <a:p>
            <a:r>
              <a:rPr lang="en-IN" dirty="0"/>
              <a:t>Proposed Solution</a:t>
            </a:r>
            <a:endParaRPr dirty="0"/>
          </a:p>
        </p:txBody>
      </p:sp>
      <p:sp>
        <p:nvSpPr>
          <p:cNvPr id="3" name="Content Placeholder 2"/>
          <p:cNvSpPr>
            <a:spLocks noGrp="1"/>
          </p:cNvSpPr>
          <p:nvPr>
            <p:ph idx="1"/>
          </p:nvPr>
        </p:nvSpPr>
        <p:spPr/>
        <p:txBody>
          <a:bodyPr/>
          <a:lstStyle/>
          <a:p>
            <a:r>
              <a:rPr lang="en-US" dirty="0"/>
              <a:t>Centralized online portal accessible to all students.</a:t>
            </a:r>
          </a:p>
          <a:p>
            <a:r>
              <a:rPr lang="en-US" dirty="0"/>
              <a:t>Simple complaint form to ensure easy registration.</a:t>
            </a:r>
          </a:p>
          <a:p>
            <a:r>
              <a:rPr lang="en-US" dirty="0"/>
              <a:t>Automatic acknowledgment to assure students their complaint is received.</a:t>
            </a:r>
          </a:p>
          <a:p>
            <a:r>
              <a:rPr lang="en-US" dirty="0"/>
              <a:t>Structured database/records for administrators.</a:t>
            </a:r>
          </a:p>
          <a:p>
            <a:r>
              <a:rPr lang="en-US" dirty="0"/>
              <a:t>User-friendly design with clear interfaces.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F981B5-1195-7FC2-0324-1B7EAAF032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48FFE9-8F1D-B0F4-7050-CCBCBDDCECD3}"/>
              </a:ext>
            </a:extLst>
          </p:cNvPr>
          <p:cNvSpPr>
            <a:spLocks noGrp="1"/>
          </p:cNvSpPr>
          <p:nvPr>
            <p:ph type="title"/>
          </p:nvPr>
        </p:nvSpPr>
        <p:spPr>
          <a:xfrm>
            <a:off x="1606045" y="955548"/>
            <a:ext cx="5937755" cy="1188720"/>
          </a:xfrm>
        </p:spPr>
        <p:txBody>
          <a:bodyPr/>
          <a:lstStyle/>
          <a:p>
            <a:r>
              <a:rPr lang="en-IN" dirty="0"/>
              <a:t>Technical Stack</a:t>
            </a:r>
            <a:endParaRPr dirty="0"/>
          </a:p>
        </p:txBody>
      </p:sp>
      <p:sp>
        <p:nvSpPr>
          <p:cNvPr id="3" name="Content Placeholder 2">
            <a:extLst>
              <a:ext uri="{FF2B5EF4-FFF2-40B4-BE49-F238E27FC236}">
                <a16:creationId xmlns:a16="http://schemas.microsoft.com/office/drawing/2014/main" id="{36C78D20-B952-1D03-F9A2-EE5EB9EF4D57}"/>
              </a:ext>
            </a:extLst>
          </p:cNvPr>
          <p:cNvSpPr>
            <a:spLocks noGrp="1"/>
          </p:cNvSpPr>
          <p:nvPr>
            <p:ph idx="1"/>
          </p:nvPr>
        </p:nvSpPr>
        <p:spPr/>
        <p:txBody>
          <a:bodyPr/>
          <a:lstStyle/>
          <a:p>
            <a:r>
              <a:rPr lang="en-US" dirty="0"/>
              <a:t>Frontend:  HTML, CSS For styling, responsiveness, and enhanced user interface.</a:t>
            </a:r>
          </a:p>
          <a:p>
            <a:r>
              <a:rPr lang="en-US" dirty="0"/>
              <a:t>Backend:  Python Flask Lightweight, scalable, and easy to deploy.</a:t>
            </a:r>
          </a:p>
          <a:p>
            <a:r>
              <a:rPr lang="en-US" dirty="0"/>
              <a:t>Database: Current – In-memory storage.</a:t>
            </a:r>
          </a:p>
          <a:p>
            <a:r>
              <a:rPr lang="en-US" dirty="0"/>
              <a:t>Future – SQLite/MySQL for persistence. </a:t>
            </a:r>
          </a:p>
          <a:p>
            <a:r>
              <a:rPr lang="en-US" dirty="0"/>
              <a:t>Platform Support: Cross-platform (Windows/Linux/Mac).</a:t>
            </a:r>
            <a:endParaRPr dirty="0"/>
          </a:p>
        </p:txBody>
      </p:sp>
    </p:spTree>
    <p:extLst>
      <p:ext uri="{BB962C8B-B14F-4D97-AF65-F5344CB8AC3E}">
        <p14:creationId xmlns:p14="http://schemas.microsoft.com/office/powerpoint/2010/main" val="1675938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Design Overview</a:t>
            </a:r>
            <a:endParaRPr dirty="0"/>
          </a:p>
        </p:txBody>
      </p:sp>
      <p:sp>
        <p:nvSpPr>
          <p:cNvPr id="3" name="Content Placeholder 2"/>
          <p:cNvSpPr>
            <a:spLocks noGrp="1"/>
          </p:cNvSpPr>
          <p:nvPr>
            <p:ph idx="1"/>
          </p:nvPr>
        </p:nvSpPr>
        <p:spPr>
          <a:xfrm>
            <a:off x="1408176" y="2423160"/>
            <a:ext cx="6656833" cy="4160521"/>
          </a:xfrm>
        </p:spPr>
        <p:txBody>
          <a:bodyPr>
            <a:normAutofit fontScale="92500" lnSpcReduction="20000"/>
          </a:bodyPr>
          <a:lstStyle/>
          <a:p>
            <a:r>
              <a:rPr lang="en-US" dirty="0"/>
              <a:t>Architectural Design: </a:t>
            </a:r>
          </a:p>
          <a:p>
            <a:pPr marL="0" indent="0">
              <a:buNone/>
            </a:pPr>
            <a:r>
              <a:rPr lang="en-US" dirty="0"/>
              <a:t>	Client (students) → Flask Server → Complaint 	Storage → 	Admin Panel.</a:t>
            </a:r>
          </a:p>
          <a:p>
            <a:r>
              <a:rPr lang="en-US" dirty="0"/>
              <a:t>Use Case Diagram: </a:t>
            </a:r>
          </a:p>
          <a:p>
            <a:pPr marL="0" indent="0">
              <a:buNone/>
            </a:pPr>
            <a:r>
              <a:rPr lang="en-US" dirty="0"/>
              <a:t>	Student (submit complaint), Admin (view/manage complaints).</a:t>
            </a:r>
          </a:p>
          <a:p>
            <a:r>
              <a:rPr lang="en-US" dirty="0"/>
              <a:t>ER Diagram: </a:t>
            </a:r>
          </a:p>
          <a:p>
            <a:pPr marL="0" indent="0">
              <a:buNone/>
            </a:pPr>
            <a:r>
              <a:rPr lang="en-US" dirty="0"/>
              <a:t>	Complaint entity with attributes (student details,        	complaint text).</a:t>
            </a:r>
          </a:p>
          <a:p>
            <a:r>
              <a:rPr lang="en-US" dirty="0"/>
              <a:t>Workflow:</a:t>
            </a:r>
          </a:p>
          <a:p>
            <a:pPr marL="342900" indent="-342900">
              <a:buFont typeface="+mj-lt"/>
              <a:buAutoNum type="arabicPeriod"/>
            </a:pPr>
            <a:r>
              <a:rPr lang="en-US" dirty="0"/>
              <a:t>Student submits complaint.</a:t>
            </a:r>
          </a:p>
          <a:p>
            <a:pPr marL="342900" indent="-342900">
              <a:buFont typeface="+mj-lt"/>
              <a:buAutoNum type="arabicPeriod"/>
            </a:pPr>
            <a:r>
              <a:rPr lang="en-US" dirty="0"/>
              <a:t>System validates and stores record.</a:t>
            </a:r>
          </a:p>
          <a:p>
            <a:pPr marL="342900" indent="-342900">
              <a:buFont typeface="+mj-lt"/>
              <a:buAutoNum type="arabicPeriod"/>
            </a:pPr>
            <a:r>
              <a:rPr lang="en-US" dirty="0"/>
              <a:t>Acknowledgment is sent.</a:t>
            </a:r>
          </a:p>
          <a:p>
            <a:pPr marL="342900" indent="-342900">
              <a:buFont typeface="+mj-lt"/>
              <a:buAutoNum type="arabicPeriod"/>
            </a:pPr>
            <a:r>
              <a:rPr lang="en-US" dirty="0"/>
              <a:t>Admin retrieves and resolves complaints.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Project Learnings</a:t>
            </a:r>
            <a:endParaRPr dirty="0"/>
          </a:p>
        </p:txBody>
      </p:sp>
      <p:sp>
        <p:nvSpPr>
          <p:cNvPr id="3" name="Content Placeholder 2"/>
          <p:cNvSpPr>
            <a:spLocks noGrp="1"/>
          </p:cNvSpPr>
          <p:nvPr>
            <p:ph idx="1"/>
          </p:nvPr>
        </p:nvSpPr>
        <p:spPr/>
        <p:txBody>
          <a:bodyPr/>
          <a:lstStyle/>
          <a:p>
            <a:r>
              <a:rPr lang="en-US" dirty="0"/>
              <a:t>Hands-on experience with Flask framework.</a:t>
            </a:r>
          </a:p>
          <a:p>
            <a:r>
              <a:rPr lang="en-US" dirty="0"/>
              <a:t>Improved front-end design skills (HTML &amp; CSS).</a:t>
            </a:r>
          </a:p>
          <a:p>
            <a:r>
              <a:rPr lang="en-US" dirty="0"/>
              <a:t>Understanding of form handling and validation.</a:t>
            </a:r>
          </a:p>
          <a:p>
            <a:r>
              <a:rPr lang="en-US" dirty="0"/>
              <a:t>Gained insights into modular design and user experience.</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Challenges Faced</a:t>
            </a:r>
            <a:endParaRPr dirty="0"/>
          </a:p>
        </p:txBody>
      </p:sp>
      <p:sp>
        <p:nvSpPr>
          <p:cNvPr id="3" name="Content Placeholder 2"/>
          <p:cNvSpPr>
            <a:spLocks noGrp="1"/>
          </p:cNvSpPr>
          <p:nvPr>
            <p:ph idx="1"/>
          </p:nvPr>
        </p:nvSpPr>
        <p:spPr/>
        <p:txBody>
          <a:bodyPr/>
          <a:lstStyle/>
          <a:p>
            <a:r>
              <a:rPr lang="en-US" dirty="0"/>
              <a:t>Technical Challenges: </a:t>
            </a:r>
          </a:p>
          <a:p>
            <a:pPr marL="342900" indent="-342900">
              <a:buFont typeface="+mj-lt"/>
              <a:buAutoNum type="arabicPeriod"/>
            </a:pPr>
            <a:r>
              <a:rPr lang="en-US" dirty="0"/>
              <a:t>Setting up Flask routes and handling form data validation.</a:t>
            </a:r>
          </a:p>
          <a:p>
            <a:pPr marL="342900" indent="-342900">
              <a:buFont typeface="+mj-lt"/>
              <a:buAutoNum type="arabicPeriod"/>
            </a:pPr>
            <a:r>
              <a:rPr lang="en-US" dirty="0"/>
              <a:t>Designing a responsive UI with HTML/CSS.</a:t>
            </a:r>
          </a:p>
          <a:p>
            <a:pPr marL="342900" indent="-342900">
              <a:buFont typeface="+mj-lt"/>
              <a:buAutoNum type="arabicPeriod"/>
            </a:pPr>
            <a:r>
              <a:rPr lang="en-US" dirty="0"/>
              <a:t>Managing complaint records without a database.</a:t>
            </a:r>
          </a:p>
          <a:p>
            <a:r>
              <a:rPr lang="en-US" dirty="0"/>
              <a:t>Team Challenges: </a:t>
            </a:r>
          </a:p>
          <a:p>
            <a:pPr marL="342900" indent="-342900">
              <a:buFont typeface="+mj-lt"/>
              <a:buAutoNum type="arabicPeriod"/>
            </a:pPr>
            <a:r>
              <a:rPr lang="en-US" dirty="0"/>
              <a:t>Coordinating coding tasks within a team.</a:t>
            </a:r>
          </a:p>
          <a:p>
            <a:pPr marL="342900" indent="-342900">
              <a:buFont typeface="+mj-lt"/>
              <a:buAutoNum type="arabicPeriod"/>
            </a:pPr>
            <a:r>
              <a:rPr lang="en-US" dirty="0"/>
              <a:t>Debugging errors during integration of front-end and back-end.</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Review of Literature</a:t>
            </a:r>
            <a:endParaRPr dirty="0"/>
          </a:p>
        </p:txBody>
      </p:sp>
      <p:sp>
        <p:nvSpPr>
          <p:cNvPr id="3" name="Content Placeholder 2"/>
          <p:cNvSpPr>
            <a:spLocks noGrp="1"/>
          </p:cNvSpPr>
          <p:nvPr>
            <p:ph idx="1"/>
          </p:nvPr>
        </p:nvSpPr>
        <p:spPr/>
        <p:txBody>
          <a:bodyPr>
            <a:normAutofit lnSpcReduction="10000"/>
          </a:bodyPr>
          <a:lstStyle/>
          <a:p>
            <a:r>
              <a:rPr lang="en-US" dirty="0"/>
              <a:t>Grievance redressal systems are widely used in universities and workplaces.</a:t>
            </a:r>
          </a:p>
          <a:p>
            <a:r>
              <a:rPr lang="en-US" dirty="0"/>
              <a:t>Studies show: Online systems improve transparency, accountability, and timely resolution.</a:t>
            </a:r>
          </a:p>
          <a:p>
            <a:r>
              <a:rPr lang="en-US" dirty="0"/>
              <a:t>Compared to traditional paper methods:</a:t>
            </a:r>
          </a:p>
          <a:p>
            <a:pPr marL="342900" indent="-342900">
              <a:buFont typeface="+mj-lt"/>
              <a:buAutoNum type="arabicPeriod"/>
            </a:pPr>
            <a:r>
              <a:rPr lang="en-US" dirty="0"/>
              <a:t>Reduced paperwork.</a:t>
            </a:r>
          </a:p>
          <a:p>
            <a:pPr marL="342900" indent="-342900">
              <a:buFont typeface="+mj-lt"/>
              <a:buAutoNum type="arabicPeriod"/>
            </a:pPr>
            <a:r>
              <a:rPr lang="en-US" dirty="0"/>
              <a:t>Structured complaint tracking.</a:t>
            </a:r>
          </a:p>
          <a:p>
            <a:pPr marL="342900" indent="-342900">
              <a:buFont typeface="+mj-lt"/>
              <a:buAutoNum type="arabicPeriod"/>
            </a:pPr>
            <a:r>
              <a:rPr lang="en-US" dirty="0"/>
              <a:t>Faster communication between students and administration..</a:t>
            </a:r>
            <a:endParaRPr dirty="0"/>
          </a:p>
        </p:txBody>
      </p:sp>
    </p:spTree>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166</TotalTime>
  <Words>780</Words>
  <Application>Microsoft Office PowerPoint</Application>
  <PresentationFormat>On-screen Show (4:3)</PresentationFormat>
  <Paragraphs>93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Gill Sans MT</vt:lpstr>
      <vt:lpstr>Wingdings</vt:lpstr>
      <vt:lpstr>Parcel</vt:lpstr>
      <vt:lpstr>STUDENT COMPLAINT PORTAL</vt:lpstr>
      <vt:lpstr>Synopsis</vt:lpstr>
      <vt:lpstr>Project Description</vt:lpstr>
      <vt:lpstr>Proposed Solution</vt:lpstr>
      <vt:lpstr>Technical Stack</vt:lpstr>
      <vt:lpstr>System Design Overview</vt:lpstr>
      <vt:lpstr>Project Learnings</vt:lpstr>
      <vt:lpstr>Challenges Faced</vt:lpstr>
      <vt:lpstr>Review of Literature</vt:lpstr>
      <vt:lpstr>Conclusion</vt:lpstr>
      <vt:lpstr>Future Scope</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Keyur Bhatt</cp:lastModifiedBy>
  <cp:revision>42</cp:revision>
  <dcterms:created xsi:type="dcterms:W3CDTF">2013-01-27T09:14:16Z</dcterms:created>
  <dcterms:modified xsi:type="dcterms:W3CDTF">2025-09-07T19:04:05Z</dcterms:modified>
  <cp:category/>
</cp:coreProperties>
</file>