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1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73" r:id="rId13"/>
    <p:sldId id="265" r:id="rId14"/>
    <p:sldId id="270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6864-4263-9720-7A9F-CA21AB14C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1A1C4-68A1-985D-0E45-DE3A7CCB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02E8-47B9-F2D5-91C2-DEFEC07A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C8B4-8D22-E425-C028-C64EF471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3A24-98BD-78BB-0B5D-C87066AB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9FE9-23C6-5676-E75B-4A3C860A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AF7C1-E5BE-3787-9346-57F8008C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3433-A0D9-54A2-6F3B-91275F2D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BBFE-9578-5A94-115D-61F35BA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03F8-6AC9-2E62-2798-FAFE32F3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4FEB5-F050-532C-2DE6-CE7C29C55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FA73-7640-8667-082A-74D5A076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E70E-458B-BCA5-C8FC-9C22CCAA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7209-1286-487E-8A85-AFB935AD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A8C1-8CCB-36CC-C896-16BD36CC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1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9ABC-C6A7-7308-85D0-CCF65A46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97F3-0B1D-562E-5CCB-7C770694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6B24-B374-9397-23BE-B0C6B2AC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63A0-47E5-017D-860B-7D87EA9D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420D-A1EC-A036-22CD-5F0746E7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2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424B-E674-554A-AD90-41C4E4F7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1137-1971-B1F0-6539-2E362315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764F-09E8-6E1A-2C1A-CC8DE71B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A799-2757-B6F6-F5AA-9C809086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5DEF-3AA2-0CAD-6ACA-FA9781C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485F-F085-0C01-0D14-CB5796D7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2510-2ED7-4C27-2A71-454B1379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D06F-F187-DC5F-6CD6-AA53F54C3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E097-6D1E-D046-CA37-A0365177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5C9EE-B387-3686-D2E6-3C06C221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C66D5-E3D1-C5EA-33A9-92B0E527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BFCA-481C-3CCF-E2F8-CEF1D981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1C67-4DBA-3F33-FF41-D8D570A0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FDBED-1F2B-8912-603E-78B141DD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0613B-E5D6-1614-EE9C-5C421F8BA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23165-EE03-6570-67E1-25C6D8845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42348-68D7-32AA-EBE6-5486BC9B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79BF1-6A55-477A-408D-B2BA7BFD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864F2-3C58-9572-1E37-29C2BC90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F4FC-A124-44FA-8161-0B1DE064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A5DA3-9BF2-F5E2-8541-6A1BEB3C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F30C-E2C5-238B-0F08-AA3424E2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4DCA7-48E4-B926-CED0-2D05EA03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5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DD0D1-9D9B-562D-9E89-AC4F2900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D6704-F117-12B9-76A2-A29D6D69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6DFA-DB69-1809-9F50-3C4B52AC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2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4576-F028-9938-04EA-33058A64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188D-044E-E9FB-2E63-33954FD4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F10C2-DD18-5571-3CD0-6E4142BDE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0264-8A3F-5746-828F-062729C0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25354-0EF9-3F3B-355A-425F386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83CE-D844-E845-D1D7-08271323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0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61D6-284A-B55D-7330-9186EAA4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CB8F4-63FC-FEDF-A84B-BA39B2D58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9502-A0DD-D151-BB5B-463D5DFE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A7C88-6F74-958B-84D1-868DAC4F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4291-FB05-D1FD-6FC6-9547DE5B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1F018-4EDF-2322-5FC1-2263FACE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0DB0F-AAB0-30AA-D08F-A7844FB3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E76C-4816-8114-761B-0E46B4B4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65A15-DCB8-3E3D-54F0-AC20C854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BA8-FEE4-4F5D-9067-B7430A31F20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B8-C26D-F36E-8611-1CD283C70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47-B7CF-C491-A286-4DAD2BCAB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4067-7319-4C2D-93A9-6C4E9789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MQ-E2U2-lXmDOTtlw8P2zQ" TargetMode="External"/><Relationship Id="rId2" Type="http://schemas.openxmlformats.org/officeDocument/2006/relationships/hyperlink" Target="https://www.linkedin.com/in/soumyabratar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drivendecisions.quora.com/" TargetMode="External"/><Relationship Id="rId5" Type="http://schemas.openxmlformats.org/officeDocument/2006/relationships/hyperlink" Target="https://medium.com/@soumyabrataroy" TargetMode="External"/><Relationship Id="rId4" Type="http://schemas.openxmlformats.org/officeDocument/2006/relationships/hyperlink" Target="https://github.com/soumyabrataro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2F5496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Data Science </a:t>
            </a:r>
            <a:br>
              <a:rPr lang="en-IN" b="1" dirty="0">
                <a:solidFill>
                  <a:srgbClr val="2F5496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</a:br>
            <a:r>
              <a:rPr lang="en-IN" b="1" dirty="0">
                <a:solidFill>
                  <a:srgbClr val="2F5496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Data management using Pandas</a:t>
            </a:r>
            <a:endParaRPr lang="en-IN" sz="8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1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Development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7C48-F31F-D248-26A7-4C2C0678680F}"/>
              </a:ext>
            </a:extLst>
          </p:cNvPr>
          <p:cNvSpPr txBox="1"/>
          <p:nvPr/>
        </p:nvSpPr>
        <p:spPr>
          <a:xfrm>
            <a:off x="320511" y="3280770"/>
            <a:ext cx="426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Feature creation …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DE78-D709-EDA3-266C-9A8DB3AE0318}"/>
              </a:ext>
            </a:extLst>
          </p:cNvPr>
          <p:cNvSpPr txBox="1"/>
          <p:nvPr/>
        </p:nvSpPr>
        <p:spPr>
          <a:xfrm>
            <a:off x="6887853" y="2757550"/>
            <a:ext cx="33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Check relationship of features with output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Extracting relevant features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Creating features with business goals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BAC7167-0AB3-AFBF-1B99-08F9FFA0A96A}"/>
              </a:ext>
            </a:extLst>
          </p:cNvPr>
          <p:cNvSpPr/>
          <p:nvPr/>
        </p:nvSpPr>
        <p:spPr>
          <a:xfrm>
            <a:off x="5366995" y="2736603"/>
            <a:ext cx="735291" cy="2288662"/>
          </a:xfrm>
          <a:prstGeom prst="leftBrace">
            <a:avLst>
              <a:gd name="adj1" fmla="val 8333"/>
              <a:gd name="adj2" fmla="val 4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0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Development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7C48-F31F-D248-26A7-4C2C0678680F}"/>
              </a:ext>
            </a:extLst>
          </p:cNvPr>
          <p:cNvSpPr txBox="1"/>
          <p:nvPr/>
        </p:nvSpPr>
        <p:spPr>
          <a:xfrm>
            <a:off x="320511" y="3623273"/>
            <a:ext cx="426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Feature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DE78-D709-EDA3-266C-9A8DB3AE0318}"/>
              </a:ext>
            </a:extLst>
          </p:cNvPr>
          <p:cNvSpPr txBox="1"/>
          <p:nvPr/>
        </p:nvSpPr>
        <p:spPr>
          <a:xfrm>
            <a:off x="6887853" y="2823054"/>
            <a:ext cx="33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Checking correlation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Most important features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Selecting only numeric features for model (category converted)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BAC7167-0AB3-AFBF-1B99-08F9FFA0A96A}"/>
              </a:ext>
            </a:extLst>
          </p:cNvPr>
          <p:cNvSpPr/>
          <p:nvPr/>
        </p:nvSpPr>
        <p:spPr>
          <a:xfrm>
            <a:off x="5366995" y="2802107"/>
            <a:ext cx="735291" cy="2288662"/>
          </a:xfrm>
          <a:prstGeom prst="leftBrace">
            <a:avLst>
              <a:gd name="adj1" fmla="val 8333"/>
              <a:gd name="adj2" fmla="val 4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Development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7C48-F31F-D248-26A7-4C2C0678680F}"/>
              </a:ext>
            </a:extLst>
          </p:cNvPr>
          <p:cNvSpPr txBox="1"/>
          <p:nvPr/>
        </p:nvSpPr>
        <p:spPr>
          <a:xfrm>
            <a:off x="320511" y="3623272"/>
            <a:ext cx="426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DE78-D709-EDA3-266C-9A8DB3AE0318}"/>
              </a:ext>
            </a:extLst>
          </p:cNvPr>
          <p:cNvSpPr txBox="1"/>
          <p:nvPr/>
        </p:nvSpPr>
        <p:spPr>
          <a:xfrm>
            <a:off x="6887853" y="2976941"/>
            <a:ext cx="3355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Data imbalance check (classification)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Splitting the dataset (80:20)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Model training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BAC7167-0AB3-AFBF-1B99-08F9FFA0A96A}"/>
              </a:ext>
            </a:extLst>
          </p:cNvPr>
          <p:cNvSpPr/>
          <p:nvPr/>
        </p:nvSpPr>
        <p:spPr>
          <a:xfrm>
            <a:off x="5366995" y="3000709"/>
            <a:ext cx="735291" cy="1891456"/>
          </a:xfrm>
          <a:prstGeom prst="leftBrace">
            <a:avLst>
              <a:gd name="adj1" fmla="val 8333"/>
              <a:gd name="adj2" fmla="val 4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83043-47F9-C001-823C-EF908FC15BE5}"/>
              </a:ext>
            </a:extLst>
          </p:cNvPr>
          <p:cNvSpPr txBox="1"/>
          <p:nvPr/>
        </p:nvSpPr>
        <p:spPr>
          <a:xfrm>
            <a:off x="2611226" y="6027003"/>
            <a:ext cx="865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IN" dirty="0">
                <a:solidFill>
                  <a:srgbClr val="0070C0"/>
                </a:solidFill>
              </a:rPr>
              <a:t>SK learn train-test split: </a:t>
            </a:r>
            <a:r>
              <a:rPr lang="en-IN" b="0" dirty="0">
                <a:solidFill>
                  <a:srgbClr val="0070C0"/>
                </a:solidFill>
              </a:rPr>
              <a:t>https://scikit-learn.org/stable/modules/generated/sklearn.model_selection.train_test_split.html</a:t>
            </a:r>
          </a:p>
          <a:p>
            <a:pPr algn="l"/>
            <a:r>
              <a:rPr lang="en-IN" dirty="0">
                <a:solidFill>
                  <a:srgbClr val="0070C0"/>
                </a:solidFill>
              </a:rPr>
              <a:t>SK learn random forest classifier:</a:t>
            </a:r>
            <a:r>
              <a:rPr lang="en-IN" b="0" dirty="0">
                <a:solidFill>
                  <a:srgbClr val="0070C0"/>
                </a:solidFill>
              </a:rPr>
              <a:t> https://scikitlearn.org/stable/modules/generated/sklearn.ensemble.RandomForestClassifier.html</a:t>
            </a:r>
          </a:p>
          <a:p>
            <a:pPr algn="l"/>
            <a:r>
              <a:rPr lang="en-IN" dirty="0">
                <a:solidFill>
                  <a:srgbClr val="0070C0"/>
                </a:solidFill>
              </a:rPr>
              <a:t>SK learn metrics:</a:t>
            </a:r>
            <a:r>
              <a:rPr lang="en-IN" b="0" dirty="0">
                <a:solidFill>
                  <a:srgbClr val="0070C0"/>
                </a:solidFill>
              </a:rPr>
              <a:t> https://scikit-learn.org/stable/modules/classes.html#module-sklearn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.metrics</a:t>
            </a:r>
          </a:p>
        </p:txBody>
      </p:sp>
    </p:spTree>
    <p:extLst>
      <p:ext uri="{BB962C8B-B14F-4D97-AF65-F5344CB8AC3E}">
        <p14:creationId xmlns:p14="http://schemas.microsoft.com/office/powerpoint/2010/main" val="386501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latin typeface="Calibri Light" panose="020F0302020204030204" pitchFamily="34" charset="0"/>
              </a:rPr>
              <a:t>Validation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7C48-F31F-D248-26A7-4C2C0678680F}"/>
              </a:ext>
            </a:extLst>
          </p:cNvPr>
          <p:cNvSpPr txBox="1"/>
          <p:nvPr/>
        </p:nvSpPr>
        <p:spPr>
          <a:xfrm>
            <a:off x="314225" y="3276661"/>
            <a:ext cx="426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Model output understanding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DE78-D709-EDA3-266C-9A8DB3AE0318}"/>
              </a:ext>
            </a:extLst>
          </p:cNvPr>
          <p:cNvSpPr txBox="1"/>
          <p:nvPr/>
        </p:nvSpPr>
        <p:spPr>
          <a:xfrm>
            <a:off x="6887853" y="2599553"/>
            <a:ext cx="33559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How to justify the model accuracy?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Feature importance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What are the main factors behind the model performance?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BAC7167-0AB3-AFBF-1B99-08F9FFA0A96A}"/>
              </a:ext>
            </a:extLst>
          </p:cNvPr>
          <p:cNvSpPr/>
          <p:nvPr/>
        </p:nvSpPr>
        <p:spPr>
          <a:xfrm>
            <a:off x="5360709" y="2492185"/>
            <a:ext cx="735291" cy="2769281"/>
          </a:xfrm>
          <a:prstGeom prst="leftBrace">
            <a:avLst>
              <a:gd name="adj1" fmla="val 8333"/>
              <a:gd name="adj2" fmla="val 4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2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2F5496"/>
                </a:solidFill>
                <a:latin typeface="Calibri Light" panose="020F0302020204030204" pitchFamily="34" charset="0"/>
              </a:rPr>
              <a:t>P</a:t>
            </a:r>
            <a:r>
              <a:rPr lang="en-IN" sz="4000" b="1" dirty="0" err="1">
                <a:solidFill>
                  <a:srgbClr val="2F5496"/>
                </a:solidFill>
                <a:latin typeface="Calibri Light" panose="020F0302020204030204" pitchFamily="34" charset="0"/>
              </a:rPr>
              <a:t>andas</a:t>
            </a:r>
            <a:r>
              <a:rPr lang="en-IN" sz="4000" b="1" dirty="0">
                <a:solidFill>
                  <a:srgbClr val="2F5496"/>
                </a:solidFill>
                <a:latin typeface="Calibri Light" panose="020F0302020204030204" pitchFamily="34" charset="0"/>
              </a:rPr>
              <a:t> API covered</a:t>
            </a:r>
            <a:endParaRPr lang="en-IN" sz="8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39741-7A61-B73F-7CF9-B6BDEF9305DD}"/>
              </a:ext>
            </a:extLst>
          </p:cNvPr>
          <p:cNvSpPr txBox="1"/>
          <p:nvPr/>
        </p:nvSpPr>
        <p:spPr>
          <a:xfrm>
            <a:off x="2130458" y="1932494"/>
            <a:ext cx="2083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read_csv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Isnull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Sum()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Info()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Describe()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Transpose()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Head()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Value_counts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Median()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Groupby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Reset_index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Nunique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86BB8-88F6-C8C4-292B-C270896DD18E}"/>
              </a:ext>
            </a:extLst>
          </p:cNvPr>
          <p:cNvSpPr txBox="1"/>
          <p:nvPr/>
        </p:nvSpPr>
        <p:spPr>
          <a:xfrm>
            <a:off x="7957794" y="1932494"/>
            <a:ext cx="2083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Drop()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Merge()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Median()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Plot()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Set_index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Reset_index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Crosstab()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Dropna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Get_dummies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Apply()</a:t>
            </a:r>
          </a:p>
        </p:txBody>
      </p:sp>
    </p:spTree>
    <p:extLst>
      <p:ext uri="{BB962C8B-B14F-4D97-AF65-F5344CB8AC3E}">
        <p14:creationId xmlns:p14="http://schemas.microsoft.com/office/powerpoint/2010/main" val="102875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latin typeface="Calibri Light" panose="020F0302020204030204" pitchFamily="34" charset="0"/>
              </a:rPr>
              <a:t>Where to get help?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CDC4E-EF09-EA57-25D8-F2D1A73BF57A}"/>
              </a:ext>
            </a:extLst>
          </p:cNvPr>
          <p:cNvSpPr txBox="1"/>
          <p:nvPr/>
        </p:nvSpPr>
        <p:spPr>
          <a:xfrm>
            <a:off x="1102936" y="2290713"/>
            <a:ext cx="8389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Google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 overflow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with me on LinkedIn: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https://www.linkedin.com/in/soumyabratar/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E331F-3E21-8823-D22C-1D52AF2FF477}"/>
              </a:ext>
            </a:extLst>
          </p:cNvPr>
          <p:cNvSpPr txBox="1"/>
          <p:nvPr/>
        </p:nvSpPr>
        <p:spPr>
          <a:xfrm>
            <a:off x="1206631" y="5542963"/>
            <a:ext cx="100206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My Social Media:</a:t>
            </a:r>
          </a:p>
          <a:p>
            <a:r>
              <a:rPr lang="en-IN" sz="1100" dirty="0">
                <a:solidFill>
                  <a:srgbClr val="C00000"/>
                </a:solidFill>
              </a:rPr>
              <a:t>YouTube:</a:t>
            </a:r>
            <a:r>
              <a:rPr lang="en-IN" sz="1100" dirty="0"/>
              <a:t> </a:t>
            </a:r>
            <a:r>
              <a:rPr lang="en-IN" sz="1100" dirty="0">
                <a:hlinkClick r:id="rId3"/>
              </a:rPr>
              <a:t>https://www.youtube.com/channel/UCMQ-E2U2-lXmDOTtlw8P2zQ</a:t>
            </a:r>
            <a:endParaRPr lang="en-IN" sz="1100" dirty="0"/>
          </a:p>
          <a:p>
            <a:r>
              <a:rPr lang="en-IN" sz="1100" dirty="0">
                <a:solidFill>
                  <a:srgbClr val="7030A0"/>
                </a:solidFill>
              </a:rPr>
              <a:t>GitHub:</a:t>
            </a:r>
            <a:r>
              <a:rPr lang="en-IN" sz="1100" dirty="0"/>
              <a:t> </a:t>
            </a:r>
            <a:r>
              <a:rPr lang="en-IN" sz="1100" dirty="0">
                <a:hlinkClick r:id="rId4"/>
              </a:rPr>
              <a:t>https://github.com/soumyabrataroy</a:t>
            </a:r>
            <a:endParaRPr lang="en-IN" sz="1100" dirty="0"/>
          </a:p>
          <a:p>
            <a:r>
              <a:rPr lang="en-IN" sz="1100" dirty="0">
                <a:solidFill>
                  <a:schemeClr val="accent1">
                    <a:lumMod val="50000"/>
                  </a:schemeClr>
                </a:solidFill>
              </a:rPr>
              <a:t>Medium</a:t>
            </a:r>
            <a:r>
              <a:rPr lang="en-IN" sz="1100" dirty="0"/>
              <a:t>: </a:t>
            </a:r>
            <a:r>
              <a:rPr lang="en-IN" sz="1100" dirty="0">
                <a:hlinkClick r:id="rId5"/>
              </a:rPr>
              <a:t>https://medium.com/@soumyabrataroy</a:t>
            </a:r>
            <a:endParaRPr lang="en-IN" sz="1100" dirty="0"/>
          </a:p>
          <a:p>
            <a:r>
              <a:rPr lang="en-IN" sz="1100" dirty="0">
                <a:solidFill>
                  <a:srgbClr val="FF0000"/>
                </a:solidFill>
              </a:rPr>
              <a:t>Quora:</a:t>
            </a:r>
            <a:r>
              <a:rPr lang="en-IN" sz="1100" dirty="0"/>
              <a:t> </a:t>
            </a:r>
            <a:r>
              <a:rPr lang="en-IN" sz="1100" dirty="0">
                <a:hlinkClick r:id="rId6"/>
              </a:rPr>
              <a:t>https://datadrivendecisions.quora.com/</a:t>
            </a:r>
            <a:endParaRPr lang="en-IN" sz="11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7382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2F5496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Thank You ❤️</a:t>
            </a:r>
            <a:endParaRPr lang="en-IN" sz="8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2F5496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What we are going to learn today?</a:t>
            </a:r>
            <a:endParaRPr lang="en-IN" sz="8800" dirty="0">
              <a:latin typeface="Baskerville Old Face" panose="020206020805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F2C06-A3DE-306F-B969-4374B3993577}"/>
              </a:ext>
            </a:extLst>
          </p:cNvPr>
          <p:cNvSpPr txBox="1"/>
          <p:nvPr/>
        </p:nvSpPr>
        <p:spPr>
          <a:xfrm>
            <a:off x="2994658" y="1951346"/>
            <a:ext cx="6190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 will learn Pandas through a journey of a data science project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AAC669F3-DAE0-A1C3-C7D2-0643DD4F99AF}"/>
              </a:ext>
            </a:extLst>
          </p:cNvPr>
          <p:cNvSpPr/>
          <p:nvPr/>
        </p:nvSpPr>
        <p:spPr>
          <a:xfrm>
            <a:off x="763571" y="3120272"/>
            <a:ext cx="2743200" cy="7164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Pandas introduction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EA54F32-CA7E-F0A4-4329-848F1CE93012}"/>
              </a:ext>
            </a:extLst>
          </p:cNvPr>
          <p:cNvSpPr/>
          <p:nvPr/>
        </p:nvSpPr>
        <p:spPr>
          <a:xfrm>
            <a:off x="4613347" y="3070781"/>
            <a:ext cx="2743200" cy="73764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Machine Learning Overview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3FD3030-DD75-EDDB-8476-3C03B895EC7E}"/>
              </a:ext>
            </a:extLst>
          </p:cNvPr>
          <p:cNvSpPr/>
          <p:nvPr/>
        </p:nvSpPr>
        <p:spPr>
          <a:xfrm>
            <a:off x="8463123" y="3070781"/>
            <a:ext cx="2743200" cy="7164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Steps of a Data Science project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736980CC-6647-71C4-D7A7-CB8DB07BD932}"/>
              </a:ext>
            </a:extLst>
          </p:cNvPr>
          <p:cNvSpPr/>
          <p:nvPr/>
        </p:nvSpPr>
        <p:spPr>
          <a:xfrm>
            <a:off x="765139" y="4648985"/>
            <a:ext cx="2743200" cy="7164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Understand every step in detail using Pandas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436F21B-3F87-B449-3C6A-8836C5A03415}"/>
              </a:ext>
            </a:extLst>
          </p:cNvPr>
          <p:cNvSpPr/>
          <p:nvPr/>
        </p:nvSpPr>
        <p:spPr>
          <a:xfrm>
            <a:off x="4613347" y="4558532"/>
            <a:ext cx="2743200" cy="7164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Machine learning model building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CC189A1-E025-7228-6C6F-5E139864FB0A}"/>
              </a:ext>
            </a:extLst>
          </p:cNvPr>
          <p:cNvSpPr/>
          <p:nvPr/>
        </p:nvSpPr>
        <p:spPr>
          <a:xfrm>
            <a:off x="8463123" y="4537321"/>
            <a:ext cx="2743200" cy="7164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8980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What is Pandas?</a:t>
            </a:r>
            <a:endParaRPr lang="en-IN"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D12D9-44F9-4B56-045F-73704C26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73" y="2594823"/>
            <a:ext cx="2195463" cy="2195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DA0DA-21D4-2A66-0D97-05718DE582E6}"/>
              </a:ext>
            </a:extLst>
          </p:cNvPr>
          <p:cNvSpPr txBox="1"/>
          <p:nvPr/>
        </p:nvSpPr>
        <p:spPr>
          <a:xfrm>
            <a:off x="5844618" y="2345504"/>
            <a:ext cx="481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popular data science tool in Python (Approx.  5 to 10 million users worldwide)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96351-0C43-9382-E95F-B7021FC7D63C}"/>
              </a:ext>
            </a:extLst>
          </p:cNvPr>
          <p:cNvSpPr txBox="1"/>
          <p:nvPr/>
        </p:nvSpPr>
        <p:spPr>
          <a:xfrm>
            <a:off x="5844618" y="3455895"/>
            <a:ext cx="481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many different file type (~20) … including excel, csv, parquet etc.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30129-1773-06AD-B909-8162D05C5381}"/>
              </a:ext>
            </a:extLst>
          </p:cNvPr>
          <p:cNvSpPr txBox="1"/>
          <p:nvPr/>
        </p:nvSpPr>
        <p:spPr>
          <a:xfrm>
            <a:off x="5844618" y="4630815"/>
            <a:ext cx="481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pre-build methods, attributes for data exploration and manipulation.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B9AB-275E-999B-DA9D-EBD6EAB55BAB}"/>
              </a:ext>
            </a:extLst>
          </p:cNvPr>
          <p:cNvSpPr txBox="1"/>
          <p:nvPr/>
        </p:nvSpPr>
        <p:spPr>
          <a:xfrm>
            <a:off x="3048786" y="6316507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Pandas API: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 https://pandas.pydata.org/docs/reference/index.html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31424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5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2F5496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How to install </a:t>
            </a:r>
            <a:r>
              <a:rPr lang="en-IN" b="1" dirty="0">
                <a:solidFill>
                  <a:srgbClr val="2F5496"/>
                </a:solidFill>
                <a:latin typeface="Baskerville Old Face" panose="02020602080505020303" pitchFamily="18" charset="0"/>
                <a:ea typeface="Times New Roman" panose="02020603050405020304" pitchFamily="18" charset="0"/>
              </a:rPr>
              <a:t>Pandas</a:t>
            </a:r>
            <a:r>
              <a:rPr lang="en-IN" b="1" dirty="0">
                <a:solidFill>
                  <a:srgbClr val="2F5496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?</a:t>
            </a:r>
            <a:endParaRPr lang="en-IN" sz="8800" dirty="0">
              <a:latin typeface="Baskerville Old Face" panose="020206020805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05D6E3-5FB7-0A9B-173A-45D512A0F123}"/>
              </a:ext>
            </a:extLst>
          </p:cNvPr>
          <p:cNvSpPr txBox="1"/>
          <p:nvPr/>
        </p:nvSpPr>
        <p:spPr>
          <a:xfrm>
            <a:off x="3516201" y="3591612"/>
            <a:ext cx="6702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Command line:</a:t>
            </a:r>
            <a:r>
              <a:rPr lang="en-IN" dirty="0"/>
              <a:t>          pip install pandas</a:t>
            </a:r>
          </a:p>
          <a:p>
            <a:r>
              <a:rPr lang="en-IN" b="1" dirty="0"/>
              <a:t>Anaconda:</a:t>
            </a:r>
            <a:r>
              <a:rPr lang="en-IN" dirty="0"/>
              <a:t> 	   </a:t>
            </a:r>
            <a:r>
              <a:rPr lang="en-IN" dirty="0" err="1"/>
              <a:t>conda</a:t>
            </a:r>
            <a:r>
              <a:rPr lang="en-IN" dirty="0"/>
              <a:t> install pandas</a:t>
            </a:r>
          </a:p>
          <a:p>
            <a:r>
              <a:rPr lang="en-IN" b="1" dirty="0" err="1"/>
              <a:t>Jupyter</a:t>
            </a:r>
            <a:r>
              <a:rPr lang="en-IN" b="1" dirty="0"/>
              <a:t> Notebook:</a:t>
            </a:r>
            <a:r>
              <a:rPr lang="en-IN" dirty="0"/>
              <a:t>   !pip install pandas</a:t>
            </a:r>
          </a:p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(applicable to any python package)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D04F0-B962-746E-B714-86FF5939862B}"/>
              </a:ext>
            </a:extLst>
          </p:cNvPr>
          <p:cNvSpPr txBox="1"/>
          <p:nvPr/>
        </p:nvSpPr>
        <p:spPr>
          <a:xfrm>
            <a:off x="3048786" y="6316507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Installation manual: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 https://pandas.pydata.org/docs/getting_started/install.html</a:t>
            </a:r>
          </a:p>
        </p:txBody>
      </p:sp>
    </p:spTree>
    <p:extLst>
      <p:ext uri="{BB962C8B-B14F-4D97-AF65-F5344CB8AC3E}">
        <p14:creationId xmlns:p14="http://schemas.microsoft.com/office/powerpoint/2010/main" val="427741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444079-8A58-2C28-BE83-DE9DBCFF9C97}"/>
              </a:ext>
            </a:extLst>
          </p:cNvPr>
          <p:cNvSpPr txBox="1"/>
          <p:nvPr/>
        </p:nvSpPr>
        <p:spPr>
          <a:xfrm>
            <a:off x="7295083" y="4754978"/>
            <a:ext cx="1765338" cy="369332"/>
          </a:xfrm>
          <a:prstGeom prst="rect">
            <a:avLst/>
          </a:prstGeom>
          <a:noFill/>
          <a:ln>
            <a:solidFill>
              <a:srgbClr val="0070C0"/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en-IN" dirty="0"/>
              <a:t>Semi supervised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71BA3-CE3C-8443-57EE-828C78BB7137}"/>
              </a:ext>
            </a:extLst>
          </p:cNvPr>
          <p:cNvSpPr txBox="1"/>
          <p:nvPr/>
        </p:nvSpPr>
        <p:spPr>
          <a:xfrm>
            <a:off x="8493551" y="3088023"/>
            <a:ext cx="3590757" cy="2031325"/>
          </a:xfrm>
          <a:prstGeom prst="rect">
            <a:avLst/>
          </a:prstGeom>
          <a:noFill/>
          <a:ln>
            <a:solidFill>
              <a:srgbClr val="00B0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Unsupervised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Types of Machine Learning</a:t>
            </a:r>
            <a:endParaRPr lang="en-IN" sz="8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A9163B-2399-667B-30D8-59BF0CFB0C00}"/>
              </a:ext>
            </a:extLst>
          </p:cNvPr>
          <p:cNvSpPr/>
          <p:nvPr/>
        </p:nvSpPr>
        <p:spPr>
          <a:xfrm>
            <a:off x="4576209" y="1489433"/>
            <a:ext cx="3038293" cy="1253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Machine Learning Problems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E474B-8DFF-C91B-1586-BC1D24196B6F}"/>
              </a:ext>
            </a:extLst>
          </p:cNvPr>
          <p:cNvSpPr/>
          <p:nvPr/>
        </p:nvSpPr>
        <p:spPr>
          <a:xfrm>
            <a:off x="1536567" y="3657600"/>
            <a:ext cx="2168165" cy="14045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7302AF-98B1-E598-1919-2656B2AE410F}"/>
              </a:ext>
            </a:extLst>
          </p:cNvPr>
          <p:cNvSpPr/>
          <p:nvPr/>
        </p:nvSpPr>
        <p:spPr>
          <a:xfrm>
            <a:off x="4905079" y="3657600"/>
            <a:ext cx="2590803" cy="14045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75129159-2C29-2B71-D120-E671A0663F80}"/>
              </a:ext>
            </a:extLst>
          </p:cNvPr>
          <p:cNvSpPr/>
          <p:nvPr/>
        </p:nvSpPr>
        <p:spPr>
          <a:xfrm rot="13057223">
            <a:off x="7841808" y="2951026"/>
            <a:ext cx="1253763" cy="337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BB0BEE5-6993-E885-712C-01184A0C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4635"/>
              </p:ext>
            </p:extLst>
          </p:nvPr>
        </p:nvGraphicFramePr>
        <p:xfrm>
          <a:off x="1712537" y="5162872"/>
          <a:ext cx="18288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62846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63474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88521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433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234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8604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7487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141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2772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66000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404CA13-678A-4C00-9C26-91DE2ABE2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30347"/>
              </p:ext>
            </p:extLst>
          </p:nvPr>
        </p:nvGraphicFramePr>
        <p:xfrm>
          <a:off x="5274283" y="5162872"/>
          <a:ext cx="18288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39282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4309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426639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6466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092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55057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2432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6048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459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452855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A50BF6D-A0A3-E185-595E-A3649E07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55591"/>
              </p:ext>
            </p:extLst>
          </p:nvPr>
        </p:nvGraphicFramePr>
        <p:xfrm>
          <a:off x="8913042" y="5162872"/>
          <a:ext cx="18288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0801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97234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31600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Cluster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0330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cluster1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793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cluster2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821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cluster2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7431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cluster1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67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cluster2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4189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cluster1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336733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526D9B50-88C9-2629-DDAA-26CDF29225FE}"/>
              </a:ext>
            </a:extLst>
          </p:cNvPr>
          <p:cNvSpPr txBox="1"/>
          <p:nvPr/>
        </p:nvSpPr>
        <p:spPr>
          <a:xfrm>
            <a:off x="437187" y="3099140"/>
            <a:ext cx="7304711" cy="2031325"/>
          </a:xfrm>
          <a:prstGeom prst="rect">
            <a:avLst/>
          </a:prstGeom>
          <a:noFill/>
          <a:ln>
            <a:solidFill>
              <a:srgbClr val="00B0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Supervised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7762225A-F43E-F8D5-4844-44F8E0F3EBAC}"/>
              </a:ext>
            </a:extLst>
          </p:cNvPr>
          <p:cNvSpPr/>
          <p:nvPr/>
        </p:nvSpPr>
        <p:spPr>
          <a:xfrm rot="19143538">
            <a:off x="3237978" y="2829044"/>
            <a:ext cx="1253763" cy="337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487CE8D3-A9BF-3C95-B8C3-E7387BA9ABCA}"/>
              </a:ext>
            </a:extLst>
          </p:cNvPr>
          <p:cNvSpPr/>
          <p:nvPr/>
        </p:nvSpPr>
        <p:spPr>
          <a:xfrm rot="16200000">
            <a:off x="5731424" y="3113817"/>
            <a:ext cx="707716" cy="2785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6C2CD3-C37D-47AB-2A46-DA96C201C05A}"/>
              </a:ext>
            </a:extLst>
          </p:cNvPr>
          <p:cNvSpPr/>
          <p:nvPr/>
        </p:nvSpPr>
        <p:spPr>
          <a:xfrm>
            <a:off x="8544672" y="3606935"/>
            <a:ext cx="2168165" cy="14045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63895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Data Science project journey</a:t>
            </a:r>
            <a:endParaRPr lang="en-IN" sz="8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81300-AEDD-DBBF-D47E-7ACE6726BF27}"/>
              </a:ext>
            </a:extLst>
          </p:cNvPr>
          <p:cNvSpPr/>
          <p:nvPr/>
        </p:nvSpPr>
        <p:spPr>
          <a:xfrm>
            <a:off x="377072" y="2264789"/>
            <a:ext cx="1715679" cy="11571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0FA80-F611-5EF9-D59C-324CA14889CB}"/>
              </a:ext>
            </a:extLst>
          </p:cNvPr>
          <p:cNvSpPr/>
          <p:nvPr/>
        </p:nvSpPr>
        <p:spPr>
          <a:xfrm>
            <a:off x="2482392" y="2264789"/>
            <a:ext cx="2260862" cy="11571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Requirements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2E4A7-8CE4-EBAC-2A6C-A457364C80E4}"/>
              </a:ext>
            </a:extLst>
          </p:cNvPr>
          <p:cNvSpPr/>
          <p:nvPr/>
        </p:nvSpPr>
        <p:spPr>
          <a:xfrm>
            <a:off x="5132895" y="2264789"/>
            <a:ext cx="2165023" cy="11571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Development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990AB0-3F40-349C-A7E7-12083484E991}"/>
              </a:ext>
            </a:extLst>
          </p:cNvPr>
          <p:cNvSpPr/>
          <p:nvPr/>
        </p:nvSpPr>
        <p:spPr>
          <a:xfrm>
            <a:off x="7687559" y="2264789"/>
            <a:ext cx="1712536" cy="1157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Validation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172DC-CF61-A32F-8079-0FC4EFD8142F}"/>
              </a:ext>
            </a:extLst>
          </p:cNvPr>
          <p:cNvSpPr/>
          <p:nvPr/>
        </p:nvSpPr>
        <p:spPr>
          <a:xfrm>
            <a:off x="9789735" y="2264789"/>
            <a:ext cx="2135171" cy="1157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Deployment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AAC8C-8036-6A5D-B804-3EFA4CB36876}"/>
              </a:ext>
            </a:extLst>
          </p:cNvPr>
          <p:cNvSpPr txBox="1"/>
          <p:nvPr/>
        </p:nvSpPr>
        <p:spPr>
          <a:xfrm>
            <a:off x="499621" y="3864990"/>
            <a:ext cx="159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business problem we are going to solve</a:t>
            </a:r>
            <a:r>
              <a:rPr lang="en-IN" sz="1600" dirty="0"/>
              <a:t>?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2B442-9134-329C-EC7D-F9BE547A77BF}"/>
              </a:ext>
            </a:extLst>
          </p:cNvPr>
          <p:cNvSpPr txBox="1"/>
          <p:nvPr/>
        </p:nvSpPr>
        <p:spPr>
          <a:xfrm>
            <a:off x="2474536" y="3897433"/>
            <a:ext cx="22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data required/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get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Infrastructure build</a:t>
            </a:r>
          </a:p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F65F7-B3F1-417B-9A9D-8B892D7DF41C}"/>
              </a:ext>
            </a:extLst>
          </p:cNvPr>
          <p:cNvSpPr txBox="1"/>
          <p:nvPr/>
        </p:nvSpPr>
        <p:spPr>
          <a:xfrm>
            <a:off x="5088119" y="3896744"/>
            <a:ext cx="22608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creation/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training</a:t>
            </a:r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2A176C-3BF3-22DC-F30E-86B5453D6753}"/>
              </a:ext>
            </a:extLst>
          </p:cNvPr>
          <p:cNvSpPr txBox="1"/>
          <p:nvPr/>
        </p:nvSpPr>
        <p:spPr>
          <a:xfrm>
            <a:off x="7604289" y="3809148"/>
            <a:ext cx="22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Validating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Explanation of the model</a:t>
            </a:r>
          </a:p>
          <a:p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17F46-608A-D017-0BC6-D42107630B5D}"/>
              </a:ext>
            </a:extLst>
          </p:cNvPr>
          <p:cNvSpPr txBox="1"/>
          <p:nvPr/>
        </p:nvSpPr>
        <p:spPr>
          <a:xfrm>
            <a:off x="9789735" y="3856282"/>
            <a:ext cx="2260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we are going to use the result in real life?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platform to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FAFA1-7586-7AEE-BA5C-85F0E7588331}"/>
              </a:ext>
            </a:extLst>
          </p:cNvPr>
          <p:cNvSpPr txBox="1"/>
          <p:nvPr/>
        </p:nvSpPr>
        <p:spPr>
          <a:xfrm>
            <a:off x="5818755" y="6052008"/>
            <a:ext cx="86855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7B226B-FDA7-B10E-E771-9FEB4201D70B}"/>
              </a:ext>
            </a:extLst>
          </p:cNvPr>
          <p:cNvCxnSpPr>
            <a:cxnSpLocks/>
          </p:cNvCxnSpPr>
          <p:nvPr/>
        </p:nvCxnSpPr>
        <p:spPr>
          <a:xfrm>
            <a:off x="2149066" y="2883929"/>
            <a:ext cx="283301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F11616-BC8B-3B3C-BF8B-0B53A2A13711}"/>
              </a:ext>
            </a:extLst>
          </p:cNvPr>
          <p:cNvCxnSpPr>
            <a:cxnSpLocks/>
          </p:cNvCxnSpPr>
          <p:nvPr/>
        </p:nvCxnSpPr>
        <p:spPr>
          <a:xfrm>
            <a:off x="4808995" y="2883929"/>
            <a:ext cx="283301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C093E-9D02-6F7B-02E7-27F0F2D3D6AA}"/>
              </a:ext>
            </a:extLst>
          </p:cNvPr>
          <p:cNvCxnSpPr>
            <a:cxnSpLocks/>
          </p:cNvCxnSpPr>
          <p:nvPr/>
        </p:nvCxnSpPr>
        <p:spPr>
          <a:xfrm>
            <a:off x="7355801" y="2883929"/>
            <a:ext cx="283301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C34B28-188B-9E4E-9075-1B613A68643E}"/>
              </a:ext>
            </a:extLst>
          </p:cNvPr>
          <p:cNvCxnSpPr>
            <a:cxnSpLocks/>
          </p:cNvCxnSpPr>
          <p:nvPr/>
        </p:nvCxnSpPr>
        <p:spPr>
          <a:xfrm>
            <a:off x="9459554" y="2883929"/>
            <a:ext cx="283301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97CC0D-1F53-45E6-5EEC-FF58F7B70B39}"/>
              </a:ext>
            </a:extLst>
          </p:cNvPr>
          <p:cNvSpPr txBox="1"/>
          <p:nvPr/>
        </p:nvSpPr>
        <p:spPr>
          <a:xfrm>
            <a:off x="8234939" y="6052008"/>
            <a:ext cx="84873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8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Development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7C48-F31F-D248-26A7-4C2C0678680F}"/>
              </a:ext>
            </a:extLst>
          </p:cNvPr>
          <p:cNvSpPr txBox="1"/>
          <p:nvPr/>
        </p:nvSpPr>
        <p:spPr>
          <a:xfrm>
            <a:off x="1687399" y="3438707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Sourcing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DE78-D709-EDA3-266C-9A8DB3AE0318}"/>
              </a:ext>
            </a:extLst>
          </p:cNvPr>
          <p:cNvSpPr txBox="1"/>
          <p:nvPr/>
        </p:nvSpPr>
        <p:spPr>
          <a:xfrm>
            <a:off x="6825006" y="2946264"/>
            <a:ext cx="3355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Batch Data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Streaming data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Single file or multiple files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BAC7167-0AB3-AFBF-1B99-08F9FFA0A96A}"/>
              </a:ext>
            </a:extLst>
          </p:cNvPr>
          <p:cNvSpPr/>
          <p:nvPr/>
        </p:nvSpPr>
        <p:spPr>
          <a:xfrm>
            <a:off x="5366995" y="2902120"/>
            <a:ext cx="735291" cy="1719505"/>
          </a:xfrm>
          <a:prstGeom prst="leftBrace">
            <a:avLst>
              <a:gd name="adj1" fmla="val 8333"/>
              <a:gd name="adj2" fmla="val 4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05CD7-AFA6-D68C-3D66-DE68910F7AE8}"/>
              </a:ext>
            </a:extLst>
          </p:cNvPr>
          <p:cNvSpPr txBox="1"/>
          <p:nvPr/>
        </p:nvSpPr>
        <p:spPr>
          <a:xfrm>
            <a:off x="1326037" y="6316507"/>
            <a:ext cx="953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0070C0"/>
                </a:solidFill>
              </a:rPr>
              <a:t>Free Machine Learning Data sets: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sz="1200" dirty="0">
                <a:solidFill>
                  <a:srgbClr val="0070C0"/>
                </a:solidFill>
                <a:hlinkClick r:id="rId2"/>
              </a:rPr>
              <a:t>https://www.kaggle.com/datasets</a:t>
            </a:r>
            <a:r>
              <a:rPr lang="en-IN" sz="1200" dirty="0">
                <a:solidFill>
                  <a:srgbClr val="0070C0"/>
                </a:solidFill>
              </a:rPr>
              <a:t>,   </a:t>
            </a:r>
            <a:r>
              <a:rPr lang="en-IN" sz="1200" dirty="0">
                <a:solidFill>
                  <a:srgbClr val="0070C0"/>
                </a:solidFill>
                <a:hlinkClick r:id="rId3"/>
              </a:rPr>
              <a:t>https://archive.ics.uci.edu/ml/index.php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Development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7C48-F31F-D248-26A7-4C2C0678680F}"/>
              </a:ext>
            </a:extLst>
          </p:cNvPr>
          <p:cNvSpPr txBox="1"/>
          <p:nvPr/>
        </p:nvSpPr>
        <p:spPr>
          <a:xfrm>
            <a:off x="320511" y="3657071"/>
            <a:ext cx="426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Understanding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DE78-D709-EDA3-266C-9A8DB3AE0318}"/>
              </a:ext>
            </a:extLst>
          </p:cNvPr>
          <p:cNvSpPr txBox="1"/>
          <p:nvPr/>
        </p:nvSpPr>
        <p:spPr>
          <a:xfrm>
            <a:off x="6887853" y="2549075"/>
            <a:ext cx="3355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Data cleaning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Understanding every feature available (domain knowledge)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How the features are related with business objective?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BAC7167-0AB3-AFBF-1B99-08F9FFA0A96A}"/>
              </a:ext>
            </a:extLst>
          </p:cNvPr>
          <p:cNvSpPr/>
          <p:nvPr/>
        </p:nvSpPr>
        <p:spPr>
          <a:xfrm>
            <a:off x="5366995" y="2595596"/>
            <a:ext cx="735291" cy="2769281"/>
          </a:xfrm>
          <a:prstGeom prst="leftBrace">
            <a:avLst>
              <a:gd name="adj1" fmla="val 8333"/>
              <a:gd name="adj2" fmla="val 4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5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47A1-DA12-C0A5-5CDB-C74A739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Development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7C48-F31F-D248-26A7-4C2C0678680F}"/>
              </a:ext>
            </a:extLst>
          </p:cNvPr>
          <p:cNvSpPr txBox="1"/>
          <p:nvPr/>
        </p:nvSpPr>
        <p:spPr>
          <a:xfrm>
            <a:off x="320511" y="3414354"/>
            <a:ext cx="426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DE78-D709-EDA3-266C-9A8DB3AE0318}"/>
              </a:ext>
            </a:extLst>
          </p:cNvPr>
          <p:cNvSpPr txBox="1"/>
          <p:nvPr/>
        </p:nvSpPr>
        <p:spPr>
          <a:xfrm>
            <a:off x="6887853" y="2921911"/>
            <a:ext cx="3355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Part of data understanding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Matplotlib, Seaborn, </a:t>
            </a:r>
            <a:r>
              <a:rPr lang="en-IN" sz="2000" dirty="0" err="1"/>
              <a:t>Plotly</a:t>
            </a:r>
            <a:endParaRPr lang="en-IN" sz="2000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Pandas has built in plots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BAC7167-0AB3-AFBF-1B99-08F9FFA0A96A}"/>
              </a:ext>
            </a:extLst>
          </p:cNvPr>
          <p:cNvSpPr/>
          <p:nvPr/>
        </p:nvSpPr>
        <p:spPr>
          <a:xfrm>
            <a:off x="5366995" y="2791791"/>
            <a:ext cx="735291" cy="1891456"/>
          </a:xfrm>
          <a:prstGeom prst="leftBrace">
            <a:avLst>
              <a:gd name="adj1" fmla="val 8333"/>
              <a:gd name="adj2" fmla="val 4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9C8B6-63D9-8992-79C9-083B90D52E8B}"/>
              </a:ext>
            </a:extLst>
          </p:cNvPr>
          <p:cNvSpPr txBox="1"/>
          <p:nvPr/>
        </p:nvSpPr>
        <p:spPr>
          <a:xfrm>
            <a:off x="3469850" y="6027003"/>
            <a:ext cx="77975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IN" dirty="0">
                <a:solidFill>
                  <a:srgbClr val="0070C0"/>
                </a:solidFill>
              </a:rPr>
              <a:t>Pandas plots: </a:t>
            </a:r>
            <a:r>
              <a:rPr lang="en-IN" b="0" dirty="0">
                <a:solidFill>
                  <a:srgbClr val="0070C0"/>
                </a:solidFill>
              </a:rPr>
              <a:t>https://pandas.pydata.org/pandas-docs/stable/user_guide/visualization.html</a:t>
            </a:r>
          </a:p>
          <a:p>
            <a:pPr algn="l"/>
            <a:r>
              <a:rPr lang="en-IN" dirty="0">
                <a:solidFill>
                  <a:srgbClr val="0070C0"/>
                </a:solidFill>
              </a:rPr>
              <a:t>Matplotlib: </a:t>
            </a:r>
            <a:r>
              <a:rPr lang="en-IN" b="0" dirty="0">
                <a:solidFill>
                  <a:srgbClr val="0070C0"/>
                </a:solidFill>
              </a:rPr>
              <a:t>https://matplotlib.org/stable/gallery/index.html</a:t>
            </a:r>
          </a:p>
          <a:p>
            <a:pPr algn="l"/>
            <a:r>
              <a:rPr lang="en-IN" dirty="0">
                <a:solidFill>
                  <a:srgbClr val="0070C0"/>
                </a:solidFill>
              </a:rPr>
              <a:t>Seaborn: </a:t>
            </a:r>
            <a:r>
              <a:rPr lang="en-IN" b="0" dirty="0">
                <a:solidFill>
                  <a:srgbClr val="0070C0"/>
                </a:solidFill>
              </a:rPr>
              <a:t>https://seaborn.pydata.org/examples/index.html</a:t>
            </a:r>
          </a:p>
          <a:p>
            <a:pPr algn="l"/>
            <a:r>
              <a:rPr lang="en-IN" dirty="0" err="1">
                <a:solidFill>
                  <a:srgbClr val="0070C0"/>
                </a:solidFill>
              </a:rPr>
              <a:t>Plotly</a:t>
            </a:r>
            <a:r>
              <a:rPr lang="en-IN" dirty="0">
                <a:solidFill>
                  <a:srgbClr val="0070C0"/>
                </a:solidFill>
              </a:rPr>
              <a:t>: </a:t>
            </a:r>
            <a:r>
              <a:rPr lang="en-IN" b="0" dirty="0">
                <a:solidFill>
                  <a:srgbClr val="0070C0"/>
                </a:solidFill>
              </a:rPr>
              <a:t>https://plotly.com/python/</a:t>
            </a:r>
          </a:p>
        </p:txBody>
      </p:sp>
    </p:spTree>
    <p:extLst>
      <p:ext uri="{BB962C8B-B14F-4D97-AF65-F5344CB8AC3E}">
        <p14:creationId xmlns:p14="http://schemas.microsoft.com/office/powerpoint/2010/main" val="40301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761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Consolas</vt:lpstr>
      <vt:lpstr>Office Theme</vt:lpstr>
      <vt:lpstr>Data Science  Data management using Pandas</vt:lpstr>
      <vt:lpstr>What we are going to learn today?</vt:lpstr>
      <vt:lpstr>What is Pandas?</vt:lpstr>
      <vt:lpstr>How to install Pandas?</vt:lpstr>
      <vt:lpstr>Types of Machine Learning</vt:lpstr>
      <vt:lpstr>Data Science project journey</vt:lpstr>
      <vt:lpstr>Development</vt:lpstr>
      <vt:lpstr>Development</vt:lpstr>
      <vt:lpstr>Development</vt:lpstr>
      <vt:lpstr>Development</vt:lpstr>
      <vt:lpstr>Development</vt:lpstr>
      <vt:lpstr>Development</vt:lpstr>
      <vt:lpstr>Validation</vt:lpstr>
      <vt:lpstr>Pandas API covered</vt:lpstr>
      <vt:lpstr>Where to get help?</vt:lpstr>
      <vt:lpstr>Thank You ❤️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Data management using Pandas</dc:title>
  <dc:creator>Soumyabrata Roy</dc:creator>
  <cp:lastModifiedBy>Soumyabrata Roy</cp:lastModifiedBy>
  <cp:revision>100</cp:revision>
  <dcterms:created xsi:type="dcterms:W3CDTF">2022-08-31T03:37:37Z</dcterms:created>
  <dcterms:modified xsi:type="dcterms:W3CDTF">2022-09-04T06:15:55Z</dcterms:modified>
</cp:coreProperties>
</file>