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11"/>
  </p:notesMasterIdLst>
  <p:handoutMasterIdLst>
    <p:handoutMasterId r:id="rId12"/>
  </p:handoutMasterIdLst>
  <p:sldIdLst>
    <p:sldId id="265" r:id="rId5"/>
    <p:sldId id="310" r:id="rId6"/>
    <p:sldId id="319" r:id="rId7"/>
    <p:sldId id="311" r:id="rId8"/>
    <p:sldId id="313" r:id="rId9"/>
    <p:sldId id="320" r:id="rId10"/>
  </p:sldIdLst>
  <p:sldSz cx="12188825"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67" d="100"/>
          <a:sy n="67" d="100"/>
        </p:scale>
        <p:origin x="644" y="5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F1</c:v>
                </c:pt>
              </c:strCache>
            </c:strRef>
          </c:tx>
          <c:spPr>
            <a:solidFill>
              <a:srgbClr val="00B050"/>
            </a:solidFill>
            <a:ln>
              <a:noFill/>
            </a:ln>
            <a:effectLst/>
          </c:spPr>
          <c:invertIfNegative val="0"/>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0.88636400000000004</c:v>
                </c:pt>
                <c:pt idx="1">
                  <c:v>0.91855500000000001</c:v>
                </c:pt>
                <c:pt idx="2">
                  <c:v>0.93989900000000004</c:v>
                </c:pt>
                <c:pt idx="3">
                  <c:v>0.95456700000000005</c:v>
                </c:pt>
                <c:pt idx="4">
                  <c:v>0.96579400000000004</c:v>
                </c:pt>
                <c:pt idx="5">
                  <c:v>0.973047</c:v>
                </c:pt>
                <c:pt idx="6">
                  <c:v>0.97941400000000001</c:v>
                </c:pt>
                <c:pt idx="7">
                  <c:v>0.98361399999999999</c:v>
                </c:pt>
                <c:pt idx="8">
                  <c:v>0.98674899999999999</c:v>
                </c:pt>
                <c:pt idx="9">
                  <c:v>0.987954</c:v>
                </c:pt>
              </c:numCache>
            </c:numRef>
          </c:val>
          <c:extLst>
            <c:ext xmlns:c16="http://schemas.microsoft.com/office/drawing/2014/chart" uri="{C3380CC4-5D6E-409C-BE32-E72D297353CC}">
              <c16:uniqueId val="{00000000-D43E-4636-9268-2214CA86F52A}"/>
            </c:ext>
          </c:extLst>
        </c:ser>
        <c:ser>
          <c:idx val="1"/>
          <c:order val="1"/>
          <c:tx>
            <c:strRef>
              <c:f>Sheet1!$C$1</c:f>
              <c:strCache>
                <c:ptCount val="1"/>
                <c:pt idx="0">
                  <c:v>Accuracy</c:v>
                </c:pt>
              </c:strCache>
            </c:strRef>
          </c:tx>
          <c:spPr>
            <a:solidFill>
              <a:srgbClr val="92D050"/>
            </a:solidFill>
            <a:ln>
              <a:noFill/>
            </a:ln>
            <a:effectLst/>
          </c:spPr>
          <c:invertIfNegative val="0"/>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General</c:formatCode>
                <c:ptCount val="10"/>
                <c:pt idx="0">
                  <c:v>0.95108000000000004</c:v>
                </c:pt>
                <c:pt idx="1">
                  <c:v>0.96349600000000002</c:v>
                </c:pt>
                <c:pt idx="2">
                  <c:v>0.97457499999999997</c:v>
                </c:pt>
                <c:pt idx="3">
                  <c:v>0.98130499999999998</c:v>
                </c:pt>
                <c:pt idx="4">
                  <c:v>0.98614400000000002</c:v>
                </c:pt>
                <c:pt idx="5">
                  <c:v>0.98945700000000003</c:v>
                </c:pt>
                <c:pt idx="6">
                  <c:v>0.99195199999999994</c:v>
                </c:pt>
                <c:pt idx="7">
                  <c:v>0.99398500000000001</c:v>
                </c:pt>
                <c:pt idx="8">
                  <c:v>0.99520900000000001</c:v>
                </c:pt>
                <c:pt idx="9">
                  <c:v>0.99555700000000003</c:v>
                </c:pt>
              </c:numCache>
            </c:numRef>
          </c:val>
          <c:extLst>
            <c:ext xmlns:c16="http://schemas.microsoft.com/office/drawing/2014/chart" uri="{C3380CC4-5D6E-409C-BE32-E72D297353CC}">
              <c16:uniqueId val="{00000001-D43E-4636-9268-2214CA86F52A}"/>
            </c:ext>
          </c:extLst>
        </c:ser>
        <c:dLbls>
          <c:showLegendKey val="0"/>
          <c:showVal val="0"/>
          <c:showCatName val="0"/>
          <c:showSerName val="0"/>
          <c:showPercent val="0"/>
          <c:showBubbleSize val="0"/>
        </c:dLbls>
        <c:gapWidth val="219"/>
        <c:overlap val="-27"/>
        <c:axId val="401473768"/>
        <c:axId val="398691624"/>
      </c:barChart>
      <c:lineChart>
        <c:grouping val="standard"/>
        <c:varyColors val="0"/>
        <c:ser>
          <c:idx val="2"/>
          <c:order val="2"/>
          <c:tx>
            <c:strRef>
              <c:f>Sheet1!$D$1</c:f>
              <c:strCache>
                <c:ptCount val="1"/>
                <c:pt idx="0">
                  <c:v>Validation Loss</c:v>
                </c:pt>
              </c:strCache>
            </c:strRef>
          </c:tx>
          <c:spPr>
            <a:ln w="28575" cap="rnd">
              <a:solidFill>
                <a:srgbClr val="FF0000"/>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Sheet1!$D$2:$D$11</c:f>
              <c:numCache>
                <c:formatCode>General</c:formatCode>
                <c:ptCount val="10"/>
                <c:pt idx="0">
                  <c:v>0.22031999999999999</c:v>
                </c:pt>
                <c:pt idx="1">
                  <c:v>0.150397</c:v>
                </c:pt>
                <c:pt idx="2">
                  <c:v>0.108478</c:v>
                </c:pt>
                <c:pt idx="3">
                  <c:v>8.0274999999999999E-2</c:v>
                </c:pt>
                <c:pt idx="4">
                  <c:v>5.8504E-2</c:v>
                </c:pt>
                <c:pt idx="5">
                  <c:v>4.3644000000000002E-2</c:v>
                </c:pt>
                <c:pt idx="6">
                  <c:v>3.3779999999999998E-2</c:v>
                </c:pt>
                <c:pt idx="7">
                  <c:v>2.6641999999999999E-2</c:v>
                </c:pt>
                <c:pt idx="8">
                  <c:v>2.2474000000000001E-2</c:v>
                </c:pt>
                <c:pt idx="9">
                  <c:v>2.0825E-2</c:v>
                </c:pt>
              </c:numCache>
            </c:numRef>
          </c:val>
          <c:smooth val="0"/>
          <c:extLst>
            <c:ext xmlns:c16="http://schemas.microsoft.com/office/drawing/2014/chart" uri="{C3380CC4-5D6E-409C-BE32-E72D297353CC}">
              <c16:uniqueId val="{00000002-D43E-4636-9268-2214CA86F52A}"/>
            </c:ext>
          </c:extLst>
        </c:ser>
        <c:dLbls>
          <c:showLegendKey val="0"/>
          <c:showVal val="0"/>
          <c:showCatName val="0"/>
          <c:showSerName val="0"/>
          <c:showPercent val="0"/>
          <c:showBubbleSize val="0"/>
        </c:dLbls>
        <c:marker val="1"/>
        <c:smooth val="0"/>
        <c:axId val="1999749456"/>
        <c:axId val="1999749872"/>
      </c:lineChart>
      <c:catAx>
        <c:axId val="40147376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sz="1800" dirty="0"/>
                  <a:t>EPOCHS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691624"/>
        <c:crosses val="autoZero"/>
        <c:auto val="1"/>
        <c:lblAlgn val="ctr"/>
        <c:lblOffset val="100"/>
        <c:noMultiLvlLbl val="0"/>
      </c:catAx>
      <c:valAx>
        <c:axId val="398691624"/>
        <c:scaling>
          <c:orientation val="minMax"/>
          <c:max val="1"/>
          <c:min val="0.880000000000000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sz="1600" dirty="0"/>
                  <a:t>ACCURACY/F1 SCORE</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1473768"/>
        <c:crosses val="autoZero"/>
        <c:crossBetween val="between"/>
      </c:valAx>
      <c:valAx>
        <c:axId val="1999749872"/>
        <c:scaling>
          <c:orientation val="minMax"/>
        </c:scaling>
        <c:delete val="0"/>
        <c:axPos val="r"/>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sz="1800" dirty="0"/>
                  <a:t>LOSS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9749456"/>
        <c:crosses val="max"/>
        <c:crossBetween val="between"/>
      </c:valAx>
      <c:catAx>
        <c:axId val="1999749456"/>
        <c:scaling>
          <c:orientation val="minMax"/>
        </c:scaling>
        <c:delete val="1"/>
        <c:axPos val="b"/>
        <c:numFmt formatCode="General" sourceLinked="1"/>
        <c:majorTickMark val="none"/>
        <c:minorTickMark val="none"/>
        <c:tickLblPos val="nextTo"/>
        <c:crossAx val="19997498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321B17-8FB0-4D29-8AC1-9E0B9BE94CE0}" type="doc">
      <dgm:prSet loTypeId="urn:microsoft.com/office/officeart/2005/8/layout/lProcess3" loCatId="process" qsTypeId="urn:microsoft.com/office/officeart/2005/8/quickstyle/simple1" qsCatId="simple" csTypeId="urn:microsoft.com/office/officeart/2005/8/colors/accent1_4" csCatId="accent1" phldr="1"/>
      <dgm:spPr/>
      <dgm:t>
        <a:bodyPr/>
        <a:lstStyle/>
        <a:p>
          <a:endParaRPr lang="en-IN"/>
        </a:p>
      </dgm:t>
    </dgm:pt>
    <dgm:pt modelId="{9FD43C9F-B9DC-4B7D-A254-62F104403D13}">
      <dgm:prSet phldrT="[Text]" custT="1"/>
      <dgm:spPr/>
      <dgm:t>
        <a:bodyPr/>
        <a:lstStyle/>
        <a:p>
          <a:r>
            <a:rPr lang="en-IN" sz="2400" b="1" dirty="0">
              <a:latin typeface="+mn-lt"/>
              <a:cs typeface="Arial" panose="020B0604020202020204" pitchFamily="34" charset="0"/>
            </a:rPr>
            <a:t>BERT custom NER</a:t>
          </a:r>
        </a:p>
      </dgm:t>
    </dgm:pt>
    <dgm:pt modelId="{8C214D4B-4E56-42F0-96B9-6205A9068956}" type="parTrans" cxnId="{CF6EA159-3C18-4CE2-A351-1157A56FC508}">
      <dgm:prSet/>
      <dgm:spPr/>
      <dgm:t>
        <a:bodyPr/>
        <a:lstStyle/>
        <a:p>
          <a:endParaRPr lang="en-IN" sz="1400" b="0">
            <a:latin typeface="+mn-lt"/>
            <a:cs typeface="Arial" panose="020B0604020202020204" pitchFamily="34" charset="0"/>
          </a:endParaRPr>
        </a:p>
      </dgm:t>
    </dgm:pt>
    <dgm:pt modelId="{BEFB7278-4B92-4520-ABBF-881601110D5F}" type="sibTrans" cxnId="{CF6EA159-3C18-4CE2-A351-1157A56FC508}">
      <dgm:prSet/>
      <dgm:spPr/>
      <dgm:t>
        <a:bodyPr/>
        <a:lstStyle/>
        <a:p>
          <a:endParaRPr lang="en-IN" sz="1400" b="0">
            <a:latin typeface="+mn-lt"/>
            <a:cs typeface="Arial" panose="020B0604020202020204" pitchFamily="34" charset="0"/>
          </a:endParaRPr>
        </a:p>
      </dgm:t>
    </dgm:pt>
    <dgm:pt modelId="{4A277D19-937F-444E-9B1C-55AA716EF43B}">
      <dgm:prSet phldrT="[Text]" custT="1"/>
      <dgm:spPr/>
      <dgm:t>
        <a:bodyPr/>
        <a:lstStyle/>
        <a:p>
          <a:r>
            <a:rPr lang="en-IN" sz="1600" b="0" dirty="0">
              <a:latin typeface="+mn-lt"/>
              <a:cs typeface="Arial" panose="020B0604020202020204" pitchFamily="34" charset="0"/>
            </a:rPr>
            <a:t>Train data pre-processing</a:t>
          </a:r>
        </a:p>
      </dgm:t>
    </dgm:pt>
    <dgm:pt modelId="{B0B1C0AC-A537-466D-8E93-D772F07700D3}" type="parTrans" cxnId="{B5165264-CF55-4A60-950A-5CC2CB3BA6C2}">
      <dgm:prSet/>
      <dgm:spPr/>
      <dgm:t>
        <a:bodyPr/>
        <a:lstStyle/>
        <a:p>
          <a:endParaRPr lang="en-IN" sz="1400" b="0">
            <a:latin typeface="+mn-lt"/>
            <a:cs typeface="Arial" panose="020B0604020202020204" pitchFamily="34" charset="0"/>
          </a:endParaRPr>
        </a:p>
      </dgm:t>
    </dgm:pt>
    <dgm:pt modelId="{BA000B45-7BE6-40A0-B53C-50E1B951901E}" type="sibTrans" cxnId="{B5165264-CF55-4A60-950A-5CC2CB3BA6C2}">
      <dgm:prSet/>
      <dgm:spPr/>
      <dgm:t>
        <a:bodyPr/>
        <a:lstStyle/>
        <a:p>
          <a:endParaRPr lang="en-IN" sz="1400" b="0">
            <a:latin typeface="+mn-lt"/>
            <a:cs typeface="Arial" panose="020B0604020202020204" pitchFamily="34" charset="0"/>
          </a:endParaRPr>
        </a:p>
      </dgm:t>
    </dgm:pt>
    <dgm:pt modelId="{B348BD75-5E50-4CB4-8FB2-CF57416E474C}">
      <dgm:prSet phldrT="[Text]" custT="1"/>
      <dgm:spPr/>
      <dgm:t>
        <a:bodyPr/>
        <a:lstStyle/>
        <a:p>
          <a:r>
            <a:rPr lang="en-IN" sz="1600" b="0" dirty="0">
              <a:latin typeface="+mn-lt"/>
              <a:cs typeface="Arial" panose="020B0604020202020204" pitchFamily="34" charset="0"/>
            </a:rPr>
            <a:t>Applying BERT tokenizer</a:t>
          </a:r>
        </a:p>
      </dgm:t>
    </dgm:pt>
    <dgm:pt modelId="{98651EDD-5BBE-44B1-A2A5-38E35C53C86B}" type="parTrans" cxnId="{AD37E698-61BD-49C6-BCD8-AE2DF4EEBA7D}">
      <dgm:prSet/>
      <dgm:spPr/>
      <dgm:t>
        <a:bodyPr/>
        <a:lstStyle/>
        <a:p>
          <a:endParaRPr lang="en-IN" sz="1400" b="0">
            <a:latin typeface="+mn-lt"/>
            <a:cs typeface="Arial" panose="020B0604020202020204" pitchFamily="34" charset="0"/>
          </a:endParaRPr>
        </a:p>
      </dgm:t>
    </dgm:pt>
    <dgm:pt modelId="{CB122107-7990-4504-9D12-820C31BED922}" type="sibTrans" cxnId="{AD37E698-61BD-49C6-BCD8-AE2DF4EEBA7D}">
      <dgm:prSet/>
      <dgm:spPr/>
      <dgm:t>
        <a:bodyPr/>
        <a:lstStyle/>
        <a:p>
          <a:endParaRPr lang="en-IN" sz="1400" b="0">
            <a:latin typeface="+mn-lt"/>
            <a:cs typeface="Arial" panose="020B0604020202020204" pitchFamily="34" charset="0"/>
          </a:endParaRPr>
        </a:p>
      </dgm:t>
    </dgm:pt>
    <dgm:pt modelId="{56BED90A-79C8-4A40-ADAA-494035784DB9}">
      <dgm:prSet phldrT="[Text]" custT="1"/>
      <dgm:spPr/>
      <dgm:t>
        <a:bodyPr/>
        <a:lstStyle/>
        <a:p>
          <a:r>
            <a:rPr lang="en-IN" sz="1600" b="0" dirty="0">
              <a:latin typeface="+mn-lt"/>
              <a:cs typeface="Arial" panose="020B0604020202020204" pitchFamily="34" charset="0"/>
            </a:rPr>
            <a:t>Train data pre-processing</a:t>
          </a:r>
        </a:p>
      </dgm:t>
    </dgm:pt>
    <dgm:pt modelId="{946BE7BF-CC7C-4BBD-B79A-2B4130CEC33B}" type="parTrans" cxnId="{C7211692-CA40-4312-BB57-47A9ADC0DF8E}">
      <dgm:prSet/>
      <dgm:spPr/>
      <dgm:t>
        <a:bodyPr/>
        <a:lstStyle/>
        <a:p>
          <a:endParaRPr lang="en-IN" sz="1400" b="0">
            <a:latin typeface="+mn-lt"/>
            <a:cs typeface="Arial" panose="020B0604020202020204" pitchFamily="34" charset="0"/>
          </a:endParaRPr>
        </a:p>
      </dgm:t>
    </dgm:pt>
    <dgm:pt modelId="{CEBE4BB3-71C9-4131-B368-BD5DC60D4843}" type="sibTrans" cxnId="{C7211692-CA40-4312-BB57-47A9ADC0DF8E}">
      <dgm:prSet/>
      <dgm:spPr/>
      <dgm:t>
        <a:bodyPr/>
        <a:lstStyle/>
        <a:p>
          <a:endParaRPr lang="en-IN" sz="1400" b="0">
            <a:latin typeface="+mn-lt"/>
            <a:cs typeface="Arial" panose="020B0604020202020204" pitchFamily="34" charset="0"/>
          </a:endParaRPr>
        </a:p>
      </dgm:t>
    </dgm:pt>
    <dgm:pt modelId="{7EAEE6C2-F645-4630-B47B-5D5CC01DA315}">
      <dgm:prSet phldrT="[Text]" custT="1"/>
      <dgm:spPr/>
      <dgm:t>
        <a:bodyPr/>
        <a:lstStyle/>
        <a:p>
          <a:r>
            <a:rPr lang="en-IN" sz="1600" b="0" dirty="0">
              <a:latin typeface="+mn-lt"/>
              <a:cs typeface="Arial" panose="020B0604020202020204" pitchFamily="34" charset="0"/>
            </a:rPr>
            <a:t>Spacy </a:t>
          </a:r>
          <a:r>
            <a:rPr lang="en-IN" sz="1600" b="0" dirty="0" err="1">
              <a:latin typeface="+mn-lt"/>
              <a:cs typeface="Arial" panose="020B0604020202020204" pitchFamily="34" charset="0"/>
            </a:rPr>
            <a:t>Docbin</a:t>
          </a:r>
          <a:r>
            <a:rPr lang="en-IN" sz="1600" b="0" dirty="0">
              <a:latin typeface="+mn-lt"/>
              <a:cs typeface="Arial" panose="020B0604020202020204" pitchFamily="34" charset="0"/>
            </a:rPr>
            <a:t> file generation</a:t>
          </a:r>
        </a:p>
      </dgm:t>
    </dgm:pt>
    <dgm:pt modelId="{7E307611-D010-4B71-BA29-CF4E0D224B93}" type="parTrans" cxnId="{2D58517F-EF36-440B-97A7-04A5A6E8CD36}">
      <dgm:prSet/>
      <dgm:spPr/>
      <dgm:t>
        <a:bodyPr/>
        <a:lstStyle/>
        <a:p>
          <a:endParaRPr lang="en-IN" sz="1400" b="0">
            <a:latin typeface="+mn-lt"/>
            <a:cs typeface="Arial" panose="020B0604020202020204" pitchFamily="34" charset="0"/>
          </a:endParaRPr>
        </a:p>
      </dgm:t>
    </dgm:pt>
    <dgm:pt modelId="{30D23D1F-D21A-406C-AB25-C6260FB4EB07}" type="sibTrans" cxnId="{2D58517F-EF36-440B-97A7-04A5A6E8CD36}">
      <dgm:prSet/>
      <dgm:spPr/>
      <dgm:t>
        <a:bodyPr/>
        <a:lstStyle/>
        <a:p>
          <a:endParaRPr lang="en-IN" sz="1400" b="0">
            <a:latin typeface="+mn-lt"/>
            <a:cs typeface="Arial" panose="020B0604020202020204" pitchFamily="34" charset="0"/>
          </a:endParaRPr>
        </a:p>
      </dgm:t>
    </dgm:pt>
    <dgm:pt modelId="{30CBCA24-488B-43FA-A3E9-BF5F983C0602}">
      <dgm:prSet phldrT="[Text]" custT="1"/>
      <dgm:spPr/>
      <dgm:t>
        <a:bodyPr/>
        <a:lstStyle/>
        <a:p>
          <a:r>
            <a:rPr lang="en-IN" sz="1400" b="0" dirty="0">
              <a:latin typeface="+mn-lt"/>
              <a:cs typeface="Arial" panose="020B0604020202020204" pitchFamily="34" charset="0"/>
            </a:rPr>
            <a:t>Initialize trainer with Transformer token classification model</a:t>
          </a:r>
        </a:p>
      </dgm:t>
    </dgm:pt>
    <dgm:pt modelId="{51434C95-7148-4F57-90AA-B126854251B4}" type="parTrans" cxnId="{059F66A9-94EF-48AC-8D01-082B023B3F77}">
      <dgm:prSet/>
      <dgm:spPr/>
      <dgm:t>
        <a:bodyPr/>
        <a:lstStyle/>
        <a:p>
          <a:endParaRPr lang="en-IN" sz="1400" b="0">
            <a:latin typeface="+mn-lt"/>
          </a:endParaRPr>
        </a:p>
      </dgm:t>
    </dgm:pt>
    <dgm:pt modelId="{6F288CF0-6897-457E-AC52-490ADBA6E76E}" type="sibTrans" cxnId="{059F66A9-94EF-48AC-8D01-082B023B3F77}">
      <dgm:prSet/>
      <dgm:spPr/>
      <dgm:t>
        <a:bodyPr/>
        <a:lstStyle/>
        <a:p>
          <a:endParaRPr lang="en-IN" sz="1400" b="0">
            <a:latin typeface="+mn-lt"/>
          </a:endParaRPr>
        </a:p>
      </dgm:t>
    </dgm:pt>
    <dgm:pt modelId="{ABA4039B-20D5-4232-B5C6-4E24E59D8D5F}">
      <dgm:prSet phldrT="[Text]" custT="1"/>
      <dgm:spPr/>
      <dgm:t>
        <a:bodyPr/>
        <a:lstStyle/>
        <a:p>
          <a:r>
            <a:rPr lang="en-IN" sz="1600" b="0" dirty="0">
              <a:latin typeface="+mn-lt"/>
              <a:cs typeface="Arial" panose="020B0604020202020204" pitchFamily="34" charset="0"/>
            </a:rPr>
            <a:t>Training &amp; Evaluation</a:t>
          </a:r>
        </a:p>
      </dgm:t>
    </dgm:pt>
    <dgm:pt modelId="{C9E7D703-FBDB-46D6-8209-C2C1D1023306}" type="parTrans" cxnId="{72FEFF36-8B96-4EE4-9325-EE03ED2131C5}">
      <dgm:prSet/>
      <dgm:spPr/>
      <dgm:t>
        <a:bodyPr/>
        <a:lstStyle/>
        <a:p>
          <a:endParaRPr lang="en-IN" sz="1400" b="0">
            <a:latin typeface="+mn-lt"/>
          </a:endParaRPr>
        </a:p>
      </dgm:t>
    </dgm:pt>
    <dgm:pt modelId="{08492403-DAF8-4D9C-8E00-E137FCCBDAEF}" type="sibTrans" cxnId="{72FEFF36-8B96-4EE4-9325-EE03ED2131C5}">
      <dgm:prSet/>
      <dgm:spPr/>
      <dgm:t>
        <a:bodyPr/>
        <a:lstStyle/>
        <a:p>
          <a:endParaRPr lang="en-IN" sz="1400" b="0">
            <a:latin typeface="+mn-lt"/>
          </a:endParaRPr>
        </a:p>
      </dgm:t>
    </dgm:pt>
    <dgm:pt modelId="{532C0AF3-F43A-46CF-9D89-9CA369F0AA9B}">
      <dgm:prSet phldrT="[Text]" custT="1"/>
      <dgm:spPr/>
      <dgm:t>
        <a:bodyPr/>
        <a:lstStyle/>
        <a:p>
          <a:r>
            <a:rPr lang="en-IN" sz="2400" b="1" dirty="0">
              <a:latin typeface="+mn-lt"/>
              <a:cs typeface="Arial" panose="020B0604020202020204" pitchFamily="34" charset="0"/>
            </a:rPr>
            <a:t>Spacy custom NER</a:t>
          </a:r>
        </a:p>
      </dgm:t>
    </dgm:pt>
    <dgm:pt modelId="{AA25A265-BE0C-4408-97BA-6466CEF8CAAD}" type="sibTrans" cxnId="{9ADD1EA3-DC7F-4F8E-80EB-0F4161835CBE}">
      <dgm:prSet/>
      <dgm:spPr/>
      <dgm:t>
        <a:bodyPr/>
        <a:lstStyle/>
        <a:p>
          <a:endParaRPr lang="en-IN" sz="1400" b="0">
            <a:latin typeface="+mn-lt"/>
            <a:cs typeface="Arial" panose="020B0604020202020204" pitchFamily="34" charset="0"/>
          </a:endParaRPr>
        </a:p>
      </dgm:t>
    </dgm:pt>
    <dgm:pt modelId="{6D1CEAF7-B06F-47D5-A229-7E246B38AC02}" type="parTrans" cxnId="{9ADD1EA3-DC7F-4F8E-80EB-0F4161835CBE}">
      <dgm:prSet/>
      <dgm:spPr/>
      <dgm:t>
        <a:bodyPr/>
        <a:lstStyle/>
        <a:p>
          <a:endParaRPr lang="en-IN" sz="1400" b="0">
            <a:latin typeface="+mn-lt"/>
            <a:cs typeface="Arial" panose="020B0604020202020204" pitchFamily="34" charset="0"/>
          </a:endParaRPr>
        </a:p>
      </dgm:t>
    </dgm:pt>
    <dgm:pt modelId="{352C17C1-D6D3-4D46-A6AB-BF9535480483}">
      <dgm:prSet phldrT="[Text]" custT="1"/>
      <dgm:spPr/>
      <dgm:t>
        <a:bodyPr/>
        <a:lstStyle/>
        <a:p>
          <a:r>
            <a:rPr lang="en-IN" sz="1600" b="0" dirty="0">
              <a:latin typeface="+mn-lt"/>
              <a:cs typeface="Arial" panose="020B0604020202020204" pitchFamily="34" charset="0"/>
            </a:rPr>
            <a:t>Create config file</a:t>
          </a:r>
        </a:p>
      </dgm:t>
    </dgm:pt>
    <dgm:pt modelId="{B0E5DC5A-70DB-48B0-A170-B123DFB5C718}" type="parTrans" cxnId="{E25751C6-6750-403E-B474-C2E7A5B991E6}">
      <dgm:prSet/>
      <dgm:spPr/>
      <dgm:t>
        <a:bodyPr/>
        <a:lstStyle/>
        <a:p>
          <a:endParaRPr lang="en-IN" b="0"/>
        </a:p>
      </dgm:t>
    </dgm:pt>
    <dgm:pt modelId="{177493CF-21A7-468B-AFFD-BFD90F3C8389}" type="sibTrans" cxnId="{E25751C6-6750-403E-B474-C2E7A5B991E6}">
      <dgm:prSet/>
      <dgm:spPr/>
      <dgm:t>
        <a:bodyPr/>
        <a:lstStyle/>
        <a:p>
          <a:endParaRPr lang="en-IN" b="0"/>
        </a:p>
      </dgm:t>
    </dgm:pt>
    <dgm:pt modelId="{286B5FA7-5744-4D05-87E9-1F7055182A11}">
      <dgm:prSet phldrT="[Text]" custT="1"/>
      <dgm:spPr/>
      <dgm:t>
        <a:bodyPr/>
        <a:lstStyle/>
        <a:p>
          <a:r>
            <a:rPr lang="en-IN" sz="1600" b="0">
              <a:latin typeface="+mn-lt"/>
              <a:cs typeface="Arial" panose="020B0604020202020204" pitchFamily="34" charset="0"/>
            </a:rPr>
            <a:t>Training &amp; Evaluation</a:t>
          </a:r>
          <a:endParaRPr lang="en-IN" sz="1600" b="0" dirty="0">
            <a:latin typeface="+mn-lt"/>
            <a:cs typeface="Arial" panose="020B0604020202020204" pitchFamily="34" charset="0"/>
          </a:endParaRPr>
        </a:p>
      </dgm:t>
    </dgm:pt>
    <dgm:pt modelId="{18774D23-A378-4C3D-9DE3-5B0E33CED408}" type="parTrans" cxnId="{C4DC1834-0072-4966-A001-3A56F32C4036}">
      <dgm:prSet/>
      <dgm:spPr/>
      <dgm:t>
        <a:bodyPr/>
        <a:lstStyle/>
        <a:p>
          <a:endParaRPr lang="en-IN" b="0"/>
        </a:p>
      </dgm:t>
    </dgm:pt>
    <dgm:pt modelId="{2178D12C-E3B9-4FBD-BD28-F43D4432EC63}" type="sibTrans" cxnId="{C4DC1834-0072-4966-A001-3A56F32C4036}">
      <dgm:prSet/>
      <dgm:spPr/>
      <dgm:t>
        <a:bodyPr/>
        <a:lstStyle/>
        <a:p>
          <a:endParaRPr lang="en-IN" b="0"/>
        </a:p>
      </dgm:t>
    </dgm:pt>
    <dgm:pt modelId="{6BE16031-F462-4585-9488-69AA95FFD360}" type="pres">
      <dgm:prSet presAssocID="{9E321B17-8FB0-4D29-8AC1-9E0B9BE94CE0}" presName="Name0" presStyleCnt="0">
        <dgm:presLayoutVars>
          <dgm:chPref val="3"/>
          <dgm:dir/>
          <dgm:animLvl val="lvl"/>
          <dgm:resizeHandles/>
        </dgm:presLayoutVars>
      </dgm:prSet>
      <dgm:spPr/>
    </dgm:pt>
    <dgm:pt modelId="{591AAF53-04CA-4EAB-82C7-3088D6055E46}" type="pres">
      <dgm:prSet presAssocID="{9FD43C9F-B9DC-4B7D-A254-62F104403D13}" presName="horFlow" presStyleCnt="0"/>
      <dgm:spPr/>
    </dgm:pt>
    <dgm:pt modelId="{05671FCB-78C2-42ED-9260-5D97FDCB3A48}" type="pres">
      <dgm:prSet presAssocID="{9FD43C9F-B9DC-4B7D-A254-62F104403D13}" presName="bigChev" presStyleLbl="node1" presStyleIdx="0" presStyleCnt="2"/>
      <dgm:spPr/>
    </dgm:pt>
    <dgm:pt modelId="{041C4F42-8B93-4595-ABF9-727D28616CD1}" type="pres">
      <dgm:prSet presAssocID="{B0B1C0AC-A537-466D-8E93-D772F07700D3}" presName="parTrans" presStyleCnt="0"/>
      <dgm:spPr/>
    </dgm:pt>
    <dgm:pt modelId="{8EB17582-53C3-49F1-99C9-1262EAC5872D}" type="pres">
      <dgm:prSet presAssocID="{4A277D19-937F-444E-9B1C-55AA716EF43B}" presName="node" presStyleLbl="alignAccFollowNode1" presStyleIdx="0" presStyleCnt="8">
        <dgm:presLayoutVars>
          <dgm:bulletEnabled val="1"/>
        </dgm:presLayoutVars>
      </dgm:prSet>
      <dgm:spPr/>
    </dgm:pt>
    <dgm:pt modelId="{A9681CF5-85F9-4F3C-9EC9-8D7844FDD730}" type="pres">
      <dgm:prSet presAssocID="{BA000B45-7BE6-40A0-B53C-50E1B951901E}" presName="sibTrans" presStyleCnt="0"/>
      <dgm:spPr/>
    </dgm:pt>
    <dgm:pt modelId="{B2355A40-D0CE-417B-B886-A639FC66C8ED}" type="pres">
      <dgm:prSet presAssocID="{B348BD75-5E50-4CB4-8FB2-CF57416E474C}" presName="node" presStyleLbl="alignAccFollowNode1" presStyleIdx="1" presStyleCnt="8">
        <dgm:presLayoutVars>
          <dgm:bulletEnabled val="1"/>
        </dgm:presLayoutVars>
      </dgm:prSet>
      <dgm:spPr/>
    </dgm:pt>
    <dgm:pt modelId="{D548F229-230A-4635-A7F3-7B0F40FB274B}" type="pres">
      <dgm:prSet presAssocID="{CB122107-7990-4504-9D12-820C31BED922}" presName="sibTrans" presStyleCnt="0"/>
      <dgm:spPr/>
    </dgm:pt>
    <dgm:pt modelId="{D6ECE14A-87AE-4C99-9CBA-559CDFF4A402}" type="pres">
      <dgm:prSet presAssocID="{30CBCA24-488B-43FA-A3E9-BF5F983C0602}" presName="node" presStyleLbl="alignAccFollowNode1" presStyleIdx="2" presStyleCnt="8">
        <dgm:presLayoutVars>
          <dgm:bulletEnabled val="1"/>
        </dgm:presLayoutVars>
      </dgm:prSet>
      <dgm:spPr/>
    </dgm:pt>
    <dgm:pt modelId="{0D968E7B-C54C-4F23-B3F8-50ACA67942AD}" type="pres">
      <dgm:prSet presAssocID="{6F288CF0-6897-457E-AC52-490ADBA6E76E}" presName="sibTrans" presStyleCnt="0"/>
      <dgm:spPr/>
    </dgm:pt>
    <dgm:pt modelId="{BE125B7F-C762-4A19-A62D-BAB1BB66AEE2}" type="pres">
      <dgm:prSet presAssocID="{ABA4039B-20D5-4232-B5C6-4E24E59D8D5F}" presName="node" presStyleLbl="alignAccFollowNode1" presStyleIdx="3" presStyleCnt="8">
        <dgm:presLayoutVars>
          <dgm:bulletEnabled val="1"/>
        </dgm:presLayoutVars>
      </dgm:prSet>
      <dgm:spPr/>
    </dgm:pt>
    <dgm:pt modelId="{B13CC9E2-9227-4F98-AEE6-72DC97EBB0E1}" type="pres">
      <dgm:prSet presAssocID="{9FD43C9F-B9DC-4B7D-A254-62F104403D13}" presName="vSp" presStyleCnt="0"/>
      <dgm:spPr/>
    </dgm:pt>
    <dgm:pt modelId="{BE53EBCF-2C8E-41C0-9F9B-8E2DCAC2DAE7}" type="pres">
      <dgm:prSet presAssocID="{532C0AF3-F43A-46CF-9D89-9CA369F0AA9B}" presName="horFlow" presStyleCnt="0"/>
      <dgm:spPr/>
    </dgm:pt>
    <dgm:pt modelId="{2EEBC147-0363-4E8F-8077-B55A72AAEA97}" type="pres">
      <dgm:prSet presAssocID="{532C0AF3-F43A-46CF-9D89-9CA369F0AA9B}" presName="bigChev" presStyleLbl="node1" presStyleIdx="1" presStyleCnt="2"/>
      <dgm:spPr/>
    </dgm:pt>
    <dgm:pt modelId="{7DD6A075-84BC-42E9-AC79-46D0426081DE}" type="pres">
      <dgm:prSet presAssocID="{946BE7BF-CC7C-4BBD-B79A-2B4130CEC33B}" presName="parTrans" presStyleCnt="0"/>
      <dgm:spPr/>
    </dgm:pt>
    <dgm:pt modelId="{7F6566E1-2411-469F-90C0-A9A5DA203DFE}" type="pres">
      <dgm:prSet presAssocID="{56BED90A-79C8-4A40-ADAA-494035784DB9}" presName="node" presStyleLbl="alignAccFollowNode1" presStyleIdx="4" presStyleCnt="8">
        <dgm:presLayoutVars>
          <dgm:bulletEnabled val="1"/>
        </dgm:presLayoutVars>
      </dgm:prSet>
      <dgm:spPr/>
    </dgm:pt>
    <dgm:pt modelId="{F745B86D-1B79-4E19-BBAD-E3FC483FB6ED}" type="pres">
      <dgm:prSet presAssocID="{CEBE4BB3-71C9-4131-B368-BD5DC60D4843}" presName="sibTrans" presStyleCnt="0"/>
      <dgm:spPr/>
    </dgm:pt>
    <dgm:pt modelId="{CD23E4B1-2EA5-49C5-83EB-341C3AACC580}" type="pres">
      <dgm:prSet presAssocID="{7EAEE6C2-F645-4630-B47B-5D5CC01DA315}" presName="node" presStyleLbl="alignAccFollowNode1" presStyleIdx="5" presStyleCnt="8">
        <dgm:presLayoutVars>
          <dgm:bulletEnabled val="1"/>
        </dgm:presLayoutVars>
      </dgm:prSet>
      <dgm:spPr/>
    </dgm:pt>
    <dgm:pt modelId="{FCC34175-3A14-4775-B2A9-065D6D062AB7}" type="pres">
      <dgm:prSet presAssocID="{30D23D1F-D21A-406C-AB25-C6260FB4EB07}" presName="sibTrans" presStyleCnt="0"/>
      <dgm:spPr/>
    </dgm:pt>
    <dgm:pt modelId="{FE74FD4F-06E9-4843-89D8-EE5DAA32C46B}" type="pres">
      <dgm:prSet presAssocID="{352C17C1-D6D3-4D46-A6AB-BF9535480483}" presName="node" presStyleLbl="alignAccFollowNode1" presStyleIdx="6" presStyleCnt="8">
        <dgm:presLayoutVars>
          <dgm:bulletEnabled val="1"/>
        </dgm:presLayoutVars>
      </dgm:prSet>
      <dgm:spPr/>
    </dgm:pt>
    <dgm:pt modelId="{B9322894-D01B-406E-9E3E-EBCCAE3DC835}" type="pres">
      <dgm:prSet presAssocID="{177493CF-21A7-468B-AFFD-BFD90F3C8389}" presName="sibTrans" presStyleCnt="0"/>
      <dgm:spPr/>
    </dgm:pt>
    <dgm:pt modelId="{7F9F3653-69A2-4501-9F7E-25C4D6D9EA6A}" type="pres">
      <dgm:prSet presAssocID="{286B5FA7-5744-4D05-87E9-1F7055182A11}" presName="node" presStyleLbl="alignAccFollowNode1" presStyleIdx="7" presStyleCnt="8">
        <dgm:presLayoutVars>
          <dgm:bulletEnabled val="1"/>
        </dgm:presLayoutVars>
      </dgm:prSet>
      <dgm:spPr/>
    </dgm:pt>
  </dgm:ptLst>
  <dgm:cxnLst>
    <dgm:cxn modelId="{27080C03-F126-4F6D-9440-E604514598CD}" type="presOf" srcId="{286B5FA7-5744-4D05-87E9-1F7055182A11}" destId="{7F9F3653-69A2-4501-9F7E-25C4D6D9EA6A}" srcOrd="0" destOrd="0" presId="urn:microsoft.com/office/officeart/2005/8/layout/lProcess3"/>
    <dgm:cxn modelId="{AF0D4B28-DEE8-4648-97B7-7F5BFDD8E4F1}" type="presOf" srcId="{352C17C1-D6D3-4D46-A6AB-BF9535480483}" destId="{FE74FD4F-06E9-4843-89D8-EE5DAA32C46B}" srcOrd="0" destOrd="0" presId="urn:microsoft.com/office/officeart/2005/8/layout/lProcess3"/>
    <dgm:cxn modelId="{40140C2D-A2EE-4DE0-A98F-0AE452277BED}" type="presOf" srcId="{ABA4039B-20D5-4232-B5C6-4E24E59D8D5F}" destId="{BE125B7F-C762-4A19-A62D-BAB1BB66AEE2}" srcOrd="0" destOrd="0" presId="urn:microsoft.com/office/officeart/2005/8/layout/lProcess3"/>
    <dgm:cxn modelId="{53090432-BA6A-41E3-89CA-9C748AE09510}" type="presOf" srcId="{56BED90A-79C8-4A40-ADAA-494035784DB9}" destId="{7F6566E1-2411-469F-90C0-A9A5DA203DFE}" srcOrd="0" destOrd="0" presId="urn:microsoft.com/office/officeart/2005/8/layout/lProcess3"/>
    <dgm:cxn modelId="{C4DC1834-0072-4966-A001-3A56F32C4036}" srcId="{532C0AF3-F43A-46CF-9D89-9CA369F0AA9B}" destId="{286B5FA7-5744-4D05-87E9-1F7055182A11}" srcOrd="3" destOrd="0" parTransId="{18774D23-A378-4C3D-9DE3-5B0E33CED408}" sibTransId="{2178D12C-E3B9-4FBD-BD28-F43D4432EC63}"/>
    <dgm:cxn modelId="{72FEFF36-8B96-4EE4-9325-EE03ED2131C5}" srcId="{9FD43C9F-B9DC-4B7D-A254-62F104403D13}" destId="{ABA4039B-20D5-4232-B5C6-4E24E59D8D5F}" srcOrd="3" destOrd="0" parTransId="{C9E7D703-FBDB-46D6-8209-C2C1D1023306}" sibTransId="{08492403-DAF8-4D9C-8E00-E137FCCBDAEF}"/>
    <dgm:cxn modelId="{67DB5E64-DE12-489D-8DC0-60799405FB60}" type="presOf" srcId="{4A277D19-937F-444E-9B1C-55AA716EF43B}" destId="{8EB17582-53C3-49F1-99C9-1262EAC5872D}" srcOrd="0" destOrd="0" presId="urn:microsoft.com/office/officeart/2005/8/layout/lProcess3"/>
    <dgm:cxn modelId="{B5165264-CF55-4A60-950A-5CC2CB3BA6C2}" srcId="{9FD43C9F-B9DC-4B7D-A254-62F104403D13}" destId="{4A277D19-937F-444E-9B1C-55AA716EF43B}" srcOrd="0" destOrd="0" parTransId="{B0B1C0AC-A537-466D-8E93-D772F07700D3}" sibTransId="{BA000B45-7BE6-40A0-B53C-50E1B951901E}"/>
    <dgm:cxn modelId="{4F4C9C6E-1DC6-491F-8222-23B04AE570F1}" type="presOf" srcId="{532C0AF3-F43A-46CF-9D89-9CA369F0AA9B}" destId="{2EEBC147-0363-4E8F-8077-B55A72AAEA97}" srcOrd="0" destOrd="0" presId="urn:microsoft.com/office/officeart/2005/8/layout/lProcess3"/>
    <dgm:cxn modelId="{DA01FE51-A603-4298-91CE-D5030DD755AD}" type="presOf" srcId="{7EAEE6C2-F645-4630-B47B-5D5CC01DA315}" destId="{CD23E4B1-2EA5-49C5-83EB-341C3AACC580}" srcOrd="0" destOrd="0" presId="urn:microsoft.com/office/officeart/2005/8/layout/lProcess3"/>
    <dgm:cxn modelId="{CE6C7C52-8D2C-4EF5-8515-E377F7C34408}" type="presOf" srcId="{9E321B17-8FB0-4D29-8AC1-9E0B9BE94CE0}" destId="{6BE16031-F462-4585-9488-69AA95FFD360}" srcOrd="0" destOrd="0" presId="urn:microsoft.com/office/officeart/2005/8/layout/lProcess3"/>
    <dgm:cxn modelId="{CF6EA159-3C18-4CE2-A351-1157A56FC508}" srcId="{9E321B17-8FB0-4D29-8AC1-9E0B9BE94CE0}" destId="{9FD43C9F-B9DC-4B7D-A254-62F104403D13}" srcOrd="0" destOrd="0" parTransId="{8C214D4B-4E56-42F0-96B9-6205A9068956}" sibTransId="{BEFB7278-4B92-4520-ABBF-881601110D5F}"/>
    <dgm:cxn modelId="{2D58517F-EF36-440B-97A7-04A5A6E8CD36}" srcId="{532C0AF3-F43A-46CF-9D89-9CA369F0AA9B}" destId="{7EAEE6C2-F645-4630-B47B-5D5CC01DA315}" srcOrd="1" destOrd="0" parTransId="{7E307611-D010-4B71-BA29-CF4E0D224B93}" sibTransId="{30D23D1F-D21A-406C-AB25-C6260FB4EB07}"/>
    <dgm:cxn modelId="{FFC1998D-F0C8-414E-8C21-B061A64767C2}" type="presOf" srcId="{9FD43C9F-B9DC-4B7D-A254-62F104403D13}" destId="{05671FCB-78C2-42ED-9260-5D97FDCB3A48}" srcOrd="0" destOrd="0" presId="urn:microsoft.com/office/officeart/2005/8/layout/lProcess3"/>
    <dgm:cxn modelId="{12C9DD8D-0EBF-4F94-92BF-832578452519}" type="presOf" srcId="{B348BD75-5E50-4CB4-8FB2-CF57416E474C}" destId="{B2355A40-D0CE-417B-B886-A639FC66C8ED}" srcOrd="0" destOrd="0" presId="urn:microsoft.com/office/officeart/2005/8/layout/lProcess3"/>
    <dgm:cxn modelId="{C7211692-CA40-4312-BB57-47A9ADC0DF8E}" srcId="{532C0AF3-F43A-46CF-9D89-9CA369F0AA9B}" destId="{56BED90A-79C8-4A40-ADAA-494035784DB9}" srcOrd="0" destOrd="0" parTransId="{946BE7BF-CC7C-4BBD-B79A-2B4130CEC33B}" sibTransId="{CEBE4BB3-71C9-4131-B368-BD5DC60D4843}"/>
    <dgm:cxn modelId="{AD37E698-61BD-49C6-BCD8-AE2DF4EEBA7D}" srcId="{9FD43C9F-B9DC-4B7D-A254-62F104403D13}" destId="{B348BD75-5E50-4CB4-8FB2-CF57416E474C}" srcOrd="1" destOrd="0" parTransId="{98651EDD-5BBE-44B1-A2A5-38E35C53C86B}" sibTransId="{CB122107-7990-4504-9D12-820C31BED922}"/>
    <dgm:cxn modelId="{9ADD1EA3-DC7F-4F8E-80EB-0F4161835CBE}" srcId="{9E321B17-8FB0-4D29-8AC1-9E0B9BE94CE0}" destId="{532C0AF3-F43A-46CF-9D89-9CA369F0AA9B}" srcOrd="1" destOrd="0" parTransId="{6D1CEAF7-B06F-47D5-A229-7E246B38AC02}" sibTransId="{AA25A265-BE0C-4408-97BA-6466CEF8CAAD}"/>
    <dgm:cxn modelId="{059F66A9-94EF-48AC-8D01-082B023B3F77}" srcId="{9FD43C9F-B9DC-4B7D-A254-62F104403D13}" destId="{30CBCA24-488B-43FA-A3E9-BF5F983C0602}" srcOrd="2" destOrd="0" parTransId="{51434C95-7148-4F57-90AA-B126854251B4}" sibTransId="{6F288CF0-6897-457E-AC52-490ADBA6E76E}"/>
    <dgm:cxn modelId="{CBBFFDAA-82EE-4747-A748-0F185C5CF2A3}" type="presOf" srcId="{30CBCA24-488B-43FA-A3E9-BF5F983C0602}" destId="{D6ECE14A-87AE-4C99-9CBA-559CDFF4A402}" srcOrd="0" destOrd="0" presId="urn:microsoft.com/office/officeart/2005/8/layout/lProcess3"/>
    <dgm:cxn modelId="{E25751C6-6750-403E-B474-C2E7A5B991E6}" srcId="{532C0AF3-F43A-46CF-9D89-9CA369F0AA9B}" destId="{352C17C1-D6D3-4D46-A6AB-BF9535480483}" srcOrd="2" destOrd="0" parTransId="{B0E5DC5A-70DB-48B0-A170-B123DFB5C718}" sibTransId="{177493CF-21A7-468B-AFFD-BFD90F3C8389}"/>
    <dgm:cxn modelId="{36C2E478-3E13-48E6-B12B-B13644FEE490}" type="presParOf" srcId="{6BE16031-F462-4585-9488-69AA95FFD360}" destId="{591AAF53-04CA-4EAB-82C7-3088D6055E46}" srcOrd="0" destOrd="0" presId="urn:microsoft.com/office/officeart/2005/8/layout/lProcess3"/>
    <dgm:cxn modelId="{B90010C4-4B88-4513-BBB7-CEB25BC882E1}" type="presParOf" srcId="{591AAF53-04CA-4EAB-82C7-3088D6055E46}" destId="{05671FCB-78C2-42ED-9260-5D97FDCB3A48}" srcOrd="0" destOrd="0" presId="urn:microsoft.com/office/officeart/2005/8/layout/lProcess3"/>
    <dgm:cxn modelId="{855B22A1-EE02-4285-A605-EAD3E96ACBE4}" type="presParOf" srcId="{591AAF53-04CA-4EAB-82C7-3088D6055E46}" destId="{041C4F42-8B93-4595-ABF9-727D28616CD1}" srcOrd="1" destOrd="0" presId="urn:microsoft.com/office/officeart/2005/8/layout/lProcess3"/>
    <dgm:cxn modelId="{9ADEB367-4CD8-40F9-B7F2-03C9DC1DE83B}" type="presParOf" srcId="{591AAF53-04CA-4EAB-82C7-3088D6055E46}" destId="{8EB17582-53C3-49F1-99C9-1262EAC5872D}" srcOrd="2" destOrd="0" presId="urn:microsoft.com/office/officeart/2005/8/layout/lProcess3"/>
    <dgm:cxn modelId="{D7581D43-B61B-42A4-AFC6-351BEF91410C}" type="presParOf" srcId="{591AAF53-04CA-4EAB-82C7-3088D6055E46}" destId="{A9681CF5-85F9-4F3C-9EC9-8D7844FDD730}" srcOrd="3" destOrd="0" presId="urn:microsoft.com/office/officeart/2005/8/layout/lProcess3"/>
    <dgm:cxn modelId="{F9616CB1-251A-437B-923E-411B41973C35}" type="presParOf" srcId="{591AAF53-04CA-4EAB-82C7-3088D6055E46}" destId="{B2355A40-D0CE-417B-B886-A639FC66C8ED}" srcOrd="4" destOrd="0" presId="urn:microsoft.com/office/officeart/2005/8/layout/lProcess3"/>
    <dgm:cxn modelId="{E00710DA-218E-4DA9-82C5-B93463E6D622}" type="presParOf" srcId="{591AAF53-04CA-4EAB-82C7-3088D6055E46}" destId="{D548F229-230A-4635-A7F3-7B0F40FB274B}" srcOrd="5" destOrd="0" presId="urn:microsoft.com/office/officeart/2005/8/layout/lProcess3"/>
    <dgm:cxn modelId="{D1D4EB7C-A7C4-4254-8CEC-1B8C6AC8C2DC}" type="presParOf" srcId="{591AAF53-04CA-4EAB-82C7-3088D6055E46}" destId="{D6ECE14A-87AE-4C99-9CBA-559CDFF4A402}" srcOrd="6" destOrd="0" presId="urn:microsoft.com/office/officeart/2005/8/layout/lProcess3"/>
    <dgm:cxn modelId="{0D941252-FBDD-4959-A942-701CA2A20B3A}" type="presParOf" srcId="{591AAF53-04CA-4EAB-82C7-3088D6055E46}" destId="{0D968E7B-C54C-4F23-B3F8-50ACA67942AD}" srcOrd="7" destOrd="0" presId="urn:microsoft.com/office/officeart/2005/8/layout/lProcess3"/>
    <dgm:cxn modelId="{ED458606-5EFB-447D-B6E6-D71DA05C424B}" type="presParOf" srcId="{591AAF53-04CA-4EAB-82C7-3088D6055E46}" destId="{BE125B7F-C762-4A19-A62D-BAB1BB66AEE2}" srcOrd="8" destOrd="0" presId="urn:microsoft.com/office/officeart/2005/8/layout/lProcess3"/>
    <dgm:cxn modelId="{1FB94671-9952-4A75-9EBA-1D380EC1312F}" type="presParOf" srcId="{6BE16031-F462-4585-9488-69AA95FFD360}" destId="{B13CC9E2-9227-4F98-AEE6-72DC97EBB0E1}" srcOrd="1" destOrd="0" presId="urn:microsoft.com/office/officeart/2005/8/layout/lProcess3"/>
    <dgm:cxn modelId="{772F5222-C09A-4201-B960-AE7AABCD0945}" type="presParOf" srcId="{6BE16031-F462-4585-9488-69AA95FFD360}" destId="{BE53EBCF-2C8E-41C0-9F9B-8E2DCAC2DAE7}" srcOrd="2" destOrd="0" presId="urn:microsoft.com/office/officeart/2005/8/layout/lProcess3"/>
    <dgm:cxn modelId="{861E2802-4658-4663-A48B-B971AB8EC786}" type="presParOf" srcId="{BE53EBCF-2C8E-41C0-9F9B-8E2DCAC2DAE7}" destId="{2EEBC147-0363-4E8F-8077-B55A72AAEA97}" srcOrd="0" destOrd="0" presId="urn:microsoft.com/office/officeart/2005/8/layout/lProcess3"/>
    <dgm:cxn modelId="{4AE83CCC-23BC-4E52-973C-F12DE90DD214}" type="presParOf" srcId="{BE53EBCF-2C8E-41C0-9F9B-8E2DCAC2DAE7}" destId="{7DD6A075-84BC-42E9-AC79-46D0426081DE}" srcOrd="1" destOrd="0" presId="urn:microsoft.com/office/officeart/2005/8/layout/lProcess3"/>
    <dgm:cxn modelId="{D44E726B-D3DB-4A83-864B-E4A04E284B7C}" type="presParOf" srcId="{BE53EBCF-2C8E-41C0-9F9B-8E2DCAC2DAE7}" destId="{7F6566E1-2411-469F-90C0-A9A5DA203DFE}" srcOrd="2" destOrd="0" presId="urn:microsoft.com/office/officeart/2005/8/layout/lProcess3"/>
    <dgm:cxn modelId="{21758051-7757-43E3-A733-A69FB0369DFE}" type="presParOf" srcId="{BE53EBCF-2C8E-41C0-9F9B-8E2DCAC2DAE7}" destId="{F745B86D-1B79-4E19-BBAD-E3FC483FB6ED}" srcOrd="3" destOrd="0" presId="urn:microsoft.com/office/officeart/2005/8/layout/lProcess3"/>
    <dgm:cxn modelId="{3755E955-F131-4E4F-964A-1368D387F5D9}" type="presParOf" srcId="{BE53EBCF-2C8E-41C0-9F9B-8E2DCAC2DAE7}" destId="{CD23E4B1-2EA5-49C5-83EB-341C3AACC580}" srcOrd="4" destOrd="0" presId="urn:microsoft.com/office/officeart/2005/8/layout/lProcess3"/>
    <dgm:cxn modelId="{FAF51EEA-02F4-4301-80A8-922AB4152743}" type="presParOf" srcId="{BE53EBCF-2C8E-41C0-9F9B-8E2DCAC2DAE7}" destId="{FCC34175-3A14-4775-B2A9-065D6D062AB7}" srcOrd="5" destOrd="0" presId="urn:microsoft.com/office/officeart/2005/8/layout/lProcess3"/>
    <dgm:cxn modelId="{0AF44B3E-E8A7-4C75-BAA7-8263E55E4FED}" type="presParOf" srcId="{BE53EBCF-2C8E-41C0-9F9B-8E2DCAC2DAE7}" destId="{FE74FD4F-06E9-4843-89D8-EE5DAA32C46B}" srcOrd="6" destOrd="0" presId="urn:microsoft.com/office/officeart/2005/8/layout/lProcess3"/>
    <dgm:cxn modelId="{28232E13-1A97-4C9F-9713-A27CD110D222}" type="presParOf" srcId="{BE53EBCF-2C8E-41C0-9F9B-8E2DCAC2DAE7}" destId="{B9322894-D01B-406E-9E3E-EBCCAE3DC835}" srcOrd="7" destOrd="0" presId="urn:microsoft.com/office/officeart/2005/8/layout/lProcess3"/>
    <dgm:cxn modelId="{88D9BB72-0764-46B1-8B3A-54A6D9FC7041}" type="presParOf" srcId="{BE53EBCF-2C8E-41C0-9F9B-8E2DCAC2DAE7}" destId="{7F9F3653-69A2-4501-9F7E-25C4D6D9EA6A}"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71FCB-78C2-42ED-9260-5D97FDCB3A48}">
      <dsp:nvSpPr>
        <dsp:cNvPr id="0" name=""/>
        <dsp:cNvSpPr/>
      </dsp:nvSpPr>
      <dsp:spPr>
        <a:xfrm>
          <a:off x="1364" y="1421900"/>
          <a:ext cx="2724873" cy="1089949"/>
        </a:xfrm>
        <a:prstGeom prst="chevron">
          <a:avLst/>
        </a:prstGeom>
        <a:solidFill>
          <a:schemeClr val="accent1">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mn-lt"/>
              <a:cs typeface="Arial" panose="020B0604020202020204" pitchFamily="34" charset="0"/>
            </a:rPr>
            <a:t>BERT custom NER</a:t>
          </a:r>
        </a:p>
      </dsp:txBody>
      <dsp:txXfrm>
        <a:off x="546339" y="1421900"/>
        <a:ext cx="1634924" cy="1089949"/>
      </dsp:txXfrm>
    </dsp:sp>
    <dsp:sp modelId="{8EB17582-53C3-49F1-99C9-1262EAC5872D}">
      <dsp:nvSpPr>
        <dsp:cNvPr id="0" name=""/>
        <dsp:cNvSpPr/>
      </dsp:nvSpPr>
      <dsp:spPr>
        <a:xfrm>
          <a:off x="2372004" y="1514545"/>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n-lt"/>
              <a:cs typeface="Arial" panose="020B0604020202020204" pitchFamily="34" charset="0"/>
            </a:rPr>
            <a:t>Train data pre-processing</a:t>
          </a:r>
        </a:p>
      </dsp:txBody>
      <dsp:txXfrm>
        <a:off x="2824333" y="1514545"/>
        <a:ext cx="1356987" cy="904657"/>
      </dsp:txXfrm>
    </dsp:sp>
    <dsp:sp modelId="{B2355A40-D0CE-417B-B886-A639FC66C8ED}">
      <dsp:nvSpPr>
        <dsp:cNvPr id="0" name=""/>
        <dsp:cNvSpPr/>
      </dsp:nvSpPr>
      <dsp:spPr>
        <a:xfrm>
          <a:off x="4317018" y="1514545"/>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n-lt"/>
              <a:cs typeface="Arial" panose="020B0604020202020204" pitchFamily="34" charset="0"/>
            </a:rPr>
            <a:t>Applying BERT tokenizer</a:t>
          </a:r>
        </a:p>
      </dsp:txBody>
      <dsp:txXfrm>
        <a:off x="4769347" y="1514545"/>
        <a:ext cx="1356987" cy="904657"/>
      </dsp:txXfrm>
    </dsp:sp>
    <dsp:sp modelId="{D6ECE14A-87AE-4C99-9CBA-559CDFF4A402}">
      <dsp:nvSpPr>
        <dsp:cNvPr id="0" name=""/>
        <dsp:cNvSpPr/>
      </dsp:nvSpPr>
      <dsp:spPr>
        <a:xfrm>
          <a:off x="6262033" y="1514545"/>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0" kern="1200" dirty="0">
              <a:latin typeface="+mn-lt"/>
              <a:cs typeface="Arial" panose="020B0604020202020204" pitchFamily="34" charset="0"/>
            </a:rPr>
            <a:t>Initialize trainer with Transformer token classification model</a:t>
          </a:r>
        </a:p>
      </dsp:txBody>
      <dsp:txXfrm>
        <a:off x="6714362" y="1514545"/>
        <a:ext cx="1356987" cy="904657"/>
      </dsp:txXfrm>
    </dsp:sp>
    <dsp:sp modelId="{BE125B7F-C762-4A19-A62D-BAB1BB66AEE2}">
      <dsp:nvSpPr>
        <dsp:cNvPr id="0" name=""/>
        <dsp:cNvSpPr/>
      </dsp:nvSpPr>
      <dsp:spPr>
        <a:xfrm>
          <a:off x="8207047" y="1514545"/>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n-lt"/>
              <a:cs typeface="Arial" panose="020B0604020202020204" pitchFamily="34" charset="0"/>
            </a:rPr>
            <a:t>Training &amp; Evaluation</a:t>
          </a:r>
        </a:p>
      </dsp:txBody>
      <dsp:txXfrm>
        <a:off x="8659376" y="1514545"/>
        <a:ext cx="1356987" cy="904657"/>
      </dsp:txXfrm>
    </dsp:sp>
    <dsp:sp modelId="{2EEBC147-0363-4E8F-8077-B55A72AAEA97}">
      <dsp:nvSpPr>
        <dsp:cNvPr id="0" name=""/>
        <dsp:cNvSpPr/>
      </dsp:nvSpPr>
      <dsp:spPr>
        <a:xfrm>
          <a:off x="1364" y="2664442"/>
          <a:ext cx="2724873" cy="1089949"/>
        </a:xfrm>
        <a:prstGeom prst="chevron">
          <a:avLst/>
        </a:prstGeom>
        <a:solidFill>
          <a:schemeClr val="accent1">
            <a:shade val="50000"/>
            <a:hueOff val="-753641"/>
            <a:satOff val="-20705"/>
            <a:lumOff val="4762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mn-lt"/>
              <a:cs typeface="Arial" panose="020B0604020202020204" pitchFamily="34" charset="0"/>
            </a:rPr>
            <a:t>Spacy custom NER</a:t>
          </a:r>
        </a:p>
      </dsp:txBody>
      <dsp:txXfrm>
        <a:off x="546339" y="2664442"/>
        <a:ext cx="1634924" cy="1089949"/>
      </dsp:txXfrm>
    </dsp:sp>
    <dsp:sp modelId="{7F6566E1-2411-469F-90C0-A9A5DA203DFE}">
      <dsp:nvSpPr>
        <dsp:cNvPr id="0" name=""/>
        <dsp:cNvSpPr/>
      </dsp:nvSpPr>
      <dsp:spPr>
        <a:xfrm>
          <a:off x="2372004" y="2757088"/>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n-lt"/>
              <a:cs typeface="Arial" panose="020B0604020202020204" pitchFamily="34" charset="0"/>
            </a:rPr>
            <a:t>Train data pre-processing</a:t>
          </a:r>
        </a:p>
      </dsp:txBody>
      <dsp:txXfrm>
        <a:off x="2824333" y="2757088"/>
        <a:ext cx="1356987" cy="904657"/>
      </dsp:txXfrm>
    </dsp:sp>
    <dsp:sp modelId="{CD23E4B1-2EA5-49C5-83EB-341C3AACC580}">
      <dsp:nvSpPr>
        <dsp:cNvPr id="0" name=""/>
        <dsp:cNvSpPr/>
      </dsp:nvSpPr>
      <dsp:spPr>
        <a:xfrm>
          <a:off x="4317018" y="2757088"/>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n-lt"/>
              <a:cs typeface="Arial" panose="020B0604020202020204" pitchFamily="34" charset="0"/>
            </a:rPr>
            <a:t>Spacy </a:t>
          </a:r>
          <a:r>
            <a:rPr lang="en-IN" sz="1600" b="0" kern="1200" dirty="0" err="1">
              <a:latin typeface="+mn-lt"/>
              <a:cs typeface="Arial" panose="020B0604020202020204" pitchFamily="34" charset="0"/>
            </a:rPr>
            <a:t>Docbin</a:t>
          </a:r>
          <a:r>
            <a:rPr lang="en-IN" sz="1600" b="0" kern="1200" dirty="0">
              <a:latin typeface="+mn-lt"/>
              <a:cs typeface="Arial" panose="020B0604020202020204" pitchFamily="34" charset="0"/>
            </a:rPr>
            <a:t> file generation</a:t>
          </a:r>
        </a:p>
      </dsp:txBody>
      <dsp:txXfrm>
        <a:off x="4769347" y="2757088"/>
        <a:ext cx="1356987" cy="904657"/>
      </dsp:txXfrm>
    </dsp:sp>
    <dsp:sp modelId="{FE74FD4F-06E9-4843-89D8-EE5DAA32C46B}">
      <dsp:nvSpPr>
        <dsp:cNvPr id="0" name=""/>
        <dsp:cNvSpPr/>
      </dsp:nvSpPr>
      <dsp:spPr>
        <a:xfrm>
          <a:off x="6262033" y="2757088"/>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mn-lt"/>
              <a:cs typeface="Arial" panose="020B0604020202020204" pitchFamily="34" charset="0"/>
            </a:rPr>
            <a:t>Create config file</a:t>
          </a:r>
        </a:p>
      </dsp:txBody>
      <dsp:txXfrm>
        <a:off x="6714362" y="2757088"/>
        <a:ext cx="1356987" cy="904657"/>
      </dsp:txXfrm>
    </dsp:sp>
    <dsp:sp modelId="{7F9F3653-69A2-4501-9F7E-25C4D6D9EA6A}">
      <dsp:nvSpPr>
        <dsp:cNvPr id="0" name=""/>
        <dsp:cNvSpPr/>
      </dsp:nvSpPr>
      <dsp:spPr>
        <a:xfrm>
          <a:off x="8207047" y="2757088"/>
          <a:ext cx="2261644" cy="904657"/>
        </a:xfrm>
        <a:prstGeom prst="chevron">
          <a:avLst/>
        </a:prstGeom>
        <a:solidFill>
          <a:schemeClr val="accent1">
            <a:alpha val="90000"/>
            <a:tint val="55000"/>
            <a:hueOff val="0"/>
            <a:satOff val="0"/>
            <a:lumOff val="0"/>
            <a:alphaOff val="0"/>
          </a:schemeClr>
        </a:solidFill>
        <a:ln w="15875" cap="flat" cmpd="sng" algn="ctr">
          <a:solidFill>
            <a:schemeClr val="accent1">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N" sz="1600" b="0" kern="1200">
              <a:latin typeface="+mn-lt"/>
              <a:cs typeface="Arial" panose="020B0604020202020204" pitchFamily="34" charset="0"/>
            </a:rPr>
            <a:t>Training &amp; Evaluation</a:t>
          </a:r>
          <a:endParaRPr lang="en-IN" sz="1600" b="0" kern="1200" dirty="0">
            <a:latin typeface="+mn-lt"/>
            <a:cs typeface="Arial" panose="020B0604020202020204" pitchFamily="34" charset="0"/>
          </a:endParaRPr>
        </a:p>
      </dsp:txBody>
      <dsp:txXfrm>
        <a:off x="8659376" y="2757088"/>
        <a:ext cx="1356987" cy="90465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1/15/2023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5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22244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00443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50848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55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98065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59605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00061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F41C87-7AD9-4845-A077-840E4A0F3F06}" type="datetimeFigureOut">
              <a:rPr lang="en-US" smtClean="0"/>
              <a:t>1/15/2023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3791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03F41C87-7AD9-4845-A077-840E4A0F3F06}" type="datetimeFigureOut">
              <a:rPr lang="en-US" smtClean="0"/>
              <a:t>1/15/2023</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013F82-EE5E-44EE-A61D-E31C6657F26F}" type="slidenum">
              <a:rPr lang="en-IN" smtClean="0"/>
              <a:t>‹#›</a:t>
            </a:fld>
            <a:endParaRPr lang="en-IN"/>
          </a:p>
        </p:txBody>
      </p:sp>
    </p:spTree>
    <p:extLst>
      <p:ext uri="{BB962C8B-B14F-4D97-AF65-F5344CB8AC3E}">
        <p14:creationId xmlns:p14="http://schemas.microsoft.com/office/powerpoint/2010/main" val="45281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376425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03F41C87-7AD9-4845-A077-840E4A0F3F06}" type="datetimeFigureOut">
              <a:rPr lang="en-US" smtClean="0"/>
              <a:pPr/>
              <a:t>1/15/2023</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A013F82-EE5E-44EE-A61D-E31C6657F26F}"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7118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NER model training</a:t>
            </a:r>
          </a:p>
        </p:txBody>
      </p:sp>
      <p:sp>
        <p:nvSpPr>
          <p:cNvPr id="4" name="Subtitle 3"/>
          <p:cNvSpPr>
            <a:spLocks noGrp="1"/>
          </p:cNvSpPr>
          <p:nvPr>
            <p:ph type="subTitle" idx="1"/>
          </p:nvPr>
        </p:nvSpPr>
        <p:spPr/>
        <p:txBody>
          <a:bodyPr/>
          <a:lstStyle/>
          <a:p>
            <a:r>
              <a:rPr lang="it-IT" dirty="0"/>
              <a:t>SOUMYA</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Project Overview</a:t>
            </a:r>
          </a:p>
        </p:txBody>
      </p:sp>
      <p:sp>
        <p:nvSpPr>
          <p:cNvPr id="14" name="Content Placeholder 13"/>
          <p:cNvSpPr>
            <a:spLocks noGrp="1"/>
          </p:cNvSpPr>
          <p:nvPr>
            <p:ph idx="1"/>
          </p:nvPr>
        </p:nvSpPr>
        <p:spPr/>
        <p:txBody>
          <a:bodyPr>
            <a:normAutofit/>
          </a:bodyPr>
          <a:lstStyle/>
          <a:p>
            <a:pPr>
              <a:lnSpc>
                <a:spcPct val="250000"/>
              </a:lnSpc>
              <a:buFont typeface="Wingdings" panose="05000000000000000000" pitchFamily="2" charset="2"/>
              <a:buChar char="q"/>
            </a:pPr>
            <a:r>
              <a:rPr lang="en-US" sz="2400" dirty="0"/>
              <a:t> NER train and test data provided.</a:t>
            </a:r>
          </a:p>
          <a:p>
            <a:pPr>
              <a:lnSpc>
                <a:spcPct val="250000"/>
              </a:lnSpc>
              <a:buFont typeface="Wingdings" panose="05000000000000000000" pitchFamily="2" charset="2"/>
              <a:buChar char="q"/>
            </a:pPr>
            <a:r>
              <a:rPr lang="en-US" sz="2400" dirty="0"/>
              <a:t> Generating ML model on train data for NER classification.</a:t>
            </a:r>
          </a:p>
          <a:p>
            <a:pPr>
              <a:lnSpc>
                <a:spcPct val="250000"/>
              </a:lnSpc>
              <a:buFont typeface="Wingdings" panose="05000000000000000000" pitchFamily="2" charset="2"/>
              <a:buChar char="q"/>
            </a:pPr>
            <a:r>
              <a:rPr lang="en-US" sz="2400" dirty="0"/>
              <a:t> Evaluating the model on test data.</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D50B-866A-BE35-185B-5126872B49B6}"/>
              </a:ext>
            </a:extLst>
          </p:cNvPr>
          <p:cNvSpPr>
            <a:spLocks noGrp="1"/>
          </p:cNvSpPr>
          <p:nvPr>
            <p:ph type="title"/>
          </p:nvPr>
        </p:nvSpPr>
        <p:spPr/>
        <p:txBody>
          <a:bodyPr/>
          <a:lstStyle/>
          <a:p>
            <a:r>
              <a:rPr lang="en-IN" dirty="0"/>
              <a:t>Methodology</a:t>
            </a:r>
          </a:p>
        </p:txBody>
      </p:sp>
      <p:graphicFrame>
        <p:nvGraphicFramePr>
          <p:cNvPr id="7" name="Content Placeholder 6">
            <a:extLst>
              <a:ext uri="{FF2B5EF4-FFF2-40B4-BE49-F238E27FC236}">
                <a16:creationId xmlns:a16="http://schemas.microsoft.com/office/drawing/2014/main" id="{60389FE5-471E-90EE-2DFA-2CE01621D568}"/>
              </a:ext>
            </a:extLst>
          </p:cNvPr>
          <p:cNvGraphicFramePr>
            <a:graphicFrameLocks noGrp="1"/>
          </p:cNvGraphicFramePr>
          <p:nvPr>
            <p:ph idx="1"/>
            <p:extLst>
              <p:ext uri="{D42A27DB-BD31-4B8C-83A1-F6EECF244321}">
                <p14:modId xmlns:p14="http://schemas.microsoft.com/office/powerpoint/2010/main" val="4081357511"/>
              </p:ext>
            </p:extLst>
          </p:nvPr>
        </p:nvGraphicFramePr>
        <p:xfrm>
          <a:off x="1096963" y="692697"/>
          <a:ext cx="10470057" cy="5176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a:extLst>
              <a:ext uri="{FF2B5EF4-FFF2-40B4-BE49-F238E27FC236}">
                <a16:creationId xmlns:a16="http://schemas.microsoft.com/office/drawing/2014/main" id="{DC56C7B7-FAE7-EFD8-E808-9BD00032AC98}"/>
              </a:ext>
            </a:extLst>
          </p:cNvPr>
          <p:cNvSpPr txBox="1"/>
          <p:nvPr/>
        </p:nvSpPr>
        <p:spPr>
          <a:xfrm>
            <a:off x="693812" y="4964974"/>
            <a:ext cx="11017224" cy="1200329"/>
          </a:xfrm>
          <a:prstGeom prst="rect">
            <a:avLst/>
          </a:prstGeom>
          <a:noFill/>
        </p:spPr>
        <p:txBody>
          <a:bodyPr wrap="square" rtlCol="0">
            <a:spAutoFit/>
          </a:bodyPr>
          <a:lstStyle/>
          <a:p>
            <a:pPr marL="285750" indent="-285750">
              <a:buFont typeface="Courier New" panose="02070309020205020404" pitchFamily="49" charset="0"/>
              <a:buChar char="o"/>
            </a:pPr>
            <a:r>
              <a:rPr lang="en-IN" b="1" dirty="0">
                <a:solidFill>
                  <a:srgbClr val="00B050"/>
                </a:solidFill>
                <a:latin typeface="Times New Roman" panose="02020603050405020304" pitchFamily="18" charset="0"/>
                <a:cs typeface="Times New Roman" panose="02020603050405020304" pitchFamily="18" charset="0"/>
              </a:rPr>
              <a:t>BERT model was trained on entire train dataset and had better accuracy on test data. Results for the same are further explained in next slides. This model is selected and further evaluated.</a:t>
            </a:r>
          </a:p>
          <a:p>
            <a:endParaRPr lang="en-IN" b="1" dirty="0">
              <a:solidFill>
                <a:srgbClr val="00B050"/>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b="1" dirty="0">
                <a:solidFill>
                  <a:schemeClr val="accent2">
                    <a:lumMod val="75000"/>
                  </a:schemeClr>
                </a:solidFill>
                <a:latin typeface="Times New Roman" panose="02020603050405020304" pitchFamily="18" charset="0"/>
                <a:cs typeface="Times New Roman" panose="02020603050405020304" pitchFamily="18" charset="0"/>
              </a:rPr>
              <a:t>Spacy model couldn’t be trained on entire dataset due to resource unavailability and slower training.</a:t>
            </a:r>
          </a:p>
        </p:txBody>
      </p:sp>
    </p:spTree>
    <p:extLst>
      <p:ext uri="{BB962C8B-B14F-4D97-AF65-F5344CB8AC3E}">
        <p14:creationId xmlns:p14="http://schemas.microsoft.com/office/powerpoint/2010/main" val="37354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BERT custom NER – Training(</a:t>
            </a:r>
            <a:r>
              <a:rPr lang="en-IN" dirty="0" err="1"/>
              <a:t>ner_train</a:t>
            </a:r>
            <a:r>
              <a:rPr lang="en-IN" dirty="0"/>
              <a:t>)</a:t>
            </a:r>
            <a:endParaRPr lang="en-US" dirty="0"/>
          </a:p>
        </p:txBody>
      </p:sp>
      <p:graphicFrame>
        <p:nvGraphicFramePr>
          <p:cNvPr id="6" name="Content Placeholder 5" descr="Clustered Column – Line Combination chart showing the values of 3 series for 4 categories. The first 2 series are columns and the 3rd series is the line."/>
          <p:cNvGraphicFramePr>
            <a:graphicFrameLocks noGrp="1"/>
          </p:cNvGraphicFramePr>
          <p:nvPr>
            <p:ph idx="1"/>
            <p:extLst>
              <p:ext uri="{D42A27DB-BD31-4B8C-83A1-F6EECF244321}">
                <p14:modId xmlns:p14="http://schemas.microsoft.com/office/powerpoint/2010/main" val="1834217313"/>
              </p:ext>
            </p:extLst>
          </p:nvPr>
        </p:nvGraphicFramePr>
        <p:xfrm>
          <a:off x="1096963" y="1846263"/>
          <a:ext cx="10182025" cy="43190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BERT custom NER – Evaluation(</a:t>
            </a:r>
            <a:r>
              <a:rPr lang="en-IN" dirty="0" err="1"/>
              <a:t>ner_test</a:t>
            </a:r>
            <a:r>
              <a:rPr lang="en-IN" dirty="0"/>
              <a:t>)</a:t>
            </a:r>
            <a:endParaRPr lang="en-US" dirty="0"/>
          </a:p>
        </p:txBody>
      </p:sp>
      <p:sp>
        <p:nvSpPr>
          <p:cNvPr id="3" name="Content Placeholder 2"/>
          <p:cNvSpPr>
            <a:spLocks noGrp="1"/>
          </p:cNvSpPr>
          <p:nvPr>
            <p:ph sz="half" idx="1"/>
          </p:nvPr>
        </p:nvSpPr>
        <p:spPr/>
        <p:txBody>
          <a:bodyPr>
            <a:normAutofit/>
          </a:bodyPr>
          <a:lstStyle/>
          <a:p>
            <a:r>
              <a:rPr lang="en-US" sz="2000" b="0" i="0" dirty="0">
                <a:solidFill>
                  <a:srgbClr val="000000"/>
                </a:solidFill>
                <a:effectLst/>
                <a:latin typeface="Consolas" panose="020B0609020204030204" pitchFamily="49" charset="0"/>
              </a:rPr>
              <a:t>OVERALL_PRECISION ----&gt; 0.8</a:t>
            </a:r>
          </a:p>
          <a:p>
            <a:r>
              <a:rPr lang="en-US" sz="2000" b="0" i="0" dirty="0">
                <a:solidFill>
                  <a:srgbClr val="000000"/>
                </a:solidFill>
                <a:effectLst/>
                <a:latin typeface="Consolas" panose="020B0609020204030204" pitchFamily="49" charset="0"/>
              </a:rPr>
              <a:t>OVERALL_RECALL -------&gt; 0.88 </a:t>
            </a:r>
          </a:p>
          <a:p>
            <a:r>
              <a:rPr lang="en-US" sz="2000" dirty="0">
                <a:solidFill>
                  <a:srgbClr val="000000"/>
                </a:solidFill>
                <a:latin typeface="Consolas" panose="020B0609020204030204" pitchFamily="49" charset="0"/>
              </a:rPr>
              <a:t>OVERALL_F1 -----------</a:t>
            </a:r>
            <a:r>
              <a:rPr lang="en-US" sz="2000" dirty="0">
                <a:solidFill>
                  <a:srgbClr val="000000"/>
                </a:solidFill>
                <a:latin typeface="Consolas" panose="020B0609020204030204" pitchFamily="49" charset="0"/>
                <a:sym typeface="Wingdings" panose="05000000000000000000" pitchFamily="2" charset="2"/>
              </a:rPr>
              <a:t>&gt; </a:t>
            </a:r>
            <a:r>
              <a:rPr lang="en-US" sz="2000" b="0" i="0" dirty="0">
                <a:solidFill>
                  <a:srgbClr val="000000"/>
                </a:solidFill>
                <a:effectLst/>
                <a:latin typeface="Consolas" panose="020B0609020204030204" pitchFamily="49" charset="0"/>
              </a:rPr>
              <a:t>0.87 </a:t>
            </a:r>
          </a:p>
          <a:p>
            <a:r>
              <a:rPr lang="en-US" sz="2000" b="0" i="0" dirty="0">
                <a:solidFill>
                  <a:srgbClr val="000000"/>
                </a:solidFill>
                <a:effectLst/>
                <a:latin typeface="Consolas" panose="020B0609020204030204" pitchFamily="49" charset="0"/>
              </a:rPr>
              <a:t>OVERALL_ACCURACY -----&gt; 0.94</a:t>
            </a:r>
            <a:endParaRPr lang="en-US" sz="2000" dirty="0"/>
          </a:p>
        </p:txBody>
      </p:sp>
      <p:graphicFrame>
        <p:nvGraphicFramePr>
          <p:cNvPr id="7" name="Content Placeholder 6">
            <a:extLst>
              <a:ext uri="{FF2B5EF4-FFF2-40B4-BE49-F238E27FC236}">
                <a16:creationId xmlns:a16="http://schemas.microsoft.com/office/drawing/2014/main" id="{6CBEB235-44C9-F9F8-FCDF-7234E4EE6B28}"/>
              </a:ext>
            </a:extLst>
          </p:cNvPr>
          <p:cNvGraphicFramePr>
            <a:graphicFrameLocks noGrp="1"/>
          </p:cNvGraphicFramePr>
          <p:nvPr>
            <p:ph sz="half" idx="2"/>
            <p:extLst>
              <p:ext uri="{D42A27DB-BD31-4B8C-83A1-F6EECF244321}">
                <p14:modId xmlns:p14="http://schemas.microsoft.com/office/powerpoint/2010/main" val="3492080107"/>
              </p:ext>
            </p:extLst>
          </p:nvPr>
        </p:nvGraphicFramePr>
        <p:xfrm>
          <a:off x="6454452" y="1829888"/>
          <a:ext cx="4536503" cy="4456722"/>
        </p:xfrm>
        <a:graphic>
          <a:graphicData uri="http://schemas.openxmlformats.org/drawingml/2006/table">
            <a:tbl>
              <a:tblPr/>
              <a:tblGrid>
                <a:gridCol w="1408511">
                  <a:extLst>
                    <a:ext uri="{9D8B030D-6E8A-4147-A177-3AD203B41FA5}">
                      <a16:colId xmlns:a16="http://schemas.microsoft.com/office/drawing/2014/main" val="1293302181"/>
                    </a:ext>
                  </a:extLst>
                </a:gridCol>
                <a:gridCol w="1042664">
                  <a:extLst>
                    <a:ext uri="{9D8B030D-6E8A-4147-A177-3AD203B41FA5}">
                      <a16:colId xmlns:a16="http://schemas.microsoft.com/office/drawing/2014/main" val="1293450339"/>
                    </a:ext>
                  </a:extLst>
                </a:gridCol>
                <a:gridCol w="1042664">
                  <a:extLst>
                    <a:ext uri="{9D8B030D-6E8A-4147-A177-3AD203B41FA5}">
                      <a16:colId xmlns:a16="http://schemas.microsoft.com/office/drawing/2014/main" val="1563331017"/>
                    </a:ext>
                  </a:extLst>
                </a:gridCol>
                <a:gridCol w="1042664">
                  <a:extLst>
                    <a:ext uri="{9D8B030D-6E8A-4147-A177-3AD203B41FA5}">
                      <a16:colId xmlns:a16="http://schemas.microsoft.com/office/drawing/2014/main" val="860903867"/>
                    </a:ext>
                  </a:extLst>
                </a:gridCol>
              </a:tblGrid>
              <a:tr h="275638">
                <a:tc>
                  <a:txBody>
                    <a:bodyPr/>
                    <a:lstStyle/>
                    <a:p>
                      <a:pPr algn="l" rtl="0" fontAlgn="ctr"/>
                      <a:r>
                        <a:rPr lang="en-IN" sz="1800" b="1" i="0" u="none" strike="noStrike" dirty="0">
                          <a:solidFill>
                            <a:srgbClr val="FFFFFF"/>
                          </a:solidFill>
                          <a:effectLst/>
                          <a:latin typeface="Calibri" panose="020F0502020204030204" pitchFamily="34" charset="0"/>
                        </a:rPr>
                        <a:t>NER Tag</a:t>
                      </a:r>
                    </a:p>
                  </a:txBody>
                  <a:tcPr marL="40881" marR="2725" marT="27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800" b="1" i="0" u="none" strike="noStrike" dirty="0">
                          <a:solidFill>
                            <a:srgbClr val="FFFFFF"/>
                          </a:solidFill>
                          <a:effectLst/>
                          <a:latin typeface="Calibri" panose="020F0502020204030204" pitchFamily="34" charset="0"/>
                        </a:rPr>
                        <a:t>precision</a:t>
                      </a:r>
                    </a:p>
                  </a:txBody>
                  <a:tcPr marL="2725" marR="2725" marT="27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800" b="1" i="0" u="none" strike="noStrike" dirty="0">
                          <a:solidFill>
                            <a:srgbClr val="FFFFFF"/>
                          </a:solidFill>
                          <a:effectLst/>
                          <a:latin typeface="Calibri" panose="020F0502020204030204" pitchFamily="34" charset="0"/>
                        </a:rPr>
                        <a:t>recall</a:t>
                      </a:r>
                    </a:p>
                  </a:txBody>
                  <a:tcPr marL="2725" marR="2725" marT="27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800" b="1" i="0" u="none" strike="noStrike" dirty="0">
                          <a:solidFill>
                            <a:srgbClr val="FFFFFF"/>
                          </a:solidFill>
                          <a:effectLst/>
                          <a:latin typeface="Calibri" panose="020F0502020204030204" pitchFamily="34" charset="0"/>
                        </a:rPr>
                        <a:t>f1-score</a:t>
                      </a:r>
                    </a:p>
                  </a:txBody>
                  <a:tcPr marL="2725" marR="2725" marT="27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521846425"/>
                  </a:ext>
                </a:extLst>
              </a:tr>
              <a:tr h="282802">
                <a:tc>
                  <a:txBody>
                    <a:bodyPr/>
                    <a:lstStyle/>
                    <a:p>
                      <a:pPr algn="l" rtl="0" fontAlgn="ctr"/>
                      <a:r>
                        <a:rPr lang="en-IN" sz="1800" b="0" i="0" u="none" strike="noStrike" dirty="0">
                          <a:solidFill>
                            <a:srgbClr val="000000"/>
                          </a:solidFill>
                          <a:effectLst/>
                          <a:latin typeface="Calibri" panose="020F0502020204030204" pitchFamily="34" charset="0"/>
                        </a:rPr>
                        <a:t>ACTOR</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0.9</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0.95</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0.92</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990634794"/>
                  </a:ext>
                </a:extLst>
              </a:tr>
              <a:tr h="412007">
                <a:tc>
                  <a:txBody>
                    <a:bodyPr/>
                    <a:lstStyle/>
                    <a:p>
                      <a:pPr algn="l" rtl="0" fontAlgn="ctr"/>
                      <a:r>
                        <a:rPr lang="en-IN" sz="1800" b="0" i="0" u="none" strike="noStrike" dirty="0">
                          <a:solidFill>
                            <a:srgbClr val="000000"/>
                          </a:solidFill>
                          <a:effectLst/>
                          <a:latin typeface="Calibri" panose="020F0502020204030204" pitchFamily="34" charset="0"/>
                        </a:rPr>
                        <a:t>CHARACTER</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dirty="0">
                          <a:solidFill>
                            <a:srgbClr val="000000"/>
                          </a:solidFill>
                          <a:effectLst/>
                          <a:latin typeface="Calibri" panose="020F0502020204030204" pitchFamily="34" charset="0"/>
                        </a:rPr>
                        <a:t>0.64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0.67</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0.66</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246464774"/>
                  </a:ext>
                </a:extLst>
              </a:tr>
              <a:tr h="414909">
                <a:tc>
                  <a:txBody>
                    <a:bodyPr/>
                    <a:lstStyle/>
                    <a:p>
                      <a:pPr algn="l" rtl="0" fontAlgn="ctr"/>
                      <a:r>
                        <a:rPr lang="en-IN" sz="1800" b="0" i="0" u="none" strike="noStrike">
                          <a:solidFill>
                            <a:srgbClr val="000000"/>
                          </a:solidFill>
                          <a:effectLst/>
                          <a:latin typeface="Calibri" panose="020F0502020204030204" pitchFamily="34" charset="0"/>
                        </a:rPr>
                        <a:t>DIRECTOR</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0.93</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0.86</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0.89</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712885500"/>
                  </a:ext>
                </a:extLst>
              </a:tr>
              <a:tr h="282802">
                <a:tc>
                  <a:txBody>
                    <a:bodyPr/>
                    <a:lstStyle/>
                    <a:p>
                      <a:pPr algn="l" rtl="0" fontAlgn="ctr"/>
                      <a:r>
                        <a:rPr lang="en-IN" sz="1800" b="0" i="0" u="none" strike="noStrike">
                          <a:solidFill>
                            <a:srgbClr val="000000"/>
                          </a:solidFill>
                          <a:effectLst/>
                          <a:latin typeface="Calibri" panose="020F0502020204030204" pitchFamily="34" charset="0"/>
                        </a:rPr>
                        <a:t>GENRE</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dirty="0">
                          <a:solidFill>
                            <a:srgbClr val="000000"/>
                          </a:solidFill>
                          <a:effectLst/>
                          <a:latin typeface="Calibri" panose="020F0502020204030204" pitchFamily="34" charset="0"/>
                        </a:rPr>
                        <a:t>0.9</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dirty="0">
                          <a:solidFill>
                            <a:srgbClr val="000000"/>
                          </a:solidFill>
                          <a:effectLst/>
                          <a:latin typeface="Calibri" panose="020F0502020204030204" pitchFamily="34" charset="0"/>
                        </a:rPr>
                        <a:t>0.93</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0.92</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944700268"/>
                  </a:ext>
                </a:extLst>
              </a:tr>
              <a:tr h="282802">
                <a:tc>
                  <a:txBody>
                    <a:bodyPr/>
                    <a:lstStyle/>
                    <a:p>
                      <a:pPr algn="l" rtl="0" fontAlgn="ctr"/>
                      <a:r>
                        <a:rPr lang="en-IN" sz="1800" b="0" i="0" u="none" strike="noStrike">
                          <a:solidFill>
                            <a:srgbClr val="000000"/>
                          </a:solidFill>
                          <a:effectLst/>
                          <a:latin typeface="Calibri" panose="020F0502020204030204" pitchFamily="34" charset="0"/>
                        </a:rPr>
                        <a:t>PLOT</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0.69</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0.72</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0.71</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533879742"/>
                  </a:ext>
                </a:extLst>
              </a:tr>
              <a:tr h="282802">
                <a:tc>
                  <a:txBody>
                    <a:bodyPr/>
                    <a:lstStyle/>
                    <a:p>
                      <a:pPr algn="l" rtl="0" fontAlgn="ctr"/>
                      <a:r>
                        <a:rPr lang="en-IN" sz="1800" b="0" i="0" u="none" strike="noStrike">
                          <a:solidFill>
                            <a:srgbClr val="000000"/>
                          </a:solidFill>
                          <a:effectLst/>
                          <a:latin typeface="Calibri" panose="020F0502020204030204" pitchFamily="34" charset="0"/>
                        </a:rPr>
                        <a:t>RATING</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0.94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0.94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0.94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760505601"/>
                  </a:ext>
                </a:extLst>
              </a:tr>
              <a:tr h="687645">
                <a:tc>
                  <a:txBody>
                    <a:bodyPr/>
                    <a:lstStyle/>
                    <a:p>
                      <a:pPr algn="l" rtl="0" fontAlgn="ctr"/>
                      <a:r>
                        <a:rPr lang="en-IN" sz="1800" b="0" i="0" u="none" strike="noStrike">
                          <a:solidFill>
                            <a:srgbClr val="000000"/>
                          </a:solidFill>
                          <a:effectLst/>
                          <a:latin typeface="Calibri" panose="020F0502020204030204" pitchFamily="34" charset="0"/>
                        </a:rPr>
                        <a:t>RATINGS_AVERAGE</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0.87</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0.86</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0.86</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114692756"/>
                  </a:ext>
                </a:extLst>
              </a:tr>
              <a:tr h="282802">
                <a:tc>
                  <a:txBody>
                    <a:bodyPr/>
                    <a:lstStyle/>
                    <a:p>
                      <a:pPr algn="l" rtl="0" fontAlgn="ctr"/>
                      <a:r>
                        <a:rPr lang="en-IN" sz="1800" b="0" i="0" u="none" strike="noStrike">
                          <a:solidFill>
                            <a:srgbClr val="000000"/>
                          </a:solidFill>
                          <a:effectLst/>
                          <a:latin typeface="Calibri" panose="020F0502020204030204" pitchFamily="34" charset="0"/>
                        </a:rPr>
                        <a:t>REVIEW</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0.27</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0.26</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dirty="0">
                          <a:solidFill>
                            <a:srgbClr val="000000"/>
                          </a:solidFill>
                          <a:effectLst/>
                          <a:latin typeface="Calibri" panose="020F0502020204030204" pitchFamily="34" charset="0"/>
                        </a:rPr>
                        <a:t>0.27</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722872690"/>
                  </a:ext>
                </a:extLst>
              </a:tr>
              <a:tr h="282802">
                <a:tc>
                  <a:txBody>
                    <a:bodyPr/>
                    <a:lstStyle/>
                    <a:p>
                      <a:pPr algn="l" rtl="0" fontAlgn="ctr"/>
                      <a:r>
                        <a:rPr lang="en-IN" sz="1800" b="0" i="0" u="none" strike="noStrike">
                          <a:solidFill>
                            <a:srgbClr val="000000"/>
                          </a:solidFill>
                          <a:effectLst/>
                          <a:latin typeface="Calibri" panose="020F0502020204030204" pitchFamily="34" charset="0"/>
                        </a:rPr>
                        <a:t>SONG</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0.62</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0.66</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0.64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944271734"/>
                  </a:ext>
                </a:extLst>
              </a:tr>
              <a:tr h="282802">
                <a:tc>
                  <a:txBody>
                    <a:bodyPr/>
                    <a:lstStyle/>
                    <a:p>
                      <a:pPr algn="l" rtl="0" fontAlgn="ctr"/>
                      <a:r>
                        <a:rPr lang="en-IN" sz="1800" b="0" i="0" u="none" strike="noStrike">
                          <a:solidFill>
                            <a:srgbClr val="000000"/>
                          </a:solidFill>
                          <a:effectLst/>
                          <a:latin typeface="Calibri" panose="020F0502020204030204" pitchFamily="34" charset="0"/>
                        </a:rPr>
                        <a:t>TITLE</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0.84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0.87</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dirty="0">
                          <a:solidFill>
                            <a:srgbClr val="000000"/>
                          </a:solidFill>
                          <a:effectLst/>
                          <a:latin typeface="Calibri" panose="020F0502020204030204" pitchFamily="34" charset="0"/>
                        </a:rPr>
                        <a:t>0.85</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804990971"/>
                  </a:ext>
                </a:extLst>
              </a:tr>
              <a:tr h="282802">
                <a:tc>
                  <a:txBody>
                    <a:bodyPr/>
                    <a:lstStyle/>
                    <a:p>
                      <a:pPr algn="l" rtl="0" fontAlgn="ctr"/>
                      <a:r>
                        <a:rPr lang="en-IN" sz="1800" b="0" i="0" u="none" strike="noStrike">
                          <a:solidFill>
                            <a:srgbClr val="000000"/>
                          </a:solidFill>
                          <a:effectLst/>
                          <a:latin typeface="Calibri" panose="020F0502020204030204" pitchFamily="34" charset="0"/>
                        </a:rPr>
                        <a:t>TRAILER</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0.84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a:solidFill>
                            <a:srgbClr val="000000"/>
                          </a:solidFill>
                          <a:effectLst/>
                          <a:latin typeface="Calibri" panose="020F0502020204030204" pitchFamily="34" charset="0"/>
                        </a:rPr>
                        <a:t>0.87</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800" b="0" i="0" u="none" strike="noStrike" dirty="0">
                          <a:solidFill>
                            <a:srgbClr val="000000"/>
                          </a:solidFill>
                          <a:effectLst/>
                          <a:latin typeface="Calibri" panose="020F0502020204030204" pitchFamily="34" charset="0"/>
                        </a:rPr>
                        <a:t>0.85</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493582130"/>
                  </a:ext>
                </a:extLst>
              </a:tr>
              <a:tr h="282802">
                <a:tc>
                  <a:txBody>
                    <a:bodyPr/>
                    <a:lstStyle/>
                    <a:p>
                      <a:pPr algn="l" rtl="0" fontAlgn="ctr"/>
                      <a:r>
                        <a:rPr lang="en-IN" sz="1800" b="0" i="0" u="none" strike="noStrike">
                          <a:solidFill>
                            <a:srgbClr val="000000"/>
                          </a:solidFill>
                          <a:effectLst/>
                          <a:latin typeface="Calibri" panose="020F0502020204030204" pitchFamily="34" charset="0"/>
                        </a:rPr>
                        <a:t>YEAR</a:t>
                      </a:r>
                    </a:p>
                  </a:txBody>
                  <a:tcPr marL="40881"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0.93</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a:solidFill>
                            <a:srgbClr val="000000"/>
                          </a:solidFill>
                          <a:effectLst/>
                          <a:latin typeface="Calibri" panose="020F0502020204030204" pitchFamily="34" charset="0"/>
                        </a:rPr>
                        <a:t>0.94</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r>
                        <a:rPr lang="en-IN" sz="1800" b="0" i="0" u="none" strike="noStrike" dirty="0">
                          <a:solidFill>
                            <a:srgbClr val="000000"/>
                          </a:solidFill>
                          <a:effectLst/>
                          <a:latin typeface="Calibri" panose="020F0502020204030204" pitchFamily="34" charset="0"/>
                        </a:rPr>
                        <a:t>0.9</a:t>
                      </a:r>
                    </a:p>
                  </a:txBody>
                  <a:tcPr marL="2725" marR="2725" marT="10902" marB="1090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626214349"/>
                  </a:ext>
                </a:extLst>
              </a:tr>
            </a:tbl>
          </a:graphicData>
        </a:graphic>
      </p:graphicFrame>
      <p:sp>
        <p:nvSpPr>
          <p:cNvPr id="4" name="TextBox 3">
            <a:extLst>
              <a:ext uri="{FF2B5EF4-FFF2-40B4-BE49-F238E27FC236}">
                <a16:creationId xmlns:a16="http://schemas.microsoft.com/office/drawing/2014/main" id="{81F39597-31C1-2FB6-23F8-65576142C228}"/>
              </a:ext>
            </a:extLst>
          </p:cNvPr>
          <p:cNvSpPr txBox="1"/>
          <p:nvPr/>
        </p:nvSpPr>
        <p:spPr>
          <a:xfrm>
            <a:off x="1226048" y="5661248"/>
            <a:ext cx="4248472" cy="369332"/>
          </a:xfrm>
          <a:prstGeom prst="rect">
            <a:avLst/>
          </a:prstGeom>
          <a:noFill/>
        </p:spPr>
        <p:txBody>
          <a:bodyPr wrap="square" rtlCol="0">
            <a:spAutoFit/>
          </a:bodyPr>
          <a:lstStyle/>
          <a:p>
            <a:r>
              <a:rPr lang="en-IN" b="1" i="1" dirty="0">
                <a:solidFill>
                  <a:srgbClr val="00B050"/>
                </a:solidFill>
              </a:rPr>
              <a:t>Tags are in IOB1 format</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C953-64B6-E1A7-6674-9969E75B7CD8}"/>
              </a:ext>
            </a:extLst>
          </p:cNvPr>
          <p:cNvSpPr>
            <a:spLocks noGrp="1"/>
          </p:cNvSpPr>
          <p:nvPr>
            <p:ph type="title"/>
          </p:nvPr>
        </p:nvSpPr>
        <p:spPr>
          <a:xfrm>
            <a:off x="5014292" y="2276872"/>
            <a:ext cx="7344816" cy="1450757"/>
          </a:xfrm>
        </p:spPr>
        <p:txBody>
          <a:bodyPr/>
          <a:lstStyle/>
          <a:p>
            <a:r>
              <a:rPr lang="en-IN" dirty="0"/>
              <a:t>Thanks</a:t>
            </a:r>
          </a:p>
        </p:txBody>
      </p:sp>
    </p:spTree>
    <p:extLst>
      <p:ext uri="{BB962C8B-B14F-4D97-AF65-F5344CB8AC3E}">
        <p14:creationId xmlns:p14="http://schemas.microsoft.com/office/powerpoint/2010/main" val="408746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CA1F95AA7437488A88535F150B3100" ma:contentTypeVersion="2" ma:contentTypeDescription="Create a new document." ma:contentTypeScope="" ma:versionID="40ed373a5ddfacd39e4626c938c5fc29">
  <xsd:schema xmlns:xsd="http://www.w3.org/2001/XMLSchema" xmlns:xs="http://www.w3.org/2001/XMLSchema" xmlns:p="http://schemas.microsoft.com/office/2006/metadata/properties" xmlns:ns3="2e05726e-ee28-414f-b202-22871e591d42" targetNamespace="http://schemas.microsoft.com/office/2006/metadata/properties" ma:root="true" ma:fieldsID="68e7e93977ce331e44e33be614b26fd2" ns3:_="">
    <xsd:import namespace="2e05726e-ee28-414f-b202-22871e591d4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05726e-ee28-414f-b202-22871e591d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F325B9-D4A8-4C98-9B67-B4BA6B2E09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05726e-ee28-414f-b202-22871e591d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A66F11-C1F2-4A8D-ABF5-F7DCECB2C2AF}">
  <ds:schemaRefs>
    <ds:schemaRef ds:uri="http://schemas.microsoft.com/sharepoint/v3/contenttype/forms"/>
  </ds:schemaRefs>
</ds:datastoreItem>
</file>

<file path=customXml/itemProps3.xml><?xml version="1.0" encoding="utf-8"?>
<ds:datastoreItem xmlns:ds="http://schemas.openxmlformats.org/officeDocument/2006/customXml" ds:itemID="{413AF685-4928-4C36-A02F-6337723E72C6}">
  <ds:schemaRefs>
    <ds:schemaRef ds:uri="http://purl.org/dc/elements/1.1/"/>
    <ds:schemaRef ds:uri="http://schemas.microsoft.com/office/2006/documentManagement/types"/>
    <ds:schemaRef ds:uri="http://purl.org/dc/dcmitype/"/>
    <ds:schemaRef ds:uri="http://schemas.microsoft.com/office/infopath/2007/PartnerControls"/>
    <ds:schemaRef ds:uri="http://purl.org/dc/terms/"/>
    <ds:schemaRef ds:uri="http://schemas.openxmlformats.org/package/2006/metadata/core-properties"/>
    <ds:schemaRef ds:uri="2e05726e-ee28-414f-b202-22871e591d42"/>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84</TotalTime>
  <Words>227</Words>
  <Application>Microsoft Office PowerPoint</Application>
  <PresentationFormat>Custom</PresentationFormat>
  <Paragraphs>83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Calibri</vt:lpstr>
      <vt:lpstr>Calibri Light</vt:lpstr>
      <vt:lpstr>Consolas</vt:lpstr>
      <vt:lpstr>Corbel</vt:lpstr>
      <vt:lpstr>Courier New</vt:lpstr>
      <vt:lpstr>Times New Roman</vt:lpstr>
      <vt:lpstr>Wingdings</vt:lpstr>
      <vt:lpstr>Retrospect</vt:lpstr>
      <vt:lpstr>NER model training</vt:lpstr>
      <vt:lpstr>Project Overview</vt:lpstr>
      <vt:lpstr>Methodology</vt:lpstr>
      <vt:lpstr>BERT custom NER – Training(ner_train)</vt:lpstr>
      <vt:lpstr>BERT custom NER – Evaluation(ner_test)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 model training</dc:title>
  <dc:creator>22215873 SOUMYA CHAKRABORTY</dc:creator>
  <cp:lastModifiedBy>22215873 SOUMYA CHAKRABORTY</cp:lastModifiedBy>
  <cp:revision>22</cp:revision>
  <dcterms:created xsi:type="dcterms:W3CDTF">2023-01-14T18:55:16Z</dcterms:created>
  <dcterms:modified xsi:type="dcterms:W3CDTF">2023-01-14T20:33:59Z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0x010100BDCA1F95AA7437488A88535F150B3100</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