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3" r:id="rId3"/>
    <p:sldId id="272" r:id="rId4"/>
    <p:sldId id="275" r:id="rId5"/>
    <p:sldId id="278" r:id="rId6"/>
    <p:sldId id="279" r:id="rId7"/>
    <p:sldId id="267" r:id="rId8"/>
    <p:sldId id="266" r:id="rId9"/>
    <p:sldId id="258" r:id="rId10"/>
    <p:sldId id="261" r:id="rId11"/>
    <p:sldId id="262" r:id="rId12"/>
    <p:sldId id="264" r:id="rId13"/>
    <p:sldId id="277" r:id="rId14"/>
    <p:sldId id="283" r:id="rId15"/>
    <p:sldId id="259" r:id="rId16"/>
    <p:sldId id="260" r:id="rId17"/>
    <p:sldId id="268" r:id="rId18"/>
    <p:sldId id="269" r:id="rId19"/>
    <p:sldId id="284" r:id="rId20"/>
    <p:sldId id="281" r:id="rId21"/>
    <p:sldId id="28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E435F-8292-4532-98F1-27C2654B205D}" v="39" dt="2024-07-08T08:11:53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943693-BFDE-444A-AA2F-4C5BBEE74B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EEA05F5-7CF4-4790-BFFD-8AA6888B8E9B}">
      <dgm:prSet/>
      <dgm:spPr/>
      <dgm:t>
        <a:bodyPr/>
        <a:lstStyle/>
        <a:p>
          <a:r>
            <a:rPr lang="en-IN" b="1"/>
            <a:t>Data Cleaning and Analysis </a:t>
          </a:r>
          <a:r>
            <a:rPr lang="en-IN"/>
            <a:t>– This involves handling the inconsistent values , making the dataset reliable and performing analysis.</a:t>
          </a:r>
          <a:endParaRPr lang="en-US"/>
        </a:p>
      </dgm:t>
    </dgm:pt>
    <dgm:pt modelId="{2FE6CC1D-0DF7-43E9-B1ED-CC1695FBFA9B}" type="parTrans" cxnId="{0567D573-5A03-41FB-A7AE-BAF4BF8C71FE}">
      <dgm:prSet/>
      <dgm:spPr/>
      <dgm:t>
        <a:bodyPr/>
        <a:lstStyle/>
        <a:p>
          <a:endParaRPr lang="en-US"/>
        </a:p>
      </dgm:t>
    </dgm:pt>
    <dgm:pt modelId="{4AC02B51-6C60-40DE-AE38-ED568EB0066C}" type="sibTrans" cxnId="{0567D573-5A03-41FB-A7AE-BAF4BF8C71FE}">
      <dgm:prSet/>
      <dgm:spPr/>
      <dgm:t>
        <a:bodyPr/>
        <a:lstStyle/>
        <a:p>
          <a:endParaRPr lang="en-US"/>
        </a:p>
      </dgm:t>
    </dgm:pt>
    <dgm:pt modelId="{D00B53AE-9A7D-4A9A-A122-F48552A1DA92}">
      <dgm:prSet/>
      <dgm:spPr/>
      <dgm:t>
        <a:bodyPr/>
        <a:lstStyle/>
        <a:p>
          <a:r>
            <a:rPr lang="en-IN" b="1"/>
            <a:t>Database Management </a:t>
          </a:r>
          <a:r>
            <a:rPr lang="en-IN"/>
            <a:t>– In this we designed a schema so that we can answer business specific questions by generating reports based on queries.</a:t>
          </a:r>
          <a:endParaRPr lang="en-US"/>
        </a:p>
      </dgm:t>
    </dgm:pt>
    <dgm:pt modelId="{8258BAA2-EC65-4FB9-8390-119300324EB1}" type="parTrans" cxnId="{19512DCE-E86C-43D1-BB07-65CAAA9E8367}">
      <dgm:prSet/>
      <dgm:spPr/>
      <dgm:t>
        <a:bodyPr/>
        <a:lstStyle/>
        <a:p>
          <a:endParaRPr lang="en-US"/>
        </a:p>
      </dgm:t>
    </dgm:pt>
    <dgm:pt modelId="{C0A0CEF7-2801-4734-8339-5D164D612DD7}" type="sibTrans" cxnId="{19512DCE-E86C-43D1-BB07-65CAAA9E8367}">
      <dgm:prSet/>
      <dgm:spPr/>
      <dgm:t>
        <a:bodyPr/>
        <a:lstStyle/>
        <a:p>
          <a:endParaRPr lang="en-US"/>
        </a:p>
      </dgm:t>
    </dgm:pt>
    <dgm:pt modelId="{78BAFA9A-47D8-4671-8ED7-59858D6CFC28}">
      <dgm:prSet/>
      <dgm:spPr/>
      <dgm:t>
        <a:bodyPr/>
        <a:lstStyle/>
        <a:p>
          <a:r>
            <a:rPr lang="en-IN" b="1"/>
            <a:t>Flask Application Development</a:t>
          </a:r>
          <a:r>
            <a:rPr lang="en-IN"/>
            <a:t>- Creating an interface where we can search for and display the required details.</a:t>
          </a:r>
          <a:endParaRPr lang="en-US"/>
        </a:p>
      </dgm:t>
    </dgm:pt>
    <dgm:pt modelId="{5E50D62B-7F2D-4460-B479-BEF17323DD9E}" type="parTrans" cxnId="{9B97054F-1267-4B2F-AC23-E7B7EAE7EF93}">
      <dgm:prSet/>
      <dgm:spPr/>
      <dgm:t>
        <a:bodyPr/>
        <a:lstStyle/>
        <a:p>
          <a:endParaRPr lang="en-US"/>
        </a:p>
      </dgm:t>
    </dgm:pt>
    <dgm:pt modelId="{A9D414BE-53FD-4D8B-A58A-633271C8B915}" type="sibTrans" cxnId="{9B97054F-1267-4B2F-AC23-E7B7EAE7EF93}">
      <dgm:prSet/>
      <dgm:spPr/>
      <dgm:t>
        <a:bodyPr/>
        <a:lstStyle/>
        <a:p>
          <a:endParaRPr lang="en-US"/>
        </a:p>
      </dgm:t>
    </dgm:pt>
    <dgm:pt modelId="{D850D95E-2853-4F72-8EDC-99EDBEA9C145}">
      <dgm:prSet/>
      <dgm:spPr/>
      <dgm:t>
        <a:bodyPr/>
        <a:lstStyle/>
        <a:p>
          <a:r>
            <a:rPr lang="en-IN" b="1"/>
            <a:t>Power BI Dashboard </a:t>
          </a:r>
          <a:r>
            <a:rPr lang="en-IN"/>
            <a:t>– Developing a Power BI dashboard for better visualization</a:t>
          </a:r>
          <a:endParaRPr lang="en-US"/>
        </a:p>
      </dgm:t>
    </dgm:pt>
    <dgm:pt modelId="{26058DA9-83F7-4991-9457-9413F985BF5B}" type="parTrans" cxnId="{389B9D41-9ECD-4E5A-9CF9-FE698889B2BA}">
      <dgm:prSet/>
      <dgm:spPr/>
      <dgm:t>
        <a:bodyPr/>
        <a:lstStyle/>
        <a:p>
          <a:endParaRPr lang="en-US"/>
        </a:p>
      </dgm:t>
    </dgm:pt>
    <dgm:pt modelId="{C3993994-13B0-4DB4-AEDE-650FF1BAAC3A}" type="sibTrans" cxnId="{389B9D41-9ECD-4E5A-9CF9-FE698889B2BA}">
      <dgm:prSet/>
      <dgm:spPr/>
      <dgm:t>
        <a:bodyPr/>
        <a:lstStyle/>
        <a:p>
          <a:endParaRPr lang="en-US"/>
        </a:p>
      </dgm:t>
    </dgm:pt>
    <dgm:pt modelId="{DA595BB7-5536-4BF0-BC71-3709AAC95FFA}">
      <dgm:prSet/>
      <dgm:spPr/>
      <dgm:t>
        <a:bodyPr/>
        <a:lstStyle/>
        <a:p>
          <a:r>
            <a:rPr lang="en-IN" b="1"/>
            <a:t>AWS Migration </a:t>
          </a:r>
          <a:r>
            <a:rPr lang="en-IN"/>
            <a:t>– Moving the project to AWS, choosing appropriate services for hosting and managing the application.</a:t>
          </a:r>
          <a:endParaRPr lang="en-US"/>
        </a:p>
      </dgm:t>
    </dgm:pt>
    <dgm:pt modelId="{8696B568-A07E-434D-872F-8B88CE75C950}" type="parTrans" cxnId="{BA575D96-84FC-43B1-A3BF-ACD16BD683EF}">
      <dgm:prSet/>
      <dgm:spPr/>
      <dgm:t>
        <a:bodyPr/>
        <a:lstStyle/>
        <a:p>
          <a:endParaRPr lang="en-US"/>
        </a:p>
      </dgm:t>
    </dgm:pt>
    <dgm:pt modelId="{CD8F551F-6836-45D5-A00A-32B4050E78E0}" type="sibTrans" cxnId="{BA575D96-84FC-43B1-A3BF-ACD16BD683EF}">
      <dgm:prSet/>
      <dgm:spPr/>
      <dgm:t>
        <a:bodyPr/>
        <a:lstStyle/>
        <a:p>
          <a:endParaRPr lang="en-US"/>
        </a:p>
      </dgm:t>
    </dgm:pt>
    <dgm:pt modelId="{41AD5507-50EA-4050-9C8C-14C57501B382}" type="pres">
      <dgm:prSet presAssocID="{82943693-BFDE-444A-AA2F-4C5BBEE74B4A}" presName="root" presStyleCnt="0">
        <dgm:presLayoutVars>
          <dgm:dir/>
          <dgm:resizeHandles val="exact"/>
        </dgm:presLayoutVars>
      </dgm:prSet>
      <dgm:spPr/>
    </dgm:pt>
    <dgm:pt modelId="{2F776BC1-E1A9-4DD2-83F9-28828D1DC071}" type="pres">
      <dgm:prSet presAssocID="{7EEA05F5-7CF4-4790-BFFD-8AA6888B8E9B}" presName="compNode" presStyleCnt="0"/>
      <dgm:spPr/>
    </dgm:pt>
    <dgm:pt modelId="{A17985D7-1FDF-4F8D-AB0D-5D0B73E62904}" type="pres">
      <dgm:prSet presAssocID="{7EEA05F5-7CF4-4790-BFFD-8AA6888B8E9B}" presName="bgRect" presStyleLbl="bgShp" presStyleIdx="0" presStyleCnt="5"/>
      <dgm:spPr/>
    </dgm:pt>
    <dgm:pt modelId="{9925702A-6D18-44A6-B2B2-EC85324624B7}" type="pres">
      <dgm:prSet presAssocID="{7EEA05F5-7CF4-4790-BFFD-8AA6888B8E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621C165-BD69-495C-A38E-5B89CFCD936D}" type="pres">
      <dgm:prSet presAssocID="{7EEA05F5-7CF4-4790-BFFD-8AA6888B8E9B}" presName="spaceRect" presStyleCnt="0"/>
      <dgm:spPr/>
    </dgm:pt>
    <dgm:pt modelId="{A80CD50E-314C-40AA-B29C-B978BA06E70F}" type="pres">
      <dgm:prSet presAssocID="{7EEA05F5-7CF4-4790-BFFD-8AA6888B8E9B}" presName="parTx" presStyleLbl="revTx" presStyleIdx="0" presStyleCnt="5">
        <dgm:presLayoutVars>
          <dgm:chMax val="0"/>
          <dgm:chPref val="0"/>
        </dgm:presLayoutVars>
      </dgm:prSet>
      <dgm:spPr/>
    </dgm:pt>
    <dgm:pt modelId="{41B8124D-91B3-41AC-9AD5-1264FD8C21A5}" type="pres">
      <dgm:prSet presAssocID="{4AC02B51-6C60-40DE-AE38-ED568EB0066C}" presName="sibTrans" presStyleCnt="0"/>
      <dgm:spPr/>
    </dgm:pt>
    <dgm:pt modelId="{64D64D72-9513-42CF-8AA0-BF899E4545A9}" type="pres">
      <dgm:prSet presAssocID="{D00B53AE-9A7D-4A9A-A122-F48552A1DA92}" presName="compNode" presStyleCnt="0"/>
      <dgm:spPr/>
    </dgm:pt>
    <dgm:pt modelId="{EC78D68B-3DBA-454E-93FC-322F824731E0}" type="pres">
      <dgm:prSet presAssocID="{D00B53AE-9A7D-4A9A-A122-F48552A1DA92}" presName="bgRect" presStyleLbl="bgShp" presStyleIdx="1" presStyleCnt="5"/>
      <dgm:spPr/>
    </dgm:pt>
    <dgm:pt modelId="{1BE6CF66-4536-4A09-B600-C6BEA1E2C174}" type="pres">
      <dgm:prSet presAssocID="{D00B53AE-9A7D-4A9A-A122-F48552A1DA9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6F21DBB-1764-4111-AC85-8ED27D953E92}" type="pres">
      <dgm:prSet presAssocID="{D00B53AE-9A7D-4A9A-A122-F48552A1DA92}" presName="spaceRect" presStyleCnt="0"/>
      <dgm:spPr/>
    </dgm:pt>
    <dgm:pt modelId="{CD09E172-3496-4ADC-899A-7FC69C8508AD}" type="pres">
      <dgm:prSet presAssocID="{D00B53AE-9A7D-4A9A-A122-F48552A1DA92}" presName="parTx" presStyleLbl="revTx" presStyleIdx="1" presStyleCnt="5">
        <dgm:presLayoutVars>
          <dgm:chMax val="0"/>
          <dgm:chPref val="0"/>
        </dgm:presLayoutVars>
      </dgm:prSet>
      <dgm:spPr/>
    </dgm:pt>
    <dgm:pt modelId="{B943684C-8243-4E0B-A542-6E36231CCA1E}" type="pres">
      <dgm:prSet presAssocID="{C0A0CEF7-2801-4734-8339-5D164D612DD7}" presName="sibTrans" presStyleCnt="0"/>
      <dgm:spPr/>
    </dgm:pt>
    <dgm:pt modelId="{637B6448-4830-44BB-B15B-8A0BA5226070}" type="pres">
      <dgm:prSet presAssocID="{78BAFA9A-47D8-4671-8ED7-59858D6CFC28}" presName="compNode" presStyleCnt="0"/>
      <dgm:spPr/>
    </dgm:pt>
    <dgm:pt modelId="{361F48B3-CB7C-4133-9622-7758E9E6E988}" type="pres">
      <dgm:prSet presAssocID="{78BAFA9A-47D8-4671-8ED7-59858D6CFC28}" presName="bgRect" presStyleLbl="bgShp" presStyleIdx="2" presStyleCnt="5"/>
      <dgm:spPr/>
    </dgm:pt>
    <dgm:pt modelId="{72C02141-5B03-464A-9495-9956A836508D}" type="pres">
      <dgm:prSet presAssocID="{78BAFA9A-47D8-4671-8ED7-59858D6CFC2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6AAC9CDA-F8CD-4143-AC13-5AF0233DB228}" type="pres">
      <dgm:prSet presAssocID="{78BAFA9A-47D8-4671-8ED7-59858D6CFC28}" presName="spaceRect" presStyleCnt="0"/>
      <dgm:spPr/>
    </dgm:pt>
    <dgm:pt modelId="{DE9AC285-0645-4FE1-B545-8C9D46BE32C7}" type="pres">
      <dgm:prSet presAssocID="{78BAFA9A-47D8-4671-8ED7-59858D6CFC28}" presName="parTx" presStyleLbl="revTx" presStyleIdx="2" presStyleCnt="5">
        <dgm:presLayoutVars>
          <dgm:chMax val="0"/>
          <dgm:chPref val="0"/>
        </dgm:presLayoutVars>
      </dgm:prSet>
      <dgm:spPr/>
    </dgm:pt>
    <dgm:pt modelId="{D060D496-E395-477F-A75A-E371CD202C45}" type="pres">
      <dgm:prSet presAssocID="{A9D414BE-53FD-4D8B-A58A-633271C8B915}" presName="sibTrans" presStyleCnt="0"/>
      <dgm:spPr/>
    </dgm:pt>
    <dgm:pt modelId="{6C154CF2-56E0-452E-9EA0-CFB2A21DBF5F}" type="pres">
      <dgm:prSet presAssocID="{D850D95E-2853-4F72-8EDC-99EDBEA9C145}" presName="compNode" presStyleCnt="0"/>
      <dgm:spPr/>
    </dgm:pt>
    <dgm:pt modelId="{0319C7AE-8450-47FA-8337-FBC650A6413C}" type="pres">
      <dgm:prSet presAssocID="{D850D95E-2853-4F72-8EDC-99EDBEA9C145}" presName="bgRect" presStyleLbl="bgShp" presStyleIdx="3" presStyleCnt="5"/>
      <dgm:spPr/>
    </dgm:pt>
    <dgm:pt modelId="{712E5C83-92DF-4D51-881E-91BC686F9624}" type="pres">
      <dgm:prSet presAssocID="{D850D95E-2853-4F72-8EDC-99EDBEA9C14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B723C66-7ADF-4AFF-BE5A-3FBE51B53DCA}" type="pres">
      <dgm:prSet presAssocID="{D850D95E-2853-4F72-8EDC-99EDBEA9C145}" presName="spaceRect" presStyleCnt="0"/>
      <dgm:spPr/>
    </dgm:pt>
    <dgm:pt modelId="{D55287D5-E5A1-409C-BDE7-03A593CAFD09}" type="pres">
      <dgm:prSet presAssocID="{D850D95E-2853-4F72-8EDC-99EDBEA9C145}" presName="parTx" presStyleLbl="revTx" presStyleIdx="3" presStyleCnt="5">
        <dgm:presLayoutVars>
          <dgm:chMax val="0"/>
          <dgm:chPref val="0"/>
        </dgm:presLayoutVars>
      </dgm:prSet>
      <dgm:spPr/>
    </dgm:pt>
    <dgm:pt modelId="{B1EA50D5-84DB-455B-9277-C9CD3FA18415}" type="pres">
      <dgm:prSet presAssocID="{C3993994-13B0-4DB4-AEDE-650FF1BAAC3A}" presName="sibTrans" presStyleCnt="0"/>
      <dgm:spPr/>
    </dgm:pt>
    <dgm:pt modelId="{5C39A297-AA58-4449-9F59-F403255CABE9}" type="pres">
      <dgm:prSet presAssocID="{DA595BB7-5536-4BF0-BC71-3709AAC95FFA}" presName="compNode" presStyleCnt="0"/>
      <dgm:spPr/>
    </dgm:pt>
    <dgm:pt modelId="{BB16D2F1-FC57-4A4C-AA4C-93DCF7AD1C45}" type="pres">
      <dgm:prSet presAssocID="{DA595BB7-5536-4BF0-BC71-3709AAC95FFA}" presName="bgRect" presStyleLbl="bgShp" presStyleIdx="4" presStyleCnt="5"/>
      <dgm:spPr/>
    </dgm:pt>
    <dgm:pt modelId="{B947671E-8AF7-430A-A195-FFB74DF7D96B}" type="pres">
      <dgm:prSet presAssocID="{DA595BB7-5536-4BF0-BC71-3709AAC95FF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15593CA-EDAA-451B-890A-27370705A543}" type="pres">
      <dgm:prSet presAssocID="{DA595BB7-5536-4BF0-BC71-3709AAC95FFA}" presName="spaceRect" presStyleCnt="0"/>
      <dgm:spPr/>
    </dgm:pt>
    <dgm:pt modelId="{456F9AEF-1588-4796-BABB-DEB037D9DA0E}" type="pres">
      <dgm:prSet presAssocID="{DA595BB7-5536-4BF0-BC71-3709AAC95FF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9B9D41-9ECD-4E5A-9CF9-FE698889B2BA}" srcId="{82943693-BFDE-444A-AA2F-4C5BBEE74B4A}" destId="{D850D95E-2853-4F72-8EDC-99EDBEA9C145}" srcOrd="3" destOrd="0" parTransId="{26058DA9-83F7-4991-9457-9413F985BF5B}" sibTransId="{C3993994-13B0-4DB4-AEDE-650FF1BAAC3A}"/>
    <dgm:cxn modelId="{9B97054F-1267-4B2F-AC23-E7B7EAE7EF93}" srcId="{82943693-BFDE-444A-AA2F-4C5BBEE74B4A}" destId="{78BAFA9A-47D8-4671-8ED7-59858D6CFC28}" srcOrd="2" destOrd="0" parTransId="{5E50D62B-7F2D-4460-B479-BEF17323DD9E}" sibTransId="{A9D414BE-53FD-4D8B-A58A-633271C8B915}"/>
    <dgm:cxn modelId="{0567D573-5A03-41FB-A7AE-BAF4BF8C71FE}" srcId="{82943693-BFDE-444A-AA2F-4C5BBEE74B4A}" destId="{7EEA05F5-7CF4-4790-BFFD-8AA6888B8E9B}" srcOrd="0" destOrd="0" parTransId="{2FE6CC1D-0DF7-43E9-B1ED-CC1695FBFA9B}" sibTransId="{4AC02B51-6C60-40DE-AE38-ED568EB0066C}"/>
    <dgm:cxn modelId="{5C40A878-871C-4042-BE58-30581DDC0827}" type="presOf" srcId="{7EEA05F5-7CF4-4790-BFFD-8AA6888B8E9B}" destId="{A80CD50E-314C-40AA-B29C-B978BA06E70F}" srcOrd="0" destOrd="0" presId="urn:microsoft.com/office/officeart/2018/2/layout/IconVerticalSolidList"/>
    <dgm:cxn modelId="{B0DEFD7A-A9EA-4143-AE6F-686C2C17C474}" type="presOf" srcId="{78BAFA9A-47D8-4671-8ED7-59858D6CFC28}" destId="{DE9AC285-0645-4FE1-B545-8C9D46BE32C7}" srcOrd="0" destOrd="0" presId="urn:microsoft.com/office/officeart/2018/2/layout/IconVerticalSolidList"/>
    <dgm:cxn modelId="{BA575D96-84FC-43B1-A3BF-ACD16BD683EF}" srcId="{82943693-BFDE-444A-AA2F-4C5BBEE74B4A}" destId="{DA595BB7-5536-4BF0-BC71-3709AAC95FFA}" srcOrd="4" destOrd="0" parTransId="{8696B568-A07E-434D-872F-8B88CE75C950}" sibTransId="{CD8F551F-6836-45D5-A00A-32B4050E78E0}"/>
    <dgm:cxn modelId="{19512DCE-E86C-43D1-BB07-65CAAA9E8367}" srcId="{82943693-BFDE-444A-AA2F-4C5BBEE74B4A}" destId="{D00B53AE-9A7D-4A9A-A122-F48552A1DA92}" srcOrd="1" destOrd="0" parTransId="{8258BAA2-EC65-4FB9-8390-119300324EB1}" sibTransId="{C0A0CEF7-2801-4734-8339-5D164D612DD7}"/>
    <dgm:cxn modelId="{F2029BCE-6307-4D62-8CA7-E36487E479F7}" type="presOf" srcId="{D00B53AE-9A7D-4A9A-A122-F48552A1DA92}" destId="{CD09E172-3496-4ADC-899A-7FC69C8508AD}" srcOrd="0" destOrd="0" presId="urn:microsoft.com/office/officeart/2018/2/layout/IconVerticalSolidList"/>
    <dgm:cxn modelId="{B95767F1-8DFA-470B-9857-7CA4FCB5B3C5}" type="presOf" srcId="{D850D95E-2853-4F72-8EDC-99EDBEA9C145}" destId="{D55287D5-E5A1-409C-BDE7-03A593CAFD09}" srcOrd="0" destOrd="0" presId="urn:microsoft.com/office/officeart/2018/2/layout/IconVerticalSolidList"/>
    <dgm:cxn modelId="{F57804F2-94F4-41D9-81A9-71370B1F10EC}" type="presOf" srcId="{DA595BB7-5536-4BF0-BC71-3709AAC95FFA}" destId="{456F9AEF-1588-4796-BABB-DEB037D9DA0E}" srcOrd="0" destOrd="0" presId="urn:microsoft.com/office/officeart/2018/2/layout/IconVerticalSolidList"/>
    <dgm:cxn modelId="{5BB699F2-B48F-443B-96C8-421B0EE34D5D}" type="presOf" srcId="{82943693-BFDE-444A-AA2F-4C5BBEE74B4A}" destId="{41AD5507-50EA-4050-9C8C-14C57501B382}" srcOrd="0" destOrd="0" presId="urn:microsoft.com/office/officeart/2018/2/layout/IconVerticalSolidList"/>
    <dgm:cxn modelId="{446E999E-56B2-47F3-892B-FE1FC476A7B8}" type="presParOf" srcId="{41AD5507-50EA-4050-9C8C-14C57501B382}" destId="{2F776BC1-E1A9-4DD2-83F9-28828D1DC071}" srcOrd="0" destOrd="0" presId="urn:microsoft.com/office/officeart/2018/2/layout/IconVerticalSolidList"/>
    <dgm:cxn modelId="{48E5CD3C-6E43-4219-822C-DB939978A5D4}" type="presParOf" srcId="{2F776BC1-E1A9-4DD2-83F9-28828D1DC071}" destId="{A17985D7-1FDF-4F8D-AB0D-5D0B73E62904}" srcOrd="0" destOrd="0" presId="urn:microsoft.com/office/officeart/2018/2/layout/IconVerticalSolidList"/>
    <dgm:cxn modelId="{158818C7-A0A0-44F1-AC8E-1B529386E27F}" type="presParOf" srcId="{2F776BC1-E1A9-4DD2-83F9-28828D1DC071}" destId="{9925702A-6D18-44A6-B2B2-EC85324624B7}" srcOrd="1" destOrd="0" presId="urn:microsoft.com/office/officeart/2018/2/layout/IconVerticalSolidList"/>
    <dgm:cxn modelId="{28DF3729-5CF8-46F1-9524-CC1A58EFEA38}" type="presParOf" srcId="{2F776BC1-E1A9-4DD2-83F9-28828D1DC071}" destId="{6621C165-BD69-495C-A38E-5B89CFCD936D}" srcOrd="2" destOrd="0" presId="urn:microsoft.com/office/officeart/2018/2/layout/IconVerticalSolidList"/>
    <dgm:cxn modelId="{D800BAC8-D75B-492A-8D59-98BF5D0C924C}" type="presParOf" srcId="{2F776BC1-E1A9-4DD2-83F9-28828D1DC071}" destId="{A80CD50E-314C-40AA-B29C-B978BA06E70F}" srcOrd="3" destOrd="0" presId="urn:microsoft.com/office/officeart/2018/2/layout/IconVerticalSolidList"/>
    <dgm:cxn modelId="{177FF5E6-28BC-4639-920A-DB81736BF208}" type="presParOf" srcId="{41AD5507-50EA-4050-9C8C-14C57501B382}" destId="{41B8124D-91B3-41AC-9AD5-1264FD8C21A5}" srcOrd="1" destOrd="0" presId="urn:microsoft.com/office/officeart/2018/2/layout/IconVerticalSolidList"/>
    <dgm:cxn modelId="{CC0E18CC-5E3D-4009-A58A-EBD7831E37CC}" type="presParOf" srcId="{41AD5507-50EA-4050-9C8C-14C57501B382}" destId="{64D64D72-9513-42CF-8AA0-BF899E4545A9}" srcOrd="2" destOrd="0" presId="urn:microsoft.com/office/officeart/2018/2/layout/IconVerticalSolidList"/>
    <dgm:cxn modelId="{2B4FF389-7773-4FED-B5DD-DC94234BF176}" type="presParOf" srcId="{64D64D72-9513-42CF-8AA0-BF899E4545A9}" destId="{EC78D68B-3DBA-454E-93FC-322F824731E0}" srcOrd="0" destOrd="0" presId="urn:microsoft.com/office/officeart/2018/2/layout/IconVerticalSolidList"/>
    <dgm:cxn modelId="{78C5661A-1904-4066-8C9F-01F4D9722DF5}" type="presParOf" srcId="{64D64D72-9513-42CF-8AA0-BF899E4545A9}" destId="{1BE6CF66-4536-4A09-B600-C6BEA1E2C174}" srcOrd="1" destOrd="0" presId="urn:microsoft.com/office/officeart/2018/2/layout/IconVerticalSolidList"/>
    <dgm:cxn modelId="{1CFA4397-784F-47CD-8B85-FE2EE2F85016}" type="presParOf" srcId="{64D64D72-9513-42CF-8AA0-BF899E4545A9}" destId="{96F21DBB-1764-4111-AC85-8ED27D953E92}" srcOrd="2" destOrd="0" presId="urn:microsoft.com/office/officeart/2018/2/layout/IconVerticalSolidList"/>
    <dgm:cxn modelId="{5CFACC10-F2BE-4AB0-ABFB-3309B9510C38}" type="presParOf" srcId="{64D64D72-9513-42CF-8AA0-BF899E4545A9}" destId="{CD09E172-3496-4ADC-899A-7FC69C8508AD}" srcOrd="3" destOrd="0" presId="urn:microsoft.com/office/officeart/2018/2/layout/IconVerticalSolidList"/>
    <dgm:cxn modelId="{062729BA-27F9-46BB-AF98-6B8ADD3D012D}" type="presParOf" srcId="{41AD5507-50EA-4050-9C8C-14C57501B382}" destId="{B943684C-8243-4E0B-A542-6E36231CCA1E}" srcOrd="3" destOrd="0" presId="urn:microsoft.com/office/officeart/2018/2/layout/IconVerticalSolidList"/>
    <dgm:cxn modelId="{8D667A48-1EB5-4A88-9E61-102555AEFE61}" type="presParOf" srcId="{41AD5507-50EA-4050-9C8C-14C57501B382}" destId="{637B6448-4830-44BB-B15B-8A0BA5226070}" srcOrd="4" destOrd="0" presId="urn:microsoft.com/office/officeart/2018/2/layout/IconVerticalSolidList"/>
    <dgm:cxn modelId="{1421BCFD-E45C-4CB3-B5B7-FA6E442FCCAD}" type="presParOf" srcId="{637B6448-4830-44BB-B15B-8A0BA5226070}" destId="{361F48B3-CB7C-4133-9622-7758E9E6E988}" srcOrd="0" destOrd="0" presId="urn:microsoft.com/office/officeart/2018/2/layout/IconVerticalSolidList"/>
    <dgm:cxn modelId="{0DF77E91-22D1-42C9-BE01-ADDE13DCE1E5}" type="presParOf" srcId="{637B6448-4830-44BB-B15B-8A0BA5226070}" destId="{72C02141-5B03-464A-9495-9956A836508D}" srcOrd="1" destOrd="0" presId="urn:microsoft.com/office/officeart/2018/2/layout/IconVerticalSolidList"/>
    <dgm:cxn modelId="{CF63586C-7895-4CC1-9D71-9919725A6E54}" type="presParOf" srcId="{637B6448-4830-44BB-B15B-8A0BA5226070}" destId="{6AAC9CDA-F8CD-4143-AC13-5AF0233DB228}" srcOrd="2" destOrd="0" presId="urn:microsoft.com/office/officeart/2018/2/layout/IconVerticalSolidList"/>
    <dgm:cxn modelId="{25EA76D2-D649-4A59-AB5B-C6E7C9788A53}" type="presParOf" srcId="{637B6448-4830-44BB-B15B-8A0BA5226070}" destId="{DE9AC285-0645-4FE1-B545-8C9D46BE32C7}" srcOrd="3" destOrd="0" presId="urn:microsoft.com/office/officeart/2018/2/layout/IconVerticalSolidList"/>
    <dgm:cxn modelId="{20108AAD-6ED4-45CF-AC71-7A2836EDEEC5}" type="presParOf" srcId="{41AD5507-50EA-4050-9C8C-14C57501B382}" destId="{D060D496-E395-477F-A75A-E371CD202C45}" srcOrd="5" destOrd="0" presId="urn:microsoft.com/office/officeart/2018/2/layout/IconVerticalSolidList"/>
    <dgm:cxn modelId="{CEEC5DD7-C2D7-4223-877D-EE475E386E7D}" type="presParOf" srcId="{41AD5507-50EA-4050-9C8C-14C57501B382}" destId="{6C154CF2-56E0-452E-9EA0-CFB2A21DBF5F}" srcOrd="6" destOrd="0" presId="urn:microsoft.com/office/officeart/2018/2/layout/IconVerticalSolidList"/>
    <dgm:cxn modelId="{3ABA6F8E-C3C3-421B-B075-9026FC9404B2}" type="presParOf" srcId="{6C154CF2-56E0-452E-9EA0-CFB2A21DBF5F}" destId="{0319C7AE-8450-47FA-8337-FBC650A6413C}" srcOrd="0" destOrd="0" presId="urn:microsoft.com/office/officeart/2018/2/layout/IconVerticalSolidList"/>
    <dgm:cxn modelId="{13C94D24-8445-474F-ADA2-16AF0E7E2572}" type="presParOf" srcId="{6C154CF2-56E0-452E-9EA0-CFB2A21DBF5F}" destId="{712E5C83-92DF-4D51-881E-91BC686F9624}" srcOrd="1" destOrd="0" presId="urn:microsoft.com/office/officeart/2018/2/layout/IconVerticalSolidList"/>
    <dgm:cxn modelId="{53199308-3886-49AA-A8A1-C1B36E8ACABC}" type="presParOf" srcId="{6C154CF2-56E0-452E-9EA0-CFB2A21DBF5F}" destId="{7B723C66-7ADF-4AFF-BE5A-3FBE51B53DCA}" srcOrd="2" destOrd="0" presId="urn:microsoft.com/office/officeart/2018/2/layout/IconVerticalSolidList"/>
    <dgm:cxn modelId="{BDDEF2B4-5275-46D8-85C0-541E2CB7F690}" type="presParOf" srcId="{6C154CF2-56E0-452E-9EA0-CFB2A21DBF5F}" destId="{D55287D5-E5A1-409C-BDE7-03A593CAFD09}" srcOrd="3" destOrd="0" presId="urn:microsoft.com/office/officeart/2018/2/layout/IconVerticalSolidList"/>
    <dgm:cxn modelId="{9D0A2415-DC33-4A9B-82E4-234CFBD90C23}" type="presParOf" srcId="{41AD5507-50EA-4050-9C8C-14C57501B382}" destId="{B1EA50D5-84DB-455B-9277-C9CD3FA18415}" srcOrd="7" destOrd="0" presId="urn:microsoft.com/office/officeart/2018/2/layout/IconVerticalSolidList"/>
    <dgm:cxn modelId="{309C8BE7-4BC8-433E-9812-9C915007908B}" type="presParOf" srcId="{41AD5507-50EA-4050-9C8C-14C57501B382}" destId="{5C39A297-AA58-4449-9F59-F403255CABE9}" srcOrd="8" destOrd="0" presId="urn:microsoft.com/office/officeart/2018/2/layout/IconVerticalSolidList"/>
    <dgm:cxn modelId="{7603A3C8-4A4E-4B36-A81A-F98BD682A0C1}" type="presParOf" srcId="{5C39A297-AA58-4449-9F59-F403255CABE9}" destId="{BB16D2F1-FC57-4A4C-AA4C-93DCF7AD1C45}" srcOrd="0" destOrd="0" presId="urn:microsoft.com/office/officeart/2018/2/layout/IconVerticalSolidList"/>
    <dgm:cxn modelId="{428A6E4E-2370-49D8-AABE-B0E9026E8CF8}" type="presParOf" srcId="{5C39A297-AA58-4449-9F59-F403255CABE9}" destId="{B947671E-8AF7-430A-A195-FFB74DF7D96B}" srcOrd="1" destOrd="0" presId="urn:microsoft.com/office/officeart/2018/2/layout/IconVerticalSolidList"/>
    <dgm:cxn modelId="{7C53788B-02C9-4088-8B5B-E37358E759CE}" type="presParOf" srcId="{5C39A297-AA58-4449-9F59-F403255CABE9}" destId="{B15593CA-EDAA-451B-890A-27370705A543}" srcOrd="2" destOrd="0" presId="urn:microsoft.com/office/officeart/2018/2/layout/IconVerticalSolidList"/>
    <dgm:cxn modelId="{9060E24E-A760-40FD-B340-E253761E736A}" type="presParOf" srcId="{5C39A297-AA58-4449-9F59-F403255CABE9}" destId="{456F9AEF-1588-4796-BABB-DEB037D9DA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985D7-1FDF-4F8D-AB0D-5D0B73E62904}">
      <dsp:nvSpPr>
        <dsp:cNvPr id="0" name=""/>
        <dsp:cNvSpPr/>
      </dsp:nvSpPr>
      <dsp:spPr>
        <a:xfrm>
          <a:off x="0" y="4358"/>
          <a:ext cx="6261100" cy="9282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5702A-6D18-44A6-B2B2-EC85324624B7}">
      <dsp:nvSpPr>
        <dsp:cNvPr id="0" name=""/>
        <dsp:cNvSpPr/>
      </dsp:nvSpPr>
      <dsp:spPr>
        <a:xfrm>
          <a:off x="280808" y="213224"/>
          <a:ext cx="510561" cy="510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CD50E-314C-40AA-B29C-B978BA06E70F}">
      <dsp:nvSpPr>
        <dsp:cNvPr id="0" name=""/>
        <dsp:cNvSpPr/>
      </dsp:nvSpPr>
      <dsp:spPr>
        <a:xfrm>
          <a:off x="1072178" y="4358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Data Cleaning and Analysis </a:t>
          </a:r>
          <a:r>
            <a:rPr lang="en-IN" sz="1700" kern="1200"/>
            <a:t>– This involves handling the inconsistent values , making the dataset reliable and performing analysis.</a:t>
          </a:r>
          <a:endParaRPr lang="en-US" sz="1700" kern="1200"/>
        </a:p>
      </dsp:txBody>
      <dsp:txXfrm>
        <a:off x="1072178" y="4358"/>
        <a:ext cx="5188921" cy="928293"/>
      </dsp:txXfrm>
    </dsp:sp>
    <dsp:sp modelId="{EC78D68B-3DBA-454E-93FC-322F824731E0}">
      <dsp:nvSpPr>
        <dsp:cNvPr id="0" name=""/>
        <dsp:cNvSpPr/>
      </dsp:nvSpPr>
      <dsp:spPr>
        <a:xfrm>
          <a:off x="0" y="1164724"/>
          <a:ext cx="6261100" cy="9282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6CF66-4536-4A09-B600-C6BEA1E2C174}">
      <dsp:nvSpPr>
        <dsp:cNvPr id="0" name=""/>
        <dsp:cNvSpPr/>
      </dsp:nvSpPr>
      <dsp:spPr>
        <a:xfrm>
          <a:off x="280808" y="1373590"/>
          <a:ext cx="510561" cy="510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9E172-3496-4ADC-899A-7FC69C8508AD}">
      <dsp:nvSpPr>
        <dsp:cNvPr id="0" name=""/>
        <dsp:cNvSpPr/>
      </dsp:nvSpPr>
      <dsp:spPr>
        <a:xfrm>
          <a:off x="1072178" y="1164724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Database Management </a:t>
          </a:r>
          <a:r>
            <a:rPr lang="en-IN" sz="1700" kern="1200"/>
            <a:t>– In this we designed a schema so that we can answer business specific questions by generating reports based on queries.</a:t>
          </a:r>
          <a:endParaRPr lang="en-US" sz="1700" kern="1200"/>
        </a:p>
      </dsp:txBody>
      <dsp:txXfrm>
        <a:off x="1072178" y="1164724"/>
        <a:ext cx="5188921" cy="928293"/>
      </dsp:txXfrm>
    </dsp:sp>
    <dsp:sp modelId="{361F48B3-CB7C-4133-9622-7758E9E6E988}">
      <dsp:nvSpPr>
        <dsp:cNvPr id="0" name=""/>
        <dsp:cNvSpPr/>
      </dsp:nvSpPr>
      <dsp:spPr>
        <a:xfrm>
          <a:off x="0" y="2325090"/>
          <a:ext cx="6261100" cy="9282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02141-5B03-464A-9495-9956A836508D}">
      <dsp:nvSpPr>
        <dsp:cNvPr id="0" name=""/>
        <dsp:cNvSpPr/>
      </dsp:nvSpPr>
      <dsp:spPr>
        <a:xfrm>
          <a:off x="280808" y="2533956"/>
          <a:ext cx="510561" cy="510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AC285-0645-4FE1-B545-8C9D46BE32C7}">
      <dsp:nvSpPr>
        <dsp:cNvPr id="0" name=""/>
        <dsp:cNvSpPr/>
      </dsp:nvSpPr>
      <dsp:spPr>
        <a:xfrm>
          <a:off x="1072178" y="2325090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Flask Application Development</a:t>
          </a:r>
          <a:r>
            <a:rPr lang="en-IN" sz="1700" kern="1200"/>
            <a:t>- Creating an interface where we can search for and display the required details.</a:t>
          </a:r>
          <a:endParaRPr lang="en-US" sz="1700" kern="1200"/>
        </a:p>
      </dsp:txBody>
      <dsp:txXfrm>
        <a:off x="1072178" y="2325090"/>
        <a:ext cx="5188921" cy="928293"/>
      </dsp:txXfrm>
    </dsp:sp>
    <dsp:sp modelId="{0319C7AE-8450-47FA-8337-FBC650A6413C}">
      <dsp:nvSpPr>
        <dsp:cNvPr id="0" name=""/>
        <dsp:cNvSpPr/>
      </dsp:nvSpPr>
      <dsp:spPr>
        <a:xfrm>
          <a:off x="0" y="3485457"/>
          <a:ext cx="6261100" cy="9282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E5C83-92DF-4D51-881E-91BC686F9624}">
      <dsp:nvSpPr>
        <dsp:cNvPr id="0" name=""/>
        <dsp:cNvSpPr/>
      </dsp:nvSpPr>
      <dsp:spPr>
        <a:xfrm>
          <a:off x="280808" y="3694323"/>
          <a:ext cx="510561" cy="510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287D5-E5A1-409C-BDE7-03A593CAFD09}">
      <dsp:nvSpPr>
        <dsp:cNvPr id="0" name=""/>
        <dsp:cNvSpPr/>
      </dsp:nvSpPr>
      <dsp:spPr>
        <a:xfrm>
          <a:off x="1072178" y="3485457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Power BI Dashboard </a:t>
          </a:r>
          <a:r>
            <a:rPr lang="en-IN" sz="1700" kern="1200"/>
            <a:t>– Developing a Power BI dashboard for better visualization</a:t>
          </a:r>
          <a:endParaRPr lang="en-US" sz="1700" kern="1200"/>
        </a:p>
      </dsp:txBody>
      <dsp:txXfrm>
        <a:off x="1072178" y="3485457"/>
        <a:ext cx="5188921" cy="928293"/>
      </dsp:txXfrm>
    </dsp:sp>
    <dsp:sp modelId="{BB16D2F1-FC57-4A4C-AA4C-93DCF7AD1C45}">
      <dsp:nvSpPr>
        <dsp:cNvPr id="0" name=""/>
        <dsp:cNvSpPr/>
      </dsp:nvSpPr>
      <dsp:spPr>
        <a:xfrm>
          <a:off x="0" y="4645823"/>
          <a:ext cx="6261100" cy="92829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7671E-8AF7-430A-A195-FFB74DF7D96B}">
      <dsp:nvSpPr>
        <dsp:cNvPr id="0" name=""/>
        <dsp:cNvSpPr/>
      </dsp:nvSpPr>
      <dsp:spPr>
        <a:xfrm>
          <a:off x="280808" y="4854689"/>
          <a:ext cx="510561" cy="5105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F9AEF-1588-4796-BABB-DEB037D9DA0E}">
      <dsp:nvSpPr>
        <dsp:cNvPr id="0" name=""/>
        <dsp:cNvSpPr/>
      </dsp:nvSpPr>
      <dsp:spPr>
        <a:xfrm>
          <a:off x="1072178" y="4645823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AWS Migration </a:t>
          </a:r>
          <a:r>
            <a:rPr lang="en-IN" sz="1700" kern="1200"/>
            <a:t>– Moving the project to AWS, choosing appropriate services for hosting and managing the application.</a:t>
          </a:r>
          <a:endParaRPr lang="en-US" sz="1700" kern="1200"/>
        </a:p>
      </dsp:txBody>
      <dsp:txXfrm>
        <a:off x="1072178" y="4645823"/>
        <a:ext cx="5188921" cy="928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01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2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354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58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6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2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9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2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5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0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7/9/2024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1BC942A5-5DDE-2437-B39D-2C850541CB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/>
          <a:stretch/>
        </p:blipFill>
        <p:spPr>
          <a:xfrm>
            <a:off x="20" y="95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66B9C8-D8DB-866C-3BD5-2B8DE27B0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854" y="2084439"/>
            <a:ext cx="7612255" cy="1717030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LOAN  DATA  ANALYSIS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11CC9-7098-FEA5-DC31-6335140ED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5772" y="4434348"/>
            <a:ext cx="3916293" cy="2414775"/>
          </a:xfrm>
        </p:spPr>
        <p:txBody>
          <a:bodyPr anchor="ctr">
            <a:normAutofit fontScale="92500" lnSpcReduction="20000"/>
          </a:bodyPr>
          <a:lstStyle/>
          <a:p>
            <a:pPr algn="ctr"/>
            <a:r>
              <a:rPr lang="en-US" sz="39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DESTRO</a:t>
            </a:r>
          </a:p>
          <a:p>
            <a:pPr algn="l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Ayush Chandra</a:t>
            </a:r>
          </a:p>
          <a:p>
            <a:pPr algn="l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Prathmesh Kulkarni</a:t>
            </a:r>
          </a:p>
          <a:p>
            <a:pPr algn="l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Tanvi Singh</a:t>
            </a:r>
          </a:p>
          <a:p>
            <a:pPr algn="l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Aman Kumar</a:t>
            </a:r>
          </a:p>
          <a:p>
            <a:pPr algn="l"/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</a:rPr>
              <a:t>Soumyadeep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 Haldar</a:t>
            </a:r>
            <a:endParaRPr lang="en-IN" sz="22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7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1E1681F-428E-A04B-4AFC-EBB3CF4A0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90" y="3429000"/>
            <a:ext cx="783631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DB1A4-95B6-C282-6CC0-AE434CDC4750}"/>
              </a:ext>
            </a:extLst>
          </p:cNvPr>
          <p:cNvSpPr txBox="1"/>
          <p:nvPr/>
        </p:nvSpPr>
        <p:spPr>
          <a:xfrm>
            <a:off x="5922379" y="822035"/>
            <a:ext cx="5856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Disbursal amount by employment type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F62CFE-B0D4-2C66-2598-4E29E06BE2D6}"/>
              </a:ext>
            </a:extLst>
          </p:cNvPr>
          <p:cNvSpPr txBox="1"/>
          <p:nvPr/>
        </p:nvSpPr>
        <p:spPr>
          <a:xfrm>
            <a:off x="1064001" y="4396388"/>
            <a:ext cx="274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Amount by states</a:t>
            </a:r>
            <a:endParaRPr lang="en-IN" sz="2400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B9E5DB2E-525B-71DD-8079-0D8F94096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0" y="179725"/>
            <a:ext cx="5203660" cy="31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6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B2CCA2-50A7-B3BA-F687-BD23FA662B33}"/>
              </a:ext>
            </a:extLst>
          </p:cNvPr>
          <p:cNvSpPr txBox="1"/>
          <p:nvPr/>
        </p:nvSpPr>
        <p:spPr>
          <a:xfrm>
            <a:off x="1101213" y="298878"/>
            <a:ext cx="840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Relationships Between Tables</a:t>
            </a:r>
            <a:endParaRPr lang="en-IN" sz="3600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FF528CD-5BAE-7874-07D1-D6944071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1" y="1135796"/>
            <a:ext cx="10056427" cy="542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3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B788C48-75C3-0785-76C2-FA331D7AAC66}"/>
              </a:ext>
            </a:extLst>
          </p:cNvPr>
          <p:cNvSpPr txBox="1"/>
          <p:nvPr/>
        </p:nvSpPr>
        <p:spPr>
          <a:xfrm>
            <a:off x="197387" y="80774"/>
            <a:ext cx="3578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Loading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4CC16-A2A7-3458-AB21-6801B5662435}"/>
              </a:ext>
            </a:extLst>
          </p:cNvPr>
          <p:cNvSpPr txBox="1"/>
          <p:nvPr/>
        </p:nvSpPr>
        <p:spPr>
          <a:xfrm>
            <a:off x="9954790" y="24334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Result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87475-F973-B0BB-AF49-A31AA287DE69}"/>
              </a:ext>
            </a:extLst>
          </p:cNvPr>
          <p:cNvSpPr txBox="1"/>
          <p:nvPr/>
        </p:nvSpPr>
        <p:spPr>
          <a:xfrm>
            <a:off x="197387" y="1006427"/>
            <a:ext cx="11782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Open your SQL Developer, set up a database connection, right-click on tables and click on import to load your csv and excel files into the database. Open the csv and excel files and give a name to the table of your choice and by default all columns will be selected. Click on finish and you will see that table showing under tables section.</a:t>
            </a:r>
            <a:endParaRPr lang="en-IN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ABB2C-3A85-B997-D3E0-B921EAC6B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11" y="2889443"/>
            <a:ext cx="7357789" cy="3968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120D58-9540-A660-06BA-281A0F47D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5" y="2640084"/>
            <a:ext cx="2844011" cy="421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7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A0FDA-8115-ADEF-828E-F2B5BD101824}"/>
              </a:ext>
            </a:extLst>
          </p:cNvPr>
          <p:cNvSpPr txBox="1"/>
          <p:nvPr/>
        </p:nvSpPr>
        <p:spPr>
          <a:xfrm>
            <a:off x="3401961" y="688258"/>
            <a:ext cx="4365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GENERATING REPORTS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37866-AFF7-C4E9-9D5D-257B23428E70}"/>
              </a:ext>
            </a:extLst>
          </p:cNvPr>
          <p:cNvSpPr txBox="1"/>
          <p:nvPr/>
        </p:nvSpPr>
        <p:spPr>
          <a:xfrm>
            <a:off x="953729" y="1730477"/>
            <a:ext cx="8406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SQL Developer, go to view menu, find reports and </a:t>
            </a:r>
            <a:r>
              <a:rPr lang="en-US" dirty="0" err="1"/>
              <a:t>and</a:t>
            </a:r>
            <a:r>
              <a:rPr lang="en-US" dirty="0"/>
              <a:t> click on it, a report tab will be opened. Under reports, find user- defined reports and right-click on user-defined reports and click on new report to open a new report. Give any name to your report and add description about the report and in </a:t>
            </a:r>
            <a:r>
              <a:rPr lang="en-US" dirty="0" err="1"/>
              <a:t>sql</a:t>
            </a:r>
            <a:r>
              <a:rPr lang="en-US" dirty="0"/>
              <a:t> section you need to write queries. Click on apply to generate report.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7DEFE-84C8-4EBD-C472-5D34ED5C8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47" y="3429000"/>
            <a:ext cx="2430912" cy="3086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3315F9-A89F-771A-E28C-1991913C9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13" y="3429000"/>
            <a:ext cx="8740877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9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AF3735-4948-4169-4DFD-32C89F84981B}"/>
              </a:ext>
            </a:extLst>
          </p:cNvPr>
          <p:cNvSpPr txBox="1"/>
          <p:nvPr/>
        </p:nvSpPr>
        <p:spPr>
          <a:xfrm>
            <a:off x="3136490" y="740380"/>
            <a:ext cx="598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GENERATING REPORTS(CONTINUED)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9782B5-821B-E478-F484-08EA347265B8}"/>
              </a:ext>
            </a:extLst>
          </p:cNvPr>
          <p:cNvSpPr txBox="1"/>
          <p:nvPr/>
        </p:nvSpPr>
        <p:spPr>
          <a:xfrm>
            <a:off x="963561" y="1620456"/>
            <a:ext cx="49858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DISPLAY ALL POSTAL CODES OF A STATE WHERE STATE_CODE= ST_12 and ST_15</a:t>
            </a:r>
            <a:endParaRPr lang="en-IN" sz="2000" dirty="0"/>
          </a:p>
        </p:txBody>
      </p:sp>
      <p:pic>
        <p:nvPicPr>
          <p:cNvPr id="9" name="Picture 8" descr="A close-up of a code&#10;&#10;Description automatically generated">
            <a:extLst>
              <a:ext uri="{FF2B5EF4-FFF2-40B4-BE49-F238E27FC236}">
                <a16:creationId xmlns:a16="http://schemas.microsoft.com/office/drawing/2014/main" id="{7F6FC94D-B71B-0B60-4BE1-7E21EFB1E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6" y="2368934"/>
            <a:ext cx="6346854" cy="114573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BD3FB6A-9833-4EAA-B80E-41A434D4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2" y="3699387"/>
            <a:ext cx="1962694" cy="31586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C2EC68-4475-71B1-C6FA-FA03C13F7810}"/>
              </a:ext>
            </a:extLst>
          </p:cNvPr>
          <p:cNvSpPr txBox="1"/>
          <p:nvPr/>
        </p:nvSpPr>
        <p:spPr>
          <a:xfrm>
            <a:off x="7569843" y="1938080"/>
            <a:ext cx="4264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Count of total loans sanctioned in Andhra Pradesh state</a:t>
            </a:r>
            <a:endParaRPr lang="en-IN" sz="2000" dirty="0"/>
          </a:p>
        </p:txBody>
      </p:sp>
      <p:pic>
        <p:nvPicPr>
          <p:cNvPr id="14" name="Picture 13" descr="A close-up of a text&#10;&#10;Description automatically generated">
            <a:extLst>
              <a:ext uri="{FF2B5EF4-FFF2-40B4-BE49-F238E27FC236}">
                <a16:creationId xmlns:a16="http://schemas.microsoft.com/office/drawing/2014/main" id="{83828368-5DBA-B4F4-D451-0D144DD93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560" y="2884136"/>
            <a:ext cx="5306406" cy="919047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CA4187BB-1A25-8ABF-2D3F-A1BC74799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14" y="4420389"/>
            <a:ext cx="2107294" cy="7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24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CDF15E-27F7-ADB5-2CFF-7AB33898CA04}"/>
              </a:ext>
            </a:extLst>
          </p:cNvPr>
          <p:cNvSpPr txBox="1"/>
          <p:nvPr/>
        </p:nvSpPr>
        <p:spPr>
          <a:xfrm>
            <a:off x="2723593" y="427703"/>
            <a:ext cx="5879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Loan Data Dash-Board</a:t>
            </a:r>
            <a:endParaRPr lang="en-IN" sz="4000" dirty="0"/>
          </a:p>
        </p:txBody>
      </p:sp>
      <p:pic>
        <p:nvPicPr>
          <p:cNvPr id="3" name="Picture 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758C259C-9A37-1AB5-E3E0-085B619FF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5" y="2439487"/>
            <a:ext cx="10973751" cy="37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22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F55659-0D04-705F-B139-07402DA727B1}"/>
              </a:ext>
            </a:extLst>
          </p:cNvPr>
          <p:cNvSpPr txBox="1"/>
          <p:nvPr/>
        </p:nvSpPr>
        <p:spPr>
          <a:xfrm>
            <a:off x="2194746" y="1579363"/>
            <a:ext cx="708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Some visualizations on Loan Data and its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DEA6E-D496-7258-636C-06F5D7D4EC4A}"/>
              </a:ext>
            </a:extLst>
          </p:cNvPr>
          <p:cNvSpPr txBox="1"/>
          <p:nvPr/>
        </p:nvSpPr>
        <p:spPr>
          <a:xfrm>
            <a:off x="4395864" y="381155"/>
            <a:ext cx="28825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Loan Data</a:t>
            </a:r>
            <a:endParaRPr lang="en-IN" sz="4400" dirty="0"/>
          </a:p>
        </p:txBody>
      </p:sp>
      <p:pic>
        <p:nvPicPr>
          <p:cNvPr id="8" name="Picture 7" descr="A green line and dots on a white background&#10;&#10;Description automatically generated">
            <a:extLst>
              <a:ext uri="{FF2B5EF4-FFF2-40B4-BE49-F238E27FC236}">
                <a16:creationId xmlns:a16="http://schemas.microsoft.com/office/drawing/2014/main" id="{40DE1E65-2B34-FB8D-9BB1-9DBB1611F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8" y="3075040"/>
            <a:ext cx="10897544" cy="318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79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A40D52C-5221-34BB-C743-1D4E91CA9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42" y="1170038"/>
            <a:ext cx="10215716" cy="55757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ACEA7F-295A-D2D2-4FAF-F5DEB1AD3595}"/>
              </a:ext>
            </a:extLst>
          </p:cNvPr>
          <p:cNvSpPr txBox="1"/>
          <p:nvPr/>
        </p:nvSpPr>
        <p:spPr>
          <a:xfrm>
            <a:off x="1671484" y="432620"/>
            <a:ext cx="8504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Flask Application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5402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03F1146-41F8-297F-221B-EC38CBE78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4" y="390832"/>
            <a:ext cx="5329084" cy="320448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54FB6C-4097-FB4F-C853-02CDC833E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72" y="3429000"/>
            <a:ext cx="5356605" cy="3283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6AC3D6-ABD3-CB89-6F7D-DF67BA37653E}"/>
              </a:ext>
            </a:extLst>
          </p:cNvPr>
          <p:cNvSpPr txBox="1"/>
          <p:nvPr/>
        </p:nvSpPr>
        <p:spPr>
          <a:xfrm>
            <a:off x="5653548" y="588919"/>
            <a:ext cx="61686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Fetching Tables :- </a:t>
            </a:r>
            <a:r>
              <a:rPr lang="en-US" sz="3200" dirty="0"/>
              <a:t>we can see the whole table details with the help of only table name.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F7CA6-1F3C-AC9C-A492-FC5F59027121}"/>
              </a:ext>
            </a:extLst>
          </p:cNvPr>
          <p:cNvSpPr txBox="1"/>
          <p:nvPr/>
        </p:nvSpPr>
        <p:spPr>
          <a:xfrm>
            <a:off x="1166863" y="4381833"/>
            <a:ext cx="549623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Fetching details using id: </a:t>
            </a:r>
            <a:r>
              <a:rPr lang="en-US" sz="3200" dirty="0"/>
              <a:t>we can get particular details using the id.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4229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6F32-D8D9-4E41-D447-142FE68B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Insights Based on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FB52F-D2BC-7F59-2737-D82868FC1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dirty="0">
                <a:effectLst/>
              </a:rPr>
              <a:t>•Insight 1: People in MH, Karnataka are taking highest sum of loans, whereas AP comes last. Invest in promoting services in AP.</a:t>
            </a:r>
          </a:p>
          <a:p>
            <a:pPr rtl="0"/>
            <a:r>
              <a:rPr lang="en-US" dirty="0">
                <a:effectLst/>
              </a:rPr>
              <a:t>•Insight 2 : Self- employed people are taking more loans than salaried people. Slash interest rates for salaried people.</a:t>
            </a:r>
          </a:p>
          <a:p>
            <a:pPr rtl="0"/>
            <a:r>
              <a:rPr lang="en-US" dirty="0">
                <a:effectLst/>
              </a:rPr>
              <a:t>•Insight 3 : Need to expand services in northern region.</a:t>
            </a:r>
          </a:p>
          <a:p>
            <a:pPr rtl="0"/>
            <a:r>
              <a:rPr lang="en-US" dirty="0">
                <a:effectLst/>
              </a:rPr>
              <a:t>•Insight 4 : Disbursing amount in October has increased exponentially.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238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7D4F-DA19-5D1C-7344-069B97DA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DA9B-A873-A4CE-2224-E04B87CA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3265"/>
            <a:ext cx="10321413" cy="3677264"/>
          </a:xfrm>
        </p:spPr>
        <p:txBody>
          <a:bodyPr/>
          <a:lstStyle/>
          <a:p>
            <a:pPr rtl="0"/>
            <a:r>
              <a:rPr lang="en-US" sz="3600" dirty="0"/>
              <a:t>Understanding different loan components and its influence through data analysis.</a:t>
            </a:r>
          </a:p>
          <a:p>
            <a:pPr marL="0" indent="0" rtl="0">
              <a:buNone/>
            </a:pPr>
            <a:endParaRPr lang="en-US" sz="3600" dirty="0"/>
          </a:p>
          <a:p>
            <a:pPr rtl="0"/>
            <a:r>
              <a:rPr lang="en-US" sz="3600" dirty="0"/>
              <a:t>We have to explore various factors that can influence loan disbursal and repayment using a comprehensive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508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0D83-539A-1D57-2881-A73D7E99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9C39-496C-F24D-8A4A-91451291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539861" cy="4156524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b="1" dirty="0"/>
              <a:t>Geographic Performance:</a:t>
            </a:r>
            <a:endParaRPr lang="en-US" dirty="0"/>
          </a:p>
          <a:p>
            <a:pPr marL="742950" lvl="1" indent="-285750" rtl="0">
              <a:buFont typeface="+mj-lt"/>
              <a:buAutoNum type="arabicPeriod"/>
            </a:pPr>
            <a:r>
              <a:rPr lang="en-US" b="1" dirty="0"/>
              <a:t>Regional Analysis:</a:t>
            </a:r>
            <a:r>
              <a:rPr lang="en-US" dirty="0"/>
              <a:t> Identifying regions or states with higher or lower average loan disbursal and LTV ratios can help in targeted policy making and regional performance improvement.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b="1" dirty="0"/>
              <a:t>Branch Performance:</a:t>
            </a:r>
            <a:r>
              <a:rPr lang="en-US" dirty="0"/>
              <a:t> Knowing which branches are most active can assist in resource allocation and operational planning.</a:t>
            </a:r>
          </a:p>
          <a:p>
            <a:pPr marL="457200" lvl="1" indent="0" rtl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E82E0-CE55-26EE-C12E-00B985A9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94241"/>
            <a:ext cx="5235394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40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0D83-539A-1D57-2881-A73D7E99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9C39-496C-F24D-8A4A-91451291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52" y="2278999"/>
            <a:ext cx="4539861" cy="4156524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b="1" dirty="0"/>
              <a:t>Customer Profiling:</a:t>
            </a:r>
            <a:endParaRPr lang="en-US" dirty="0"/>
          </a:p>
          <a:p>
            <a:pPr marL="742950" lvl="1" indent="-285750" rtl="0">
              <a:buFont typeface="+mj-lt"/>
              <a:buAutoNum type="arabicPeriod"/>
            </a:pPr>
            <a:r>
              <a:rPr lang="en-US" b="1" dirty="0"/>
              <a:t>Demographic Analysis:</a:t>
            </a:r>
            <a:r>
              <a:rPr lang="en-US" dirty="0"/>
              <a:t> Analyzing the distribution of loans based on demographic factors such as employment type and age can help in tailoring financial products to customer segments.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b="1" dirty="0"/>
              <a:t>Credit Score Analysis:</a:t>
            </a:r>
            <a:r>
              <a:rPr lang="en-US" dirty="0"/>
              <a:t> Understanding the average loan amounts disbursed to different credit score groups can guide risk management and loan approval processes.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D4B20-5758-B5F1-C5C2-03D1B752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35" y="2634992"/>
            <a:ext cx="5692633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74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410A-40B2-AF3C-2F3A-BC2F7AF5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E8DF-322A-D07F-307F-CBB3359C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involved data cleansing, merging, and analysis to draw insights from loan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We have also used Power-BI for visualization and developed a Flask application for interactive data access.</a:t>
            </a:r>
          </a:p>
          <a:p>
            <a:endParaRPr lang="en-US" dirty="0"/>
          </a:p>
          <a:p>
            <a:r>
              <a:rPr lang="en-US" dirty="0"/>
              <a:t> Thank you for your attention.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02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29F9-0158-3B17-450D-82F6D354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FF4D8-8BCD-20D2-18F6-85346CFB7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dirty="0"/>
              <a:t>This presentation covers the integration of data viewing and Loan ID search functionality in a web application.</a:t>
            </a:r>
          </a:p>
          <a:p>
            <a:pPr marL="0" indent="0" rtl="0">
              <a:buNone/>
            </a:pPr>
            <a:endParaRPr lang="en-US" dirty="0"/>
          </a:p>
          <a:p>
            <a:pPr rtl="0"/>
            <a:r>
              <a:rPr lang="en-US" dirty="0"/>
              <a:t>We will explore the project's goals, technologies used, and the implementation process.</a:t>
            </a:r>
          </a:p>
          <a:p>
            <a:pPr marL="0" indent="0" rtl="0">
              <a:buNone/>
            </a:pPr>
            <a:endParaRPr lang="en-US" dirty="0"/>
          </a:p>
          <a:p>
            <a:pPr rtl="0"/>
            <a:r>
              <a:rPr lang="en-US" dirty="0"/>
              <a:t>Key functionalities include accessing data from both a database and S3, and filtering data by Loan ID.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27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82B9-F3D6-5E60-583E-531C6A61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400"/>
              <a:t>Steps Involved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D75473-C0DF-A372-8815-C777FF0B4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066945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64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1D31FC1-6228-5B61-8870-5D98E3570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06" y="1671482"/>
            <a:ext cx="5821840" cy="4914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182C2-83AE-5E68-969C-58DC6D7A1101}"/>
              </a:ext>
            </a:extLst>
          </p:cNvPr>
          <p:cNvSpPr txBox="1"/>
          <p:nvPr/>
        </p:nvSpPr>
        <p:spPr>
          <a:xfrm>
            <a:off x="1307690" y="560439"/>
            <a:ext cx="3254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Merging Tables</a:t>
            </a:r>
            <a:endParaRPr lang="en-IN" sz="32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3404D62-51D9-F521-333D-A2791204B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53" y="1574157"/>
            <a:ext cx="5938601" cy="5011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556E95-AACE-1329-EFEE-07DAB14FD449}"/>
              </a:ext>
            </a:extLst>
          </p:cNvPr>
          <p:cNvSpPr txBox="1"/>
          <p:nvPr/>
        </p:nvSpPr>
        <p:spPr>
          <a:xfrm>
            <a:off x="7305741" y="626187"/>
            <a:ext cx="4259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Handling Null Values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0175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C1FAFC-8A3B-24FB-E6E4-168E65987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6" y="1019975"/>
            <a:ext cx="5818214" cy="574597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D5B067-82CB-B1CA-827F-F065EDCEA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14" y="1019975"/>
            <a:ext cx="4999153" cy="5745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692A5C-AFA5-A909-D991-C95900DFE76E}"/>
              </a:ext>
            </a:extLst>
          </p:cNvPr>
          <p:cNvSpPr txBox="1"/>
          <p:nvPr/>
        </p:nvSpPr>
        <p:spPr>
          <a:xfrm>
            <a:off x="485888" y="185825"/>
            <a:ext cx="4734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Data before cleaning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037CC-D6E7-A32E-6B3B-64A5CA7F278F}"/>
              </a:ext>
            </a:extLst>
          </p:cNvPr>
          <p:cNvSpPr txBox="1"/>
          <p:nvPr/>
        </p:nvSpPr>
        <p:spPr>
          <a:xfrm>
            <a:off x="7168587" y="298937"/>
            <a:ext cx="4734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Data after cleaning</a:t>
            </a:r>
          </a:p>
        </p:txBody>
      </p:sp>
    </p:spTree>
    <p:extLst>
      <p:ext uri="{BB962C8B-B14F-4D97-AF65-F5344CB8AC3E}">
        <p14:creationId xmlns:p14="http://schemas.microsoft.com/office/powerpoint/2010/main" val="24252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F3FDC-99B3-5B02-26EA-E11D3179B1CE}"/>
              </a:ext>
            </a:extLst>
          </p:cNvPr>
          <p:cNvSpPr txBox="1"/>
          <p:nvPr/>
        </p:nvSpPr>
        <p:spPr>
          <a:xfrm>
            <a:off x="4602309" y="84071"/>
            <a:ext cx="2423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Grouping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C5EB6-8BDE-3EF5-C306-20D3C8AD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54" y="980426"/>
            <a:ext cx="4829149" cy="3977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74395F-18E0-8312-44D8-F07CA204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83" y="5208055"/>
            <a:ext cx="5889417" cy="14314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AE144E-E972-A0CB-0D4A-74A8505AF032}"/>
              </a:ext>
            </a:extLst>
          </p:cNvPr>
          <p:cNvSpPr txBox="1"/>
          <p:nvPr/>
        </p:nvSpPr>
        <p:spPr>
          <a:xfrm>
            <a:off x="5733389" y="1699733"/>
            <a:ext cx="5189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This shows what is the average of disbursed amount per state.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4F22B-EFF9-7E40-2EA6-B738354524BD}"/>
              </a:ext>
            </a:extLst>
          </p:cNvPr>
          <p:cNvSpPr txBox="1"/>
          <p:nvPr/>
        </p:nvSpPr>
        <p:spPr>
          <a:xfrm>
            <a:off x="6303714" y="4577407"/>
            <a:ext cx="56817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This shows what is the average disbursed amount for employed and self-employed persons</a:t>
            </a:r>
          </a:p>
        </p:txBody>
      </p:sp>
    </p:spTree>
    <p:extLst>
      <p:ext uri="{BB962C8B-B14F-4D97-AF65-F5344CB8AC3E}">
        <p14:creationId xmlns:p14="http://schemas.microsoft.com/office/powerpoint/2010/main" val="107603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297D0-EB22-FB70-CD1F-3C539A7EC783}"/>
              </a:ext>
            </a:extLst>
          </p:cNvPr>
          <p:cNvSpPr txBox="1"/>
          <p:nvPr/>
        </p:nvSpPr>
        <p:spPr>
          <a:xfrm>
            <a:off x="680322" y="2063262"/>
            <a:ext cx="3739278" cy="2661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Analysis of Data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054A80F-4AAA-95C3-B506-05E23E92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085" y="1413091"/>
            <a:ext cx="5629268" cy="4025023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67194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776D04AC-72C6-B989-B9C8-473DE33FF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5" y="398829"/>
            <a:ext cx="4946661" cy="2817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02BD4-D79F-4F26-E758-40A4330633CD}"/>
              </a:ext>
            </a:extLst>
          </p:cNvPr>
          <p:cNvSpPr txBox="1"/>
          <p:nvPr/>
        </p:nvSpPr>
        <p:spPr>
          <a:xfrm>
            <a:off x="5338916" y="544010"/>
            <a:ext cx="5585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We can visualize what is the total amount disbursed region wise.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8A2A5-00EA-C7CC-A205-402A029DA6D1}"/>
              </a:ext>
            </a:extLst>
          </p:cNvPr>
          <p:cNvSpPr txBox="1"/>
          <p:nvPr/>
        </p:nvSpPr>
        <p:spPr>
          <a:xfrm>
            <a:off x="798654" y="4247910"/>
            <a:ext cx="3310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 of loans by </a:t>
            </a:r>
          </a:p>
          <a:p>
            <a:r>
              <a:rPr lang="en-US" sz="2400" dirty="0"/>
              <a:t>employment type</a:t>
            </a:r>
            <a:endParaRPr lang="en-IN" sz="2400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A3932265-3560-B3D3-A2C8-C2C80E7D1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05" y="2365041"/>
            <a:ext cx="6763595" cy="44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762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1558</TotalTime>
  <Words>728</Words>
  <Application>Microsoft Office PowerPoint</Application>
  <PresentationFormat>Widescreen</PresentationFormat>
  <Paragraphs>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</vt:lpstr>
      <vt:lpstr>LOAN  DATA  ANALYSIS</vt:lpstr>
      <vt:lpstr>Problem Statement:</vt:lpstr>
      <vt:lpstr>Introduction:</vt:lpstr>
      <vt:lpstr>Steps Involved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Insights Based on Data Analysis</vt:lpstr>
      <vt:lpstr>Insights and Applications</vt:lpstr>
      <vt:lpstr>Insights and Applications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Chandra</dc:creator>
  <cp:lastModifiedBy>Ayush Chandra</cp:lastModifiedBy>
  <cp:revision>19</cp:revision>
  <dcterms:created xsi:type="dcterms:W3CDTF">2024-07-08T05:43:03Z</dcterms:created>
  <dcterms:modified xsi:type="dcterms:W3CDTF">2024-07-09T09:03:39Z</dcterms:modified>
</cp:coreProperties>
</file>