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3" r:id="rId7"/>
    <p:sldId id="264" r:id="rId8"/>
    <p:sldId id="265" r:id="rId9"/>
    <p:sldId id="266" r:id="rId10"/>
    <p:sldId id="267" r:id="rId11"/>
    <p:sldId id="269" r:id="rId12"/>
    <p:sldId id="268" r:id="rId13"/>
    <p:sldId id="261" r:id="rId14"/>
    <p:sldId id="262"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101370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298626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e0c2d5179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e0c2d5179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e0c2d5179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e0c2d5179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e0c2d517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e0c2d517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e0c2d5179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e0c2d5179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e0c2d5179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e0c2d5179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8579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58661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308850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46220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seaborn.pydata.org/generated/seaborn.barplot.html"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hyperlink" Target="https://matplotlib.org/1.5.0/examples/pie_and_polar_charts/pie_demo_features.html"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datacatalog.worldbank.org/dataset/world-development-indicators"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World Indicator- Refugee D</a:t>
            </a:r>
            <a:r>
              <a:rPr lang="en-US" dirty="0" err="1"/>
              <a:t>ata</a:t>
            </a:r>
            <a:r>
              <a:rPr lang="en-US" dirty="0"/>
              <a:t> Analysis &amp; Visualization</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Soumya Chatterjee</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1" y="-30736"/>
            <a:ext cx="9005687"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Findings(6)- </a:t>
            </a:r>
            <a:r>
              <a:rPr lang="en-US" dirty="0"/>
              <a:t>USA</a:t>
            </a:r>
            <a:br>
              <a:rPr lang="en" dirty="0"/>
            </a:br>
            <a:r>
              <a:rPr lang="en-US" sz="1400" dirty="0"/>
              <a:t>Clearly we can make out from the visualization that – USA saw a growth in Refugee numbers between 2005-2006 , &amp; since 2006 Refugee numbers started declining  - reaching and maintaining a </a:t>
            </a:r>
            <a:r>
              <a:rPr lang="en-US" sz="1400" dirty="0" err="1"/>
              <a:t>alltime</a:t>
            </a:r>
            <a:r>
              <a:rPr lang="en-US" sz="1400" dirty="0"/>
              <a:t> low count</a:t>
            </a:r>
            <a:endParaRPr sz="1400" dirty="0"/>
          </a:p>
        </p:txBody>
      </p:sp>
      <p:pic>
        <p:nvPicPr>
          <p:cNvPr id="6146" name="Picture 2">
            <a:extLst>
              <a:ext uri="{FF2B5EF4-FFF2-40B4-BE49-F238E27FC236}">
                <a16:creationId xmlns:a16="http://schemas.microsoft.com/office/drawing/2014/main" id="{A2B6EAB9-3279-4793-99DA-8102C30C69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24" y="952820"/>
            <a:ext cx="8921162" cy="4088133"/>
          </a:xfrm>
          <a:prstGeom prst="rect">
            <a:avLst/>
          </a:prstGeom>
          <a:noFill/>
          <a:ln>
            <a:solidFill>
              <a:srgbClr val="0070C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0409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3FB57-3F60-4BB3-B7E3-2058DB51BFB2}"/>
              </a:ext>
            </a:extLst>
          </p:cNvPr>
          <p:cNvSpPr>
            <a:spLocks noGrp="1"/>
          </p:cNvSpPr>
          <p:nvPr>
            <p:ph type="title"/>
          </p:nvPr>
        </p:nvSpPr>
        <p:spPr>
          <a:xfrm>
            <a:off x="311700" y="414289"/>
            <a:ext cx="8520600" cy="572700"/>
          </a:xfrm>
        </p:spPr>
        <p:txBody>
          <a:bodyPr/>
          <a:lstStyle/>
          <a:p>
            <a:r>
              <a:rPr lang="en-US" dirty="0"/>
              <a:t>Conclusion(s):</a:t>
            </a:r>
          </a:p>
        </p:txBody>
      </p:sp>
      <p:sp>
        <p:nvSpPr>
          <p:cNvPr id="3" name="Text Placeholder 2">
            <a:extLst>
              <a:ext uri="{FF2B5EF4-FFF2-40B4-BE49-F238E27FC236}">
                <a16:creationId xmlns:a16="http://schemas.microsoft.com/office/drawing/2014/main" id="{8531F4BE-D5BA-46C2-9D75-001C44B68BF2}"/>
              </a:ext>
            </a:extLst>
          </p:cNvPr>
          <p:cNvSpPr>
            <a:spLocks noGrp="1"/>
          </p:cNvSpPr>
          <p:nvPr>
            <p:ph type="body" idx="1"/>
          </p:nvPr>
        </p:nvSpPr>
        <p:spPr/>
        <p:txBody>
          <a:bodyPr/>
          <a:lstStyle/>
          <a:p>
            <a:r>
              <a:rPr lang="en-US" dirty="0"/>
              <a:t>Refugee Crisis is Growing specially since 2012</a:t>
            </a:r>
          </a:p>
          <a:p>
            <a:r>
              <a:rPr lang="en-US" dirty="0"/>
              <a:t>Major cause of this is Syria</a:t>
            </a:r>
          </a:p>
          <a:p>
            <a:r>
              <a:rPr lang="en-US" dirty="0"/>
              <a:t>However the Refugee asylum in USA has decreased significantly in the last 10 Yrs.</a:t>
            </a:r>
          </a:p>
        </p:txBody>
      </p:sp>
    </p:spTree>
    <p:extLst>
      <p:ext uri="{BB962C8B-B14F-4D97-AF65-F5344CB8AC3E}">
        <p14:creationId xmlns:p14="http://schemas.microsoft.com/office/powerpoint/2010/main" val="3164990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1" y="-30736"/>
            <a:ext cx="9966193"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Findings(7)- </a:t>
            </a:r>
            <a:r>
              <a:rPr lang="en-US" sz="2400" dirty="0"/>
              <a:t>% distribution between top 10 Asylum countries </a:t>
            </a:r>
            <a:br>
              <a:rPr lang="en-US" sz="2400" dirty="0"/>
            </a:br>
            <a:br>
              <a:rPr lang="en" sz="2400" dirty="0"/>
            </a:br>
            <a:r>
              <a:rPr lang="en-US" sz="1400" dirty="0"/>
              <a:t>Only 4.9% of Total Worlds Refugees are taking asylum in USA between 1990-2018</a:t>
            </a:r>
            <a:endParaRPr sz="1400" dirty="0"/>
          </a:p>
        </p:txBody>
      </p:sp>
      <p:pic>
        <p:nvPicPr>
          <p:cNvPr id="7170" name="Picture 2">
            <a:extLst>
              <a:ext uri="{FF2B5EF4-FFF2-40B4-BE49-F238E27FC236}">
                <a16:creationId xmlns:a16="http://schemas.microsoft.com/office/drawing/2014/main" id="{20B277A1-4284-4DCD-B368-ED3A18E3C5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1092" y="1539823"/>
            <a:ext cx="5772647" cy="3227440"/>
          </a:xfrm>
          <a:prstGeom prst="rect">
            <a:avLst/>
          </a:prstGeom>
          <a:noFill/>
          <a:ln>
            <a:solidFill>
              <a:srgbClr val="0070C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9148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Acknowledgements</a:t>
            </a:r>
            <a:endParaRPr/>
          </a:p>
        </p:txBody>
      </p:sp>
      <p:sp>
        <p:nvSpPr>
          <p:cNvPr id="86" name="Google Shape;86;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r>
              <a:rPr lang="en-US" dirty="0"/>
              <a:t>Didn’t receive any feedback on the work</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References</a:t>
            </a:r>
            <a:endParaRPr/>
          </a:p>
        </p:txBody>
      </p:sp>
      <p:sp>
        <p:nvSpPr>
          <p:cNvPr id="92" name="Google Shape;92;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spcAft>
                <a:spcPts val="1600"/>
              </a:spcAft>
            </a:pPr>
            <a:r>
              <a:rPr lang="en-US" dirty="0"/>
              <a:t>Bar plot seaborn library </a:t>
            </a:r>
          </a:p>
          <a:p>
            <a:pPr marL="0" lvl="0" indent="0">
              <a:spcAft>
                <a:spcPts val="1600"/>
              </a:spcAft>
              <a:buNone/>
            </a:pPr>
            <a:r>
              <a:rPr lang="en-US" dirty="0">
                <a:hlinkClick r:id="rId3"/>
              </a:rPr>
              <a:t>https://seaborn.pydata.org/generated/seaborn.barplot.html</a:t>
            </a:r>
            <a:endParaRPr lang="en-US" dirty="0"/>
          </a:p>
          <a:p>
            <a:pPr marL="0" lvl="0" indent="0">
              <a:spcAft>
                <a:spcPts val="1600"/>
              </a:spcAft>
              <a:buNone/>
            </a:pPr>
            <a:endParaRPr lang="en-US" dirty="0"/>
          </a:p>
          <a:p>
            <a:pPr marL="285750" indent="-285750">
              <a:spcAft>
                <a:spcPts val="1600"/>
              </a:spcAft>
            </a:pPr>
            <a:r>
              <a:rPr lang="en-US" dirty="0"/>
              <a:t>Pie charts in Matplotlib</a:t>
            </a:r>
          </a:p>
          <a:p>
            <a:pPr marL="0" lvl="0" indent="0">
              <a:spcAft>
                <a:spcPts val="1600"/>
              </a:spcAft>
              <a:buNone/>
            </a:pPr>
            <a:r>
              <a:rPr lang="en-US" dirty="0">
                <a:hlinkClick r:id="rId4"/>
              </a:rPr>
              <a:t>https://matplotlib.org/1.5.0/examples/pie_and_polar_charts/pie_demo_features.html</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Dataset(s)</a:t>
            </a:r>
            <a:endParaRPr/>
          </a:p>
        </p:txBody>
      </p:sp>
      <p:sp>
        <p:nvSpPr>
          <p:cNvPr id="62" name="Google Shape;62;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Dataset use</a:t>
            </a:r>
            <a:r>
              <a:rPr lang="en-US" dirty="0"/>
              <a:t>d</a:t>
            </a:r>
            <a:r>
              <a:rPr lang="en" dirty="0"/>
              <a:t> </a:t>
            </a:r>
            <a:endParaRPr dirty="0"/>
          </a:p>
          <a:p>
            <a:pPr lvl="0" algn="l" rtl="0">
              <a:spcBef>
                <a:spcPts val="1600"/>
              </a:spcBef>
              <a:spcAft>
                <a:spcPts val="0"/>
              </a:spcAft>
              <a:buSzPts val="1800"/>
              <a:buFont typeface="Arial" panose="020B0604020202020204" pitchFamily="34" charset="0"/>
              <a:buChar char="•"/>
            </a:pPr>
            <a:r>
              <a:rPr lang="en" sz="1400" dirty="0">
                <a:solidFill>
                  <a:srgbClr val="0070C0"/>
                </a:solidFill>
              </a:rPr>
              <a:t>World-</a:t>
            </a:r>
            <a:r>
              <a:rPr lang="en-US" sz="1400" dirty="0">
                <a:solidFill>
                  <a:srgbClr val="0070C0"/>
                </a:solidFill>
              </a:rPr>
              <a:t>development-</a:t>
            </a:r>
            <a:r>
              <a:rPr lang="en" sz="1400" dirty="0">
                <a:solidFill>
                  <a:srgbClr val="0070C0"/>
                </a:solidFill>
              </a:rPr>
              <a:t>Indicator</a:t>
            </a:r>
          </a:p>
          <a:p>
            <a:pPr marL="114300" lvl="0" indent="0">
              <a:spcBef>
                <a:spcPts val="1600"/>
              </a:spcBef>
              <a:buNone/>
            </a:pPr>
            <a:r>
              <a:rPr lang="en-US" sz="1400" dirty="0">
                <a:hlinkClick r:id="rId3"/>
              </a:rPr>
              <a:t>https://datacatalog.worldbank.org/dataset/world-development-indicators</a:t>
            </a:r>
            <a:endParaRPr lang="en" sz="1400" dirty="0">
              <a:solidFill>
                <a:srgbClr val="0070C0"/>
              </a:solidFill>
            </a:endParaRPr>
          </a:p>
          <a:p>
            <a:pPr marL="114300" lvl="0" indent="0" algn="l" rtl="0">
              <a:spcBef>
                <a:spcPts val="1600"/>
              </a:spcBef>
              <a:spcAft>
                <a:spcPts val="0"/>
              </a:spcAft>
              <a:buSzPts val="1800"/>
              <a:buNone/>
            </a:pPr>
            <a:r>
              <a:rPr lang="en" dirty="0">
                <a:solidFill>
                  <a:schemeClr val="tx1"/>
                </a:solidFill>
              </a:rPr>
              <a:t>What you </a:t>
            </a:r>
            <a:r>
              <a:rPr lang="en-US" dirty="0">
                <a:solidFill>
                  <a:schemeClr val="tx1"/>
                </a:solidFill>
              </a:rPr>
              <a:t>get:</a:t>
            </a:r>
          </a:p>
          <a:p>
            <a:pPr marL="114300" lvl="0" indent="0">
              <a:spcBef>
                <a:spcPts val="1600"/>
              </a:spcBef>
              <a:buNone/>
            </a:pPr>
            <a:r>
              <a:rPr lang="en-US" sz="1400" dirty="0">
                <a:solidFill>
                  <a:srgbClr val="0070C0"/>
                </a:solidFill>
              </a:rPr>
              <a:t>The World Development Indicators is a compilation of relevant, high-quality, and internationally comparable statistics about global development and the fight against poverty. The database contains 1,600 time series indicators for 217 economies and more than 40 country groups, with data for many indicators going back more than 50 years.</a:t>
            </a:r>
            <a:endParaRPr lang="en" sz="1400" dirty="0">
              <a:solidFill>
                <a:srgbClr val="0070C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Motivation</a:t>
            </a:r>
            <a:endParaRPr/>
          </a:p>
        </p:txBody>
      </p:sp>
      <p:sp>
        <p:nvSpPr>
          <p:cNvPr id="68" name="Google Shape;68;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As a passionate data science enthusiast I was keen to understand and visualize the WDI data set , to understand the Refugee situation and How this Crisis has unfolded since the last two decades. This exploratory analysis will help us answering the following</a:t>
            </a:r>
          </a:p>
          <a:p>
            <a:pPr marL="285750" indent="-285750">
              <a:lnSpc>
                <a:spcPct val="0"/>
              </a:lnSpc>
              <a:spcAft>
                <a:spcPts val="1600"/>
              </a:spcAft>
              <a:buClr>
                <a:srgbClr val="00B0F0"/>
              </a:buClr>
            </a:pPr>
            <a:r>
              <a:rPr lang="en-US" sz="1400" dirty="0">
                <a:solidFill>
                  <a:srgbClr val="00B0F0"/>
                </a:solidFill>
              </a:rPr>
              <a:t>Which are the Top countries contributing to Refugees &amp; Who are giving them Asylum  </a:t>
            </a:r>
          </a:p>
          <a:p>
            <a:pPr marL="285750" indent="-285750">
              <a:lnSpc>
                <a:spcPct val="0"/>
              </a:lnSpc>
              <a:spcAft>
                <a:spcPts val="1600"/>
              </a:spcAft>
              <a:buClr>
                <a:srgbClr val="00B0F0"/>
              </a:buClr>
            </a:pPr>
            <a:r>
              <a:rPr lang="en-US" sz="1400" dirty="0">
                <a:solidFill>
                  <a:srgbClr val="00B0F0"/>
                </a:solidFill>
              </a:rPr>
              <a:t>Trend in Refugee count , and when it was at its peak</a:t>
            </a:r>
          </a:p>
          <a:p>
            <a:pPr marL="285750" indent="-285750">
              <a:lnSpc>
                <a:spcPct val="0"/>
              </a:lnSpc>
              <a:spcAft>
                <a:spcPts val="1600"/>
              </a:spcAft>
              <a:buClr>
                <a:srgbClr val="00B0F0"/>
              </a:buClr>
            </a:pPr>
            <a:r>
              <a:rPr lang="en-US" sz="1400" dirty="0">
                <a:solidFill>
                  <a:srgbClr val="00B0F0"/>
                </a:solidFill>
              </a:rPr>
              <a:t>Analyze Refugee count pattern for selected countries</a:t>
            </a:r>
          </a:p>
          <a:p>
            <a:pPr marL="285750" indent="-285750">
              <a:lnSpc>
                <a:spcPct val="0"/>
              </a:lnSpc>
              <a:spcAft>
                <a:spcPts val="1600"/>
              </a:spcAft>
              <a:buClr>
                <a:srgbClr val="00B0F0"/>
              </a:buClr>
            </a:pPr>
            <a:r>
              <a:rPr lang="en-US" sz="1400" dirty="0">
                <a:solidFill>
                  <a:srgbClr val="00B0F0"/>
                </a:solidFill>
              </a:rPr>
              <a:t>What percentage of refugee take asylum in USA ? </a:t>
            </a:r>
          </a:p>
          <a:p>
            <a:pPr marL="0" indent="0">
              <a:lnSpc>
                <a:spcPct val="100000"/>
              </a:lnSpc>
              <a:spcAft>
                <a:spcPts val="1600"/>
              </a:spcAft>
              <a:buClr>
                <a:srgbClr val="00B0F0"/>
              </a:buClr>
              <a:buNone/>
            </a:pPr>
            <a:r>
              <a:rPr lang="en-US" sz="1400" dirty="0">
                <a:solidFill>
                  <a:schemeClr val="tx1"/>
                </a:solidFill>
              </a:rPr>
              <a:t>Hopefully this analysis will guide Other data enthusiast to dig more into other related datasets and find associated causes which created this global phenomenon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Research Question(s)</a:t>
            </a:r>
            <a:endParaRPr/>
          </a:p>
        </p:txBody>
      </p:sp>
      <p:sp>
        <p:nvSpPr>
          <p:cNvPr id="74" name="Google Shape;74;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342900">
              <a:lnSpc>
                <a:spcPct val="100000"/>
              </a:lnSpc>
              <a:spcAft>
                <a:spcPts val="1600"/>
              </a:spcAft>
              <a:buClr>
                <a:srgbClr val="00B0F0"/>
              </a:buClr>
              <a:buFont typeface="+mj-lt"/>
              <a:buAutoNum type="arabicParenR"/>
            </a:pPr>
            <a:r>
              <a:rPr lang="en-US" dirty="0">
                <a:solidFill>
                  <a:srgbClr val="00B0F0"/>
                </a:solidFill>
              </a:rPr>
              <a:t>Which are the Top 10 countries contributing to Refugees &amp; Top 10 countries Who are giving them Asylum  </a:t>
            </a:r>
          </a:p>
          <a:p>
            <a:pPr marL="342900">
              <a:lnSpc>
                <a:spcPct val="100000"/>
              </a:lnSpc>
              <a:spcAft>
                <a:spcPts val="1600"/>
              </a:spcAft>
              <a:buClr>
                <a:srgbClr val="00B0F0"/>
              </a:buClr>
              <a:buFont typeface="+mj-lt"/>
              <a:buAutoNum type="arabicParenR"/>
            </a:pPr>
            <a:r>
              <a:rPr lang="en-US" dirty="0">
                <a:solidFill>
                  <a:srgbClr val="00B0F0"/>
                </a:solidFill>
              </a:rPr>
              <a:t>Trend in Refugee count , and when it was at its peak</a:t>
            </a:r>
          </a:p>
          <a:p>
            <a:pPr marL="342900">
              <a:lnSpc>
                <a:spcPct val="100000"/>
              </a:lnSpc>
              <a:spcAft>
                <a:spcPts val="1600"/>
              </a:spcAft>
              <a:buClr>
                <a:srgbClr val="00B0F0"/>
              </a:buClr>
              <a:buFont typeface="+mj-lt"/>
              <a:buAutoNum type="arabicParenR"/>
            </a:pPr>
            <a:r>
              <a:rPr lang="en-US" dirty="0">
                <a:solidFill>
                  <a:srgbClr val="00B0F0"/>
                </a:solidFill>
              </a:rPr>
              <a:t>Analyze Refugee count pattern for selected countries</a:t>
            </a:r>
          </a:p>
          <a:p>
            <a:pPr marL="342900">
              <a:lnSpc>
                <a:spcPct val="100000"/>
              </a:lnSpc>
              <a:spcAft>
                <a:spcPts val="1600"/>
              </a:spcAft>
              <a:buClr>
                <a:srgbClr val="00B0F0"/>
              </a:buClr>
              <a:buFont typeface="+mj-lt"/>
              <a:buAutoNum type="arabicParenR"/>
            </a:pPr>
            <a:r>
              <a:rPr lang="en-US" dirty="0">
                <a:solidFill>
                  <a:srgbClr val="00B0F0"/>
                </a:solidFill>
              </a:rPr>
              <a:t>What percentage of Refugees take asylum in USA ?</a:t>
            </a:r>
          </a:p>
          <a:p>
            <a:pPr marL="342900" lvl="0" algn="l" rtl="0">
              <a:lnSpc>
                <a:spcPct val="100000"/>
              </a:lnSpc>
              <a:spcBef>
                <a:spcPts val="0"/>
              </a:spcBef>
              <a:spcAft>
                <a:spcPts val="1600"/>
              </a:spcAft>
              <a:buFont typeface="+mj-lt"/>
              <a:buAutoNum type="arabicParenR"/>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0" y="-30736"/>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Findings(1)</a:t>
            </a:r>
            <a:br>
              <a:rPr lang="en" dirty="0"/>
            </a:br>
            <a:r>
              <a:rPr lang="en" sz="1400" dirty="0"/>
              <a:t>Below </a:t>
            </a:r>
            <a:r>
              <a:rPr lang="en-US" sz="1400" dirty="0"/>
              <a:t>visualization shows Top 10 countries for Refugees by Origin between 1990-2018 – Afghanistan being the 1</a:t>
            </a:r>
            <a:r>
              <a:rPr lang="en-US" sz="1400" baseline="30000" dirty="0"/>
              <a:t>st</a:t>
            </a:r>
            <a:r>
              <a:rPr lang="en-US" sz="1400" dirty="0"/>
              <a:t>  and Liberia holding the 10</a:t>
            </a:r>
            <a:r>
              <a:rPr lang="en-US" sz="1400" baseline="30000" dirty="0"/>
              <a:t>th</a:t>
            </a:r>
            <a:r>
              <a:rPr lang="en-US" sz="1400" dirty="0"/>
              <a:t> rank </a:t>
            </a:r>
            <a:endParaRPr sz="1400" dirty="0"/>
          </a:p>
        </p:txBody>
      </p:sp>
      <p:pic>
        <p:nvPicPr>
          <p:cNvPr id="1026" name="Picture 2">
            <a:extLst>
              <a:ext uri="{FF2B5EF4-FFF2-40B4-BE49-F238E27FC236}">
                <a16:creationId xmlns:a16="http://schemas.microsoft.com/office/drawing/2014/main" id="{F262E3DC-8911-4CB9-BC5C-956BD120D4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72" y="1048461"/>
            <a:ext cx="8974952" cy="4015317"/>
          </a:xfrm>
          <a:prstGeom prst="rect">
            <a:avLst/>
          </a:prstGeom>
          <a:noFill/>
          <a:ln>
            <a:solidFill>
              <a:srgbClr val="0070C0"/>
            </a:solidFill>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0" y="-30736"/>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Findings(2)</a:t>
            </a:r>
            <a:br>
              <a:rPr lang="en" dirty="0"/>
            </a:br>
            <a:r>
              <a:rPr lang="en" sz="1400" dirty="0"/>
              <a:t>Below </a:t>
            </a:r>
            <a:r>
              <a:rPr lang="en-US" sz="1400" dirty="0"/>
              <a:t>visualization shows Top 10 countries for Refugees by Asylum between 1990-2018 – Jordon being the 1</a:t>
            </a:r>
            <a:r>
              <a:rPr lang="en-US" sz="1400" baseline="30000" dirty="0"/>
              <a:t>st</a:t>
            </a:r>
            <a:r>
              <a:rPr lang="en-US" sz="1400" dirty="0"/>
              <a:t>  and Sudan holding the 10</a:t>
            </a:r>
            <a:r>
              <a:rPr lang="en-US" sz="1400" baseline="30000" dirty="0"/>
              <a:t>th</a:t>
            </a:r>
            <a:r>
              <a:rPr lang="en-US" sz="1400" dirty="0"/>
              <a:t> rank , USA holding the 7</a:t>
            </a:r>
            <a:r>
              <a:rPr lang="en-US" sz="1400" baseline="30000" dirty="0"/>
              <a:t>th</a:t>
            </a:r>
            <a:r>
              <a:rPr lang="en-US" sz="1400" dirty="0"/>
              <a:t> spot</a:t>
            </a:r>
            <a:endParaRPr sz="1400" dirty="0"/>
          </a:p>
        </p:txBody>
      </p:sp>
      <p:pic>
        <p:nvPicPr>
          <p:cNvPr id="2050" name="Picture 2">
            <a:extLst>
              <a:ext uri="{FF2B5EF4-FFF2-40B4-BE49-F238E27FC236}">
                <a16:creationId xmlns:a16="http://schemas.microsoft.com/office/drawing/2014/main" id="{8D8E2AB2-D9F6-4A50-8852-53836C0726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208" y="937452"/>
            <a:ext cx="8898111" cy="4103514"/>
          </a:xfrm>
          <a:prstGeom prst="rect">
            <a:avLst/>
          </a:prstGeom>
          <a:noFill/>
          <a:ln>
            <a:solidFill>
              <a:srgbClr val="0070C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9494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0" y="-30736"/>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Findings(3)</a:t>
            </a:r>
            <a:br>
              <a:rPr lang="en" dirty="0"/>
            </a:br>
            <a:r>
              <a:rPr lang="en-US" sz="1400" dirty="0"/>
              <a:t>Clearly we can make out from the visualization that  we see a downward trend in Refugee count from 1990-2005 </a:t>
            </a:r>
            <a:r>
              <a:rPr lang="en-US" sz="1400"/>
              <a:t>,  a stale </a:t>
            </a:r>
            <a:r>
              <a:rPr lang="en-US" sz="1400" dirty="0"/>
              <a:t>period between 2008-2012 , and an exponential growth/spike since 2012</a:t>
            </a:r>
            <a:endParaRPr sz="1400" dirty="0"/>
          </a:p>
        </p:txBody>
      </p:sp>
      <p:pic>
        <p:nvPicPr>
          <p:cNvPr id="3074" name="Picture 2">
            <a:extLst>
              <a:ext uri="{FF2B5EF4-FFF2-40B4-BE49-F238E27FC236}">
                <a16:creationId xmlns:a16="http://schemas.microsoft.com/office/drawing/2014/main" id="{54030E86-0FDB-4782-A761-1674B80DB6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263" y="937452"/>
            <a:ext cx="8844320" cy="4006022"/>
          </a:xfrm>
          <a:prstGeom prst="rect">
            <a:avLst/>
          </a:prstGeom>
          <a:noFill/>
          <a:ln>
            <a:solidFill>
              <a:srgbClr val="0070C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0361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1" y="-30736"/>
            <a:ext cx="9005687"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Findings(4)- </a:t>
            </a:r>
            <a:r>
              <a:rPr lang="en-US" dirty="0"/>
              <a:t>Refugee trend in Top 5 Asylum countries</a:t>
            </a:r>
            <a:br>
              <a:rPr lang="en" dirty="0"/>
            </a:br>
            <a:r>
              <a:rPr lang="en-US" sz="1400" dirty="0"/>
              <a:t>Clearly we can make out from the visualization that – West Bank &amp; Gaza  and Jordon saw  a steady growth, where as in other counties numbers spiked in certain times</a:t>
            </a:r>
            <a:endParaRPr sz="1400" dirty="0"/>
          </a:p>
        </p:txBody>
      </p:sp>
      <p:pic>
        <p:nvPicPr>
          <p:cNvPr id="4101" name="Picture 5">
            <a:extLst>
              <a:ext uri="{FF2B5EF4-FFF2-40B4-BE49-F238E27FC236}">
                <a16:creationId xmlns:a16="http://schemas.microsoft.com/office/drawing/2014/main" id="{608D4155-5FFC-4B80-A669-A71BABD2C6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998" y="968188"/>
            <a:ext cx="8859688" cy="4103274"/>
          </a:xfrm>
          <a:prstGeom prst="rect">
            <a:avLst/>
          </a:prstGeom>
          <a:noFill/>
          <a:ln>
            <a:solidFill>
              <a:srgbClr val="0070C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6712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1" y="-30736"/>
            <a:ext cx="9005687"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Findings(5)- </a:t>
            </a:r>
            <a:r>
              <a:rPr lang="en-US" dirty="0"/>
              <a:t>Refugee trend in Top 5 Origin countries</a:t>
            </a:r>
            <a:br>
              <a:rPr lang="en" dirty="0"/>
            </a:br>
            <a:r>
              <a:rPr lang="en-US" sz="1400" dirty="0"/>
              <a:t>Clearly we can make out from the visualization that – Some event in Syria caused a Exponential spike around 2011-2012</a:t>
            </a:r>
            <a:endParaRPr sz="1400" dirty="0"/>
          </a:p>
        </p:txBody>
      </p:sp>
      <p:pic>
        <p:nvPicPr>
          <p:cNvPr id="5122" name="Picture 2">
            <a:extLst>
              <a:ext uri="{FF2B5EF4-FFF2-40B4-BE49-F238E27FC236}">
                <a16:creationId xmlns:a16="http://schemas.microsoft.com/office/drawing/2014/main" id="{6BC62DF3-1017-4A26-9B5B-5456BEF4A0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99031"/>
            <a:ext cx="9005686" cy="4134011"/>
          </a:xfrm>
          <a:prstGeom prst="rect">
            <a:avLst/>
          </a:prstGeom>
          <a:noFill/>
          <a:ln>
            <a:solidFill>
              <a:srgbClr val="0070C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780605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TotalTime>
  <Words>390</Words>
  <Application>Microsoft Office PowerPoint</Application>
  <PresentationFormat>On-screen Show (16:9)</PresentationFormat>
  <Paragraphs>39</Paragraphs>
  <Slides>14</Slides>
  <Notes>13</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14</vt:i4>
      </vt:variant>
    </vt:vector>
  </HeadingPairs>
  <TitlesOfParts>
    <vt:vector size="16" baseType="lpstr">
      <vt:lpstr>Arial</vt:lpstr>
      <vt:lpstr>Simple Light</vt:lpstr>
      <vt:lpstr>World Indicator- Refugee Data Analysis &amp; Visualization</vt:lpstr>
      <vt:lpstr>Dataset(s)</vt:lpstr>
      <vt:lpstr>Motivation</vt:lpstr>
      <vt:lpstr>Research Question(s)</vt:lpstr>
      <vt:lpstr>Findings(1) Below visualization shows Top 10 countries for Refugees by Origin between 1990-2018 – Afghanistan being the 1st  and Liberia holding the 10th rank </vt:lpstr>
      <vt:lpstr>Findings(2) Below visualization shows Top 10 countries for Refugees by Asylum between 1990-2018 – Jordon being the 1st  and Sudan holding the 10th rank , USA holding the 7th spot</vt:lpstr>
      <vt:lpstr>Findings(3) Clearly we can make out from the visualization that  we see a downward trend in Refugee count from 1990-2005 ,  a stale period between 2008-2012 , and an exponential growth/spike since 2012</vt:lpstr>
      <vt:lpstr>Findings(4)- Refugee trend in Top 5 Asylum countries Clearly we can make out from the visualization that – West Bank &amp; Gaza  and Jordon saw  a steady growth, where as in other counties numbers spiked in certain times</vt:lpstr>
      <vt:lpstr>Findings(5)- Refugee trend in Top 5 Origin countries Clearly we can make out from the visualization that – Some event in Syria caused a Exponential spike around 2011-2012</vt:lpstr>
      <vt:lpstr>Findings(6)- USA Clearly we can make out from the visualization that – USA saw a growth in Refugee numbers between 2005-2006 , &amp; since 2006 Refugee numbers started declining  - reaching and maintaining a alltime low count</vt:lpstr>
      <vt:lpstr>Conclusion(s):</vt:lpstr>
      <vt:lpstr>Findings(7)- % distribution between top 10 Asylum countries   Only 4.9% of Total Worlds Refugees are taking asylum in USA between 1990-2018</vt:lpstr>
      <vt:lpstr>Acknowledgements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World Indicator- Refugee Data Analysis &amp; Visualization</dc:title>
  <cp:lastModifiedBy>SoumyaBukaiHome</cp:lastModifiedBy>
  <cp:revision>11</cp:revision>
  <dcterms:modified xsi:type="dcterms:W3CDTF">2019-03-31T05:50:20Z</dcterms:modified>
</cp:coreProperties>
</file>