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7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601FF-2B33-446B-A0A3-F60C15E532F6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F2F2-982F-4FFE-AAFD-15A3AB2B9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2F2F2-982F-4FFE-AAFD-15A3AB2B9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7A9C-8A4D-45C3-8992-6A8DB3B8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7236C-52F8-4680-B63B-48CF3122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9FFB-CAB6-4A9E-A470-5CB56BAC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AA99-7E45-41B7-91B5-796BC07A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EB62-132F-45E7-9294-DE9DC0E0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224-499A-4331-955B-F068DF3C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64DA-4EB9-4192-9424-6377EAB8F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9D428-C837-4ADB-970B-2EA607B5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AF97-CF19-4523-98B2-43640502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BD57-C525-4320-ABDB-6FA283EC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300BD-85B2-4CD9-824F-1DB48966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3ED4C-6595-4082-8942-2F75CF849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3791-0470-4243-86AD-0BAF5B0B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5B4F-F8F9-4DB8-9E7E-B37854C1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B72E-C75C-404E-80C0-40C69B1E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7CA8-5936-4B98-AEAF-B08E7CC2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3FB9-6DBE-4BE0-BC1C-F40BE1B7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2A4F-B9CC-4D4A-9DD2-5C03937A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96837-C638-4DB6-9301-8A6906FC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5635-21A9-44BC-9581-EB443B57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6CB-2C2D-4070-9AA3-CD5031E1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A425E-4DED-4E2B-9EE3-3B04EF24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342B5-2907-4679-9573-9FFDB37E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AA43-BED4-4C64-A12F-213007B2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A1DA-AB52-4B23-828F-CC5435E4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4863-2F45-4BC0-9C7C-DFFFBF19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852C-CB22-4799-8352-DEE40C3C7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C9A20-39CE-432C-A529-46BC8EC89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B721A-55D7-4778-AED0-DFA554FF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39538-4750-4EFD-99B7-9FF5DE1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59C4-2FD9-4795-90AB-5C8B3DAA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C437-27B3-4390-B31C-A1C44F3D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F5112-D5BD-408D-A8D4-6B818641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7F4B-C865-43EE-9195-AA7D2B2B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7A844-CB33-4162-91C6-BF1B4619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8929-5D7E-4A0F-80E8-E6370CFD8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A3462-7E44-4FA5-8E30-952DEED4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2E509-D9CD-416E-BA06-28A0FAF7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57757-C9BF-41BF-9668-9A8E3260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3475-CB1C-4C70-AA1C-F0FE00FD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DC81D-2BED-4D51-8BBE-F76F0DD2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B584-E271-497A-965D-044CD055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15C7C-51B8-46A2-BFC1-CD0414A7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93760-7592-42BF-936D-5E8E092A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67D3F-53BB-4CF1-B6D1-C22FD966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5FD45-835E-4FF3-AE83-1EEFE016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F686-81B4-4F27-A558-6052FD25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8C92-2AA3-48F3-A8E6-6F4DF450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48CAA-49F6-4AD4-8A0B-59473068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F3F1-0821-463B-8360-9584D519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5FAA3-AFB8-43D7-8B75-9FBA389A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77EB-6763-4088-82A8-85D0A80D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49C-E341-427B-BC00-892C2169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62C70-9224-4D65-8779-77EC27854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323F-39E7-4E15-A55E-81532B7A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99E4-B80D-46FC-BD0F-11603746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0EBB-2D16-44DB-A5C7-58F7DF67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054BC-DD86-4D23-93A8-3916E0E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EE7C9-EFE7-4FCA-9C37-60D01B93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2D88-B2A0-40C7-8A3A-D95522A1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9EC4-E194-4361-837E-0A07DE2D6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2D32-DADB-4AED-BE2D-FDF0334D28D5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8B63-FD59-415A-A291-881078FBE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E524-5E77-4BA8-A189-9B3FBD844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0675-D0F3-4FB5-ADD9-5F20D18A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inventedwheel.com/easy-matplotlib-bar-chart/" TargetMode="External"/><Relationship Id="rId2" Type="http://schemas.openxmlformats.org/officeDocument/2006/relationships/hyperlink" Target="https://seaborn.pydata.org/generated/seaborn.barpl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ED9-F4FC-44FF-8741-28F40683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7" y="1671484"/>
            <a:ext cx="11117825" cy="252642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European Soccer Data –Goal &amp; draws Analysis</a:t>
            </a:r>
            <a:br>
              <a:rPr lang="en-US" dirty="0"/>
            </a:br>
            <a:br>
              <a:rPr lang="en-US" dirty="0"/>
            </a:br>
            <a:r>
              <a:rPr lang="en-US" sz="3200" b="1" dirty="0">
                <a:solidFill>
                  <a:srgbClr val="C00000"/>
                </a:solidFill>
              </a:rPr>
              <a:t>Soumya Chatterjee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3086-C86E-4273-9C1F-4F113198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Reference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7CA2-45CE-406B-A587-9224630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149764"/>
            <a:ext cx="10515600" cy="2638465"/>
          </a:xfrm>
        </p:spPr>
        <p:txBody>
          <a:bodyPr/>
          <a:lstStyle/>
          <a:p>
            <a:r>
              <a:rPr lang="en-US" dirty="0"/>
              <a:t>Bar plot using seaborn library - </a:t>
            </a:r>
            <a:r>
              <a:rPr lang="en-US" dirty="0">
                <a:hlinkClick r:id="rId2"/>
              </a:rPr>
              <a:t>https://seaborn.pydata.org/generated/seaborn.barplot.html</a:t>
            </a:r>
            <a:endParaRPr lang="en-US" dirty="0"/>
          </a:p>
          <a:p>
            <a:r>
              <a:rPr lang="en-US" dirty="0"/>
              <a:t>Bar plot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https://preinventedwheel.com/easy-matplotlib-bar-chart/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529A0E-5034-4125-9D29-FAC0B4674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13" y="308231"/>
            <a:ext cx="9144000" cy="75365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95B4-1BE2-4D9A-8BD9-043CE82A0294}"/>
              </a:ext>
            </a:extLst>
          </p:cNvPr>
          <p:cNvSpPr txBox="1"/>
          <p:nvPr/>
        </p:nvSpPr>
        <p:spPr>
          <a:xfrm rot="10800000" flipH="1" flipV="1">
            <a:off x="774666" y="1125567"/>
            <a:ext cx="730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used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Soccer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67BBC-4483-4AFA-A6DA-AAF2FCE06C82}"/>
              </a:ext>
            </a:extLst>
          </p:cNvPr>
          <p:cNvSpPr/>
          <p:nvPr/>
        </p:nvSpPr>
        <p:spPr>
          <a:xfrm>
            <a:off x="894734" y="2349257"/>
            <a:ext cx="10373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effectLst/>
                <a:latin typeface="inherit"/>
              </a:rPr>
              <a:t>What you get:</a:t>
            </a:r>
            <a:endParaRPr lang="en-US" b="0" i="0" dirty="0">
              <a:effectLst/>
              <a:latin typeface="Atlas Grotesk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+25,000 matches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+10,000 players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11 European Countries with their lead championship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Seasons 2008 to 2016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Players and Teams' attributes* sourced from EA Sports' FIFA video game series, including the weekly updates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Team line up with squad formation (X, Y coordinates)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Betting odds from up to 10 providers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70C0"/>
                </a:solidFill>
                <a:effectLst/>
                <a:latin typeface="Atlas Grotesk"/>
              </a:rPr>
              <a:t>Detailed match events (goal types, possession, corner, cross, fouls, cards etc...) for +10,000 matches</a:t>
            </a:r>
          </a:p>
        </p:txBody>
      </p:sp>
    </p:spTree>
    <p:extLst>
      <p:ext uri="{BB962C8B-B14F-4D97-AF65-F5344CB8AC3E}">
        <p14:creationId xmlns:p14="http://schemas.microsoft.com/office/powerpoint/2010/main" val="233771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7E40-3EBE-43D0-A9A1-E6609051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1CC1A-70CC-4568-93A6-F8E0A32E47F6}"/>
              </a:ext>
            </a:extLst>
          </p:cNvPr>
          <p:cNvSpPr txBox="1"/>
          <p:nvPr/>
        </p:nvSpPr>
        <p:spPr>
          <a:xfrm>
            <a:off x="1005272" y="1459632"/>
            <a:ext cx="80762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passionate soccer enthusiast and as a data science enthusiast I was keen to understand and visualize the soccer dataset in terms of Goal &amp; draws recorded in the data set. This exploratory analysis will help us answer the following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Top Leagues Where Most number of Goals Scored ( 2008 to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Top Goal Scoring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And  an Indication on which League I should avoid as it has most number of matches as draws. ( I as a fan wants to see matches which are heavy on Goals)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Hopefully this analysis will guide the soccer enthusiast to watch the most exciting European league  &amp; matches ,and avoid the scoreless matches.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Lets Gets Started !!!!!!!!!!!!!</a:t>
            </a:r>
          </a:p>
        </p:txBody>
      </p:sp>
    </p:spTree>
    <p:extLst>
      <p:ext uri="{BB962C8B-B14F-4D97-AF65-F5344CB8AC3E}">
        <p14:creationId xmlns:p14="http://schemas.microsoft.com/office/powerpoint/2010/main" val="3234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DFD4-F05F-439D-BEBE-79D9B592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Question(s)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EED22-4043-4ED1-B8C3-CCCD9B04AC90}"/>
              </a:ext>
            </a:extLst>
          </p:cNvPr>
          <p:cNvSpPr txBox="1"/>
          <p:nvPr/>
        </p:nvSpPr>
        <p:spPr>
          <a:xfrm>
            <a:off x="943897" y="1769806"/>
            <a:ext cx="87113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Find the Top 2 European Leagues in terms of number of Goals scored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Goal comparison between Home Goals vs Away Goals, to find in which league  most number of Home Goals are scored ?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Goal comparison between How Goals vs Away Goals ,to find in which league most number of away Goals are scored ?</a:t>
            </a:r>
          </a:p>
          <a:p>
            <a:pPr marL="342900" indent="-342900"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Find the TOP 10  teams by there Home and away goals.</a:t>
            </a:r>
          </a:p>
          <a:p>
            <a:pPr marL="342900" indent="-342900">
              <a:buFontTx/>
              <a:buAutoNum type="arabicParenBoth"/>
            </a:pP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Tx/>
              <a:buAutoNum type="arabicParenBoth"/>
            </a:pPr>
            <a:r>
              <a:rPr lang="en-US" dirty="0">
                <a:solidFill>
                  <a:srgbClr val="0070C0"/>
                </a:solidFill>
              </a:rPr>
              <a:t>Most Number Matches with  0-0 score lines by league.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6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959F-247A-4919-86E9-C1325BEA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36D33-9844-40A9-A79A-08A24D33B32B}"/>
              </a:ext>
            </a:extLst>
          </p:cNvPr>
          <p:cNvSpPr txBox="1"/>
          <p:nvPr/>
        </p:nvSpPr>
        <p:spPr>
          <a:xfrm>
            <a:off x="196645" y="1042220"/>
            <a:ext cx="1136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2 Teams in the European League are </a:t>
            </a:r>
            <a:r>
              <a:rPr lang="en-US" b="1" dirty="0">
                <a:solidFill>
                  <a:srgbClr val="00B050"/>
                </a:solidFill>
              </a:rPr>
              <a:t>Spanish Liga </a:t>
            </a:r>
            <a:r>
              <a:rPr lang="en-US" dirty="0"/>
              <a:t>(8412 goals) and </a:t>
            </a:r>
            <a:r>
              <a:rPr lang="en-US" b="1" dirty="0">
                <a:solidFill>
                  <a:schemeClr val="accent1"/>
                </a:solidFill>
              </a:rPr>
              <a:t>England Premier League </a:t>
            </a:r>
            <a:r>
              <a:rPr lang="en-US" dirty="0"/>
              <a:t>(8240 goals)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857F2-F255-496D-99EA-D4437CFC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3" y="1411552"/>
            <a:ext cx="11798711" cy="5333377"/>
          </a:xfrm>
          <a:prstGeom prst="rect">
            <a:avLst/>
          </a:prstGeom>
        </p:spPr>
      </p:pic>
      <p:sp>
        <p:nvSpPr>
          <p:cNvPr id="10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6D18449C-A5C8-4F7C-8719-BCE9416F6B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4D4DD7-8579-43D1-AC26-CAD62CD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–(2 &amp;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8F1ED-085B-4931-B73B-38FD19EC7B0B}"/>
              </a:ext>
            </a:extLst>
          </p:cNvPr>
          <p:cNvSpPr txBox="1"/>
          <p:nvPr/>
        </p:nvSpPr>
        <p:spPr>
          <a:xfrm>
            <a:off x="196644" y="1049193"/>
            <a:ext cx="117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Number of Home Goals are scored in </a:t>
            </a:r>
            <a:r>
              <a:rPr lang="en-US" b="1" dirty="0">
                <a:solidFill>
                  <a:srgbClr val="00B050"/>
                </a:solidFill>
              </a:rPr>
              <a:t>Spain LIGA</a:t>
            </a:r>
            <a:r>
              <a:rPr lang="en-US" dirty="0"/>
              <a:t> and Most Number of away Goals scored at </a:t>
            </a:r>
            <a:r>
              <a:rPr lang="en-US" b="1" dirty="0">
                <a:solidFill>
                  <a:schemeClr val="accent1"/>
                </a:solidFill>
              </a:rPr>
              <a:t>England Premier League</a:t>
            </a:r>
            <a:r>
              <a:rPr lang="en-US" dirty="0"/>
              <a:t>  </a:t>
            </a:r>
          </a:p>
        </p:txBody>
      </p:sp>
      <p:sp>
        <p:nvSpPr>
          <p:cNvPr id="7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9EDFA0DF-F2AF-4155-92EB-B38EFB8F4B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E0A6B-4656-485D-BDF5-4E6AD5C4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3549"/>
            <a:ext cx="12039600" cy="52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7960D3-1668-42B8-BB4B-95E7462E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–(4)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48B16-D3F4-4C5C-BE66-738784C7033C}"/>
              </a:ext>
            </a:extLst>
          </p:cNvPr>
          <p:cNvSpPr txBox="1"/>
          <p:nvPr/>
        </p:nvSpPr>
        <p:spPr>
          <a:xfrm>
            <a:off x="-54078" y="952679"/>
            <a:ext cx="1204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 teams by there Home and away goals are Shown below – </a:t>
            </a:r>
            <a:r>
              <a:rPr lang="en-US" b="1" dirty="0">
                <a:solidFill>
                  <a:srgbClr val="0070C0"/>
                </a:solidFill>
              </a:rPr>
              <a:t>Real Madrid </a:t>
            </a:r>
            <a:r>
              <a:rPr lang="en-US" dirty="0"/>
              <a:t>&amp; </a:t>
            </a:r>
            <a:r>
              <a:rPr lang="en-US" b="1" dirty="0">
                <a:solidFill>
                  <a:srgbClr val="00B050"/>
                </a:solidFill>
              </a:rPr>
              <a:t>FC Barcelona </a:t>
            </a:r>
            <a:r>
              <a:rPr lang="en-US" dirty="0"/>
              <a:t>are the Most Goal Scoring Teams</a:t>
            </a:r>
          </a:p>
        </p:txBody>
      </p:sp>
      <p:sp>
        <p:nvSpPr>
          <p:cNvPr id="6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6F6DF567-6DFD-4188-A638-044754330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D9EA9-2AF1-47BE-90E1-7A8455EA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1523148"/>
            <a:ext cx="11914076" cy="50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A918EB-3C7C-4986-A2BE-387A54E8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4" y="196645"/>
            <a:ext cx="10400071" cy="924232"/>
          </a:xfrm>
        </p:spPr>
        <p:txBody>
          <a:bodyPr>
            <a:normAutofit/>
          </a:bodyPr>
          <a:lstStyle/>
          <a:p>
            <a:r>
              <a:rPr lang="en-US" sz="4000" b="1" dirty="0"/>
              <a:t>Findings –(5)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D18A5-A640-476A-ABF3-05321BB02B8C}"/>
              </a:ext>
            </a:extLst>
          </p:cNvPr>
          <p:cNvSpPr txBox="1"/>
          <p:nvPr/>
        </p:nvSpPr>
        <p:spPr>
          <a:xfrm>
            <a:off x="118532" y="952679"/>
            <a:ext cx="118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Number of Scoreless draws were Observed in – </a:t>
            </a:r>
            <a:r>
              <a:rPr lang="en-US" b="1" dirty="0">
                <a:solidFill>
                  <a:srgbClr val="FF0000"/>
                </a:solidFill>
              </a:rPr>
              <a:t>France Ligue 1 </a:t>
            </a:r>
            <a:r>
              <a:rPr lang="en-US" dirty="0"/>
              <a:t>&amp; Least was observed in </a:t>
            </a:r>
            <a:r>
              <a:rPr lang="en-US" b="1" dirty="0">
                <a:solidFill>
                  <a:srgbClr val="00B050"/>
                </a:solidFill>
              </a:rPr>
              <a:t>Switzerland Super league</a:t>
            </a:r>
          </a:p>
        </p:txBody>
      </p:sp>
      <p:sp>
        <p:nvSpPr>
          <p:cNvPr id="6" name="AutoShape 5" descr="data:image/png;base64,iVBORw0KGgoAAAANSUhEUgAABXQAAATWCAYAAACFVi6TAAAABHNCSVQICAgIfAhkiAAAAAlwSFlzAAAPYQAAD2EBqD+naQAAADl0RVh0U29mdHdhcmUAbWF0cGxvdGxpYiB2ZXJzaW9uIDIuMS4yLCBodHRwOi8vbWF0cGxvdGxpYi5vcmcvNQv5yAAAIABJREFUeJzs3Xd4VFX+x/HP9PRKIPReFRA3NJHiKkUBgVVcEVEUFNuPVWRBRaQpKLq6yq64KiSssGJDRVxRFLCiglKkSQ0ICAQCBFImU+7vj2wGhplAguhw5f16nnl+v3vuueecOzfs8+xnz3yvxTAMQwAAAAAAAACAc5410gsAAAAAAAAAAJQPgS4AAAAAAAAAmASBLgAAAAAAAACYBIEuAAAAAAAAAJgEgS4AAAAAAAAAmASBLgAAAAAAAACYBIEuAAAAAAAAAJgEgS4AAAAAAAAAmASBLgAAAAAAAACYBIEuAAAAfveysrJksVi0YsWKSC8lYp599llZLBYtXLiwzD4vvfSSLBaL5s2b94vn8/v9mj17trp3767KlSvL4XAoKSlJ7dq101NPPaUDBw784jlOZfz48bJYLBW6ZsSIEbJYLOrVq9evtKpQpX+b2dnZv8r4FotF48eP/1XGBgAAkUGgCwAAAJwHbrzxRrlcLs2cObPMPpmZmUpLS1Pv3r1/0VyFhYXq0aOHbrrpJqWkpOi5557TJ598otmzZ+uPf/yjnnzySfXr1+8XzXG2eTwezZ49W5K0cOFC7d69O8IrOjuWLVumoUOHRnoZAADgLCLQBQAAAM4Dqamp6tOnj959910dPHgw5PzGjRu1bNky3XTTTXI4HL9ornvvvVeLFi3SnDlz9Oqrr+r6669Xp06d1KtXL02ePFnbt2/XTTfd9IvmONveffdd5eTkqGfPnvL5fJo1a1akl3RWtGvXTjVq1Ij0MgAAwFlEoAsAAAD8T15enkaOHKm6devK6XSqevXquvfee5Wfnx/U75///Kc6deqkypUrKzY2Vs2bN9fUqVPl8XiC+hmGocmTJ6t27dqKiopSRkaGFi1apC5duqhLly6BfmX97H7p0qWyWCxaunRpUPvHH3+syy+/XAkJCYqJiVGHDh30ySefnPb+hgwZouLiYv3nP/8JOZeZmSlJuvXWWwNtixcvVpcuXZSamqro6GjVqlVL11xzjQoKCsqc4+eff9bMmTPVs2dPDRgwIGyfmJgY3XbbbUFtRUVFevDBB4O++7vvvluHDx8O6vfaa6+pW7duqlq1qqKjo9W0aVM98MADIc+oombMmCGn06nMzEzVrFlTmZmZMgwjqE/p83j11Vc1ZswYVatWTQkJCbriiiv0448/BvVdtGiR+vTpoxo1aigqKkoNGjTQsGHDTltqYtKkSbLb7frpp59Czt16661KTU1VUVGRpPI9n5NLLhQUFAT+xqOiopSSkqKMjAy9+uqrFf3KAABAhBDoAgAAACoJujp37qxZs2Zp+PDh+uCDDzR69GhlZWXp6quvDgr3tm7dqhtuuEGvvPKKFixYoCFDhujJJ5/UsGHDgsYcM2aMxowZox49eujdd9/VHXfcoaFDh2rTpk1nvM7Zs2erW7duSkhI0KxZs/T6668rJSVF3bt3P22oe8UVV6h27dohZRd8Pp9eeeUVtWvXTs2aNZMkZWdnq2fPnnI6nZo5c6YWLlyoxx9/XLGxsSouLi5zjiVLlsjr9erqq68u9z0ZhqG+ffvqqaee0qBBg/T+++9rxIgRmjVrlv74xz/K7XYH+m7evFlXXXWVZsyYoYULF+ree+/V66+//ovKROzatUsfffSR+vTpo7S0NN18883asmWLPvvss7D9H3roIe3YsUMvv/yyXnzxRW3evFm9e/eWz+cL9Nm6davat2+v6dOn66OPPtIjjzyib775RpdeemlI8H+iYcOGyW6361//+ldQe25urubOnashQ4YoKirqjJ/PiBEjNH36dA0fPlwLFy7UK6+8ov79+4fdtQ0AAM5RBgAAAPA7l5mZaUgyli9fXmafKVOmGFarNaTPm2++aUgy/vvf/4a9zufzGR6Px/j3v/9t2Gw2Izc31zAMw8jNzTVcLpfx5z//Oaj/smXLDElG586dQ9a3ffv2oL5LliwxJBlLliwxDMMw8vPzjZSUFKN3794ha2jZsqXRpk2bU30NhmEYxrhx4wxJxvfffx9oe++99wxJxksvvRRy36tWrTrtmCd6/PHHDUnGwoULQ855PJ6gT6mFCxcakoypU6cG9X/ttdcMScaLL74Ydi6/3294PB7j008/NSQZq1evDrnP8pg4cWLQmrdt22ZYLBZj0KBBQf1Kn8dVV10V1P76668bkoxly5adcp07duwwJBnvvvtu4Fy4Z3/zzTcblStXNtxud6DtiSeeMKxWa6BfeZ+PJGPcuHGB4wsvvNDo27fvKa8BAADnNnboAgAAAJIWLFigCy+8UBdddJG8Xm/g071795CyBytXrtTVV1+t1NRU2Ww2ORwO3XTTTfL5fIHdt19//bXcbreuu+66oHnatWunOnXqnNEav/rqK+Xm5urmm28OWqPf71ePHj20fPny05YeuOWWW2S1WoN26WZmZio2NlZ//vOfA20XXXSRnE6nbr/9ds2aNUvbtm07ozWXWrVqlRwOR9CntPzA4sWLJUmDBw8OuqZ///6KjY0N2nm8bds23XDDDUpPTw989507d5YkbdiwocLrMgwjUGaha9eukqS6deuqS5cueuutt5SXlxdyzcm7j1u0aCFJ2rFjR6Bt//79uuOOO1SzZk3Z7XY5HA7Vrl27XOv8y1/+ov379+uNN96QJPn9fk2fPl09e/YM/O2c6fNp06aNPvjgAz3wwANaunSpCgsLy3UdAAA4dxDoAgAAAJL27dunNWvWhISO8fHxMgwjED7u3LlTHTt21O7du/Xss8/q888/1/Lly/XPf/5TkgIBWelP2KtUqRIyV7i28q5Rkq699tqQdT7xxBMyDEO5ubmnHKN27dq6/PLL9Z///Edut1sHDhzQggUL1L9/f8XHxwf61a9fXx9//LEqV66su+++W/Xr11f9+vX17LPPnnL8WrVqSQoONyWpcePGWr58uZYvXx5SP/fgwYOy2+1KS0sLardYLEpPTw98l8eOHVPHjh31zTff6NFHH9XSpUu1fPlyzZs3T5LOKJxcvHixtm/frv79+ysvL0+HDx/W4cOHdd1116mgoCBsbdnU1NSgY5fLFTS/3+9Xt27dNG/ePI0aNUqffPKJvv32W3399dflWmerVq3UsWPHwN/UggULlJ2drXvuuSfQ50yfz3PPPafRo0frnXfe0WWXXaaUlBT17dtXmzdvPs03BQAAzhX2SC8AAAAAOBdUqlRJ0dHRIfVlTzwvSe+8847y8/M1b968wI5LqWQH6olKQ7/SEPZEe/fuDdqlGxUVJUlBtWIlhbxAq3QN06ZNU7t27cKuszxh8ZAhQ7Ro0SK9++672rNnj4qLizVkyJCQfh07dlTHjh3l8/m0YsUKTZs2Tffee6+qVKmi66+/PuzYXbp0kd1u1/z583X77bcH2qOjo5WRkSGpJKA8UWpqqrxer3JycoJCXcMwtHfvXrVu3VpSSfi6Z88eLV26NLArV1LIi9MqYsaMGZKkp59+Wk8//XTY8yfXRj6dtWvXavXq1crKytLNN98caN+yZUu5xxg+fLj69++v77//Xv/4xz/UqFGjwA7iUmfyfGJjYzVhwgRNmDBB+/btC+zW7d27tzZu3Fih+wQAAJHBDl0AAABAUq9evbR161alpqYqIyMj5FMawFosFknHd2VKJcHjSy+9FDRe27Zt5XK59NprrwW1f/311yG7V0vHXrNmTVD7/Pnzg447dOigpKQkrV+/PuwaMzIy5HQ6T3uvffv2VWpqqmbOnKnMzEw1atRIl156aZn9bTab2rZtG9gx+v3335fZt2rVqrr11lv1/vvva+7cuaddiyRdfvnlkkpe+Hait956S/n5+YHz4b57SSEvECuvQ4cO6e2331aHDh20ZMmSkM/AgQO1fPlyrV27tkLjno119uvXT7Vq1dL999+vjz/+WHfddVdg3JNV5PmcqEqVKho8eLAGDBigH3/8UQUFBeVeHwAAiBx26AIAAOC8sXjxYmVnZ4e0X3XVVbr33nv11ltvqVOnTrrvvvvUokUL+f1+7dy5Ux999JHuv/9+tW3bVl27dpXT6dSAAQM0atQoFRUVafr06Tp06FDQmCkpKRoxYoSmTJmi5ORk9evXT7t27dKECRNUtWpVWa3H91a0bt1ajRs31siRI+X1epWcnKy3335bX3zxRdCYcXFxmjZtmm6++Wbl5ubq2muvVeXKlZWTk6PVq1crJydH06dPP+334HK5NHDgQE2bNk2GYejxxx8P6fPCCy9o8eLF6tmzp2rVqqWioqLA7uUrrrjilOP//e9/1/bt2zVw4EDNnz9fffr0UbVq1VRQUKCNGzdq7ty5ioqKksPhkCR17dpV3bt31+jRo5WXl6cOHTpozZo1GjdunFq1aqVBgwZJki655BIlJyfrjjvu0Lhx4+RwODRnzhytXr36tPcczpw5c1RUVKThw4erS5cuIedTU1M1Z84czZgxQ88880y5x23SpInq16+vBx54QIZhKCUlRe+9954WLVpU7jFsNpvuvvtujR49WrGxsSH1hc/0+bRt21a9evVSixYtlJycrA0bNuiVV15R+/btFRMTU+71AQCACIrgC9kAAACA30RmZqYhqczP9u3bDcMwjGPHjhkPP/yw0bhxY8PpdBqJiYlG8+bNjfvuu8/Yu3dvYLz33nvPaNmypREVFWVUr17d+Otf/2p88MEHhiRjyZIlgX5+v9949NFHjRo1ahhOp9No0aKFsWDBAqNly5ZGv379gta4adMmo1u3bkZCQoKRlpZm/N///Z/x/vvvh4xpGIbx6aefGj179jRSUlIMh8NhVK9e3ejZs6fxxhtvlPs7Wb16tSHJsNlsxp49e0LOL1u2zOjXr59Ru3Ztw+VyGampqUbnzp2N+fPnl2t8n89n/Pvf/za6du1qVKpUybDb7UZiYqLRpk0bY+zYscauXbuC+hcWFhqjR482ateubTgcDqNq1arGnXfeaRw6dCio31dffWW0b9/eiImJMdLS0oyhQ4ca33//vSHJyMzMDPQbN26ccbr/unPRRRcZlStXNtxud5l92rVrZ1SqVMlwu93GkiVLDEkh3/P27dtD5l+/fr3RtWtXIz4+3khOTjb69+9v7Ny505BkjBs3LtCv9G+z9G/wRNnZ2YYk44477gg5V97nc/J8DzzwgJGRkWEkJycbLpfLqFevnnHfffcZBw4cOOV3BQAAzh0WwzCM3zpEBgAAAM5X27dvV5MmTTRu3Dg99NBDkV4OzmHTpk3T8OHDtXbtWl1wwQWRXg4AADhHEOgCAAAAv5LVq1fr1Vdf1SWXXKKEhAT9+OOPmjp1qvLy8rR27dpyvcAM55+VK1dq+/btGjZsmDp06KB33nkn0ksCAADnEGroAgAAAL+S2NhYrVixQjNmzNDhw4eVmJioLl266LHHHiPMRZn69eunvXv3qmPHjnrhhRcivRwAAHCOYYcuAAAAAAAAAJiE9fRdAAAAAAAAAADnAgJdAAAAAAAAADAJAl0AAAAAAAAAMAleigb8hvx+v/bs2aP4+HhZLJZILwcAAAAAAAARYhiGjh49qmrVqslqLf++WwJd4De0Z88e1axZM9LLAAAAAAAAwDnip59+Uo0aNcrdn0AX+A3Fx8dLKvmHmpCQEOHVAAAAAAAAIFLy8vJUs2bNQF5UXgS6wG+otMxCQkICgS4AAAAAAAAqXJaTl6IBAAAAAAAAgEkQ6AIAAAAAAACASRDoAgAAAAAAAIBJEOgCAAAAAAAAgEkQ6AIAAAAAAACASRDoAgAAAAAAAIBJEOgCAAAAAAAAgEnYI70A4HxUbVBrWRy2SC8DAAAAAADgnHf0zfWRXsI5hR2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vZILwCAZPj88u4+Kt/PR+U74pZR5JW8fslqkcVpkzXOKVtajOy1EmWNdVZo7OJNB1X8w/6QdmulGMV0rl3mdf4ir/y5hfLlFpb830NFJWs6gb12oqIyqp12Df78Yvn255eMlVcso8Ajw+OT/IbksMka45AtNVr22omyJUdX6P4AAAAAAADOJwS6QIT5cgtV9M1uGQWeMCcNGYVe+Qq98uUUqHjDATmaVJKrWVq5xvbnF6t4fc4Zravg/c1ndN3J3Otz5NlwoOwOxT75i33yHy6SZ+sh2WsmyHVxVVns/IAAAAAAAADgZCQmQAT5Czwq/Hxn+DA3HEPybDig4h8Plqu7+/u9ks/4BSs8Czy+CnX3/pSnoq9+kmFEeN0AAAAAAADnIAJdIII8mw6GlDGQJGtylOx1kmSrFi9ZLSHni388IMN/6sDTs+OIfPvzz85CrRZZ4ipW6qHMoeKdstdMkL1OoqzJUWH7+HIK5N1x5KzMBwAAAAAA8HtCyQUggnwHC0PaHA1S5GpZ5XifQ4UqXJItnZjfevzyH3XLlhg+EDXcXrnX7Dve4LRJxRXbKWuvmSBrSrRsKdGyJkXJd7BARZ/trNAYAVaLHHWS5GiQLGu8K+iUd3eeir7ZHXx/krw7j8hRJ+nM5gMAAAAAAPidItAFIinMLlt7ncSgY1tytKwJLvmPuE97bSn36n3HA1yrRa4L0uReubdCS4tqU71C/ctiqxQjR/0UWcvY4WuvniBHvQJ5th4KavedfL8AAAAAAACg5AIQSZY4R0ibUeQNPjYMGSfvrrUoZKdrKe/eY/L+lBc4djatJEv82SmXcCbs1RPKDHNL2dJiQht9oaUoAAAAAAAAzncEukAEOeomh7S5V++T70CBDJ9f/gKP3Cv3yij0hlxnsYf+8zW8/qCduNZElxyNUs/+ws+2MJuNLdGhYTcAAAAAAMD5jpILQATZ0+PkaFpJng0HAm3G0WIVfrqjzGts1eLkbF457LnidftlFHhKDiyS6w9VZQnzUrVzjXfP0ZA2e5XYCKwEAAAAAADg3EagC0SYq1ma7JVjVbw+R76cgjL7WVw2uS6uKlvVOFksoSGtL7dQni3H69A6GqTIlhz9q6z5bPLuzw8qESGp5CVq9VMisyAAAAAAAIBzGCUXgAjzF3rk2XZIvgNlh7mSZLh9KvruZ3m2HpJhBNcoMPyG3N/9HDi2xDrkbJb2q6z3bPIdLlLR17tC2p0Xpskawbq/AAAAAAAA5yp26AIR5D9WrMJPs2UUBb/0zJoUJWuSS4bHL9/+fMnzvxeEFftUvHqfjGPFcl2UHujv2XRQ/jx34Nh1cdWwNXbPJb6cAhUu++n4vf2Po36ynA1NUPcXAAAAAAAgAgh0gQhyr9obEuY6L0iTs0mlwLG/yKvCpdky8j2BNs/WQ7LXSJCtUoz8+R4Vn1CD114nUfbK53b9We+eoyr6ZrfkD95pbK+XJGfLKhFaFQAAAAAAwLmPQBeIEMPtlW9fflCbxWWTo3Hw7lRrlF3Ohilyr9oX1O79Ka8k0C0oDg5G/ZJ79d6gvv5Cb+j8+cWBfrZKMbJXT/glt1Nunh2HS8pDBGe5cjROlevC8C97AwAAAAAAQAkCXSBC/MeKQ9osMY6wLzyzxITWk/Xnh14vSd6dR8o1v1HoDXqJ2m8R6BZvPqjiNftD2p0tqsjZkJegAQAAAAAAnM65XWQTv9j48eN10UUXRXoZCMcaGtwaBZ6QF56VtIcJb8Ncfy5zr90fGuZaJFfraoS5AAAAAAAA5USgGyH79+/XsGHDVKtWLblcLqWnp6t79+5atmzZWZ1n5MiR+uSTT37RGFlZWUpKSirz/ODBg9W3b9+gtr179+ovf/mLGjRooKioKFWpUkWXXnqpXnjhBRUUFISMMXnyZNlsNj3++OPlWpPFYgl87Ha7atWqpREjRsjtPv5isKysrKB+cXFx+sMf/qB58+YF+jRv3lxDhw4NO8err74qh8OhffuCSx00btxYTqdTu3fvLtday2KNDd11a7h98mzKDWrzF3lVvDk3pK81PvT6c5FhGCr6/md5fjwYfMJmUdQlNeWolRiZhQEAAAAAAJgQJRci5JprrpHH49GsWbNUr1497du3T5988olyc0ODu18iLi5OcXFxZ3XM09m2bZs6dOigpKQkTZ48Wc2bN5fX69WmTZs0c+ZMVatWTVdffXXQNZmZmRo1apRmzpypBx54oFzzZGZmqkePHvJ4PFq9erVuueUWxcbGatKkSYE+CQkJ+vHHHyVJR48eVWZmpq677jqtW7dOjRs31pAhQ/TII4/oueeeU0xMTND4M2fOVK9evVSlyvGXdH3xxRcqKipS//79lZWVpTFjxpzp1ySL0yZbWox8OcEBd/Ha/fLuzpM1MUqGxyff/nzJ4w+5vrREgj0tVnHXND3lXN6cfBV9tjOozVopRjGda5d5TfGGHBnFx1/YFq4Ory+3MKRer6N+iqxxx8Pm4nU58m4/HHKtNTlavn3H5Nt3rMw1OJumyeK0lXkeAAAAAADgfMMO3Qg4fPiwvvjiCz3xxBO67LLLVLt2bbVp00YPPvigevbsGehnsVg0ffp0XXnllYqOjlbdunX1xhtvBI01evRoNWrUSDExMapXr57Gjh0rj8cTOH9yyYXS3bRPPfWUqlatqtTUVN19991B1/xSd911l+x2u1asWKHrrrtOTZs2VfPmzXXNNdfo/fffV+/evYP6f/rppyosLNTEiROVn5+vzz77rFzzJCUlKT09XTVr1lSvXr109dVX6/vvvw/qY7FYlJ6ervT0dDVs2FCPPvqorFar1qxZI0kaNGiQ3G53yPe6c+dOLV68WEOGDAlqnzFjhm644QYNGjRIM2fODFseoSKcLapIttDSCf5DRfJmH5Zv99HwYW6dRNlSon/R3KfjyT4iz5ZDgY9v99GQPsbR4qA+ni2H5C8M/lsyikKDYEnyHygIufbkj+Hxhb0WAAAAAADgfEWgGwGlu2bfeeedoBIB4YwdO1bXXHONVq9erRtvvFEDBgzQhg0bAufj4+OVlZWl9evX69lnn9VLL72kZ5555pRjLlmyRFu3btWSJUs0a9YsZWVlKSsr62zcmg4ePKiPPvpId999t2JjY8P2OfmlXzNmzNCAAQPkcDg0YMAAzZgxo8Lzbtq0SUuWLFHbtm3L7OPz+TRr1ixJ0sUXXyxJSk1NVZ8+fZSZmRnUNzMzU1WqVNGVV14ZaDt69KjeeOMN3Xjjjeratavy8/O1dOnSU67L7XYrLy8v6HMiW1KUoi+tJUuMo9z36miQLNfFVcvdHwAAAAAAAL8fBLoRYLfblZWVpVmzZikpKUkdOnTQQw89FNg1eqL+/ftr6NChatSokSZNmqSMjAxNmzYtcP7hhx/WJZdcojp16qh37966//779frrr59y/uTkZP3jH/9QkyZN1KtXL/Xs2fMX19kttWXLFhmGocaNGwe1V6pUKRBkjx49OtCel5ent956SzfeeKMk6cYbb9Sbb74ZEnyGM2DAAMXFxSkqKkqNGzfWBRdcoAcffDCoz5EjRwLzOp1O3XnnnXrxxRdVv379QJ9bb71Vn332mbZt2yappOZrVlaWBg8eLJvt+M/9586dq4YNG+qCCy6QzWbT9ddff9rwecqUKUpMTAx8atasGdLHVilGMd3qydWmmuw1E0pq4zqskkWSzSJLlF22tBg5mlQq6dcyPSQUBwAAAAAAwPmBGroRcs0116hnz576/PPPtWzZMi1cuFBTp07Vyy+/rMGDBwf6tW/fPui69u3ba9WqVYHjN998U3//+9+1ZcsWHTt2TF6vVwkJCaecuzSQLFW1alX98MMPZ+fG/ufkwPHbb7+V3+/XwIEDg3Yl/+c//1G9evXUsmVLSdJFF12kevXqae7cubr99ttPOcczzzyjK664Qj6fT1u2bNGIESM0aNAgzZ07N9AnPj4+UIahoKBAH3/8sYYNG6bU1NRA6Ydu3bqpRo0ayszM1KRJk7R48WJlZ2frlltuCZpvxowZgeBZKgmfO3XqpMOHD5f50rgHH3xQI0aMCBzn5eWFDXUtNqscNRPlqPnrvCCsPHV2TxZ7ZYOzMndURjUpo9pZGQsAAAAAAOB8xw7dCIqKilLXrl31yCOP6KuvvtLgwYM1bty4015XGpZ+/fXXuv7663XllVdqwYIFWrlypcaMGaPi4uJTXu9wBP+832KxyO8PrdN6Jho0aCCLxaKNGzcGtderV08NGjRQdHRw3deZM2dq3bp1stvtgc+6devKVXYhPT1dDRo0UOPGjdWzZ09NmDBBr732mrZs2RLoY7Va1aBBAzVo0EAtWrTQiBEjdNlll+mJJ54I6jN48GDNmjVLfr9fmZmZ6tSpkxo2bBjos379en3zzTcaNWpUYJ3t2rVTYWGhXn311TLX6HK5lJCQEPQBAAAAAAAAzhSB7jmkWbNmys/PD2r7+uuvQ46bNGkiSfryyy9Vu3ZtjRkzRhkZGWrYsKF27Njxm603nNTUVHXt2lX/+Mc/Qu7lZD/88INWrFihpUuXatWqVYHPZ599puXLl2vt2rUVmrt013FhYeFp+53c55ZbbtGuXbs0b948zZs3L+zL0Dp16qTVq1cHrXXUqFFnVPMXAAAAAAAAOBOUXIiAgwcPqn///rr11lvVokULxcfHa8WKFZo6dar69OkT1PeNN95QRkaGLr30Us2ZM0fffvttIEBs0KCBdu7cqblz56p169Z6//339fbbb/8qa/b5fEGlHiTJ6XSqWbNmIX0ZzInLAAAgAElEQVSff/55dejQQRkZGRo/frxatGghq9Wq5cuXa+PGjfrDH/4gqSQkbdOmjTp16hQyRvv27TVjxoxTvuDt8OHD2rt3r/x+vzZv3qyJEyeqUaNGatr0eGkBwzC0d+9eSSVB76JFi/Thhx/qkUceCRqrbt26+uMf/6jbb79dDodD1157beCcx+PRK6+8ookTJ+rCCy8Mum7o0KGaOnWqVq9eHSgbAQAAAAAAAPxaCHQjIC4uTm3bttUzzzyjrVu3yuPxqGbNmrrtttv00EMPBfWdMGGC5s6dq7vuukvp6emaM2dOIETt06eP7rvvPt1zzz1yu93q2bOnxo4dq/Hjx5/1NR87dkytWrUKaqtdu7ays7ND+tavX18rV67U5MmT9eCDD2rXrl1yuVxq1qyZRo4cqbvuukvFxcWaPXt20AvSTnTNNddoypQpeuKJJ+R0OsP2Ka1xa7FYlJ6erk6dOmny5Mmy24//Wefl5alq1aqSSsof1K5dWxMnTgw775AhQ/TJJ5/o9ttvV0xMTKB9/vz5OnjwoPr16xdyTcOGDdW8eXPNmDFDzz33XNh1AgAAAAAAAGeLxTAMI9KLQHgWi0Vvv/22+vbtG+ml4CzJy8tTYmKiYq9uJIvDdvoLAAAAAAAAznNH31wf6SX8KkpzoiNHjlTovUvU0AUAAAAAAAAAkyDQBQAAAAAAAACToIbuOYxqGAAAAAAAAABOxA5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kCXQAAAAAAAAAwCQJdAAAAAAAAADAJAl0AAAAAAAAAMAl7pBcAnI/2vLJcCQkJkV4GAAAAAAAATIYd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NRrxR1md/PMDAAAAAAC/D3ue/zrSSzhvsEMXAAAAAAAAAEyCQBcAAAAAAAAATIJAFwAAAAAAAABMgkAXAAAAAAAAAEyCQBcAAAAAAAAATIJAFwAAAAAAAABMgkAXAAAAAAAAAEyCQBcAAAAAAAAATIJAFwAAAAAAAABMgkAXAAAAAAAAAEyCQBcAAAAAAAAATIJAFwAAAAAAAABMgkAXAAAAAAAAAEyCQBcAAAAAAAAATIJAFwAAAAAAAABMgkAXAAAAAAAAAEyCQBcAAAAAAAAATIJAFwAAAAAAAABMgkAXAAAAAAAAAEyCQBcAAAAAAAAATIJAFwAAAAAAAABMwh7pBQCQDJ9fhVtz5c4+JM/BAvkLPDI8PllsVllcNtmTouWsFq/oRpVkT4gKO4bf41Px7jwV7z0qz4EC+fKKSsbx+mWxW2WNdshRKVZRdZMVVT9FFlvF//cc31G3cl5bI8PjDzmXNvAi2RNcp75Pw1DR9kMq2porz75j8hd6JItkjXHKWTVe0Q1T5aqRWOF1AQAAAAAAnC8IdIEIK953TIcXbZHvqDvknOH1y/D6VZzvUfHuPB37bo/iLq6m+NY1gvp5DxUq540fJJ8Rdg7D45fP45Yvz62ibbmyrditpMvry1klrkJrPfJZdtgwtzx8x9w6tGiLPHuPhZ47UqTCI0Uq3JgjV51kJV1eT1Yn//EEAAAAAABwMkouABHkO+pW7oKNYcPcsPyGjq3YrWMr9wQ1Gz5/mWFu2HmPFCn3vQ3yHCwo9zWFmw7IvfNwufsHzZdfrIPvbggb5p7MnX1Iue9tlN/jO6O5AAAAAAAAfs8IdIEIOrb6ZxnFocGlIy1W0U3T5KqbLFktodet3FMS4pbB4rLLVSdJMc0qy1U7SRZ76D91w+NX3ufZ5Vqnv8irvC93lKtvOEc+3S5fXnBobYmyK7pxJUU1SJXFEbw+z/58Hft21xnPBwAAAAAA8HvFb5qBCCr++WhIW2yLdCV0qB049uTk68C8dZL/+A5cw+2T93CRHKkxQdc60uMV16qqXLWSZDkhCPYdcyv3v5vkPWlHbvHPR+XNc5+29m3elzvkL/KWHFgtstgs5S694N6dJ/eO4J291liHKl1zoWyxzpJ7zC3QwbfWyfAeHzP/h72KaZ5+2rUBAAAAAACcT9ihC0RSmDIJ0U3Sgo4dabGyp0SHXntCwGtx2pXUrYEq9WumqDrJQWGuJNniXEq6rF7YJXhzT112wf3TERVuOhA4jvtDdVmjyv+/BRVuzAlpi21ZNRDmSpIjJSbkvmVIhT+GXgsAAAAAAHA+I9AFIsiWFBXS5i/wBB0bhiF/oTe4k9USdK09waXo+qmnnMuRFiuL0xbSfuKu2JBzHp+OfLb9+Dwp0YprVfWU85ysKEzdXVeNxDBtCSFtJ+/sBQAAAAAAON8R6AIRFNusckhb3pfZKv75qAyvX75jbuV9li1/fnFQn5imabI6QsPZUzEMQzJCdwTb4pxhepc4unzX8dq3FimxSz1ZbOX/jw3vUbeMIm9Iuz1MkG1PCt2F7MktkOEv/8veAAAAAAAAfu+ooQtEkKtWkuIyquvYit2BNu+hIh18Z33Z19RNVkL7WhWeq3h3XkjdW2uUXY602LD9PTn5yl+zN3Acc2G6nFXiKjSn70hRSJvFaQsbCltjHGEGMOQ75pY9ITQABgAAAAAAOB8R6AIRFt+6hlzVE3R0+W4V78krs581yq7ELvXkqpMki8VSZr9wDI9PeV/sCGmPubBK2HDV8Bs6vHSb9L/NsbZ4p+Lb1qjQnJLkL/aFtFkc4Xf4Wuzh240wYwAAAAAAAJyvKLkARJgvv1j56/ereO/RU/bzF3l1eOk2Ffywr6R8QjkZXr8OfbhZ3kOFQe2OyrGKu7ha2GvyV/0s74HjL0tL7FS3wiUeSuc+WZlhtDV8+8m7igEAAAAAAM5n7NAFIsibV6SDb68PeRGavVKMHJViZRR75d6VF9ilahR5lfflDnnzipR4aZ3Tju8v9urQB5tUvCc4LLYlupR8ZaOwu3O9R4p09LvjJSCiG1WSq1bSGdxd+F23ZdbELaO9rB29AAAAAAAA5yMCXSCC8j7LDglz49vWUNzF1QPHvgKPDr697vjLySQV/LBP0fVT5awaX+bYvgKPct/fGLTTVpJsiVFKvbqJbDHhX4aW93m29L+dtdYouxI6VLxebymrM3RXb7hdu1LZO3EtYcYAAAAAAAA4XxHoAhHiL/TI/dORoDZrtF2xrYLLINhiHIptWbUkaD1B4eYDZQa63jy3chdsDHkpmb1SjFJ6NpEt3AvISq89fLw0gy3epaMr9oSuvcgb0nbsu92yOGyy2C1KaFcSAtsSQ19mZhT7ZHj9Ibt3fYWekL6yWWSLDR88AwAAAAAAnI8IdIEI8Z4UtkolAWq4GrO2eFdI24k7dk/kyS1Q7oKN8ucHB6TOavFKvrKRrM7y/7P35OTLk5Nfrr6FG3MkleyoLQ107fEuWaLsMk4KgL2HC+WoFBvcdlKNX0lypMSELQsBAAAAAABwviIpOUlWVpaSks6sXmhFZGdny2KxaNWqVb/6XGfL4MGD1bdv30gv43cjXFDpO+oO+8Iz39Ew4W2Y64v3HtXBdzaEhLlRdZOV0qtJhcLcsyUqTP1d9668kLbik3YrS5Kr9q//bxEAAAAAAMBMTBPoDh48WBaLJeTTo0ePSC/tV9OlS5fAfbpcLjVq1EiTJ0+Wz+eLyHqeffZZZWVl/SpjWywWvfPOO7/K2OcqW7xLOmkzrr/Qq/xVPwe1+Qo8yl8d3CZJ9qTgcgbunYeV+95GGe7g3bAxzSorqXvDiO10jW5SKaQtf/XP8uUXB449BwtUsOlAcCeLFN049FoAAAAAAIDzmalKLvTo0UOZmZlBbS5X6E/Rf09uu+02TZw4UUVFRVqwYIGGDx8um82m0aNHh/T1+XyyWCyyWn+d4C4xMfEXXW8Yhnw+n+x2U/3Z/WqsUXY5qyWoeHfwbtWjX/+koq25sleKkeH2yb3riIzi0BA/ql5K4P/35BYo94NNkj94d681yi7ZrMr7cmeZ63DVSgzaRVv5xlanXfv+2SvlO1oc1JY28CLZE0L/PbqqJ8pVO0nuHYcDbf4Cj3Je/0FRtZNk+Ay5sw8FXsRWKrZ5uuwJoTV4AQAAAAAAzmem2aErlYS36enpQZ/k5OTAeYvFopdffln9+vVTTEyMGjZsqPnz5weNMX/+fDVs2FDR0dG67LLLNGvWLFksFh0+fPjk6SRJW7duVZ8+fVSlShXFxcWpdevW+vjjj4P61KlTR5MnT9att96q+Ph41apVSy+++GJQn2+//VatWrVSVFSUMjIytHLlynLdc0xMjNLT01WnTh3dc889uvzyywM7WUvLQyxYsEDNmjWTy+XSjh07JEmZmZlq2rSpoqKi1KRJEz3//POBMUvLPbz++uvq2LGjoqOj1bp1a23atEnLly9XRkaG4uLi1KNHD+Xk5ASuO7nkgmEYmjp1qurVq6fo6Gi1bNlSb775ZuD80qVLZbFY9OGHHyojI0Mul0uff/55ue77ZF999ZU6deqk6Oho1axZU8OHD1d+/vHarrNnz1ZGRobi4+OVnp6uG264Qfv37w8a43TPfvz48brooouCrvn73/+uOnXqBLWd6rutqIRLaoW8HEwqqV1buCFHRdtyw4a50U3S5KwSFzj2F3pDwlyp5OVlBT/sPeXHs+/YGa+/vBI71w2pA2wUeVX44wEVbTko46Qw11E5VnFtavzq6wIAAAAAADAbUwW65TFhwgRdd911WrNmja666ioNHDhQubm5kkqCzGuvvVZ9+/bVqlWrNGzYMI0ZM+aU4x07dkxXXXWVPv74Y61cuVLdu3dX7969tXNn8I7Hv/3tb4Gg9q677tKdd96pjRs3SpLy8/PVq1cvNW7cWN99953Gjx+vkSNHntH9RUdHy+M5Xh+1oKBAU6ZM0csvv6x169apcuXKeumllzRmzBg99thj2rBhgyZPnqyxY8dq1qxZQWONGzdODz/8sL7//nvZ7XYNGDBAo0aN0rPPPqvPP/9cW7du1SOPPFLmWh5++GFlZmZq+vTpWrdune677z7deOON+vTTT4P6jRo1SlOmTNGGDRvUokWLCt/zDz/8oO7du+tPf/qT1qxZo9dee01ffPGF7rnnnkCf4uJiTZo0SatXr9Y777yj7du3a/DgwYHzZ/Lswynvd1vK7XYrLy8v6HMiR6VYpfRsHPalZ2FZpJjm6UrsXLfCa48kW6xTqX2aypEed9q+rjpJJfV+HbbfYGUAAAAAAADmYqrfvi9YsEBxccGB0OjRozV27NjA8eDBgzVgwABJ0uTJkzVt2jR9++236tGjh1544QU1btxYTz75pCSpcePGWrt2rR577LEy52zZsqVatmwZOH700Uf19ttva/78+UGB4lVXXaW77rorsKZnnnlGS5cuVZMmTTRnzhz5fD7NnDlTMTExuuCCC7Rr1y7deeed5b53v9+vjz76SB9++KHuvffeQLvH49Hzzz8ftMZJkybpb3/7m/70pz9JkurWrav169frX//6l26++eZAv5EjR6p79+6SpL/85S8aMGCAPvnkE3Xo0EGSNGTIkDJr5ubn5+vpp5/W4sWL1b59e0lSvXr19MUXX+hf//qXOnfuHOg7ceJEde3atdz3erInn3xSN9xwQ+C+GzZsqOeee06dO3fW9OnTFRUVpVtvvTXQv169enruuefUpk0bHTt2THFxcWf07MMp73dbasqUKZowYcIpx3RWS1Da9S1UtD1XRdmH5T1YIF9+sQyPT7JZZXXaZE+KlrNqvKIbpcqeFF2hNZ8rbPEupfZtpqLth1S05aA8+/PlK/TIYpGsMQ450+MV3aiSXDV+WWkPAAAAAACA3zNTBbqXXXaZpk+fHtSWkpISdHziDtDY2FjFx8cHfnr/448/qnXr1kH927Rpc8o58/PzNWHCBC1YsEB79uyR1+tVYWFhyA7dE+e1WCxKT08PzLthwwa1bNlSMTExgT6lIejpPP/883r55ZdVXFxSr3TQoEEaN25c4LzT6QyaOycnRz/99JOGDBmi2267LdDu9XpDauCeeF2VKlUkSc2bNw9qO7lsQan169erqKgoJKgtLi5Wq1bBNVgzMjLKda9l+e6777RlyxbNmTMn0GYYhvx+v7Zv366mTZtq5cqVGj9+vFatWqXc3Fz5/SU/4d+5c6eaNWt2Rs/+ZBX5bks9+OCDGjFiROA4Ly9PNWvWDOlnsVsV3bCSohue2UvAXNUTVPXOtmd07ZkoT53dcCwWi6LrpSi6XsrpOwMAAAAAACCEqQLd2NhYNWjQ4JR9HA5H0LHFYgmEe4ZhyGKxBJ03jNC6oyf661//qg8//FBPPfWUGjRooOjoaF177bWBgLW8856pgQMHasyYMXK5XKpWrZpstuCfoUdHRwfdU+mcL730ktq2DQ74Tr72xDWXjnFyW+l4Jyttf//991W9evWgcye/qC42NrbsGywHv9+vYcOGafjw4SHnatWqpfz8fHXr1k3dunXT7NmzlZaWpp07d6p79+6B51SeZ2+1WkPaTixvUZHvtpTL5frdv7gPAAAAAAAAvx1TBbq/VJMmTfTf//43qG3FihWnvObzzz/X4MGD1a9fP0klNXWzs7MrNG+zZs30yiuvqLCwUNHRJT+X//rrr8t1bWJi4mlD7BNVqVJF1atX17Zt2zRw4MAKrbMiSl/CtnPnzqDyCr+Giy++WOvWrSvze/jhhx904MABPf7444Hdryc/1/I8+7S0NO3duzco/F21alXg/G/13QIAAAAAAABlMVWg63a7tXfv3qA2u92uSpXK9zP1YcOG6emnn9bo0aM1ZMgQrVq1KlAj9uTdm6UaNGigefPmqXfv3rJYLBo7dmyZu1bLcsMNN2jMmDEaMmSIHn74YWVnZ+upp56q0BgVMX78eA0fPlwJCQm68sor5Xa7tWLFCh06dCjo5/+/RHx8vEaOHKn77rtPfr9fl156qfLy8vTVV18pLi4ubD3Z09m+fXtQgCqVfP+jR49Wu3btdPfdd+u2225TbGysNmzYoEWLFmnatGmqVauWnE6npk2bpjvuuENr167VpEmTgsYpz7Pv0qWLcnJyNHXqVF177bVauHChPvjgAyUkJATG+S2+WwAAAAAAAKAs1kgvoCIWLlyoqlWrBn0uvfTScl9ft25dvfnmm5o3b55atGih6dOna8yYMZJCywSUeuaZZ5ScnKxLLrlEvXv3Vvfu3XXxxRdXaN1xcXF67733tH79erVq1UpjxozRE088UaExKmLo0KF6+eWXlZWVpebNm6tz587KyspS3bp1z+o8kyZN0iOPPKIpU6aoadOm6t69u957770znmfEiBFq1apV0GfFihVq0aKFPv30U23evFkdO3ZUq1atNHbsWFWtWlVSyc7arKwsvfHGG2rWrJkef/zxkMC8PM++adOmev755/XPf/5TLVu21LfffquRI0cGjfNbfbcAAAAAAABAOBbjlxR4/R147LHH9MILL+inn36K9FLwG4vEs8/Ly1NiYqKqDPmDrE5TbZAHAAAAAAAo057ny1deFMeV5kRHjhwJ+oX46Zx3idLzzz+v1q1bKzU1VV9++aWefPJJ3XPPPZFeFn4DPHsAAAAAAACY3XkX6G7evFmPPvqocnNzVatWLd1///168MEHI70s/AZ49gAAAAAAADC7877kAvBbouQCAAAAAAD4PaLkQsWdackFU70UDQAAAAAAAADOZw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BLoAAAAAAAAAYBIEugAAAAAAAABgEgS6AAAAAAAAAGAS9kgvADgfbXp6sRISEiK9DAAAAAAAAJgMO3QBAAAAAAAAwCQIdAEAAAAAAADAJAh0AQAAAAAAAMAkCHQBAAAAAAAAwCQIdAEAAAAAAADAJAh0AQAAAAAAAMAkCHQBAAAAAAAAwCQIdAEAAAAAAADAJAh0AQAAAAAAAMAkCHQBAAAAAAAAwCQIdAEAAAAAAADAJAh0AQAAAAAAAMAkCHQBAAAAAAAAwCQIdAEAAP6fvTuPjqpK9z7+q6Qyz4SQhBAIkgBhThRFhAQUDHDFsWkVBCNOjSi2tsjSvqjQCpdGry3aQrciKBenblFpWgEBARWZAggmDCEQAkkYQiYykKnq/YOXaoqqTBBNDvl+1qq1qOfsvc9zovDHj80+AAAAAGAQBLoAAAAAAAAAYBAEugAAAAAAAABgEAS6AAAAAAAAAGAQBLoAAAAAAAAAYBAEugAAAAAAAABgEAS6AAAAAAAAAGAQ5uZuAGiNBs36jVw93Jq7DQAAAAAA0ALtnPHv5m4BLRg7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DMzd0A0FpVFJZp77z1lzw/dsoQeQR6O9RLjxWqIDVHZccKVVlQppqKaslqlYuHWe6BXvIOD1BAbJj8u4TUew+rxaLCtOMq3HtcZTlFqimrlCSZfdzlHRGowB5hCugeJpPJVOc6qW98q6qi8kY9X/fHEuTZ1rdRcwAAAAAAAK50BLrAFaKmslpHl+9WYdpx59fLq1ReXqXy3GKd3nFUPpFBihoTLzdfD6fjy48XK3PZTlXklTpcqywsV2VhuQpTc+UdEaiou+LkHujVpM8DAAAAAAAARxy5ABiUycV+V+yRz3+qNcx1pvRogTKWbpW1xuJwrfxEsdLf3+w0zL1YWXah0t/frMpG7sAFAAAAAABA47FDF2gmrh5mtb0uqt5x5TlFKj1aYFfzbh8gd///7Igtyy1S8f4TDnPN3u7y69JWJlcXlWSeVmWhfeh69sQZFe0/ocAe4baa1WrVkc93yVJRbd+vt7v8OgfL5GLSmUN5qi6ttF2rKirX0RV71GXctfU+jyQFxIbJzd+zzjGuXm4NWgsAAAAAAKA1IdAFmonZy10dknrUO+7Awk0OtbbXRtl9vzjwlST3QC91fWSQzJ7nglFLjUUHF29WWXahw9wLA93iAyd19mSJ3Rg3P091ffgG2/EM1WWVOrBwkyoLymxjzmTkqfjgKflH1382b9v+neQXFVzvOAAAAAAAANjjyAWgBSvLKXQIYM2+HgrsGW5Xs1Y7HpsQ0C3UFuZKkouri4J6hTuMs1qtdt/PHMpzGBMcH2l31q7Z210h13ZyGHd659FangQAAAAAAABNgR26QAt2ausRh1rbqzvKxdX+72I8gn0cxl14JMJ5VSWONc+2vnbfLz6WQZI82ng7qTne88yhPFmtVplMJodrFyo7VqjynCJVl1bKZHaR2dddPhGB8goPqHcuAAAAAABAa0agC7RQVaUVKkzNtauZXF0UfHVHh7F+XdrKLcBLVRe8mKwgNVc+kUEK7Bkuk6tJxQfzlLc1026e2cddQb0j7GpWi/2OXUmyVNU41Goqqx3HVVSrIr9UnsG+DtculLtuv9O6e5C3QgdHK7hfhzrnAwAAAAAAtFYEukALdXp7lqw19kcpBPYMtzv64DwXs6uifhOnwx9v/8/OXKtVx75O1bGvU52ub/b10FX3XC1XD/s/BtwDHF9WVnIkX8HxHR1qzlQVltcb6NamsqBMR5fvVmlWvjre2ueS1gAAAAAAALiScYYu0AJZayzKS8lyqIdc9DK0C/lEBKrbo4PVbuBVkkvdxxaEDOis2MkJ8m4f6HDN76q2DrWCn3N1cvNhVZVWqLqsUnnbjyh/5zGna9dUOO7cbQQe1Y0AACAASURBVKz8Xcd0ctOhy14HAAAAAADgSsMOXaAFKtx7XNUlFXY1n8ggebcPqHWO1WpVwc85yt+dLTk5NuFCpzYfVtWZs4oY0UNuPvY7fgO6h8mjra8q8kouXFw5q/cqZ/Xeenu/eFexJJlMkm9UsAK6h8onMkgebXxkcjGpIr9U+T9lK29rpsNRD8e/O6jg+Ei5XvBiNwAAAAAAgNaOQBdogU5tyXSota1jd64kHVm2y+HMXbOPu3w7BcvF3VVl2YU6e+o/IW1haq7KcorU9cGBMnu72+omF5M6j4lT+uLNqimvanTvzgLYmAeul5uf41EOXqH+irjZXz4dg5T56Q67a5aKap05nKfA2PBG9wAAAAAAAHCl4sgFoIUpyylUWXahXc3N31OBsaG1zilIzXEIc73bByh2cqKifhOnjrf2UbffDXYIhSsLypSz1vEFZZ4hfur68A3y6xJS6z0DuoU63TF8YThs699JmHuhwO5h8grzd6iX5xbXOQ8AAAAAAKC1YYcu0MKc2nrEodb2mo4yudT+9y8Fu3McaqEJMXa7ZU0mk8Jv7Kq8rZl24wpTcxX5X71kuujcXY9Ab3UZ118Vp0t1JvO0qorKZbVY5RbgKb+r2soz2Fdp8761m2NyMckz1K8hj+nAo62Pyo/bB7jVZZWXtBYAAAAAAMCVikAXaEGqSiscdtqazC4Kju9Y57yK/FKHmkeQt0PN1d0ss7e7XVBqqaxWdVml3Hw9HMZLkkewjzyCfRzq5SeKVVlYblfzCg+Qi9m1zl5rU1Pu+DI1F3f+iAIAAAAAALgQRy6gSSQnJ+v2229v7jacyszMlMlk0q5du5q7lXqdTslyeKlYUO8Ip8cYXMjkanKoVRaWOdRq/n946zDf3Lg/CqxWq3KdHNUQHNfBoVacflI1lY5h7YWqSytUmpXvUHcP8mpUXwAAAAAAAFc6At1W7uIgdsiQIfr973/fLL18++23Gjp0qNq0aSNvb2/FxMTo/vvvV3V13WFgfSIjI5Wbm6tevXo1SZ/dunWTu7u7srOzm2S986w1Fp1OyXKoh1zbqd65HkGOO2iPbzyomor//OysVqty1x1wGGf2dpf5oheZnTmcp/zd2U6D2OqzVcpavlvFB0/Zr+ProaDeEQ7j83Yc1d63NujEDxlOw+SK/FId/mSHLFU1Dtf8o9s51AAAAAAAAFoz/j0zWoTU1FSNHDlSU6ZM0ZtvvikvLy+lp6frn//8pywWS/0L1KKyslLu7u4KCwtrkj6///57nT17VmPGjNHixYv1xz/+sUnWlaTCvcdVdabCruYbFSyvUMeXhV0sIDZMRftP2NXKsgu196318o0Kloubq8qyC3X2VInj3B6OP5vKgnIdXbFHJrOLvNsHyiPYWy6uLqosOquSI/myOAl6O97WRy5uzo9bqC6pUO7a/cpdd0De4f7yaOsrF7OLKvLLVHq0wGFXsiQF9YlwemwEAAAAAABAa8YOXdgkJydrw4YNeuONN2QymWQymZSZmamamho9+OCD6ty5s7y8vNStWze98cYbta7zwQcfKDg4WBUV9uHkXXfdpQkTJjid88033yg8PFx//vOf1atXL3Xp0kUjRozQu+++K3f3/xw3sGnTJiUkJMjLy0uRkZGaMmWKSkv/c35sVFSUXn75ZSUnJysgIEAPP/yw0yMX0tLSNGrUKPn6+io0NFTjx49XXl5evT+jhQsXauzYsRo/frzee+89Wa3Weuc01KmLXlYmSW0bsDtXkoJ6t5dPZJBDvbq0UoWpucrfdcxpmGv29VBYYkyt61qrLSrNylf+zmPK256l4vSTjmGuSYoY2UP+XULqb9RqVVlOkQp2Z+v0jqMqyTztNMz1DPVTRFKP+tcDAAAAAABoZQh0YfPGG2/o+uuv18MPP6zc3Fzl5uYqMjJSFotFHTp00Keffqq0tDS98MILev755/Xpp586XWfMmDGqqanR8uXLbbW8vDytWLFCDzzwgNM5YWFhys3N1caNG2vtb8+ePUpKStKdd96p3bt365NPPtH333+vxx9/3G7c3Llz1atXL6WkpGj69OkO6+Tm5ioxMVH9+vXT9u3btXLlSp04cUK//e1v6/z5nDlzRv/4xz903333afjw4SotLdX69evrnFNRUaHi4mK7jzNlOUUqO1ZoV3MP9FJAt9A61z/PZDLpqrHXKKB7w8ZLklf7AMXcP0BuPs5fhtYQbgFe6vzbqxXSP6rWMZ7BPpLJ8Yzf2gT2Clf0hAEye7nVPxgAAAAAAKCV4cgF2AQEBMjd3V3e3t52RxS4urpqxowZtu+dO3fWpk2b9OmnnzoNQb28vDR27FgtWrRIY8aMkSQtXbpUHTp00JAhQ5zee8yYMVq1apUSExMVFhamAQMG6KabbtKECRPk73/uyIG5c+dq7NixtjN+Y2JiNG/ePCUmJmr+/Pny9PSUJN1444165plnbGtnZmba3Wv+/PmKj4/XrFmzbLX33ntPkZGROnDggLp27eq0x48//lgxMTHq2bOnJOmee+7RwoULNXToUKfjJWn27Nl2P7vaON2d27+TTI0IQl093NT5t1erLLtQBam5KjtWqIqCUtWcrZbVapWrh1lu/p7yDg9QQPcw+ceE1Lp+QGyYTG4uKjl8WuXHi1VdWqnqskqZXE0y+3jIK8xfAV3bKbBnuFzMzo9ZOK/9sO4Kub6zitNPqfTIaZWfKlFVYbntfF9XD7M82vjIOzJQbfp2kFc7vwY/MwAAAAAAQGtDoIsGWbBggd59910dOXJE5eXlqqysVL9+/Wod//DDD6t///7Kzs5WRESEFi1apOTk5FoDRFdXVy1atEgvv/yy1q1bp82bN+uVV17RnDlztHXrVoWHhyslJUUHDx7U0qVLbfOsVqssFosOHz6s2NhYSdI111xT57OkpKTo22+/la+vr8O1jIyMWgPdhQsX6r777rN9v++++5SQkKDCwkIFBgY6nfPcc8/p6aeftn0vLi5WZGSkw7hOt/dVp9v71tl3Q3lHBMo7wnk/DWX2clOb3hFq4+QlZ5fCzcdDwf06KLhfhyZZDwAAAAAAoLXiyAXU69NPP9VTTz2liRMnavXq1dq1a5ceeOABVVZW1jonLi5Offv21QcffKAdO3Zoz549Sk5OrvdeERERGj9+vP76178qLS1NZ8+e1YIFCyRJFotFjz76qHbt2mX7/PTTT0pPT1eXLl1sa/j4+NR5D4vFotGjR9uts2vXLqWnpyshIcHpnLS0NG3ZskXPPvuszGazzGazBgwYoPLycn300Ue13svDw0P+/v52HwAAAAAAAOBSsUMXdtzd3VVTU2NX++677zRw4EA99thjtlpGRka9az300EN6/fXXlZ2drWHDhjndmVqXoKAghYeH2156Fh8fr9TUVEVHRzdqnYvFx8frs88+U1RUlMzmhv0WWLhwoRISEvTXv/7Vrr5kyRItXLhQkyZNuqyeAAAAAAAAgIZghy7sREVFacuWLcrMzFReXp4sFouio6O1fft2rVq1SgcOHND06dO1bdu2etcaN26csrOz9c4772jixIl1jv3b3/6mSZMmafXq1crIyFBqaqqmTZum1NRUjR49WpI0bdo0/fjjj5o8ebJtR+3y5cv1xBNPNOoZJ0+erPz8fN17773aunWrDh06pNWrV2vixIkOYbYkVVVVacmSJbr33nvVq1cvu89DDz2klJQU/fTTT43qAQAAAAAAALgUBLqw88wzz8jV1VU9evRQSEiIsrKy9Lvf/U533nmn7r77bl133XU6ffq03W7d2vj7++uuu+6Sr6+vbr/99jrHXnvttSopKdHvfvc79ezZU4mJidq8ebO++OILJSYmSpL69OmjDRs2KD09XYMHD1ZcXJymT5+u8PDwRj1j+/bt9cMPP6impkZJSUnq1auXnnzySQUEBMjFxfG3xPLly3X69GndcccdDtdiYmLUu3dvLVy4sFE9AAAAAAAAAJfCZLVarc3dBK5cw4cPV2xsrObNm9fcrbQIxcXFCggIUO9pw+Xq4dbc7QAAAAAAgBZo54x/N3cL+BWcz4mKiooa9d4lztDFLyI/P1+rV6/WunXr9NZbbzV3OwAAAAAAAMAVgUAXv4j4+HgVFBRozpw56tatW3O3AwAAAAAAAFwRCHTxi8jMzGzuFgAAAAAAAIArDi9FAw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v0/fP/lL+/f3O3AQAAAAAAAINhhy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hLm5GwBao9v+9rDMXm7N3QYAAAAAAFe0bx7/v+ZuAWhy7NAFAAAAAAAAAIMg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MDd3A0BrVX66RD+89OUlz7/hpdvkFexr+5665Eflbj3UqDW6391fHQZ1bfD4s/ml+nHWCtVUVNfbz4UqisuVvy9XRZl5KskpVPnpUlWVVchabZGrh5s8g7zl3ylYYddEqU3XsEY9AwAAAAAAQGtCoAugwfZ+stVpmFuX7B8ztPejzZLV+fXq8kqVlFeqJKdQOT9mqE33cPUcf708/L2aoGMAAAAAAIArC0cuAAZlcvl1f/se335Yp9NyGj2v5mxVrWGuM/n7crXjrbWNDo4BAAAAAABaA3boAs3E7OmmyCHd6h1XnJWvokOn7Gr+HYPlGeRd5zz/qGAFRLWtc4xv+6D6G5VUVVqh/Z+lNGhsfbyCfeXfKVhmTzeVnixWYcZJh8C3NLdImWtS1eW/+jbJPQEAAAAAAK4UBLpAM3Hz8VC3u66pd9y211Y51BoSBAfHtleXUX0uqbeLHViWoqqSCkmSyewiF1eXxu2gNZkUdnUndbwxVv6RbewuFR46qZ3zv1XNWfv1crceJtAFAAAAAAC4CEcuAC1YcdZpFWXm2dXc/T0VGtfxV+vh9L5c5W49bPveOamX3Hw8GjzfJzxA104doV733+AQ5kpS4FXtdNVIx+D5bH6pqs9WXVrTAAAAAAAAVyh26AItWNb6/Q61DjfEyMXsWu/c8rwSHd24XxWF5ZLO7Qj26xCkgM5t5eresN/6NZXV2vfJVtt3n/AARQ3vqZwfMxr4BFJw9/B6xwTFhDqtW6pqJE+3Bt8LAAAAAADgSkegC7RQlWfO6uTOI3Y1k9lFEYNiGjT/+LbDOr7tsEPd7OWmDoO76qoRveXiVncwnPHv3SrPK/n/Nzepx9gBcnFt+o39VovjW9Nc3Fzl5tvwncAAAAAAAACtAUcuAC3Use/TZam22NVC4zrJw9/rstatLq9S5upUbXt9tarKKmsdV5x1WkfX77N9j0zsWu9L1i7VqT1HHWptuofLZDL9IvcDAAAAAAAwKgJdoAWy1Fh07Pt0h3rHBrwMraHOHM3Xz+//UOv90z7aYts569nGR9G39Guye1+o9HiRstbtc6h3HNr9F7kfAAAAAACAkXHkAtACndyZpcricrtawFUh8u8YXOc8n/AAtevXUW26hsonLEBmTzedzS/V6X3Hdejr3aoqqbAbfzotR/npJ9TmojNss9buVcmxAtv32HuulatH0/9xUZ5fop1vrzt3Vu4FIhO7OfQEAAAAAAAAAl2gRTq6wfFlaB0T696dG31rP3kEOB7H4N3OX97t/NW2Z3ttmfOVqsur7K6f3JVlF56WnTqjQyv32L6H9e+s4Nj2jX2EepXkFmnn22ttL207L6R3B3W9M77J7wcAAAAAAHAl4MgFoIUpzjqtosw8u5pHoLdC+kbWOc9ZmHshr2BfhV/XxaF+5mi+3ff9/9hm2zHr5uuhrndd3ZC2G6XocJ5S/rLaaZjbe+IgmVz4owkAAAAAAMAZdugCLUzWesfduR0Gx8jF9fJDTp8wf4daVan9MQylJ4ptv/Zq46PDF+zWtc0pq3CoHVq5R2ZPN7m6uSr61rhaezi9N1e7392omspqu3pY/87qMW5AkzwnAAAAAADAlYpAF2hBKs+c1cmdR+xqLm6uirghpknWry6rdKi5erjVOr44K1/FWfm1Xr9Q7uZDkiSzl1utge6JHUf085JNslZb7Oodb4xVzO1xMplMDboXAAAAAABAa8VWuMu0ePFiBQYGGm7tC2VmZspkMmnXrl2/+L2awpAhQ/T73//e9j0qKkp/+ctfLnl+U41tCsd+SJflorAz7Joouft41DmvKDNPZ/NL6xxjtVp18qejDnWvYN/GN3oJjn1/QHsW/+AQ5kbf1k9d74gnzAUAAAAAAGiAKz7QTU5Olslk0v/8z//Y1b/44otGB0iNDQ5bi/M/44s/I0aM+FXuv23bNj3yyCMNHr9s2TL96U9/avKxl8tSY1H29+kO9Y5D6n4ZmnTuTNpNL/9L+/+53e7IhPOqy6u07+OtKj5y2uFa255N/8Kzix1auUf7PtkmWa22msnFpB7jBihqWM9f/P4AAAAAAABXilZx5IKnp6fmzJmjRx99VEFBQc3dToNUVVU1dwuNMmLECC1atMiu5uFR+67SqqoqubnV/k/9GyMkJKRR49u0afOLjL1cJ3dmqaLI/iVhQTGh8m3fsP9nLVU1Orphv45u2C+vED/5R7aR2dtdFQWlKso87XBWriR5hfgp7Joou9qgGbfXe6/vX/zCYUfwDS/d5nS3b/YPB3Xo37sd6j7tA3Umu0D7P9te630iE7rJO8Sv3n4AAAAAAABaiyt+h64kDRs2TGFhYZo9e3ad4zZt2qSEhAR5eXkpMjJSU6ZMUWnpudBqyJAhOnLkiJ566inbDtQLrVq1SrGxsfL19dWIESOUm5trd33RokWKjY2Vp6enunfvrrffftt27fyRB59++qmGDBkiT09P/d///Z9DfxkZGbrtttsUGhoqX19f9e/fX2vWrLEbExUVpVmzZmnixIny8/NTx44d9fe//91uzNatWxUXFydPT09dc8012rlzp931goICjRs3TiEhIfLy8lJMTIxDWHsxDw8PhYWF2X0uDM9NJpMWLFig2267TT4+Pnr55ZclSWlpaRo1apR8fX0VGhqq8ePHKy8vzzavtLRUEyZMkK+vr8LDw/Xaa6853PvCndP33nuv7rnnHrvrVVVVatu2re0ZLj5G4e2331ZMTIw8PT0VGhqq3/zmN7ZrF4+trKzUs88+q4iICPn4+Oi6667T+vXr6/zZNNTRjY4vQ4tMrH93rjPlp87oxI4jyv4+XXmpOU7DXLOXm3o/MEguZtdLukdDnS0qc1ovOVago+v31/k5W+h8LgAAAAAAQGvVKgJdV1dXzZo1S2+++aaOHTvmdMyePXuUlJSkO++8U7t379Ynn3yi77//Xo8//rikc//0vkOHDpo5c6Zyc3PtAtuysjK9+uqrWrJkiTZu3KisrCw988wztuvvvPOO/vjHP+qVV17R3r17NWvWLE2fPl3vv/++XQ/Tpk3TlClTtHfvXiUlJTn0WFJSolGjRmnNmjXauXOnkpKSNHr0aGVlZdmNe+2112xB7WOPPaZJkyZp3759ks4FpLfccou6deumlJQUvfTSS3a9StL06dOVlpamr7/+Wnv37tX8+fPVtm3bRvzEnXvxxRd12223ac+ePZo4caJyc3OVmJiofv36afv27Vq5cqVOnDih3/72t7Y5U6dO1bfffqvPP/9cq1ev1vr165WSklLrPcaNG6fly5erpKTEVlu1apVKS0t11113OYzfvn27pkyZopkzZ2r//v1auXKlEhISal3/gQce0A8//KCPP/5Yu3fv1pgxYzRixAilpzselSBJFRUVKi4utvs4U5x1WkWH8+xqXsG+CundodZeLuQZ5C1Xj4ZvuPeLbKNrnrpZ/pG/3g5kAAAAAAAAXL5WceSCJN1xxx3q16+fXnzxRS1cuNDh+ty5czV27FjbbsyYmBjNmzdPiYmJmj9/vtq0aSNXV1f5+fkpLCzMbm5VVZUWLFigLl26SJIef/xxzZw503b9T3/6k1577TXdeeedkqTOnTsrLS1Nf/vb33T//ffbxv3+97+3jXGmb9++6tu3r+37yy+/rM8//1zLly+3Bc+SNGrUKD322GOSzoXEr7/+utavX6/u3btr6dKlqqmp0XvvvSdvb2/17NlTx44d06RJk2zzs7KyFBcXp2uuuUbSuR2w9VmxYoV8fe3/uf20adM0ffp02/exY8dq4sSJtu8vvPCC4uPjNWvWLFvtvffeU2RkpA4cOKD27dtr4cKF+uCDDzR8+HBJ0vvvv68OHWoPOZOSkuTj46PPP/9c48ePlyR9+OGHGj16tPz9/R3GZ2VlycfHR7fccov8/PzUqVMnxcXFOV07IyNDH330kY4dO6b27c+dO/vMM89o5cqVWrRokd1znDd79mzNmDGj1n7PO7rBcXduh8FdZXJp2DnP7fp1VHCP9jq9L1cF6Sd05liByvPOqKq0UtYai1w93eQZ6C3/TsEKjeuoNt3DeQkZAAAAAACAAbWaQFeS5syZoxtvvFF/+MMfHK6lpKTo4MGDWrp0qa1mtVplsVh0+PBhxcbG1rqut7e3LcyVpPDwcJ08eVKSdOrUKR09elQPPvigHn74YduY6upqBQQE2K1zPkCtTWlpqWbMmKEVK1YoJydH1dXVKi8vd9ih26dPH9uvTSaTwsLCbP3s3btXffv2lbe3t23M9ddfbzd/0qRJuuuuu7Rjxw7dfPPNuv322zVw4MA6exs6dKjmz59vV7v4/NmLny8lJUXffvutQxAsnQtPy8vLVVlZaddfmzZt1K1b7ccQuLm5acyYMVq6dKnGjx+v0tJSffnll/rwww+djh8+fLg6deqkq666SiNGjNCIESN0xx132P18ztuxY4esVqu6du1qV6+oqFBwcLDT9Z977jk9/fTTtu/FxcWKjIx0GNdz/ED1HF/3z7g+ru5mtesTqXZ9HNdvag05Z/e8LqP6qMuoPvUPBAAAAAAAQL1aVaCbkJCgpKQkPf/880pOTra7ZrFY9Oijj2rKlCkO8zp27Fjnuhe/3MtkMslqtdrWlc4du3DdddfZjXN1tT+71MfHp877TJ06VatWrdKrr76q6OhoeXl56Te/+Y0qKyvr7ed8H+f7qsvIkSN15MgR/fvf/9aaNWt00003afLkyXr11VdrnePj46Po6Og61734+SwWi0aPHq05c+Y4jA0PD6/1GIP6jBs3TomJiTp58qS++eYbeXp6auTIkU7H+vn5aceOHVq/fr1Wr16tF154QS+99JK2bdumwMBAh35dXV2VkpLi8N/OWSgtnTtbuK6XwwEAAAAAAACN0aoCXencP4GPi4tz2GUZHx+v1NTUOkNJd3d31dTUNOp+oaGhioiI0KFDhzRu3LhL6vm87777TsnJybrjjjsknTtTNzMzs1Fr9OjRQ0uWLFF5ebm8vLwkSZs3b3YYFxISouTkZCUnJ2vw4MGaOnVqnYHupYiPj9dnn32mqKgomc2O/ytGR0fLzc1NmzdvtoXqBQUFOnDggBITE2tdd+DAgYqMjNQnn3yir7/+WmPGjJG7u3ut481ms4YNG6Zhw4bpxRdfVGBgoNatW+dw/EVcXJxqamp08uRJDR48+BKfGgAAAAAAALh0reKlaBfq06ePxo0bpzfffNOuPm3aNP3444+aPHmydu3apfT0dC1fvlxPPPGEbUxUVJQ2btyo7Oxs5eXlXbx0rV566SXNnj1bb7zxhg4cOKA9e/Zo0aJF+t///d9G9R4dHa1ly5Zp165d+umnnzR27FjbztuGGjt2rFxcXPTggw8qLS1NX331lUNQ+8ILL+jLL7/UwYMHlZqaqhUrVtR55IR07tiB48eP233q+xlNnjxZ+fn5uvfee7V161YdOnRIq1ev1sSJE1VTUyNfX189+OCDmjp1qtauXauff/5ZycnJcnGp+39bk8mksWPHasGCBfrmm29033331Tp2xYoVmjdvnnbt2qUjR47ogw8+kMVicXqsQ9euXTVu3DhNmDBBy5Yt0+HDh7Vt2zbNivZODAAAIABJREFUmTNHX331VZ09AQAAAAAAAE2h1QW60rmXlF189ECfPn20YcMGpaena/DgwYqLi9P06dMVHh5uGzNz5kxlZmaqS5cuCgkJafD9HnroIb377rtavHixevfurcTERC1evFidO3duVN+vv/66goKCNHDgQI0ePVpJSUmKj49v1Bq+vr7617/+pbS0NMXFxemPf/yjw5EH7u7ueu6559SnTx8lJCTI1dVVH3/8cZ3rrly5UuHh4XafQYMG1Tmnffv2+uGHH1RTU6OkpCT16tVLTz75pAICAmyh7dy5c5WQkKBbb71Vw4YN06BBg3T11VfX+5zjxo1TWlqaIiIidMMNN9Q6LjAwUMuWLdONN96o2NhYLViwQB999JF69uzpdPyiRYs0YcIE/eEPf1C3bt106623asuWLU7PxQUAAAAAAACamsnakENVATSJ4uJiBQQEaMiffyuzl1v9EwAAAAAAwCX75vH/a+4WgFqdz4mKiork7+/f4HmtcocuAAAAAAAAABgR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ASBLgAAAAAAAAAYBIEuAAAAAAAAABgEgS4AAAAAAAAAGIS5uRsAWqMvH31H/v7+zd0GAAAAAAAADIYdugAAAAAAAABgEAS6AAAAAAAAAGAQBLoAAAAAAAAAYBAEugAAAAAAAABgEAS6AAAAAAAAAGAQBLoAAAAAAAAAYBAEugAAAAAAAABgEAS6AAAAAAAAAGAQBLoAAAAAAAAAYBAEugAAAAAAAABgEAS6AAAAAAAAAGAQBLoAAAAAAAAAYBAEugAAAAAAAABgEAS6AAAAAAAAAGAQBLoAAAAAAAAAYBAEugAAAAAAAABgEAS6AAAAAAAAAGAQBLoAAAAAAAAAYBAEugAAAAAAAABgEAS6AAAAAAAAAGAQ5uZuAGiNHv3nVLl7uzd3GwAAAAAAtGjv3/Nmc7cAtDjs0AUAAAAAAAAAgyDQBQAAAAAAAACDINAFAAAAAAAAAIMg0AUAAAAAAAAAgyDQBQAAAAAAAACDINAFAAAAAAAAAIMg0AUAAAAAAAAAgyDQBQAAAAAAAACDINAFAAAAAAAAAIMg0AUAAAAAAAAAgyDQBQAAAAAAAACDINAFAAAAAAAAAIMg0AUAAAAAAAAAgyDQBQAAAAAAAACDINAFAAAAAAAAAIMg0AUAAAAAAAAAgyDQBQAAAAAAAACDINAFAAAAAAAAAIMg0AUAAAAAAAAAgyDQBQAAAAAAAACDINAFAAAAAAAAAIMwN3cDQGtVcqpYy6Z8cMnz75w3Qb4h/vWO27p4o/at2u1Q75LQXTdMGuZ0jsVi0akDx3VyX45OHzqp4uOFKssvVfXZKplcTHL39VRQZLDCe0eqS0J3efp71Xr/D+59q+EPdZGbp9+usB4dLnk+AAAAAADAlYZAF7iCnUo/rv2r9zR63udPLlFp3hnnF2uk8oJSlReUKmd3lnYv26Zr7x+sLomxl9ktAAAAAAAA6sORC4BBmVzq/u1rqa7Rj++sk9VqbfTalWUVDR5bVV6pHxas1cENext9n/rU94wAAAAAAACtDTt0gWbi5uWu2BF96x2Xd/ikTu3PtasFd2knn2DfOuf9vHyHCo/mX1aPkuTi5qp2XcPlF+qvytJKnTyQq/KCUodx2z74TpFXd5aHr6ddvSHPWHy8UNm7jtjVvIJ8FBIdennNAwAAAAAAXGEIdIFm4uHrqf73D6533Fcv/MOhFptUd0halF2g3V9st7tXRcnZRvXn285fPf4rTl0SusvN081Wr66o0uZ31+vQ9/vtxleVVepYymGHoxca8owb561yqHUb1ksuZtdG9QwAAAAAAHClI9AFWrC8jBPKSz9hV/MK9Fan66NrnWO1WvXjO+tkqaqRJHn6e6nn6HilLP2hwfftN+Y6db2pl1zdHANVs4ebBjw8VLk/H1V5YZndtYKs0w2+x3llBaXK2pphV3Nxc1XXYb0avRYAAAAAAMCVjgMqgRZs36rdDrWuN/WSax07Vw+s+VknLziiof+EwfLw86x1vDOxI/o6DXPPM7ubFXxVO4d6dWV1o+4jnevXUmOxq3UeGCNPf69GrwUAAAAAAHClI9AFWqjyojJlbj5oV3Mxu9S5c7Usv0Q7PvrR9j0irpM639D1F+nPanF82ZpPW79GrVFTXaMDa1Md6t3rOVICAAAAAACgtSLQBVqoA2t+th2bcF7U9THyCvSudc6WRRtVVV4pSXLzctOAB4f8Ir1VllboxN4ch3r7Ph0btU7mpnSdLbI/tqFd9/YK7hxyWf0BAAAAAABcqQh0gRbIUl2jA2t+dqjHjqh95+qRLQd1dPsh2/e4e66XT3Djdsw21LYl36m6osquFtojotFBrLMjJWJH9Lms3gAAAAAAAK5kBLpAC3RkS4bDC8dCuoU7PbdWOrdjduvijf8Z2zVM3Yb3/kV62/WPLcrYsM+u5u7joYGP3NiodU4dyNXpQyftaj5t/RTZ/6rL7hEAAAAAAOBKZW7uBgA42rvqJ4dabFLtO1e3L/3BFgC7mF10/SM3ymQyNWlPVqtV2//ve+39yr43s4dZQ/8wSn6hAY1ab+9Kx9253Yb3losLf88EAAAAAABQGwJdoIXJyzihvPQTdjXvNr7qeG0Xp+NPpR/XwfVptu997uivwIg2TdqTpcaiTX9bq0Pf7bermz3cNPSZUQqNjWjUemUFpcramnHRWmbF3NjjsnsFAAAAAAC4khHoAi2Ms3Nluw3vJRdX5ztXi3IKJOu5X5tMJpUXlmnb+9/ZjSnMzneYl5dxwjYusv9VCuvhPJStqazWhjdW6tiOTLu6u6+Hbnp2tEJiwup7JAcH1vwsS43FrtZ5UDd5+Ho2ei0AAAAAAIDWhEAXaEHKi8qUufmgXc3VzVUxN/Vs0Hyr1ar93+xp0Nii7AIVZRdIknxC/JwGupVlFfp27r91Yl+OXd27ja+GPXerAjs0fidwTXWNDqxNdajXdaQEAAAAAAAAzuGwSrR47777rtq2bdvcbfwq0temylJVY1frPKibPP28fvVeyovKtGrm5w5hbkD7II2cedclhbmSlPljus4W2b/wLbxXpAIjgy+5VwAAAAAAgNaCQNegkpOTZTKZHD4HDx6sf3ILU11dLZPJpBUrVji9Pm7cOKWlpTm99mubP3++EhMT5e/vL5PJpJKSkiZb21Jdo/1rfnaox4749Xeulpwq1sqXPlPBkTy7etvoUCW9dKd8gv0ueW1nR0p0b4ZnBAAAAAAAMCKOXDCwESNGaNGiRXa1kJAQp2MrKyvl7u7+a7TV5Ly8vOTl9evvUHWmvLxco0aN0s0336z//u//btK1j2zJUHlBqV0trEeEgjrWvTs5OjFW0YmxdY45uGGvNi1Ya1frktBdN0wa5nT81y9+5tCLycWkwMhg7Vm2vdb7+IUFqHsdRyecOpCr0xkn7eeEBqhDXFSd/QMAAAAAAOAcdugamIeHh8LCwuw+rq6ukqRBgwbpySef1JNPPqng4GCNHDlSkjR37lz16tVL3t7eioyM1OOPP67S0v8Ed+ePN/j666/VvXt3+fr6atSoUTpx4oTdvd955x316NFDHh4eat++vZ588knbtcLCQj300EMKCQlRQECAhg0bpj17GnauqzPOjlyYMWOGQkJC5O/vr0ceeURTp07VNddcY7s+aNAgPfPMM3ZzbrnlFj300EO27xUVFXrmmWcUEREhHx8fDRgwQBs3bqyzl6efflrTpk3Tddddd8nPUxvnO1f7Nvl9GuLiMFeSrBarDn6bpr0rf6r1c2RL3TvE9zp74dvNvWVyMTVZ7wAAAAAAAFcyAt0r2HvvvSdvb2/9+OOPevvttyVJZrNZb731ltLS0rR48WKtXr1azz33nN28M2fO6C9/+YuWLl2qDRs2KCMjQ88++6zt+ptvvqknn3xSkyZN0s8//6wvvvhCXbp0kSRZLBaNHDlSeXl5WrlypbZt26ZevXrppptuUmFhYZM81/vvv685c+bo1Vdf1fbt2xUeHq6///3vjV5nwoQJ2rJliz755BPt3r1bd9xxh5KSknTo0KEm6VM6FxoXFxfbfZw5feikTqUft6v5tvNX5NWdm6yX5lZWUKqsLRl2NbOnm6KH9GimjgAAAAAAAIyHIxcMbMWKFfL19bV9HzlypP7xj3/Yvnfv3l2zZ8+2m/PUU0/Zfh0VFaUZM2boqaee0rx582z1yspK/f3vf1enTp0kSZMnT9af//xnSZLVatUrr7yiZ599Vk888YRtzrXXXitJWrNmjfbv368NGzbYjnh4/fXX9eWXX2rZsmWaOHHiZT/3m2++qUceeUT333+/pHO7dVetWqXq6uoGr3HgwAH985//VE5OjkJDQyVJ06ZN09dff63Fixdr5syZl92nJM2ePVszZsyod9zelT851LoNv7J2rh5Y87MsNRa7WpeE7nL3NuZRIAAAAAAAAM2BQNfAhg4dqvnz59u++/j42F2/8AiC89asWaPZs2dr3759KioqUk1Njc6ePauKigp5eHhIkvz9/W1hriSFh4fr5Mlz557m5ubqxIkTuummm5z2lJKSoqKiIrVp08auXl5eroyMDKdzGmv//v16+umn7WrXXnutNm3a1OA1UlJSZLFYbDuLz6uoqFBEREST9ClJzz33nF2vxcXFioyMdBg36LHhGvTY8Ca778Uacs7uhSZ89HiT99BvzHXqN6bpj6oAAAAAAABoTQh0DczHx0fR0dF1Xr/Q4cOHdcstt2jy5MmaNWuWgoKCtGHDBj3yyCOqqqqyBbpubm5280wmkyyWczsr63s5mcViUYcOHbR27VqHa0FBQQ16roYwmex3rlqtVrvvLi4uDrWqqiq7Pt3c3LRz506HtS7c9Xy5PDw8bD9XAAAAAAAA4HIR6LYiW7dulSS99tprttqHH37YqDWCgoJsge3gwYMdrsfHxysnJ0ceHh5Od6I2hW7dumnr1q269957bbXt27fbjQkJCVFubq7te3V1tVJTU209xcfHq6qqSnl5ebr++ut/kT4BAAAAAACApkag24pER0eroqJCb731lkaNGqXvvvvukl4m9tJLL+mJJ55Q27ZtlZSUpDNnzmjTpk16/PHHlZSUpP79++u2227TnDlzFBMTo5ycHK1YsUJjxoxRXFxcresePnxYu3btsqvFxMQ4jHviiSf02GOPKT4+XgMGDNCHH36otLQ0de3a1Tbmxhtv1LRp0/TVV1/pqquu0quvvqozZ87YrsfGxuruu+/WuHHj9Nprr6lfv346deqU1q5dq7i4OI0YMcJpj8ePH9fx48dtx0fs2bNHXl5e6tSpU5PuQAYAAAAAAACcIdBtRa6++mrNnTvX9lKzIUOGaPbs2UpOTm7UOg8++KAqKir0xhtv6Omnn1bbtm119913Szp31MHKlSv1/PPP6/7771deXp7Cw8OVkJCgdu3a1bnulClTHGrfffedQ+3+++/X4cOH9dRTT6myslL33HOPxo8fr59++s+LxR5++GHt3r1b9913n9zc3DR16lSHHcUffPCB/vSnP+npp59Wdna2QkJCNGDAAN1666219vjWW2/plVdesX0fOHCgJGnJkiW677776nw+AAAAAAAA4HKZrBcfNAoY0NChQxUVFaVFixY1dyt1Ki4uVkBAgO5Z+Ijcvd2bux0AAAAAAFq09+95s7lbAH4x53OioqIi+fv7N3geO3RhOGfOnNHChQt18803y2QyaenSpVq/fr3WrVvX3K0BAAAAAAAAvygCXRiOi4uL/vWvf2nmzJmqqKhQ9+7d9fnnn2vo0KHN3RoAAAAAAADwiyLQheH4+Pho7dq1zd0GAAAAAAAA8Ktzae4GAAAAAAAAAAANQ6ALAAAAAAAAAAZBoAsAAAAAAAAABkGgCwAAAAAAAAAGQaALAAAAAAAAAAZBoAsAAAAAAAAABkGgCwAAAAAAAAAGQaALAAAAAAAAAAZBoAsAAAAAAAAABkGgCwAAAAAAAAAGQaALAAAAAAAAAAZBoAsAAAAAAAAABkGgCwAAAAAAAAAGQaALAAAAAP+PvXuP77n+/z9+f+983tjYhtkwNrSc9XGmnD4ilPSNciYlh3yKfJSolMop9XHqgKI+LclHQkXy2YeczZw2czYzp2Hng22/P/y88/Z+b2at5pXb9XLZ5eL9eD2fz9fj9ab+uHt6vgAAAAyCQBcAAAAAAAAADIJAFwAAAAAAAAAMgkAXAAAAAAAAAAyCQBcAAAAAAAAADIJAFwAAAAAAAAAMgkAXAAAAAAAAAAyCQBcAAAAAAAAADIJAFwAAAAAAAAAMgkAXAAAAAAAAAAyCQBcAAAAAAAAADIJAFwAAAAAAAAAMgkAXAAAAAAAAAAyCQBcAAAAAAAAADIJAFwAAAAAAAAAMgkAXAAAAAAAAAAyCQBcAAAAAAAAADIJAFwAAAAAAAAAMgkAXAAAAAAAAAAzCoawbAO5FC3q9Jy8vr7JuAwAAAAAAAAbDDl0AAAAAAAAAMAgCXQAAAAAAAAAwCAJdAAAAAAAAADAIAl0AAAAAAAAAMAgCXQAAAAAAAAAwCAJdAAAAAAAAADAIAl0AAAAAAAAAMAgCXQAAAAAAAAAwCAJdAAAAAAAAADAIAl0AAAAAAAAAMAgCXQAAAAAAAAAwCAJdAAAAAAAAADAIAl0AAAAAAAAAMAgCXQAAAAAAAAAwCAJdAAAAAAAAADAIAl0AAAAAAAAAMAgCXQAAAAAAAAAwCAJdAAAAAAAAADAIAl0AAAAAAAAAMAgCXQAAAAAAAAAwCIeybgC4F73989tydncp6zYAAAAAAPeoyR1eK+sWAJQQO3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dSXpst7v936J54/+bLR8AsqZP+fn5encsXNKiD2jM7EJOhN7RhcTLkoFRc+7nQunLij6x2gd3XlEKRdTlJOZI3dvd1UIrqCwZmGq37G+HF2cCp2fnZGt49HHlRh3RomHE5VyMUUZKRnKTM2UnZ2dnN2cVS6wnAJCA1W7ZW1Vb1D9jr8LAAAAAACAewWBLvAX8d8vorTp819Kbb2CggL9vPhnbYncrPy8fItrKRdTlHIxRUd3HdXmrzer50s9FXx/iM11ju85pq+mfGXzWr7ydS3nmtKvpCvhUIJ2frdDVe+rql4TH5enr2epPQsAAAAAAMBfBUcuAAZlZ3/Lf74FBbYHltD3c1brf19GWYW5t7p67qqWTVymkzEnSuW+p/af0rKJS5WXe61U1gMAAAAAAPgrYYcuUEac3Zz1QM8Hbjsu8XCiTh84bVGrFFZJXhW8i5znVcFLOZk5ykrLuuPeDkYd1K7vd1nUTHYm1WhYQ14VvXUy5oQuJVwyX8vNztWKd1ZoxMcj5OTqbHNNO3s7BYQGyLeSr1w8XZSTkaMLpy4o8XCi1dhzx84p9tc41W1d9457BwAAAAAA+Csj0AXKiKuXmzo/+/fbjvtk9MdWtQe6WwfBvkF+at67haqEV1GV2lXk6eupxS8u0smYk3fUV0FBgX766Eer+iNju6t+x/qSpLxrefry1S90dNdR8/WUCyn69ZutavNUG8u+qvjqsX/2UmjjGnLxcLVa9/ieY/pi0he6lm25IzfhUAKBLgAAAAAAwC1KfOTC0aNH9corr+jJJ5/U+fPnJUnr1q3TgQMHSq054F6XePiMEg4lWNQ8ynuobhvroDOiXYQ6DOmg2i1r/67zZ09EH9eVpCsWtYrVKprDXEmyd7DXgwMfspob/eMeFdxy9EOF4Iq6r+19NsNcSarWoLqq1a9mVc+/lleS9gEAAAAAAP7SShTobtq0SREREdq2bZtWrFihtLQ0SVJMTIxee+21Um0QuJdtW7nNqtbo4cayd/zjNtfH74i3qlVvUN2qVqlWJbl4uFjUriRd0YWTF+7ofgUFBbp6/qpVvXxl3ztaBwAAAAAA4F5QokD35Zdf1ptvvqmffvpJTk5O5nq7du3066+/llpzwL0s/XKaDmyy3PFu72ivxl0b/6H3PRt/1qrmW8XP5li/IOv62SPW829VUFCg7IxsJRxK0NdvROr88fMW153dnRXxYEQxOwYAAAAAALh3lGib3759+/TFF19Y1StUqKBLly7ZmAHgTu38fqfyci2PHajbpq48ynn8ofdNPpNsVfMo525zrLuPdT050Xr+DUv/+bmO7jxa6HVJcvFwUa9/9pKbl9ttOgUAAAAAALj3lCjQ9fHx0dmzZ1WtmuW5l3v27FHlypVLpTHgXpZ3LU87V++0qj/Q429/+L2zMrKsao4uTjZGSo7Ojla17HTr+cX1QM8H1PL/Wv3hoTUAAAAAAIBRlejIhT59+mj8+PFKSkqSyWRSfn6+Nm/erBdffFH9+vUr7R6Be87BqINKS06zqAXVDVKlWpX+8HvnZuVa1ezsbf+vws7Bup6TmVPie+9YtUPr5q5VZkpGidcAAAAAAAD4KyvRDt2pU6dqwIABqly5sgoKClSnTh3l5eWpT58+euWVV0q7R+Ces93Gy9Ae6PHAn3JvRxdH5WRYhrL51/Jsjs2/lm9Vc3K1vZtXksKb15ZfkJ8K8guUnZ6tc8fPKelo0m/r5eXrwKYDOht/VgNnDpRHec8SPgUAAAAAAMBfU4kCXUdHRy1btkyvv/669uzZo/z8fDVo0EA1a9Ys7f6Ae07i4TNKOJRgUfPy81LtlrX/lPu7uLlYBbo5NnbtXq9b78Z1dncpdG1bL3Q7E3dGX035t1IvpppryYnJ2vDpBnV/sUdx2wYAAAAAALgnlOjIhRtq1KihXr16qXfv3oS5QCnZZmN3buNuTWRnb/+n3L985fJWtfQraTZGSumX063nV7KeX5TKYZXVeXhnq/rBqIPKz7PeAQwAAAAAAHAvK9EO3YKCAi1fvlwbN27U+fPnlZ9vGbqsWLGiVJoD7jXpl9N0YNMBi5qDk4MaPdzoT+shsGagTuw9YVG7ePqi1biCggKb9cDQwDu+Z8Vq/la1nMwcZVxN59gFAAAAAACAm5Roh+7o0aP19NNP6/jx4/Lw8JC3t7fFD1AaJk+erPr165faeiaTSStXrpQknThxQiaTSdHR0aW2fmnY+f0u5eVanlcb8dD9cvNy+9N6qNnEerf9sd3HrGpnYhOUnZFtUfPx91GF4Armz8XdYXvh5HmbdQdnx2LNBwAAAAAAuFeUKNBdunSpVqxYobVr12rx4sVatGiRxU9ZSEpK0ujRoxUaGioXFxf5+/urZcuWmj9/vjIyMsqkp7I0evRoNWrUSM7OziUORSdPniyTyWT+8fb2VqtWrbRp06ZS7vbPFxQUpLNnz+q+++4r61bM8q7ladf3O63qf9bL0G4IqV9NPv4+FrULJy8o+sc95s95udf086KfrebW79RAJpPJ/Pn8iXP6aORC7f0pWtnpWTbvl3AoQT/M/8Gq7unnKZcizuMFAAAAAAC4F5XoyAVvb29Vr169tHspsWPHjqlFixby8fHRW2+9pYiICF27dk2HDx/Wp59+qkqVKumRRx4p0dq5ublydDTeLsGCggINGjRI27ZtU0xMTInXqVu3rtavXy9JSk5O1vTp09W1a1clJCQYeje2vb29AgICyroNCwejDir1UqpFLaReiPxtHEdgy5nYBO3buM+ilpyYbDVu07JNcnZzNn8uX6m8mnb/LTQ2mUzqMKyjvn4j0mLeqpmrdGDTAXlV8NbJmBO6lHDJ4rpXBS81e+xvVvdLjEvUyvdWys7BTgHVA+QX5CcnN2dlpmToUsIlJR1Nsvk8DTo1uP1DAwAAAAAA3GNKtEN38uTJmjJlijIzM0u7nxJ57rnn5ODgoJ07d6p3796qXbu2IiIi9Nhjj+n7779Xt27dzGOvXr2qYcOGqWLFivLy8tKDDz6ovXv3mq/f+Gf+n376qapXry5nZ2cVFBSobdu2GjlypMaMGaNy5crJ399fCxcuVHp6ugYOHChPT0/VqFFDa9euNa+Vl5enwYMHq1q1anJ1dVVYWJjef/99i94HDBigHj16aPr06QoMDJSvr69GjBih3NxcSdLrr7+uiIgIq2du1KiRJk2aVOh3MmfOHI0YMeJ3B+8ODg4KCAhQQECA6tSpoylTpigtLU2HDx+WZPvogitXrshkMumXX36RJP3yyy8ymUzasGGDGjduLDc3NzVv3lxxcXEW95o2bZr8/f3l6empwYMHKyvLekfnokWLVLt2bbm4uChu+OmWAAAgAElEQVQ8PFxz5841X8vJydHzzz+vwMBAubi4KCQkRG+//bbN57LV96pVq1SzZk25urqqXbt2WrJkiUwmk65cuSJJunTpkp588klVqVJFbm5uioiI0JdfflmyL9aG7f+xfhnanezOvXDqgrZ9u83iJ/ViqtW46B+iLcYcjDpoNaZOqzpq2MXy3N6C/AId2XFEu9fssgpzHZwd9Oj4R+Xk6qzC5F/LV+LhRMVsiNHO73bowKYDhYa5lcIqqdWTrYrz2AAAAAAAAPeUEgW6jz/+uC5fvqyKFSsqIiJCDRs2tPj5M126dEk//vijRowYIXd3d5tjbvwT8IKCAj388MNKSkrSmjVrtGvXLjVs2FAPPfSQkpN/28l45MgRRUZG6ptvvrEI/JYsWSI/Pz9t375dI0eO1LPPPqvHH39czZs31+7du9WpUyc9/fTT5iMe8vPzVaVKFUVGRurgwYOaNGmS/vnPfyoy0nLn48aNG3X06FFt3LhRS5Ys0eLFi7V48WJJ0qBBg3Tw4EHt2LHDPD4mJkZ79uzRgAEDSuMrLLbs7GwtXrxYPj4+CgsLu+P5EydO1IwZM7Rz5045ODho0KBB5muRkZF67bXXNHXqVO3cuVOBgYEWYa0kffTRR5o4caKmTp2qQ4cO6a233tKrr76qJUuWSLoeYq9atUqRkZGKi4vT0qVLFRISUqzeTpw4oV69eqlHjx6Kjo7WM888o4kTJ1qMycrKUqNGjbR69Wrt379fw4YN09NPP61t26yD2Buys7OVkpJi8WNL4uFEJRxMsKj5BPgorNmdf8+lpevormr5fy1lZ1/0/ya8K3qr79SnFHx/yO++p529nRp2aaT+7w6Qg5PxdsYDAAAAAAD80Up05MKAAQO0a9cuPfXUU/L397c4M/PPduTIERUUFFgFjH5+fuYdniNGjNA777yjjRs3at++fTp//rycna/vJJw+fbpWrlyp5cuXa9iwYZKu7/T8/PPPVaFCBYs169Wrp1deeUWSNGHCBE2bNk1+fn4aOnSoJGnSpEmaN2+eYmJi9Le//U2Ojo6aMmWKeX61atW0ZcsWRUZGqnfv3uZ6uXLl9OGHH8re3l7h4eF6+OGHtWHDBg0dOlRVqlRRp06dtGjRIjVp0kTS9V2qbdq0+VOOvdi3b588PDwkSRkZGfL09NRXX30lLy+vO15r6tSpatOmjSTp5Zdf1sMPP6ysrCy5uLho9uzZGjRokIYMGSJJevPNN7V+/XqLXbpvvPGGZsyYoUcffVTS9e/z4MGDWrBggfr3769Tp06pZs2aatmypUwmk4KDg4vd2/z58xUWFqb33ntPkhQWFqb9+/dr6tSp5jGVK1fWiy++aP48cuRIrVu3Tl9//bUeeMD2Ttq3337b4s9AYbavtA6FmzzSVCa7Ev2dS6kwmUx6aFB73d++nvas26Nju48q5UKKcrJy5OblpgpVKyisRbgadKwvRxcnm2v4Vw/Qswuf08l9J3Vq/0ldSrikjJQMZVzJUF5enpxcnOTu464KVSuo6n1VVad1HXlX9LG5FgAAAAAAAEoY6H7//ff64Ycf1LJly9Lup8RuDZW3b9+u/Px89e3bV9nZ2ZKkXbt2KS0tTb6+vhZjMzMzdfToUfPn4OBgqzBXku6//37zr+3t7eXr62txHIK///WzTs+fP2+uzZ8/Xx9//LFOnjypzMxM5eTkWL2krG7durK3tzd/DgwM1L59v52FOnToUA0aNEgzZ86Uvb29li1bphkzZtz+SykFYWFhWrVqlSQpNTVVX331lR5//HFt3LhRjRs3vqO1bv7+AgMDJV3/rqpWrapDhw5p+PDhFuObNWumjRs3SpIuXLig06dPa/DgweYAXZKuXbtmPst3wIAB6tChg8LCwtS5c2d17dpVHTt2LFZvcXFx5sD8hqZNm1p8zsvL07Rp0/TVV1/pzJkzys7OVnZ2dqE7w6Xrwf/YsWPNn1NSUhQUFGQ1rse4nuoxrmexei1M/Y4NVL9j6Z87W6FqBXUcVrzv8VYmk0kVQyqqYkhFNenW5PYTAAAAAAAAUKQSBbpBQUEl2qH5RwgNDZXJZFJsbKxF/cbuVVdXV3MtPz9fgYGB5rNdb+bj89uuwMICultfjmYymSxqN0Ll/Px8SdePEXjhhRc0Y8YMNWvWTJ6ennrvvfes/om+rXVvrCFJ3bp1k7Ozs7799ls5OzsrOztbjz32mM0eS5uTk5NCQ0PNnxs0aKCVK1dq9uzZWrp0qez+/w7SgoIC85gb5//eqqjv6nZujPvoo4+sdsPeCMMbNmyo48ePa+3atVq/fr169+6t9u3ba/ny5bddv6CgwOovBW5+JkmaMWOGZs2apdmzZysiIkLu7u4aM2aMcnJyCl3X2dnZvBscAAAAAAAA+L1KFOjOmDFD48aN0/z584t9RukfxdfXVx06dNCHH36okSNHFrlbsmHDhkpKSpKDg8Of0ndUVJSaN2+u5557zly7eSdwcTk4OKh///5atGiRnJ2d9X//939yc3MrzVbviL29vfmFeDd2Mp89e1YNGlzfHXrzucPFVbt2bW3dulX9+vUz17Zu3Wr+tb+/vypXrqxjx46pb9++ha7j5eWlJ554Qk888YR69eqlzp07Kzk5WeXLly/y/uHh4VqzZo1FbefOnRafo6Ki1L17dz311FOSrofM8fHxql27drGfEwAAAAAAAPg9ShToPvXUU8rIyFCNGjXk5uZmtcP05heM/Rnmzp2rFi1aqHHjxpo8ebLuv/9+2dnZaceOHYqNjVWjRo0kSe3bt1ezZs3Uo0cPvfPOOwoLC1NiYqLWrFmjHj163PERArcTGhqqzz77TD/88IOqVaumzz//XDt27FC1atXueK0hQ4aYg8PNmzffdvyRI0eUlpampKQkZWZmmkPWOnXqyMnJSWfOnNFDDz2kzz77zOpogZtdu3ZNSUlJkn47cuHgwYMaP368pOs7oP/2t79p2rRpCgkJ0cWLF83nDN+J0aNHq3///mrcuLFatmypZcuW6cCBAxbnBE+ePFmjRo2Sl5eX/v73vys7O1s7d+7U5cuXNXbsWM2aNUuBgYGqX7++7Ozs9PXXXysgIMBi93VhnnnmGc2cOVPjx4/X4MGDFR0dbX4x3Y2du6Ghofrmm2+0ZcsWlStXTjNnzlRSUhKBLgAAAAAAAP40JQp0Z8+eXdp9/C41atTQnj179NZbb2nChAlKSEiQs7Oz6tSpoxdffNG8Q9ZkMmnNmjWaOHGiBg0apAsXLiggIECtW7c2n39bmoYPH67o6Gg98cQTMplMevLJJ/Xcc89p7dq1d7xWzZo11bx5c126dKnQF3DdbMiQIdq0aZP5843ds8ePH1dISIhyc3MVFxenjIyMItc5cOCA+bxbNzc31ahRQ/PmzbPYSfvpp59q0KBBaty4scLCwvTuu+8W++zaG5544gkdPXpU48ePV1ZWlh577DE9++yz+uGHHyyeyc3NTe+9957GjRsnd3d3RUREaMyYMZIkDw8PvfPOO4qPj5e9vb2aNGmiNWvWmI+FKEq1atW0fPly/eMf/9D777+vZs2aaeLEiXr22WfNRya8+uqrOn78uDp16iQ3NzcNGzZMPXr00NWrV+/oWQEAAAAAAICSMhXcelAo7koFBQUKDw/XM888Y/GSLfxxpk6dqvnz5+v06dOltmZKSoq8vb318rcvy9ndpdTWBQAAAADgTkzu8FpZtwDc827kRFevXr2j95WVaIfuzTIzM61egnW3vDDtr+L8+fP6/PPPdebMGQ0cOLCs2/nLmjt3rpo0aSJfX19t3rxZ7733np5//vmybgsAAAAAAAAwK1Ggm56ervHjxysyMlKXLl2yup6Xl/e7G8Nv/P395efnp4ULF6pcuXJl3c5fVnx8vN58800lJyeratWq+sc//qEJEyaUdVsAAAAAAACAWYkC3XHjxmnjxo2aO3eu+vXrp3/96186c+aMFixYoGnTppV2j/c8TsX4c8yaNUuzZs0q6zYAAAAAAACAQpUo0P3uu+/02WefqW3btho0aJBatWql0NBQBQcHa9myZerbt29p9wkAAAAAAAAA9zy7kkxKTk5WtWrVJF0/Lzc5OVmS1LJlS/33v/8tve4AAAAAAAAAAGYlCnSrV6+uEydOSJLq1KmjyMhISdd37vr4+JRacwAAAAAAAACA35Qo0B04cKD27t0rSZowYYLmzp0rZ2dnvfDCC3rppZdKtUEAAAAAAAAAwHUlOkP3hRdeMP+6Xbt2io2N1c6dO1WjRg3Vq1ev1JoDAAAAAAAAAPymRIGuJG3YsEEbNmzQ+fPnlZ+fb3Ht008//d2NAQAAAAAAAAAslSjQnTJlil5//XU1btxYgYGBMplMpd0XAAAAAAAAAOAWJQp058+fr8WLF+vpp58u7X4AAAAAAAAAAIUo0UvRcnJy1Lx589LuBQAAAAAAAABQhBIFukOGDNEXX3xR2r0AAAAAAAAAAIpQoiMXsrKytHDhQq1fv17333+/HB0dLa7PnDmzVJoDAAAAAAAAAPymRIFuTEyM6tevL0nav3+/xTVekAYAAAAAAAAAf4wSBbobN24s7T4AAAAAAAAAALdRojN0AQAAAAAAAAB/PgJdAAAAAAAAADAIAl0AAAAAAAAAMAgCXQAAAAAAAAAwCAJdAAAAAAAAADAIAl0AAAAAAAAAMAgCXQAAAAAAAAAwCAJdAAAAAAAAADAIAl0AAAAAAAAAMAgCXQAAAAAAAAAwCAJdAAAAAAAAADAIAl0AAAAAAAAAMAgCXQAAAAAAAAAwCAJdAAAAAAAAADAIAl0AAAAAAAAAMAgCXQAAAAAAAAAwCAJdAAAAAAAAADAIAl0AAAAAAAAAMAgCXQAAAAAAAAAwCIeybgC4F014cIK8vLzKug0AAAAAAAAYDDt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cyroB4F60eNcncvVwLes2AAAAACtDmwwv6xYAAEAR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D3smFNn73jOf+KmiNHZ0eLWnZmtmJ3xulozDGdij2li4kXlZKcqpysHDk6O8qznKeqhlVVg7b11PDBBnJ0cixkdUtpV9K0+bstionap/MJF5R+NV2unq7yDfRVRPO6avlIC5XzL1fkGrnZuToVd1rHDxzX8QMndHz/cV1MvGQ1buH2ecX/EgAAAAAAAO5RBLqAwZ09kaQ3npqqaznXbF7PzshWdka2Lp65qN0/79Z3H32vwa8PVLW6IUWuu3P9Li1750ulX023qKcmpyo1OVUnDpzQj0vX67GRPdW2V5tC11n2zpfasvrXO34uAAAAAAAAWOPIBcDgruXkFhrm2nL+9HnNev59JcQnFDpm27rt+uiVT6zC3FtlZ2bri3f/rR+X/lTomIKCgmL3BgAAAAAAgKKxQxe4izTv1kyu7i5FjrGzL/rvYdy93BVav4a8fb11+fxlHd4dr+zMbIsxWelZ+vK9r/TSwn9Yzb+UlKylb3+hgnzLILZqeJBCaoco6WSSDu+Ot7i24l8rFdY4TMHhVYvsTZIqBlXQ5fNXlJude9uxAAAAAAAAsESgC9xFug5+WH6VfEs0N7ReDXXq11ERze+zCH2TzyXrw7HzrHbkxkcf0cXES1b3W7XgO6sAuHm3Zur/ytMymUySpO8+Wq3vPvrefD0/L1/fzFmhsXPHWPUVHF5V5QPKq/p91VStbog8fDw0oftEXTqbXKLnBAAAAAAAuJcR6AIG5+rhpmFvDVHj9o1sXi/vX14DJvXTm0+/ZXXtzNEzFoFuVkaWdm3YbTHGzt5Oj47oYQ5zJenvA/+uDV9tVEZKhrkWt+uwLp65KL/KfhbzH3yiXYmeCwAAAAAAANYIdIG7yKHth5R2JU3pKRlycnGSTwVvVY+oriqhlQud41fJ97a7equGBcnF3UVZ6VkW9dwsy2MPDu+KV05WjkWtcmhleZX3sqg5ONirVoOait6011wrKCjQvi371e7xtkX2AgAAAAAAgJIj0AXuIp+/tcxmvUpoZfV4trvubxVRonULCgpsvpysfEA5i88nY09ajQkI9re5ZkBIgHRToCtJp2JPl6g/AAAAAAAAFE/Rb1cCcFdIOHJGH/5jrlZ//P3tB9twaEessjMsz8X1LOehqre8xOx8wgWruV7lPW2u6VnOum5rPgAAAAAAAEoPgS5gIKsWrtbO9bvuaE52Vo4iZ35tVW/bq40cHC036WemZVqNc3Jxtrmuk4uTVc3WfAAAAAAAAJQejlwAypCdvZ3ua15X9VrdrxoR1eVbyVcF+QU6d+qcNn69Sb9+v9XqqIQV/1qphg82kJ3d7f8+Jjc7V/PHLVDisbMW9ZA6wercv5PV+FvPz5Ukewfb97F3sLeqZWdm2xgJAAAAAACA0kKgC5Shad+9JR8/b6t6cO1gDZjUT1VqVlbkrOUW1y6euajTcacVXDu4yLUz0zL1rxfn6fDueIt6xaAKGjH9WTk6OVrNsbXrNu9ans31bdWdXW3v5gUAAAAAAEDp4MgFoAzZCnNv9mDvdnL3dreqn4or+uVjKckpmv7sLBthbkWNnTtG3oXc19XD1aqWnWm9a1eScmzsxrU1HwAAAAAAAKWHQBe4i9nZ28m/qr9VPe1KWqFzLiZe0rtDZ+j0LaFvUK0qGrfwHyrvX77QuRWrVLCqpSSn2BybkpxarPkAAAAAAAAoPRy5ANzlMlIzrGqFHW2QeDRRs0fN0ZULVy3qtRrV0oj3ht92B21wuPUxDkknztkce/bEWata1fCgItcHAAAAAADA78MO3T/QL7/8IpPJpCtXrpTJfNzdojft1bVCzqe9IfFoos6dtA5U/Sr7WdWO7Tum956ZaRXmNmhXX6Pff75YxyHUaljT6hzdxGOJSrlkuUs3NydX8XuOWNRMJpMimt9323sAAAAAAACg5O6KQHfAgAEymUwymUxydHRU9erV9eKLLyo9Pf13r20ymbRy5cpS6PKPERISotmzZ9u81rx5c509e1be3kWfs/p73fjuC/u52ZYtW9SlSxeVK1dOLi4uioiI0IwZM5SXl2e1pouLi06ePGlR79GjhwYMGFBkPwsWLFC9evXk7u4uHx8fNWjQQO+8806pPOvdZNXC1Zr8xBT9snyTsjKyrK6fijut+RM+UkFBgUXdycVJYY3DLGoHfj2oWc/PUXqK5X8zrXu20jNvD7X5AjRbXNxd1OjBBha1/Lx8rfjXSos+vv9kjTLTMi3GhTWqZTNoBgAAAAAAQOm5a45c6Ny5sxYtWqTc3FxFRUVpyJAhSk9P17x580q0Xk5OjpycnG4/8C7m5OSkgICAP/w+Z89a/9P5EydOqEOHDurfv7+59u2336p3794aOHCgNm7cKB8fH61fv17jxo3T1q1bFRkZaREAm0wmTZo0SUuWLCl2L5988onGjh2rOXPmqE2bNsrOzlZMTIwOHjz4+x6yGHJzc+XoWLzgs7ScP31BX7z7b0XOWq6QOsGqWLWiTDLp3KlzOrrvmAryC6zmdOjbXs437aJNPJqoD/8xV3m37Pb18PGQo7ODvp69vND7121WV/c1q2tRe+SZbtq9MVrZN730bMvqX5VwJEEhtUN09kSS4vdYvmzNzt5Oj4161OY99v96QAd+PWBRS0+xPkbiq5mRFp9D6oTogc5NC+0dAAAAAADgXnRX7NCVJGdnZwUEBCgoKEh9+vRR3759LXbWbtq0SU2bNpWzs7MCAwP18ssv69q1a+brbdu21fPPP6+xY8fKz89PHTp0UEhIiCSpZ8+eMplM5s8DBgxQjx49LO4/ZswYtW3b1vw5NTVVffv2lbu7uwIDAzVr1iy1bdtWY8aMMY9ZunSpGjduLE9PTwUEBKhPnz46f/58qX0nto5c+OijjxQUFCQ3Nzf17NlTM2fOlI+Pj/n60aNH1b17d/n7+8vDw0NNmjTR+vXri7xPQECAxY+Xl5eGDx+uxo0bm3cPp6ena+jQoXrkkUe0cOFC1a9fXyEhIRoyZIiWLFmi5cuXKzLSMpAbOXKkli5dqn379hX7mb/77jv17t1bgwcPVmhoqOrWrasnn3xSb7zxhnnMjh071KFDB/n5+cnb21tt2rTR7t27LdaJjY1Vy5Yt5eLiojp16mj9+vUWu7VPnDghk8mkyMhItW3bVi4uLlq6dKmk67uQW7duLVdXVwUFBWnUqFEWu8Xnzp2rmjVrysXFRf7+/urVq1exn68w13Kv6cjeo9ry3a/a/N0WHdl71GaYW7tpuLoM7GxRS72SZhXmStdfnLbh3xuL/Dm277jVPN9AXz01oY9Mdpa7s0/FntZ/v42yCnMlqedz3RUcXtXmsx3bd9zqvlnp1juSbx1zcNshm+sBAAAAAADcy+6aQPdWrq6uys3NlSSdOXNGXbp0UZMmTbR3717NmzdPn3zyid58802LOUuWLJGDg4M2b96sBQsWaMeOHZKkRYsW6ezZs+bPxTF27Fht3rxZq1at0k8//aSoqCir0DAnJ0dvvPGG9u7dq5UrV+r48eO3PU7g99i8ebOGDx+u0aNHKzo6Wh06dNDUqVMtxqSlpalLly5av3699uzZo06dOqlbt246depUse8zcOBAXblyRV9//bUcHK5v4v7xxx916dIlvfjii1bju3Xrplq1aunLL7+0qDdv3lxdu3bVhAkTin3vgIAAbd261eqohpulpqaqf//+ioqK0tatW1WzZk116dJFqampkqT8/Hz16NFDbm5u2rZtmxYuXKiJEyfaXGv8+PEaNWqUDh06pE6dOmnfvn3q1KmTHn30UcXExOirr77S//73Pz3//POSpJ07d2rUqFF6/fXXFRcXp3Xr1ql169aF9pqdna2UlBSLnxsqVQuwOtKiMCY7kx58op1GTH+22Mcn/B4PdG6qoW8MlruXe5HjnF2d9eRLT6jT0x3/8J4AAAAAAABwFx25cLPt27friy++0EMPPSTp+o7IoKAgffjhhzKZTAoPD1diYqLGjx+vSZMmyc7uei4dGhqqd99912o9Hx+fOzq6IDU1VUuWLLHoYdGiRapUqZLFuEGDBpl/Xb16dc2ZM0dNmzZVWlqaPDw87vi5b+eDDz7Q3//+d3OoWqtWLW3ZskWrV682j6lXr57q1atn/vzmm2/q22+/1apVq8yhZFHefvttrV69Wlu2bJGf32/noR4+fFiSVLt2bZvzwsPDzWNu9tZbb6levXqKiopSq1atbnv/1157TY8++qhCQkJUq1YtNWvWTF26dFGvXr3Mv88PPvigxZwFCxaoXLly2rRpk7p27aoff/xRR48e1S+//GL+fZ86dao6dOhgdb8xY8bo0Ud/Oyrg5ZdfVp8+fcw7sWvWrGk+/mHevHk6deqU3N3d1bVrV3l6eio4OFgNGjSwWveGt99+W1OmTLF5bcibg9VzRA/t33JA8XvidfZEkpKTLisrI0smO5PcPN0UEBKgWg1C1bxrc/lV8r3t91eaGndopPAmYfrfqi2KiYrR+dMXlJ6SLlcPV/kG+iqiRV216t5S5fzL/al9AQAAAAAA3MvumkB39erV8vDw0LVr15Sbm6vu3bvrgw8+kCQdOnRIzZo1s9jN2KJFC6WlpSkhIUFVq17/p96NGzculV6OHTum3NxcNW362/md3t7eCguzfBHVnj17NHnyZEVHRys5OVn5+fmSpFOnTqlOnTql0svN4uLi1LNnT4ta06ZNLQLd9PR0TZkyRatXr1ZiYqKuXbumzMzMYu3QXbNmjV599VV9+eWXFqHwzW59QdfNdVu7TevWrat+/fpp/Pjx2rJly217CAwM1K+//qr9+/dr06ZN2rJli/r376+PP/5Y69atk52dnc6fP69Jkybp559/1rlz55SXl6eMjAzzM8bFxSkoKMgixL/59/Jmt/6Z2bVrl44cOaJly5ZZPFt+fr6OHz+uDh06KDg4WNWrV1fnzp3VuXNn9ezZU25ubjbXnzBhgsaOHWv+nJKSoqCgIPNn30BftXmstdo8Vvgu39sJa1RLC7eX7Kzp2/Hw8VDnfh3VuV/Jd+A+MqyrHhnWtRS7AgAAAAAAuHfdNYFuu3btNG/ePDk6OqpSpUoWL6eyFRbeCBZvrru7F/3Pw2+ws7OzCiZvHO9Q2No316XrwWnHjh3VsWNHLV26VBUqVNCpU6fUqVMn5eTkFKuPO1XU93DDSy+9pB9++EHTp09XaGioXF1d1atXr9v2dPjwYfXp00cvv/yyHn/8cavrtWrVknQ9XG/evLnV9djY2EJD7ClTpqhWrVoWZyLfzn333af77rtPI0aM0P/+9z+1atVKmzZtUrt27TRgwABduHBBs2fPVnBwsJydndWsWTPzMxYWLtty65+Z/Px8PfPMMxo1apTV2B08vUkAACAASURBVKpVq8rJyUm7d+/WL7/8oh9//FGTJk3S5MmTtWPHDouzjG9wdnaWs7NzsZ8bAAAAAAAAKMpdc4auu7u7QkNDFRwcbBHmSlKdOnW0ZcsWi/Byy5Yt8vT0VOXKlYtc19HRUXl5li+MqlChgs6ePWtRi46ONv+6Ro0acnR01Pbt2821lJQUxcf/9jKo2NhYXbx4UdOmTVOrVq0UHh5eqi9EsyU8PNyiJ+n6ma43i4qK0oABA9SzZ09FREQoICBAJ06cKHLdlJQUde/eXa1bt7Z4+djNOnbsqPLly2vGjBlW11atWqX4+Hg9+eSTNucGBQXp+eef1z//+U+r34viuBEU33gxWVRUlEaNGqUuXbqobt26cnZ21sWLF83jw8PDderUKZ07d85cK+75yQ0bNtSBAwcUGhpq9ePk5CRJcnBwUPv27fXuu+8qJiZGJ06c0M8//3zHzwUAAAAAAADcqbsm0C3Kc889p9OnT2vkyJGKjY3Vf/7zH7322msaO3as+VzVwoSEhGjDhg1KSkrS5cuXJV0/g3Xnzp367LPPFB8fr9dee0379+83z/H09FT//v310ksvaePGjTpw4IAGDRokOzs7887PG7s1P/jgAx07dkyrVq0qNAy9nTNnzig6OtriJzk52WrcyJEjtWbNGs2cOVPx8fFasGCB1q5da7EbNTQ0VCtWrFB0dLT27t2rPn36mI+CsKWgoEB9+/ZVenq6pk+frnPnzikpKcniJy8vT+7u7lqwYIH+85//aNiwYeYg85NPPtGAAQPUq1cv9e7du9D7TJgwQYmJiVq/fn2R38Wzzz6rN954Q5s3b9bJkye1detW9evXTxUqVFCzZs3Mz/j555/r0KFD2rZtm/r27StXV1fzGh06dFCNGjXUv39/xcTEaPPmzeaXot1u5+748eP166+/asSIEYqOjlZ8fLxWrVqlkSNHSrp+NMicOXMUHR2tkydP6rPPPlN+fr7VcRwAAAAAAADAH8EQgW7lypW1Zs0abd++XfXq1dPw4cM1ePBgvfLKK7edO2PGDP30008KCgoyv7yqU6dOevXVVzVu3Dg1adJEqamp6tevn8W8mTNnqlmzZuratavat2+vFi1aqHbt2nJxcZF0fZfv4sWL9fXXX6tOnTqaNm2apk+fXqLnmz59uho0aGDxs2rVKqtxLVq00Pz58zVz5kzVq1dP69at0wsvvGDuSZJmzZqlcuXKqXnz5urWrZs6deqkhg0bFnrvU6dOafXq1Tp9+rTCwsIUGBho9XP69GlJUq9evbRx40adPn1arVu3VlhYmGbOnKmJEyfq3//+d5Fhafny5TV+/HhlZWUV+V20b99eW7du1eOPP65atWrpsccek4uLizZs2CBf3+svBfv00091+fJlNWjQQE8//bRGjRqlihUrmtewt7fXypUrlZaWpiZNmmjIkCHmPys3f1e23H///dq0aZPi4+PVqlUrNWjQQK+++qoCAwMlXX/B3ooVK/Tggw+qdu3amj9/vr788kvVrVu3yHUBAAAAAACA0mAqKOwtV7CQnp6uypUra8aMGRo8eHBZt2M2dOhQxcbGKioqqqxbuatt3rxZLVu21JEjR1SjRo0y6yMlJUXe3t56/+eZcvVwvf0EAAAA4E82tMnwsm4BAIB7wo2c6OrVq/Ly8ir2vLvmpWh3mz179ig2NlZNmzbV1atX9frrr0uSunfvXqZ9TZ8+XR06dJC7u7vWrl2rJUuWaO7cuWXa093o22+/lYeHh2rWrKkjR45o9OjRatGiRZmGuQAAAAAAAMDvRaBbhOnTpysuLk5OTk5q1KiRoqKi5OfnV6Y9bd++Xe+++65SU1NVvXp1zZkzR0OGDCnTnu5GqampGjdunE6fPi0/Pz+1b9/e5gvdAAAAAAAAACPhyAXgT8SRCwAAALjbceQCAAB/jpIeuWCIl6IBAAAAAAAAAAh0AQAAAAAAAMAw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CHQBAAAAAAAAwCAIdAEAAAAAAADAIAh0AQAAAAAAAMAgHMq6AeBeNKDRYHl5eZV1GwAAAAAAADAYdugCAAAAAAAAgEEQ6AIAAAAAAACAQRDoAgAAAAAAAIBBEOgCAAAAAAAAgEEQ6AIAAAAAAACAQRDoAgAAAAAAAIBBEOgCAAAAAAAAgEEQ6AIAAAAAAACAQRDoAgAAAAAAAIBBEOgCAAAAAAAAgEEQ6AIAAAAAAACAQRDoAgAAAAAAAIBBEOgCAAAAAAAAgEEQ6AIAAAAAAACAQRDoAgAAAAAAAIBBEOgCAAAAAAAAgEEQ6AIAAAAAAACAQRDoAgAAAAAAAIBBEOgCAAAAAAAAgEEQ6AIAAAAAAACAQTiUdQPAvWjd4e/k5uFW1m0AAADgD9I1vGdZtwAAAP6i2KELAAAAAAAAAAZBoAsAAAAAAAAABkGgCwAAAAAAAAAGQaALAAAAAAAAAAZBoAsAAAAAAAAABkGgCwAAAAAAAAAGQaALAAAAAAAAAAZBoAsAAAAAAAAABkGgCwAAAAAAAAAGQaALAAAAAAAAAAZBoAsAAAAAAAAABkGgCwAAAAAAAAAGQaALAAAAAAAAAAZBoAsAAAAAAAAABkGgCwAAAAAAAAAGQaALAAAAAAAAAAZBoAsAAAAAAAAABkGgCwAAAAAAAAAGQaALAAAAAAAAAAZBoAsAAAAAAAAABkGgCwAAAAAAAAAG4VDWDQCwlJGeqRFdR+li0iWra28teV0RTe8rdG7c3sP67/dRiouJV9LpJGWkZaqgoECubi6qWLmiQuvWUPNOzdSwRf077ut84gU93220MjOyrK59vH6+/CtXtDkvJztHxw4eV1zMYR2OiVdcTLzOJZyzGvfdoRV33BMAAAAAAMC9hkAXuMssnv6ZzTC3KFkZWZo98UNtXrfF5vXUq2lKvZqmoweP6Yevf1KdRrX18qwXVa5CuWLfY96UBTbD3NuZO2WBNny78Y7nAQAAAAAAwBpHLgB3kYO7D2ndVz/e8bzp42YXGubavM+uQ3pt2Bu6lnutWON/Wf1f7fzv7jvuS5IKCko0DQAAAAAAADYQ6AJ3idycXH04aZ4K7jABPXLgqLZt2G5V9y7vpbbdWqv9ow+qoo3jEI7HntBWG/NulXolVR+//ekd9VSUwKqBcnJ2KrX1AAAAAAAA7iUcuQDcJSIXfKPTRxPMnz29PZR6Ne228w7tibWq+Vfx1+xvpsvDy13S9bB4Qr9XFbf3sMW42Og4tezcvMj1P562SFeTUyRJDo4OcnR0uKOjF0LrVleFQD+F16ulWvfXklc5Tw1+6BmdT7xQ7DUAAAAAAABwHYEucBc4deS0ln/020vBOjz6kM6eTtL+HQduOzc3J9eq9reHmprDXElydHJU6y4trQLdvLy8ItfeszlaP//nF/PnJ4b30k/fbLijQLfbUw8XeywAAAAAAACKxpELQBnLz8/XB6/ONZ9n6+Pno0Hj+hd7fqXgSla1K5euFKtWtUZQoetmZWZr7pQF5s/BNauq19BHi90XAAAAAAAASh+BLlDG1ny5TrHRcebPw18ZIg9vj2LPb9SqgSpWqmBRi1q7+f+xd9/xNZ///8efJ0F2YhPEjBB7xK49okqpamsUqVmqWru+Voi9V4PSokZR1Mfeo0bVjBlbxKwZkQghye8Pv5w6zgmJ0Tg87rdbbre8X+/rut7X++hfz155Ha2av0bhd+7pfsR9bV+zUyvmrjYZkzp9alWuVynBdedN+k3XLv4jSbKxsdG3AR2VIiWH+gEAAAAAAJIT6QyQjG5cvalfx80zXpepXloVfJ/f0/ZZKVOlVK9x3RXQcajCbt2VJMXGxGpqwHRNDZhucU7aDGnUN7C3HJ0cLN4/c+yslv+60nhdt9mHylfUK0n7AgAAAAAAwOvHCV0gGU0Z9JOiIqMkSU4ujurQv91LreNVJK8m/jFWn7b5RLYpbJ87tsFXH2vK6knKW8jT4v2YxzGa1C9QsTGxkqSMWTKo+ffNXmpfAAAAAAAAeL0IdIFk8ueqHdq7dZ/xumW35kqXMe1LrRUbG6s/V+/Q5mVbFPP4+V909r9ZKzS5/xSLPXUlaenM/+lc8Hnj9TcDv5a9o/1L7QsAAAAAAACvFy0XgGQQcTdC04f9bLwu6FNAtT+v9dLrje4+TtvX7DSppU7npkKlCsre0V6nDp9W6JmLkqS4uDhtX7NTZ46d1agFw+WWxtU458qFq1oQuMh4XfXjyirxQfGX3hcAAAAAAABeLwJdIBksmPK7sd9tKrtU+nZQRxkMhpdaa/vqHWZhbt7Cngr4eYCcXJwkPTnBO2P4TK2Ys8o45mroNf06dq6+DehorE0bMkPRD6IlSW5pXdXmh1YvtScAAAAAAAC8GQS6QDK4fP6y8fcM7um1+rc1ZmOuhl41q62ct1q7N/4tSWrR9UvZ2dtpy4o/zcY16fi5McyVJBsbGzX/rqlWzl2tuLg4Y337mp3q6N9etrZP+u5eOnvp331lyaCFU/49rRvv3t0Is9qCwEVydHJQKns7tez6pcV3BgAAAAAAwKsj0AWS2eWQK7occiVRY3et3238vUmnxrKzt9MVC3Mze2Q2qzk4Ocg1jYvu3g431qIioxR+O1xpMqQxG3/m6FmdOXo2UfvauHSzpCdf7EagCwAAAAAA8ObwpWgJ8PPzU4MGDZI0J2fOnBo/fvwb2tF/r0qVKvr++++N1+/a+70rUqQ0//8y/1z6x6wWFRml8Dv3zOop7VK9kX0BAAAAAADg9XvnAl0/Pz8ZDAbjT7p06VS7dm0dPnz4jT977969ateu3Rt/zrO2bt0qg8GgsLCw17ru0qVLFRAQ8FrXtORN7f994Z7d/DTugsBFuh8ZZbyOi4vTnAnzTdotSE/65Dq7Oj07HQAAAAAAAG+pd7LlQu3atTVz5kxJ0rVr19S3b1/VrVtXoaGhb/S5GTJkeKPr/9fSpk37Wtd79OiRUqZM+VrXtFYDpvWVo7Pjc8f0btFPR/ceM6kNnT1IhUsXMqmVr1VOuzftMamdPHxa7Wt/oyKlCymVfSqdOnxaoWcumj2jfK1yJtc/b5r2wr23rt5e16/cMKnN2DhVmbJmtDh+//YDOrD9oEnNUh/e6UN/NrnOWySvqtSt9ML9AAAAAAAAvE/euRO6kmRnZ6fMmTMrc+bMKlasmHr16qWLFy/qxo1/Q6jLly/riy++UJo0aZQuXTrVr19fISEhCa557949NWvWTE5OTnJ3d9e4ceOe25IgJCREBoNBQUFBxvthYWEyGAzaunWrpH9Ppq5bt07FixeXg4ODqlWrpuvXr2vNmjXy9vaWq6urmjRpovv37yf6/f39/VWsWDGT2vjx45UzZ07jdXxLiYEDBypjxoxydXVV+/btFR0dbRzz7Ps96+7du2rXrp1xfrVq1XTo0CGzffzyyy/KnTu37OzszE6IJtbMmTPl7e0te3t75c+fX4GBgSb3e/XqJS8vLzk6Oip37tzq16+fHj16ZDJm8ODBypgxo1xcXNSmTRv98MMPJp+Tpfdt0KCB/Pz8jNfR0dHq2bOnsmbNKicnJ5UpU8b475lcKtetqAIlvc3qYTfD9OfqHdq4dLPFMDdthjRq2umLN76/k4dOafmcVSY/UU+dHo737JiDOw9ZWA0AAAAAAOD99k4Guk+LiIjQvHnz5OnpqXTp0kmS7t+/r6pVq8rZ2Vl//vmnduzYIWdnZ9WuXdsk0Hxa165dtXPnTi1fvlwbNmzQ9u3bdeDAgdeyR39/f02ePFm7du3SxYsX9fnnn2v8+PGaP3++Vq1apQ0bNmjSpEmv5VlP27Rpk4KDg7Vlyxb99ttv+uOPPzRw4MBEzY2Li9NHH32ka9euafXq1dq/f79KlCih6tWr6/bt28ZxZ86c0aJFi7RkyRKTcDsppk+frj59+mjIkCEKDg7W0KFD1a9fP82ePds4xsXFRbNmzdLx48c1YcIETZ8+XePGjTPenzdvnoYMGaIRI0Zo//79yp49u6ZMmZLkvXz11VfauXOnFixYoMOHD+uzzz5T7dq1dfr0aYvjHz58qPDwcJOf183GxkYDpvZRuZplEz3Hs1AeDfs1QKnTpX7t+wEAAAAAAMCb8062XFi5cqWcnZ0lSZGRkXJ3d9fKlStlY/Mkv16wYIFsbGw0Y8YMGQwGSU9OgKZOnVpbt25VrVq1TNa7d++eZs+erfnz56t69erG8VmyZHkt+x08eLAqVKggSWrdurV69+6ts2fPKnfu3JKkRo0aacuWLerVq9dreV68VKlS6ZdffpGjo6MKFiyoQYMGqUePHgoICDB+VgnZsmWLjhw5ouvXr8vOzk6SNHr0aC1btkyLFy829hKOjo7WnDlzXqkdRUBAgMaMGaOGDRtKknLlyqXjx49r2rRpatmypSSpb9++xvE5c+ZUt27dtHDhQvXs2VOSNGnSJLVu3VpfffWVJKl///5av369IiLM//Q/IWfPntVvv/2mS5cuGf/tu3fvrrVr12rmzJkaOnSo2Zxhw4YlOiR/FY7Ojvq/iT116shpbV+9QycPndLV0GuKvHdfsbGxcnRyUHr39MpTILfK1yyrkpVKvPDfGAAAAAAAAG+fdzLQrVq1qvH05e3btxUYGKgPP/xQe/bsUY4cObR//36dOXNGLi4uJvMePHigs2fPmq137tw5PXr0SKVLlzbW3NzclC9fvtey3yJFihh/z5Qpk7FtwNO1PXv2WJr6SooWLSpHx3/7uJYrV04RERG6ePGicuTI8dy5+/fvV0REhPHUc7yoqCiTzzBHjhyvFObeuHFDFy9eVOvWrdW2bVtj/fHjx3JzczNeL168WOPHj9eZM2cUERGhx48fy9XV1Xj/5MmT6tixo8napUuX1ubNmxO9lwMHDiguLk5eXl4m9YcPH5p9DvF69+6trl27Gq/Dw8Pl4eGRqOcN+zXpX0jnVTivvArnTfK8pEhMn92nNe3UWE07NX5DuwEAAAAAAHi/vJOBrpOTkzw9PY3XJUuWlJubm6ZPn67BgwcrNjZWJUuW1Lx588zmWgof4/u+xp/mfbZuSfzpx6fHPNvTNd7TXxRmMBjMvjjMYDAoNjY2wWdZevaze0vo2ZY8+56WxMbGyt3d3WL/2NSp//0zficnp0Q/N6HnSE/aLpQpU8bknq2trSRp9+7daty4sQYOHChfX1+5ublpwYIFGjNmjMn4F/37vehzi42Nla2trfbv3298drz4E+HPsrOzM55gBgAAAAAAAF7VOxnoPstgMMjGxkZRUU++iKlEiRJauHCh8cu8XiRPnjxKmTKl9uzZYzxdGR4ertOnT6ty5coW58QHw1evXlXx4sUl6aV7yCZVhgwZdO3aNcXFxRlDTEvPPnTokKKiouTg4CDpSTDq7OysbNmyvfAZJUqU0LVr15QiRQqTL1t73TJlyqSsWbPq3LlzatasmcUxO3fuVI4cOdSnTx9j7cKFCyZj8uXLpz179qh58+bG2r59+0zGZMiQQVevXjVex8TE6OjRo6pataokqXjx4oqJidH169dVsWLFV343AAAAAAAAIKneyUD34cOHunbtmiTpzp07mjx5siIiIlSvXj1JUrNmzTRq1CjVr19fgwYNUrZs2RQaGqqlS5eqR48eZoGmi4uLWrZsqR49eiht2rTKmDGjBgwYIBsbmwRPszo4OKhs2bIaPny4cubMqZs3b5r0eX2TqlSpohs3bmjkyJFq1KiR1q5dqzVr1piF19HR0WrdurX69u2rCxcuaMCAAerUqVOieqvWqFFD5cqVU4MGDTRixAjly5dPV65c0erVq9WgQQP5+Pgked9Hjhwxa4NRrFgx+fv7q3PnznJ1ddWHH36ohw8fat++fbpz5466du0qT09PhYaGasGCBSpVqpRWrVqlP/74w2Sdb7/9Vm3btpWPj4/Kly+vhQsX6vDhwyatLapVq6auXbtq1apVypMnj8aNG6ewsDDjfS8vLzVr1kwtWrTQmDFjVLx4cd28eVObN29W4cKFVadOnSS/MwAAAAAAAJAU7+S3Iq1du1bu7u5yd3dXmTJltHfvXv3++++qUqWKJMnR0VF//vmnsmfProYNG8rb21utWrVSVFRUgid2x44dq3Llyqlu3bqqUaOGKlSoIG9vb9nb2ye4j19++UWPHj2Sj4+PvvvuOw0ePPhNvK6xLUGKFE/yeW9vbwUGBurHH39U0aJFtWfPHnXv3t1sXvXq1ZU3b15VqlRJn3/+uerVqyd/f/9EPdNgMGj16tWqVKmSWrVqJS8vLzVu3FghISHKlCnTS71HpUqVVLx4cZMfSWrTpo1mzJihWbNmqXDhwqpcubJmzZqlXLlySZLq16+vLl26qFOnTipWrJh27dqlfv36mazdrFkz9e7dW927d1eJEiV0/vx5+fn5mfz7tWrVSi1btlSLFi1UuXJl5cqVy3g6N97MmTPVokULdevWTfny5dPHH3+sv//+O9F9cQEAAAAAAIBXYYh7XiNYJCgyMlJZs2bVmDFj1Lp162Tdy4IFC9SmTRtFREQkeo6fn5/CwsK0bNmyN7izt1vNmjWVOXNmzZkz5z97Znh4uNzc3LRw71w5Oju+eAIAAACsUt38nyT3FgAAwFsuPie6e/duotrCxnsnWy68CQcPHtSJEydUunRp3b17V4MGDZL05HRocnn48KHOnj2ryZMnq0aNGsm2D2tw//59TZ06Vb6+vrK1tdVvv/2mjRs3asOGDcm9NQAAAAAAACDR3smWC2/K6NGjVbRoUdWoUUORkZHavn270qdPn2z7WbNmjcqUKSMnJydNnDgx2fZhDeJbRFSsWFElS5bUihUrtGTJEoJwAAAAAAAAWBVaLgD/IVouAAAAvB9ouQAAAF7kZVsucEI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wEgS4AAAAAAAAAWAkCXQAAAAAAAACwEgS6AAAAAAAAAGAlCHQBAAAAAAAAwEoQ6AIAAAAAAACAlSDQBQAAAAAAAAArQaALAAAAAAAAAFYiRXJvAHgf1faqJ1dX1+TeBgAAAAAAAKwM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IkVybwB4Hx24skfO95ySexsAAAB4DXyylkvuLQAAgPcI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kRGR+rxqM12/et3s3tRFk1WyfIkE5x49cEzr/rdBxw4e06ULlxUZcV+xsbFycnKUu4e78hfOp+ofVVXZymUStZewO3e1YsFKbd+4QxdDLuvunbtycXWWezZ3VahWTh83rqdMWTK+1Ht2/aqntm/YYVZv26WV2nVr81JrAgAAAAAAvOsIdIG3zKShgRbD3OeJuh+lQV2HaOPKzRbv3w0L192wcJ04clLL5i9XsdJFNWzqYKXPmC7BNTeu3KzhvUfp7p27JvXbN+/o9s07OhZ0XHOmzte3fTrqs5afJmm/G1ZsshjmAgAAAAAA4PlouQC8RQ7tPaylc5YleV6/b/0TDHMtCdpzSJ2/7KrHjx5bvL/2j/Xq07G/WZj7rKj7URrZZ4zmTJ2f6GeHh4VrdP9xiR4PAAAAAACAfxHoAm+JR9GPNKTncMXFxSVp3okjJ7Vt3Xazepp0qVX7k1qq98VHyuLhbnb/9PHT2rruT7P6tcvXNLTXCMXGxprU8xfOp4ZfsFL0kQAAIABJREFUNlCJssXN5vw4bIpOHDmZqP1OCJis2zduJ2osAAAAAAAATNFyAXhL/DJxts6fDjFeu6V21d2w8BfOO7T3sFktS/YsmrtmplzcXCQ9CYvbN+qoIweOmYw7sv+IatStZlKbOnqGou5HmdTqffGR+o3+PxkMBknS9LE/66exPxvvx8TEaMLgyZqycNJz97pv534tX7jy33dM4/bCU8AAAAAAAAD4Fyd0gbfAuVPnNTtwjvH64y/qKk/+PImaGx39yKxWxbeiMcyVpJSpUqrmxzXMxsU8jjG5vh95X5uead1ga2urTr07GMNcSfrq25ZyfWp9Sdq/64Auh15JcJ8Poh5qaK8RxutceXOqQdOPExwPAAAAAAAAcwS6QDKLjY3V4B7D9Oj/B7NpM6TVd/06JXp+9lzZzGq3btwxq92+aV7L5ZXL5Hr/Xwf1IOqBSc3TO4/Spk9rUkuRMoVZ64W4uDjt3PxXgvucPnaGLoZckiQZDAb1GfmDUqVKmeB4AAAAAAAAmCPQBZLZ4tlLdWT/UeN1z4Cuck3tmuj55aqUlXu2zCa1jSs26ffZSxR2564i7kVqw4pNWvjL7yZj0mZIq9qf1DKpnTh8wmz9HHmyW3xuDs8cZrWTCfTRPXnslOZNX2C8btSioYqWKmL5hQAAAAAAAJAgeugCyejalX8UOGKq8bqyb0VVf6an7YukskulYVMGq+tXPYyncGNiYjSyzxiN7DPG4pz0mdJrzC8j5OTsZFKPP0H7tGdP5/5bT2NWszQ/JiZGQ3oMN7Z3yJQlk77p/fXzXwoAAAAAAAAWcUIXSEYj/m+0IiPuS5KcXZ3Va0j3l1qnYPECmrf+V7Xo+KVsU9g+d2yz9k30+9bfVKCot9m9iHuRZjUHR3uL69g7mNctzZ8/faGCnzr522tod7MgGQAAAAAAAIlDoAskk/X/26AdG3car7/9v47KkDnDS60VGxur9cs3atXiNWZfdPas+T8t0NBew3X75m2ze8/2z5UkW1vLB/lTpDCvR0XeN7m+HHpFP42ZYbyuVb+GKtao8Nz9AQAAAAAAIGG0XACSQXhYuMYMGG+8Ll6mmD5pVv+l1+vbaYA2LN9kUkubPo1KlCshB0d7HQs6rnMnz0t68uVlG5ZvUvChE5q5YrpSp01tnGPp1O3jx48tPtNS3cHJ0eR62A8jjCGxWxo3dRv4fdJeDAAAAAAAACYIdIFk8PP4mcZ+t3Z2qdRn1A8yGAwvtdb65RvNwtwCRb31428T5OzqLOnJCd6x/hNMvhjt0oXLmjxsivqO6m2sObuYt0KIuh9l8bmW6k/PX798o/7+c6/xuuuAzgn24wUAAAAAAEDiEOgCyeDCuVDj75myZtbi2UvNxlyy8AVji2Yt1tZ1f0qSvvmhg+wd7LRm6TqzcW27tjKGuZJkY2Ojjr3aa9HMxYqLizPWN67YpN7De8rW9knfXY+c2czWstSaQZJu3zCvPz0/5HSI8Xd7B3sFHzmp4CMnTcYfPXDMbI2/tv6te+ERkqT6jevJ0zuPxecDAAAAAAC8jwh0gWQWei5UoU8FvM+zefVW4+/turaWvYOdQs9dNBuXNXtWs5qjk6NSp3XTnVthxlpkxH3duRWm9BnTSZLyF8lvNi/kjOW9nT9zwayWr3A+i2MfRD3Qgp8XWbz3rKMHj+nowSdBb8lyxQl0AQAAAAAAnsKXoj1j1qxZSp069YsHvqKQkBAZDAYFBQW98We9Ln5+fmrQoEFybwPPSJnS/P/LXAm9Yla7H3lfYbfvmtXt7FIZfy9RtphZH91zJ8/p1jOncaMfRuvg36b/7RoMBlWoVi5JewcAAAAAAEDSvLWB7vXr19W+fXtlz55ddnZ2ypw5s3x9ffXXX3+9tmfkzJlT48ePf/HAZFKlShUZDAYZDAbZ2dnJy8tLQ4cOVUxMTLLsZ8KECZo1a9YbWdtgMGjZsmVvZO13naU2CTPGz1RkRKTxOi4uToEjppm0W5CkNOlSy8XNxXjt5Oyk6h9VNRkTExOjycMCTeb+PGGmIv5/W4R4JcuXUNbsWV7pXQAAAAAAAPB8b23LhU8//VSPHj3S7NmzlTt3bv3zzz/atGmTbt+23M/zXdW2bVsNGjRIDx480MqVK9W5c2fZ2tqqV69eZmNjYmJkMBhkY/Nmcno3N7dXmh8XF6eYmBilSPHW/mf3nxn/6xiLX0D2tPaNvtGB3QdNalMXTVbJ8iVMalXrVDH21Y139OAxNaz4hXzKl5CdvZ2OBR3XuZPnzZ5R7ZnwVpLad2+jzau3mnzp2cpFq3Um+KwKFPXW+dMhZqdzbW1t9V3fTia1dt3aqF23Ns99x5/GzND0cb+Y1Np2afXCeQAAAAAAAO+rt/KEblhYmHbs2KERI0aoatWqypEjh0qXLq3evXvro48+MhnXrl07ZcqUSfb29ipUqJBWrlxpvL9kyRIVLFhQdnZ2ypkzp8aMGWO8V6VKFV24cEFdunQxnoK15OzZs6pfv74yZcokZ2dnlSpVShs3bjQZkzNnTg0dOlStWrWSi4uLsmfPrp9++slkzJ49e1S8eHHZ29vLx8dHBw+aBnUJcXR0VObMmZUzZ0516tRJ1atXN55kjW8PsXLlShUoUEB2dna6cOFJX9OZM2fK29tb9vb2yp8/vwIDA41rxrd7WLRokSpWrCgHBweVKlVKp06d0t69e+Xj4yNnZ2fVrl1bN27cMM57tuVCXFycRo4cqdy5c8vBwUFFixbV4sWLjfe3bt0qg8GgdevWycfHR3Z2dtq+fXui3vtZu3btUqVKleTg4CAPDw917txZkZH/nkCdO3eufHx85OLiosyZM6tp06a6fv26yRrLly9X3rx55eDgoKpVq2r27NkyGAwKC3vSU9bf31/FihUzmTN+/HjlzJnTpPa8zzY51P6kloqVLmpWv33jttb/b6NWLFxlMcxNnym92nVtbVZ3z+au3sN7mv2PgRNHTmrp3GVmYa4kffPD18qfQP9cAAAAAAAAvD5vZaDr7OwsZ2dnLVu2TA8fPrQ4JjY2Vh9++KF27dqluXPn6vjx4xo+fLhsbW0lSfv379fnn3+uxo0b68iRI/L391e/fv2MLQOWLl2qbNmyadCgQbp69aquXr1q8TkRERGqU6eONm7cqIMHD8rX11f16tVTaKjpF0WNGTPGGNR27NhRHTp00IkTJyRJkZGRqlu3rvLly6f9+/fL399f3bt3f6nPxsHBQY8ePTJe379/X8OGDdOMGTN07NgxZcyYUdOnT1efPn00ZMgQBQcHa+jQoerXr59mz55tstaAAQPUt29fHThwQClSpFCTJk3Us2dPTZgwQdu3b9fZs2fVv3//BPfSt29fzZw5U1OmTNGxY8fUpUsXffnll9q2bZvJuJ49e2rYsGEKDg5WkSJFkvzOR44cka+vrxo2bKjDhw9r4cKF2rFjhzp1+vdEaHR0tAICAnTo0CEtW7ZM58+fl5+fn/F+SEiIGjVqpAYNGigoKEjt27dXnz59kryXxH628R4+fKjw8HCTn9fNxsZG42aPVtUPqyR6jnfR/Jr2+49Kmz6txfsfNvTV4B8Hyi2163PXcXB0UI/B3dS8Q7OkbBkAAAAAAAAv6a382/cUKVJo1qxZatu2raZOnaoSJUqocuXKaty4sTEQ3Lhxo/bs2aPg4GB5eXlJknLnzm1cY+zYsapevbr69esnSfLy8tLx48c1atQo+fn5KW3atLK1tTWe6ExI0aJFVbTov6cfBw8erD/++EPLly83CRTr1Kmjjh07SpJ69eqlcePGaevWrcqfP7/mzZunmJgY/fLLL3J0dFTBggV16dIldejQIdGfSWxsrNavX69169bp+++/N9YfPXqkwMBAkz0GBARozJgxatiwoSQpV65cOn78uKZNm6aWLVsax3Xv3l2+vr6SpO+++05NmjTRpk2bVKFCBUlS69atE+yZGxkZqbFjx2rz5s0qV+7JF2Hlzp1bO3bs0LRp01S5cmXj2EGDBqlmzZqJftdnjRo1Sk2bNjW+d968eTVx4kRVrlxZU6ZMkb29vVq1amUcnzt3bk2cOFGlS5dWRESEnJ2dNXXqVOXLl0+jRo2SJOXLl09Hjx7VkCFDkrSXxH628YYNG6aBAwe+7KsnmrOLk0ZOH6pjQce1fvlGHT1wTJdCLiniXqRiYmLk7OykjFkyKX9hL1WrU0Xlq5Z7YWuOmvWqq9QHPlr+2wpt37hToecvKjwsXM4uznL3yKwKVcurQdOPlSlLxjf+fgAAAAAAAHjirQx0pSc9dD/66CNt375df/31l9auXauRI0dqxowZ8vPzU1BQkLJly2YMc58VHBys+vXrm9QqVKig8ePHKyYmxniS90UiIyM1cOBArVy5UleuXNHjx48VFRVldkL36ZOnBoNBmTNnNv7Jf3BwsIoWLSpHR0fjmPgQ9EUCAwM1Y8YMRUdHS5KaN2+uAQMGGO+nSpXK5Nk3btzQxYsX1bp1a7Vt29ZYf/z4sVkP3KfnZcqUSZJUuHBhk9qzbQviHT9+XA8ePDALaqOjo1W8eHGTmo+PT6LeNSH79+/XmTNnNG/ePGMtLi5OsbGxOn/+vLy9vXXw4EH5+/srKChIt2/fVmxsrCQpNDRUBQoU0MmTJ1WqVCmTdUuXLp2kfSTls43Xu3dvde3a1XgdHh4uDw+PRD1v2uIfk7Q/SSpYrIAKFiuQ5HkJSZ3GTS06fqkWHb98bWs+LTF9dgEAAAAAAPCvtzbQlSR7e3vVrFlTNWvWVP/+/dWmTRsNGDBAfn5+cnBweO7cuLg4s764cXFxSd5Djx49tG7dOo0ePVqenp5ycHBQo0aNjAFrvJQpU5pcGwwGY6j4Ms+N16xZM/Xp00d2dnbKkiWLWRDt4OBg8p7xz5w+fbrKlCljMvbZuU/vOX6NZ2vx6z0rvr5q1SplzZrV5J6dnZ3JtZPT87/860ViY2PVvn17de7c2exe9uzZFRkZqVq1aqlWrVqaO3euMmTIoNDQUPn6+hr/nRLz34ONjY1Z7en2Fkn5bOPZ2dmZfR4AAAAAAADAy3qrA91nFShQwPiFYEWKFNGlS5d06tQpi6d0CxQooB07dpjUdu3aJS8vL2P4lipVKsXExDz3mdu3b5efn58++eQTSU966oaEhCR533PmzFFUVJQxiN69e3ei5rq5ucnT0zPRz8qUKZOyZs2qc+fOqVmzN9fXNP5L2EJDQ03aK7wJJUqU0LFjxxL8HI4cOaKbN29q+PDhxtOv+/btMxmTP39+rV692qT27JgMGTLo2rVrJuFvUNC/XwD2X322AAAAAAAAQELeykD31q1b+uyzz9SqVSsVKVJELi4u2rdvn0aOHGlso1C5cmVVqlRJn376qcaOHStPT0+dOHFCBoNBtWvXVrdu3VSqVCkFBAToiy++0F9//aXJkycrMDDQ+JycOXPqzz//VOPGjWVnZ6f06dOb7cXT01NLly5VvXr1ZDAY1K9fvwRPrSakadOm6tOnj1q3bq2+ffsqJCREo0ePfrUP6Tn8/f3VuXNnubq66sMPP9TDhw+1b98+3blzx+TP/1+Fi4uLunfvri5duig2NlYffPCBwsPDtWvXLjk7O1vsJ/si58+fNwlQpSeff69evVS2bFl98803atu2rZycnBQcHKwNGzZo0qRJyp49u1KlSqVJkybp66+/1tGjRxUQEGCyTvv27TV27Fj16tVLrVu3VlBQkLE/cHx4W6VKFd24cUMjR45Uo0aNtHbtWq1Zs0aurv9+Mdh/8dkCAAAAAAAACXn+tyIlE2dnZ5UpU0bjxo1TpUqVVKhQIfXr109t27bV5MmTjeOWLFmiUqVKqUmTJipQoIB69uxpPHFbokQJLVq0SAsWLFChQoXUv39/DRo0SH5+fsb5gwYNUkhIiPLkyaMMGTJY3Mu4ceOUJk0alS9fXvXq1ZOvr69KlCiR5PdZsWKFjh8/ruLFi6tPnz4aMWJE0j+YRGrTpo1mzJihWbNmqXDhwqpcubJmzZqlXLlyvdbnBAQEqH///ho2bJi8vb3l6+urFStWvPRzunbtquLFi5v87Nu3T0WKFNG2bdt0+vRpVaxYUcWLF1e/fv3k7u4u6cnJ2lmzZun3339XgQIFNHz4cLPAPFeuXFq8eLGWLl2qIkWKaMqUKerTp4+kf1tEeHt7KzAwUD/++KOKFi2qPXv2qHv37ibr/FefLQAAAAAAAGCJIe5VGrwCVmzIkCGaOnWqLl68+J89Mzw8XG5ubtoSvEHOLq/WWxgAAABvB5+sifvCYwAAgKfF50R37941+QvxF3krWy4Ab0JgYKBKlSqldOnSaefOnRo1apQ6deqU3NsCAAAAAAAAEo1AF++N06dPa/Dgwbp9+7ayZ8+ubt26qXfv3sm9LQAAAAAAACDRaLkA/IdouQAAAPDuoeUCAAB4GS/bcuGt/FI0AAAAAAAAAIA5Al0AAAAAAAAAsBIEugAAAAAAAABgJQh0AQAAAAAAAMBKEOgCAAAAAAAAgJUg0AUAAAAAAAAAK0GgCwAAAAAAAABWgkAXAAAAAAAAAKwEgS4AAAAAAAAAWAkCXQAAAAAAAACwEgS6AAAAAAAAAGAlCH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PA+KpGltFxdXZN7GwAAAAAAALAynNAFAAAAAAAAACtBoAsAAAAAAAAAVoJAFwAAAAAAAACsBIEuAAAAAAAAAFgJAl0AAAAAAAAAsBIEugAAAAAAAABgJQh0AQAAAAAAAMBKEOgCAAAAAAAAgJUg0AUAAAAAAAAAK0GgCwAAAAAAAABWgkAXAAAAAAAAAKwEgS4AAAAAAAAAWAkCXQAAAAAAAACwEgS6AAAAAAAAAGAlCHQBAAAAAAAAwEoQ6AIAAAAAAACAlSDQBQAAAAAAAAArQaALAAAAAAAAAFaCQBcAAAAAAAAArASBLgAAAAAAAABYiRTJvQHgfXT+zhm5xDgn9zYAAADeW7nTeCX3FgAAAF4KJ3QBAAAAAAAAwEoQ6AIAAAAAAACAlSDQBQAAAAAAAAArQaALAAAAAAAAAFaCQBcAAAAAAAAArASBLgAAAAAAAABYCQJdAAAAAAAAALASBLoAAAAAAAAAYCUIdAEAAAAAAADAShDoAgAAAAAAAICVINAFAAAAAAAAACtBoAsAAAAAAAAAVoJAFwAAAAAAAACsBIEuAAAAAAAAAFgJAl0AAAAAAAAAsBIEugAAAAAAAABgJQh0AQAAAAAAAMBKEOgCAAAAAAAAgJUg0AUAAAAAAAAAK0GgCwAAAAAAAABWgkAXAAAAAAAAAKxEiuTeAABTEfci5FvuI127cs3s3rzlv6rsB2VeuEbw0RNa9cdq7dy2S1cvX1PY7TC5uDorXfp0ypo9q8pUKK0KVcqrYJECZnN37/hbzT5ukaQ9FytZVEs2LErU2H2792nt8vXaveNv/XPtuu7dvSfX1K5Klz6dcubJobIflFHFqhWUO2/uJO0BAAAAAADgfUCgC7xlRg4cbTHMTYzwu+Ea2CtA//t9heLi4kzu3b51R7dv3dHpk2e0dcM2pUmbWvvO/P06tpwoVy5dVb9uA7R1wzaze7du3NKtG7d0KviU1q/coELFCup/m5f+Z3sDAAAAAACwFgS6wFtk3+79mj9zwUvN/efqP/Jr1Eangk+95l29ujMnz6rlp61eOqgGAAAAAADAEwS6wFsiOjpafb7vZ3ayNjFiYmLU6avvLIa5BYsUUP6C+eXgaK/bt+7oxLETOnf6fKLXdnZ2UqNmnz53TLbsWRO8FxkRqbZNvzYLc21sbFTMp6g8vfIoZaqUunn9lo4dPqZLoZcTvTcAAAAAAID3DYEu8JYIHDNVZ06dNV6nTpNaYXfCEjV31tRfdWDPQZNa9lzZNf6nMSpasojZ+CuXrmjD6k2JWtstTWr1G9YnUWMtGT14nELPh5rUChcvpHHTRiuXZy6z8WdPndX+vw+89PMAAAAAAADeZQS6wFvg9IkzmjbhJ+P1Z80+VWjIRf29c88L5z5+/Fi/TJllUnNwdNCvS3+RRw4Pi3OyZMuilu2av9KeE+Nu2F39PnexSS2zeybNXvKL3FK7WZyTxyuP8njleeN7AwAAAAAAsEYEukAyi42NVe/v+io6+pEkKX3G9Ood0EsdmndK1PydW3eZtTP47MtGCYa5SRUdHa0VS1bp/Jnzun//vlxcXeSR00OlyvrIPWvm585d9cdqRd2PMqm16vhVgmEuAAAAAAAAno9AF0hmc3+er4N7/22X4D+iX5ICz72795vVKlQup0Vzftey35frxNGTuh95X6nTplbhYoVU79OP9NEndWRra5uo9W/8c0Pft+1qVjcYDKpco5J6D+olz3yWT9Tu/WufWa1UeR/9EjhLq5et0emTZxT98KHSpk+n4j5F9WnThqpaq0qi9gUAAAAAAPA+ItAFktGVS1c1JmCs8bpGner6sH7tJK1x/PBxs5p/zwBdvXzVpHbjnxvavG6LNq/bol9/mqsfZ09UJvdML7dxSXFxcdq6YZv+3rlHk2dOUJWalS3sLdis1rHFt2Z7u3blmtYsv6Y1y9epmm9VjZ02Wi6uzi+9NwAAAAAAgHeVTXJvAHifDegxUBERkZIkF1cXDRo1IMlr3L5126z2bGD6rIP7guTXqI0i//+zX0XU/Sh1bv29Ll64+Fr2tnndFnVs2UkxMTGvvDcAAAAAAIB3DYEukExWLFmlzeu2GK97+nd/qROz4XfvJXivVDkffd78MxUrWdTs3qngU5o2YbrFeS6uLvqs2af6cdZEbQvapONXj+jvEzv169KZ8ilb0mx8ZMR9TRz5Y6L3ZjAYVLHaB/r8y0by8vYyu79r219aMn9pgu8FAAAAAADwvqLlApAM7obdVcD/DTFely5fSk1afvFSa6VKmdJivZd/D7Xr3MZ4PcJ/lH6aOMNkzMI5v6vL/30ng8FgrBUsUlB/Hd8uB0cHk7F2GdMrfcb0Kl+5nDq06KQNqzaa3N+waqNiJsaY9OZNmSqlHj9+bLa3iT+PU50GH0qSYmJi1O3rnlqxZKXJmAWzF+nz5p8979UBAAAAAADeO5zQBZLB5FE/6taNW5IkO3s7DR0fYBKqJoWzi3mvWVc3V/l93cKk9k23Dkr5TPh78/pNhYaYtkpwcXU2C3OfZjAY9F2vb83q98Lvma1laW9583kaw1xJsrW1Veee35iNOxJ0VNHR0QnuAwAAAAAA4H3ECV0gGZw7E2L8PUs2d839eb7ZmAvnLpjV5kyfZzwZ26N/N9k72CuLRxYd3BdkMs4jRzalSpXKpObs4qxM7hl1KfSySf3WjVvKkSt7kvafxyu3xfqdW3eUK09O43XWbFl0458bJmNy5c1lNi9H7hxKkSKFyWne2NhYhd0OU8bMGZO0NwAAAAAAgHcZgS6QzM6fCdH5pwLe51m7Yp3x9+9++Fb2DvYqVLSgVv2x2nRgEk77OjolfBo3IeFh4RbrTs6OJteFihVU0P5DpltT4vfm4Oj44kEAAAAAAADvEVouvAWqVKmi77///o0/x9/fX8WKFUv2NV6XWbNmKXXq1Ane37p1qwwGg8LCwv7DXf33KlX/wKx2MeSiWbuCiHsR+ufqdZOara2tsnpkM14/iHqgLeu3vvCZTwfLT6+VJVtWk1rFauZ7O3f6nFntwrkLZr1206ZPKxdX85YNAAAAAAAA7zMC3Vfk5+cng8Egg8GglClTKnfu3OrevbsiIyOTe2tJFhISYnyXZ3927979yuu/LwHrfy1/wfwqVKygSS38brhmTf3VpBY4dqoePXpkUvMpW9IkNI2Ojlabxu3V9OPm2rhmk2JiYsyet+Z/azVy4Giz+rNrSVKVmpWVIVMGk9rpk2e0etka43VMTIwmjvzRbL0qNSub1QAAAAAAAN53tFx4DWrXrq2ZM2fq0aNH2r59u9q0aaPIyEhNmTIlubf2UjZu3KiCBU0DwnTp0v1nz4+Ojjbr//qu+XnhTy88fdq0XnP9vXOPSW3e8l9V9oMyZmN/GNhTX9ZvaVIb4T9Km9dtUS7PXDp1/JRZ6wNJ6tClvcVn/71jj/7esUcuri4qUbq43LO6KzIiUieOndTpE6ctzunUo6NZLUWKFOrer6t6deptUv+uTVctmrtY7lky69CBwzp5/JTJfVtbW7X7to3F5wAAAAAAALzPOKH7GtjZ2Slz5szy8PBQ06ZN1axZMy1btsx4f9u2bSpdurTs7Ozk7u6uH374wezPy582d+5c+fj4yMXFRZkzZ1bTpk11/fq/fyoff9J106ZN8vHxkaOjo8qXL6+TJ0+arDN8+HBlypRJLi4uat26tR48eJCo90mXLp0yZ85s8pMyZUqLY8+fPy9PT0916NBBsbGxunDhgurVq6c0adLIyclJBQsW1OrVqxUSEqKqVatKktKkSSODwSA/Pz9JT1pOdOrUSV27dlX69OlVs2ZNSdLYsWNVuHBhOTk5ycPDQx07dlRERESC+75165ZKly6tjz/+2OK73rp1S02aNFG2bNnk6OiowoUL67fffjMZs3jxYhUuXFgODg5Kly6datSoYTxtvXfvXtWsWVPp06eXm5ubKleurAMHDiTqM33TylUsazGc3fvXPi2a87vFMLd1x68stkR42r1Xo3EjAAAgAElEQVTwe9q28U8tmL1QK5asTDDM/bbHNypfqZzFe42aNtTHjeqa1GJjY7V98w4tmrvYLMyVpP8b/IPy5vd87t4AAAAAAADeRwS6b4CDg4PxT9svX76sOnXqqFSpUjp06JCmTJmin3/+WYMHD05wfnR0tAICAnTo0CEtW7ZM58+fN4afT+vTp4/GjBmjffv2KUWKFGrVqpXx3qJFizRgwAANGTJE+/btk7u7uwIDA1/rex49elQVKlTQZ599pilTpsjGxkbffPONHj58qD///FNHjhzRiBEj5OzsLA8PDy1ZskSSdPLkSV29elUTJkwwrjV79mylSJFCO3fu1LRp0yRJNjY2mjhxoo4eParZs2dr8+bN6tmzp8W9XLp0SRUrVlT+/Pm1dOlS2dvbm4158OCBSpYsqZUrV+ro0aNq166dmjdvrr///luSdPXqVTVp0kStWrVScHCwtm7dqoYNGyouLk6SdO/ePbVs2VLbt2/X7t27lTdvXtWpU0f37t1L8DN6+PChwsPDTX7elO79uqpH/26ys7d77riUKVOqW98u6h3Qy+K9nHlyJvqZzs5OGjIuQN/37vzccaOnjJRf+xaytbV97jhHJ0eNmDRUfu1bJHoPAAAAAAAA7xNaLrxme/bs0fz581W9enVJUmBgoDw8PDR58mQZDAblz59fV65cUa9evdS/f3/Z2Jhn6k8Hs7lz59bEiRNVunRpRUREyNn53z/THzJkiCpXftJn9IcfftBHH32kBw8eyN7eXuPHj1erVq3Ups2TP1sfPHiwNm7cmKhTuuXLlzfb1927d03CuL/++kt169ZV79691b17d2M9NDRUn376qQoXLmzcf7y0adNKkjJmzGj2ZWaenp4aOXKkSe3pL4rLlSuXAgIC1KFDB7Ng+tSpU6pZs6bq16+vCRMmyGAwWHyvrFmzmuz122+/1dq1a/X777+rTJkyunr1qh4/fqyGDRsqR44ckmR8D0mqVq2ayXrTpk1TmjRptG3bNtWta3oCNd6wYcM0cOBAi/fehK+/b6ePPvlQi+Yu1raN23Xl4mXdC4+Qi6uzcubOqbKVyqqp3xfKki2LxfkOjg7atHedjgQd1Y4tO3Vw70GdPxui69duKOp+lOzs7ZQmbRp5F8qnClUq6JMv6svF1eWF+7K1tVW/YX30efNGWjxvqXZs3aVrV64p6n6UXFO7ytMrjz6oWkGNW36utOnSvu6PBQAAAAAA4J1BoPsarFy5Us7Oznr8+LEePXqk+vXra9KkSZKk4OBglStXziRkrFChgiIiInTp0iVlz57dbL2DBw/K399fQUFBun37tmJjYyU9CUsLFChgHFekSBHj7+7u7pKk69evK3v27AoODtbXX39tsm65cuW0ZcuWF77PwoUL5e3tbVJ7OswNDQ1VjRo1NHjwYHXp0sVkXOfOndWhQwetX79eNWrU0Keffmqyz4T4+PiY1bZs2aKhQ4fq+PHjCg8P1+PHj/XgwQNFRkbKyclJkhQVFaUPPvhATZo0MTnxa0lMTIyGDx+uhQsX6vLly3r48KEePnxoXKto0aKqXr26ChcuLF9fX9WqVUuNGjVSmjRpJD35bPv376/Nmzfrn3/+UUxMjO7fv6/Q0NAEn9m7d2917drVeB0eHi4PD48Xfh6SNH/FnESNe5ZHDg9169NF3fp0efHgBBQuVkiFixV66fkJyVcgn/oM6f3igQAAAAAAALCIlguvQdWqVRUUFKSTJ0/qwYMHWrp0qTJmzChJiouLMzsxGv8n/JZOkkZGRqpWrVpydnbW3LlztXfvXv3xxx+SnrRieNrTfW3j14oPf1+Fh4eHPD09TX6eliFDBpUuXVoLFiwwayHQpk0bnTt3Ts2bN9eRI0fk4+NjDLefJz5UjXfhwgXVqVNHhQoV0pIlS7R//379+OOPkmRsZyE96V9co0YNrVq1SpcuXXruM8aMGaNx48apZ8+e2rx5s4KCguTr62v8XG1tbbVhwwatWbNGBQoU0KRJk5QvXz6dP39ekuTn56f9+/dr/Pjx2rVrl4KCgpQuXTqzf5en2dnZydXV1eQHAAAAAAAAeFkEuq+Bk5OTPD09lSNHDrMvDytQoIB27dplDHEladeuXXJxcVHWrFnN1jpx4oRu3ryp4cOHG3vCPv2FaInl7e2t3bt3m9SevX5ZDg4OWrlypezt7eXr62vWQ9bDw0Nff/21li5dqm7dumn69OmSpFSpUkl6clL2Rfbt26fHjx9rzJgxKlu2rLy8vHTlyhWzcTY2NpozZ45KliypatWq/b/27j2+x/r/4/hz7Hx0tk3mOIdtzExOyYgaoXQmOXzRl0pOySHkfEhRUg5RKEIhXzkThpwPy7BYzCFNQxiK2fb+/dHPlU+bHIq52uN+u31ut13v63W9P+/r83n77HN7uva+sqy5av369Xr88cf1wgsvKDw8XCVLllRCguNNvpycnPTAAw9o0KBB2rVrl1xdXa1Aff369ercubMeffRRhYaGys3NTadOnbrhuQAAAAAAAAD/FALdO+zll1/WsWPH9Oqrr+r777/X//73Pw0YMEDdu3fPcv3coKAgubq6aty4cTp06JAWLlyoIUOG3PLzdunSRZ988ok++eQTHThwQAMGDNDevXtv6tjTp0/rxIkTDo8/r73r5eWlxYsXy9nZWQ0bNtSFCxck/b7u7fLly5WYmKidO3dq9erV1vINxYoVk5OTkxYtWqSTJ09ax2SlVKlSSktLs16Hzz77TBMnTsyyNnfu3Jo5c6bCw8P10EMP6cSJE1nWlS5dWitXrtTGjRsVHx+vDh06ONRu2bJFw4cP1/bt23X06FHNnz9fJ0+etMZfunRpffbZZ4qPj9eWLVvUokULeXh43NRrCgAAAAAAAPwTCHTvsCJFimjJkiXaunWrwsPD1bFjR7Vr1079+vXLsr5gwYKaNm2avvzyS4WEhGjkyJF65513bvl5n3vuOb355pvq1auXIiMjdeTIEb300ks3dWz9+vUVEBDg8FiwYEGmOm9vby1dulTGGD366KO6ePGi0tPT9corr6h8+fJq0KCBypYta93ErEiRIho0aJB69+6twoULq1OnTtcdQ6VKlTRmzBi99dZbCgsL08yZMzVixIjr1js7O2vWrFkKDQ3VQw89lOVVzf3791flypUVHR2tOnXqyN/fX02bNrX2+/r6at26dXr00UdVpkwZ9evXT6NHj1bDhg0lSZ988onOnDmjiIgItWzZUp07d7aW1gAAAAAAAADuBidz7VoAAO6olJQU+fn5KfbwDvn4emf3cAAAAHKsknnLZPcQAABADnc1Jzp37twt3XeJK3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gh0AQAAAAAAAMAmCHQBAAAAAAAAwCYIdAEAAAAAAADAJpyzewBATlQib2n5+vpm9zAAAAAAAABgM1yhCwAAAAAAAAA2QaALAAAAAAAAADZBoAsAAAAAAAAANkGgCwAAAAAAAAA2QaALAAAAAAAAADZBoAsAAAAAAAAANkGgCwAAAAAAAAA2QaALAAAAAAAAADZBoAsAAAAAAAAANkGgCwAAAAAAAAA2QaALAAAAAAAAADZBoAsAAAAAAAAANkGgCwAAAAAAAAA2QaALAAAAAAAAADZBoAsAAAAAAAAANkGgCwAAAAAAAAA2QaALAAAAAAAAADZBoAsAAAAAAAAANkGgCwAAAAAAAAA2QaALAAAAAAAAADbhnN0DAHKiX349qSvOl7J7GAAAIIfK71kou4cAAACA28QVugAAAAAAAABgEwS6AAAAAAAAAGATBLoAAAAAAAAAYBMEugAAAAAAAABgEwS6AAAAAAAAAGATBLoAAAAAAAAAYBMEugAAAAAAAABgEwS6AAAAAAAAAGATBLoAAAAAAAAAYBMEugAAAAAAAABgEwS6AAAAAAAAAGATBLoAAAAAAAAAYBMEugAAAAAAAABgEwS6AAAAAAAAAGATBLoAAAAAAAAAYBMEugAAAAAAAABgEwS6AAAAAAAAAGATBLoAAAAAAAAAYBMEugAAAAAAAABgEwS6AAAAAAAAAGATBLoAAAAAAAAAYBPO2T0AAI7On7+gByIf1E/Hf8q0b8HS+apV+4FM7Wlpadobt087tu/Uzm07tWP7Tv1w4AcZYxzqdu7bpqBiQbc0nhNJP2veF/O1avkqHTqYqNOnTsvF1UUFChaQf4C/qlW/Xw9G1VLNB2vKxcXlL/tKT0/Xov8t1vIlK7Rj+06dTD6py5cuK3+B/CpQsIDCKoSoVtSDqlsvSgULFbylcQIAAAAAAOQEBLrAPWZw/yFZhrl/Zcyo9zRq2Nv/6DiMMRoz6l29P3qcLl781WHfpUuXdD7lvBIPJmrThk167533tX7rWpUPLX/d/jZ9u1k9uvTU/vj9mfb9dPwn/XT8J+2O3a3PP5utlzu/pMEjBv6j5wMAAAAAAPBvQKAL3EO2bNqqaVOm3/Jxf74S9++6cuWKXm7fSV/NXfCP9Lfwq6/Vse3LSk1N/Uf6AwAAAAAAyKkIdIF7RGpqqrp1eu0fCWeL3FdEFy5c0Lmz527r+OGDRmYZ5hYNKqr7q1VR3nx5deH8BR3Yf0Bx3+1RWlradfvas3tvlmGul5enqtesrqLFiiojI0M/Hv1Ru3bG6swvZ25rzAAAAAAAADkBgS5wjxgz6j0d+P6AtZ03X96bDjdLB5fSq906qUrVSEXeHyn/gMJ6rMET2rh+4y2PY9fOWH04drxDm5eXp94e+7aeafaUnJycHPalnEvR1wsWKU++vJn6MsbolRc7ZQpzn3v+WQ0bNUR58uZxaM/IyNDmjVt04cKFWx43AAAAAABATkCgC9wD9sfv1/ujx1nbLVo1V2LikZsOZJ969kk99eyT/8hYPhw7XhkZGQ5tYye8p6ZPPZ5lva+fr1q0fj7LfatXrtHePfsc2upH19cHH72fKRiWpFy5cqlmrRq3OXIAAAAAAIB/v1zZPQAgp8vIyFDXV7pbV7EWKlRQg4YPzJaxnD9/QYv/t8ShLSS0/HXD3BuZNXN2prY+/XtlGeYCAAAAAADgxgh0gWz2yUdTtW3Ldmt75JgRmZYiuFt2bN2hK1euOLTVe6SeYlbHqM3zbRVaqqIC8tyn4KLl1Kh+E70/5gOdP3/95RG2bNzqsF2wYAEVKJhfb/YZqAeq1FbRAsVVrFAJVatUU91f7aF9f7qaFwAAAAAAAI5YcgHIRsd/PK6hA4db2w0bN9BjTzTJtvHs/i4uU9v8L7/SuHc/cGg788sZbdm0VVs2bdXEDyZp6syPVa1GVYeak8knlfRTkkNb6pUrqhn5oC5euOjQfjDhoA4mHNRnU2eoe69u6t2vJ1fxAgAAAAAAZIErdIFs9HrXXrrw/1e4+vr5atR7b2XreE6fOp2p7fiPx//ymOSfk/Vs02aK3xt/w77OnT2XKcy9ljFGo0eO0ajh79zkiAEAAAAAAHIWAl0gm8z/8iutWLrS2n5zSH8FBPhn44ikc+fOXXdfcNlgPd+ymepH11fu3Lkd9l28cFGvd+31p75SrtuXj6+PmjRtrGeaPS3/LM55zFvvKuHAD7c4egAAAAAAgH8/llwAssHZM2fV9/V+1naNWjXUum3LbBzR71xdXbNsb9i4gT6ZMUUuLi6SpFXLv1GzJ593qNm8cYsOfH9AZcqVkSS5uLpk2Ze3j7dWf7tKJUoWl/T78g2P1m+ihP0JVk16ero+/3SWBgzt/3dPCQAAAAAA4F+FK3SBbPDOyDE6efKUJMnd3V3vfjD6nlgz1sfHO8v2bj27WmGuJNWPrqcqVSMz1W3dsu2avnyy7OvZ5s9YYa4k5c2XVx1e+W+mum3X9AUAAAAAAIDfcYUukA1+SPhjOYEiRYto6kdTM9UkHkzM1PbxpE+09OulkqR+g/vKw8PjHx3XfUFFs2wPDi6dua1MsLZv3eHQdir5lPVzYJEA5cqVSxkZGQ41pYNLZdFX5v6vBt4AAAAAAAD4A4EukM0OJhzUwYSDN1X79YJF1s89+77+jwe64REV/9bxnl6e1s9eXl4KLhus/fH7HWpu9kpkT0/PGxcBAAAAAADkMP+qJRfatGmjpk2b/qufe9q0acqTJ88dfx7kTBUqhqlgwQKZ2hMSMt+gLOFAQqa2EiVLOGzXrVcni+Oy6itzW8lSJTK1AQAAAAAA5HTZGugmJyerQ4cOCgoKkpubm/z9/RUdHa1NmzbdVn9jx47VtGnTrO06deqoa9eu/9Bo7WPNmjWqW7eu8uXLJ09PTwUHB6t169ZKS0vL7qFdl5OTkxYsWJDdw8jxXFxc9EzzZzK1vzvqPV25csXaXrX8m0zLLXh6eqjmgzUc2lq0ap6pry9mfanEQ4et7bNnzmrShx9lqqv/SL1bHT4AAAAAAMC/XrYuufDUU0/pypUrmj59ukqWLKmff/5Z33zzjX755Zfb6s/Pz+8fHuGNpaen3xM3s7pq7969atiwoTp37qxx48bJw8NDCQkJmjt3bqa1TO82Y4zS09Pl7MxKH7Pnfy4f36xvGnbVYw2e0Mb1Gx3aFiydr1q1H8hUu3P7Ts2bM9+hLas1eN8ZMdrhZmUlSpVQ+47tHGq6vPaq5nz+hU6fOm21LV20TLWr1VXValWUnHxSq1euydT3f19+UV5eXg5t5UPLq1mL5zR75hyr7cL5C3rogfqqW6+O3N3dtW7tep1IOuFwXFCxonrquSczPQcAAAAAAEBOl21X6J49e1YbNmzQW2+9pbp166pYsWKqWrWq+vTpo0aNGkmSXnvtNTVp0sQ65r333pOTk5MWL15stZUtW1aTJk2S5LjsQZs2bRQTE6OxY8fKyclJTk5OOnz4sNq0aWNtX/tYu3atJCk1NVU9e/ZUkSJF5OXlpWrVqln7pD+WPFi0aJFCQkLk5uamI0eOZDq/ZcuWqVatWsqTJ4/y58+vxo0b6+DBP9ZJPXz4sJycnDR//nzVrVtXnp6eCg8Pz3R18rRp0xQUFCRPT0898cQTOn369J+fysHKlSsVEBCgUaNGKSwsTKVKlVKDBg00ZcoUubq6SpIGDhyoSpUqORz33nvvqXjx4tb21ddy0KBBKlSokHx9fdWhQwelpqZaNcYYjRo1SiVLlpSHh4fCw8M1d+5ca//atWvl5OSk5cuXq0qVKnJzc9P69ev/cvzXs3HjRtWuXVseHh4qWrSoOnfurIsXL1r7Z8yYoSpVqsjHx0f+/v56/vnnlZyc7NDHwoULFRwcLA8PD9WtW1fTp0+Xk5OTzp49e9OviyRNnTpV5cuXl7u7u8qVK6fx48ff1jn9k/bHH9Ck8ZMdHkk/JWWq+/yz2Q41C69Zk/eq/AXya9yksXJxcXFoT9ifoJmfztLKZauUnp7usK9q9fvVo89rWY5t6FuDVa58WYe28ynntfCrr/XFrC8zhbkeHh6aPH2SNV8BAAAAAADwh2wLdL29veXt7a0FCxbo8uXLWdbUqVNH69evt64sjYmJUYECBRQTEyNJOnHihA4cOKCoqKhMx44dO1Y1atTQiy++qKSkJCUlJalo0aIaO3astZ2UlKQuXbqoUKFCKleunCTpP//5j7799lvNnj1bu3fv1jPPPKMGDRooIeGP9UJ//fVXjRgxQlOmTNHevXtVqFChTM9/8eJFde/eXdu2bdM333yjXLly6Yknnsh0lWzfvn3Vo0cPxcbGqkyZMmrevLm1NMKWLVvUtm1bvfzyy4qNjVXdunU1dOjQv3xd/f39lZSUpHXr1v1l3c345ptvFB8frzVr1mjWrFn66quvNGjQIGt/v379NHXqVE2YMEF79+5Vt27d9MILL1jvz1U9e/bUiBEjFB8fr4oVb/2mW3FxcYqOjtaTTz6p3bt3a86cOdqwYYM6depk1aSmpmrIkCH67rvvtGDBAiUmJqpNmzbW/sOHD+vpp59W06ZNFRsbqw4dOqhv3763PJbJkyerb9++GjZsmOLj4zV8+HD1799f06dPz7L+8uXLSklJcXjYwSMNHtZnc6arsH/hG9Y2ffpxzflqltzd3bPcnydvHi1YOl9RdWvfsK+gYkW1YOk8Rd4fectjBgAAAAAAyAmy7W/fnZ2dNW3aNL344ouaOHGiKleurKioKDVr1swK/WrXrq3z589r165dqly5stavX68ePXpo/vzf/7R8zZo1Kly4sBXGXsvPz0+urq7y9PSUv7+/Q/vVpRnmz5+viRMnatWqVfL399fBgwc1a9Ys/fjjjwoMDJQk9ejRQ8uWLdPUqVM1fPhwSdKVK1c0fvx4hYeHX/f8nnrqKYftjz/+WIUKFdK+ffsUFhZmtffo0cO6InnQoEEKDQ3VDz/8oHLlymns2LGKjo5W7969JUllypTRxo0btWzZsus+7zPPPKPly5crKipK/v7+ql69uurVq6dWrVrJ19f3usdlxdXVVZ988ok8PT0VGhqqwYMH6/XXX9eQIUP022+/acyYMVq9erVq1Ph93dSSJUtqw4YNmjRpkkPIPnjwYD388MO39NzXevvtt/X8889b6yEHBwfr/fffV1RUlCZMmCB3d3e1bdvWqi9ZsqTef/99Va1aVRcuXJC3t7cmTpyosmXL6u2335b0+5Xde/bs0bBhw25pLEOGDNHo0aP15JO/LwdQokQJ7du3T5MmTVLr1q0z1Y8YMcIhBLeT+tH1tDl2oz7/9HMtXbRMCQd+0C+nf5G7h7sCiwSqes1qatGquSpXqXzDvgoULKB5i77UquXfaP6XX2nblm1K/jlZ6ekZypc/n8IjKqphowZ6utlTXJkLAAAAAADwF7J9Dd1GjRpp/fr12rRpk5YtW6ZRo0ZpypQpatOmjfz8/FSpUiWtXbtWLi4uypUrlzp06KABAwbo/PnzWrt2bZZX596MXbt2qVWrVvrwww9Vq1YtSdLOnTtljFGZMmUcai9fvqz8+fNb266urje80vTgwYPq37+/Nm/erFOnTllX5h49etQh0L22n4CAAEm/3yyuXLlyio+P1xNPPOHQb40aNf4y0M2dO7emTp2qoUOHavXq1dq8ebOGDRumt956S1u3brWe42aEh4fL09PT4bkvXLigY8eOKTk5WZcuXcoU1KampioiIsKhrUqVKjf9nFnZsWOHfvjhB82cOdNqM8YoIyNDiYmJKl++vHbt2qWBAwcqNjZWv/zyi8PrHRISov379+v+++936Ldq1aq3NI6TJ0/q2LFjateunV588UWrPS0t7brrN/fp00fdu3e3tlNSUlS0aNGber6Fy7666bE1b9lMzVs2u+n6m+Xj460Or/xXHV757z/SX/3oeqofzc3OAAAAAAAAble2353K3d1dDz/8sB5++GG9+eabat++vQYMGGD9uXydOnW0du1aubq6KioqSnnz5lVoaKi+/fZbrV271rpq81acOHFCjz32mNq1a6d27f64IVRGRoZy586tHTt2KHfu3A7HeHt7Wz97eHjc8EZoTZo0UdGiRTV58mQFBgYqIyNDYWFhDmvQSnJYp/Rqn1fDSGPMLZ/bVUWKFFHLli3VsmVLDR06VGXKlNHEiRM1aNAg5cqVK1PfV65cuem+nZycrDEuXrxYRYoUcdjv5ubmsP3nG2XdqoyMDHXo0EGdO3fOtC8oKEgXL17UI488okceeUQzZsxQwYIFdfToUUVHR1uvtzEm03v259fgRq/L1XOePHmyqlWr5lD35/lylZubW6bXAwAAAAAAALhd2R7o/llISIgWLFhgbdepU0cff/yxnJ2dVb9+fUlSVFSUZs+efd31c69ydXXNdPOmS5cu6fHHH1e5cuU0ZswYh30RERFKT09XcnKyHnzwwds+h9OnTys+Pl6TJk2y+tmwYcMt9xMSEqLNmzc7tP15+2bkzZtXAQEB1k3EChYsqBMnTjiEnLGxsZmO++677/Tbb7/Jw8PDem5vb2/dd999yps3r9zc3HT06NHbvkr6ZlWuXFl79+5V6dKls9wfFxenU6dOaeTIkdbVr9u3b3eoKVeunJYsWeLQ9ueaG70uhQsXVpEiRXTo0CG1aNHib58XAAAAAAAAcKuyLdA9ffq0nnnmGbVt21YVK1aUj4+Ptm/frlGjRunxxx+36q6uo/v1119bNwSrU6eOnnrqKRUsWFAhISHXfY7ixYtry5YtOnz4sLy9vZUvXz516NBBx44d0zfffKOTJ09atfny5VOZMmXUokULtWrVSqNHj1ZERIROnTql1atXq0KFCnr00Udv6tzy5s2r/Pnz66OPPlJAQICOHj1qrYN7Kzp37qyaNWtq1KhRatq0qVasWPGXyy1I0qRJkxQbG6snnnhCpUqV0qVLl/Tpp59q7969GjdunKTfX7+TJ09q1KhRevrpp7Vs2TItXbo00xq7qampateunfr166cjR45owIAB6tSpk3LlyiUfHx/16NFD3bp1U0ZGhmrVqqWUlBRt3LhR3t7eWa4neyOJiYmZguXSpUurV69eql69ul555RW9+OKL8vLyUvUMLrsAABhmSURBVHx8vFauXKlx48YpKChIrq6uGjdunDp27Kg9e/ZoyJAhDv106NBBY8aMUa9evdSuXTvFxsZq2rRpkv64MvpmXpeBAweqc+fO8vX1VcOGDXX58mVt375dZ86ccVhaAQAAAAAAALgTcmXXE3t7e6tatWp69913Vbt2bYWFhal///568cUX9cEHH1h1fn5+ioiIUL58+azw9sEHH1RGRsYNrwzt0aOHcufOrZCQEOvP8GNiYpSUlKSQkBAFBARYj40bN0qSpk6dqlatWum1115T2bJl9dhjj2nLli03ve6p9Puf7s+ePVs7duxQWFiYunXrZt2M61ZUr15dU6ZM0bhx41SpUiWtWLFC/fr1+8tjrt4IrGPHjgoNDVVUVJQ2b96sBQsWWK9X+fLlNX78eH344YcKDw/X1q1b1aNHj0x91atXT8HBwapdu7aeffZZNWnSRAMHDrT2DxkyRG+++aZGjBih8uXLKzo6Wl9//bVKlChxy+cqSd27d1dERITDY/v27apYsaJiYmKUkJCgBx98UBEREerfv7+1HnDBggU1bdo0ffnllwoJCdHIkSP1zjvvOPRdokQJzZ07V/Pnz1fFihU1YcIE9e3bV9IfS0TczOvSvn17TZkyRdOmTVOFChUUFRWladOm3fY5AwAAAAAAALfCyfydhVrxr9WmTRudPXvWYfmLf5thw4Zp4sSJOnbs2F17zpSUFPn5+Skx6Qf5+PrctecFAAC4Vn7PQtk9BAAAgBzvak507ty5TH85/1fuuTV0gTtl/Pjxuv/++5U/f359++23evvtt9WpU6fsHhYAAAAAAABw0wh0kWMkJCRo6NCh+uWXXxQUFKTXXntNffr0ye5hAQAAAAAAADeNJReAu4glFwAAwL2AJRcAAACy3+0uuZBtN0UDAAAAAAAAANwa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kCXQAAAAAAAACwCQJdAAAAAAAAALAJAl0AAAAAAAAAsAnn7B4AkBPl8ywoX0/f7B4GAAAAAAAAbIYrdAEAAAAAAADAJgh0AQAAAAAAAMAmCHQBAAAAAAAAwCYIdAEAAAAAAADAJgh0AQAAAAAAAMAmCHQBAAAAAAAAwCYIdAEAAAAAAADAJgh0AQAAAAAAAMAmCHQBAAAAAAAAwCacs3sAQE5ijJEkpaSkZPNIAAAAAAAAkJ2u5kNX86KbRaAL3EWnT5+WJBUtWjSbRwIAAAAAAIB7wfnz5+Xn53fT9QS6wF2UL18+SdLRo0dv6R8q/p1SUlJUtGhRHTt2TL6+vtk9HGQj5gKuxXzAVcwFXIv5gGsxH3AVcwHXYj7YjzFG58+fV2Bg4C0dR6AL3EW5cv2+bLWfnx8frrD4+voyHyCJuQBHzAdcxVzAtZgPuBbzAVcxF3At5oO93M4Ff9wUDQAAAAAAAABsgkAXAAAAAAAAAGwi98CBAwdm9yCAnCR37tyqU6eOnJ1Z8QTMB/yBuYBrMR9wFXMB12I+4FrMB1zFXMC1mA85g5MxxmT3IAAAAAAAAAAAN8aSCwAAAAAAAABgEwS6AAAAAAAAAGATBLoAAAAAAAAAYBMEugAAAAAAAABgEwS6wF0yfvx4lShRQu7u7oqMjNT69euze0j4B6xbt05NmjRRYGCgnJyctGDBAof9xhgNHDhQgYGB8vDwUJ06dbR3716HmjNnzqhly5by8/OTn5+fWrZsqbNnzzrUxMXFKSoqSh4eHipSpIgGDx4s7ml5bxkxYoTuv/9++fj4qFChQmratKn279/vUHP58mW9+uqrKlCggLy8vPTYY4/pxx9/dKg5evSomjRpIi8vLxUoUECdO3dWamqqQ01MTIwiIyPl7u6ukiVLauLEiXf8/HDzJkyYoIoVK8rX11e+vr6qUaOGli5dau1nHuRsI0aMkJOTk7p27Wq1MSdyhoEDB8rJycnh4e/vb+3nO0POc/z4cb3wwgvKnz+/PD09ValSJe3YscPaz5zIOYoXL57p88HJyUmvvPKKJH5P5CRpaWnq16+fSpQoIQ8PD5UsWVKDBw9WRkaGVcNnAyRJBsAdN3v2bOPi4mImT55s9u3bZ7p06WK8vLzMkSNHsnto+JuWLFli+vbta+bNm2ckma+++sph/8iRI42Pj4+ZN2+eiYuLM88995wJCAgwKSkpVk2DBg1MWFiY2bhxo9m4caMJCwszjRs3tvafO3fOFC5c2DRr1szExcWZefPmGR8fH/POO+/ctfPEjUVHR5upU6eaPXv2mNjYWNOoUSMTFBRkLly4YNV07NjRFClSxKxcudLs3LnT1K1b14SHh5u0tDRjjDFpaWkmLCzM1K1b1+zcudOsXLnSBAYGmk6dOll9HDp0yHh6epouXbqYffv2mcmTJxsXFxczd+7cu37OyNrChQvN4sWLzf79+83+/fvNG2+8YVxcXMyePXuMMcyDnGzr1q2mePHipmLFiqZLly5WO3MiZxgwYIAJDQ01SUlJ1iM5Odnaz3eGnOWXX34xxYoVM23atDFbtmwxiYmJZtWqVeaHH36wapgTOUdycrLDZ8PKlSuNJLNmzRpjDL8ncpKhQ4ea/Pnzm0WLFpnExETz5ZdfGm9vb/Pee+9ZNXw2wBhjCHSBu6Bq1aqmY8eODm3lypUzvXv3zqYR4U74c6CbkZFh/P39zciRI622S5cuGT8/PzNx4kRjjDH79u0zkszmzZutmk2bNhlJ5vvvvzfGGDN+/Hjj5+dnLl26ZNWMGDHCBAYGmoyMjDt9WrhNycnJRpKJiYkxxhhz9uxZ4+LiYmbPnm3VHD9+3OTKlcssW7bMGPP7fxDkypXLHD9+3KqZNWuWcXNzM+fOnTPGGNOzZ09Trlw5h+fq0KGDqV69+p0+JfwNefPmNVOmTGEe5GDnz583wcHBZuXKlSYqKsoKdJkTOceAAQNMeHh4lvv4zpDz9OrVy9SqVeu6+5kTOVuXLl1MqVKlTEZGBr8ncphGjRqZtm3bOrQ9+eST5oUXXjDG8NmAP7DkAnCHpaamaseOHXrkkUcc2h955BFt3Lgxm0aFuyExMVEnTpxweO/d3NwUFRVlvfebNm2Sn5+fqlWrZtVUr15dfn5+DjVRUVFyc3OzaqKjo/XTTz/p8OHDd+dkcMvOnTsnScqXL58kaceOHbpy5YrDfAgMDFRYWJjDex0WFqbAwECrJjo6WpcvX7b+BHPTpk2ZPk+io6O1fft2Xbly5Y6eE25denq6Zs+erYsXL6pGjRrMgxzslVdeUaNGjVS/fn2HduZEzpKQkKDAwECVKFFCzZo106FDhyTxnSEnWrhwoapUqaJnnnlGhQoVUkREhCZPnmztZ07kXKmpqZoxY4batm0rJycnfk/kMLVq1dI333yjAwcOSJK+++47bdiwQY8++qgkPhvwBwJd4A47deqU0tPTVbhwYYf2woUL68SJE9k0KtwNV9/fv3rvT5w4oUKFCmU6tlChQg41WfVx7XPg3mKMUffu3VWrVi2FhYVJ+v29cnV1Vd68eR1q/zwf/vxe582bV66urjecD2lpaTp16tSdOiXcori4OHl7e8vNzU0dO3bUV199pZCQEOZBDjV79mzt2LFDI0aMyLSPOZFzVKtWTZ9++qmWL1+uyZMn68SJE6pZs6ZOnz7Nd4Yc6NChQ5owYYKCg4O1fPlydezYUZ07d9ann34qie+ROdmCBQt09uxZtWnTRhK/J3KaXr16qXnz5ipXrpxcXFwUERGhrl27qnnz5pL4bMAfnLN7AEBO4eTk5LBtjMnUhn+nG733Wc2DG9WY/1+snjl0b+rUqZN2796tDRs23LCW+fDvVLZsWcXGxurs2bOaN2+eWrdurZiYmOvWMw/+vY4dO6YuXbpoxYoVcnd3v+njmBP/Pg0bNrR+rlChgmrUqKFSpUpp+vTpql69uiS+M+QkGRkZqlKlioYPHy5JioiI0N69ezVhwgS1atXKqmNO5Dwff/yxGjZs6HC1bVaYC/9Oc+bM0YwZM/T5558rNDRUsbGx6tq1qwIDA9W6dWurjs8GcIUucIcVKFBAuXPnzvS/XMnJyZn+Rwz/LlfvXP1X772/v79+/vnnTMeePHnSoSarPqTM/zOL7Pfqq69q4cKFWrNmje677z6r3d/fX6mpqTpz5oxD/Z/nw5/f6zNnzujKlSs3nA/Ozs7Knz//nTgl3AZXV1eVLl1aVapU0YgRIxQeHq6xY8cyD3KgHTt2KDk5WZGRkXJ2dpazs7NiYmL0/vvvy9nZWYULF2ZO5FBeXl6qUKGCEhIS+M6QAwUEBCgkJMShrXz58jp69KgkvkfmVEeOHNGqVavUvn17q43vDjnL66+/rt69e6tZs2aqUKGCWrZsqW7dull/5cNnA64i0AXuMFdXV0VGRmrlypUO7StXrlTNmjWzaVS4G0qUKCF/f3+H9z41NVUxMTHWe1+jRg2dO3dOW7dutWq2bNmic+fOOdSsW7dOqampVs2KFSsUGBio4sWL352TwQ0ZY9SpUyfNnz9fq1evVokSJRz2R0ZGysXFxWE+JCUlac+ePQ7v9Z49e5SUlGTVrFixQm5uboqMjLRq/vx5smLFClWpUkUuLi536vTwNxljdPnyZeZBDlSvXj3FxcUpNjbWelSpUkUtWrSwfmZO5EyXL19WfHy8AgIC+M6QAz3wwAPav3+/Q9uBAwdUrFgxSXyPzKmmTp2qQoUKqVGjRlYb3x1yll9//VW5cjlGdblz51ZGRoYkPhtwjbtz7zUgZ5s9e7ZxcXExH3/8sdm3b5/p2rWr8fLyMocPH87uoeFvOn/+vNm1a5fZtWuXkWTGjBljdu3aZY4cOWKMMWbkyJHGz8/PzJ8/38TFxZnmzZubgIAAk5KSYvXRoEEDU7FiRbNp0yazadMmU6FCBdO4cWNr/9mzZ03hwoVN8+bNTVxcnJk/f77x9fU177zzzl0/X1zfSy+9ZPz8/MzatWtNUlKS9fj111+tmo4dO5r77rvPrFq1yuzcudM89NBDJjw83KSlpRljjElLSzNhYWGmXr16ZufOnWbVqlXmvvvuM506dbL6OHTokPH09DTdunUz+/btMx9//LFxcXExc+fOvevnjKz16dPHrFu3ziQmJprdu3ebN954w+TKlcusWLHCGMM8gDFRUVGmS5cu1jZzImd47bXXzNq1a82hQ4fM5s2bTePGjY2Pj4/1fZDvDDnL1q1bjbOzsxk2bJhJSEgwM2fONJ6enmbGjBlWDXMiZ0lPTzdBQUGmV69emfbxeyLnaN26tSlSpIhZtGiRSUxMNPPnzzcFChQwPXv2tGr4bIAxxhDoAnfJhx9+aIoVK2ZcXV1N5cqVTUxMTHYPCf+ANWvWGEmZHq1btzbGGJORkWEGDBhg/P39jZubm6ldu7aJi4tz6OP06dOmRYsWxsfHx/j4+JgWLVqYM2fOONTs3r3bPPjgg8bNzc34+/ubgQMHmoyMjLt1mrgJWc0DSWbq1KlWzW+//WY6depk8uXLZzw8PEzjxo3N0aNHHfo5cuSIadSokfHw8DD58uUznTp1MpcuXXKoWbt2rYmIiDCurq6mePHiZsKECXfjFHGT2rZta33eFyxY0NSrV88Kc41hHiBzoMucyBmee+45ExAQYFxcXExgYKB58sknzd69e639fGfIeb7++msTFhZm3NzcTLly5cxHH33ksJ85kbMsX77cSDL79+/PtI/fEzlHSkqK6dKliwkKCjLu7u6mZMmSpm/fvuby5ctWDZ8NMMYYJ2P+f9VjAAAAAAAAAMA9jTV0AQAAAAAAAMAmCHQBAAAAAAAAwCYIdAEAAAAAAADAJgh0AQAAAAAAAMAmCHQBAAAAAAAAwCYIdAEAAAAAAADAJgh0AQAAAAAAAMAmCHQBAAAAAAAAwCYIdAEAAADcUb1791b16tWzexhZql69unr37p3dwwAAALhpBLoAAADAv5yTk9NfPtq0aXNT/TRr1kzNmjW7s4OVdPbsWfXp00fly5eXh4eHChQooKpVq2r06NE6d+7cHX9+AACAe5lzdg8AAAAAwJ2VlJRk/Txnzhy9+eab2r9/v9Xm4eGRHcPK0smTJ1WzZk2lpqZq8ODBqly5slxcXHTgwAHNmDFDfn5+at++fXYPEwAAINtwhS4AAADwL+fv7289/Pz85OTklKlNknbt2qWoqCi5u7urYMGCevnll/Xbb79J+n3ZhDlz5mjOnDnWlb2bN2+WJHXr1k3BwcHy8PBQqVKlNHjwYKWlpd3WWF9//XWdPHlS27ZtU+vWrVWhQgWVK1dOjz32mL744gu1a9fOqj116pSef/55+fn5ycvLS40bN1ZiYqK1/+eff9azzz6rIkWKyNPTU+Hh4Zo3b97tvowAAAD3BK7QBQAAAKCUlBRFR0erXr162rFjh3766Se1b99eGRkZmjhxovr166fvv/9ekjRx4kRJUv78+SVJefLk0aeffqqAgADFxsaqffv2ypMnjzp37nxLY7hy5Yrmzp2r9u3bq1ChQlnWODk5WT+3aNFCJ06c0NKlS+Xp6anXXntNjRs31u7du5U7d2799ttvqlmzpt544w35+Pjof//7n5577jlt375dlSpVup2XCQAAINsR6AIAAADQ9OnTJUlTp06Vu7u7QkND9e677+rZZ5/ViBEjlDdvXrm7u0v6/Yrfaw0YMMD6uXjx4oqLi9MXX3xxy4HuTz/9pIsXL6ps2bIO7aGhoTpy5Igk6emnn9a0adMUFxenFStWaMeOHapcubIkaebMmQoKCtKSJUvUpEkTFS9eXF27drX66d69uxYvXqy5c+cS6AIAANtiyQUAAAAAio+PV2RkpBXaStIDDzyg9PR0JSQk/OWxs2bNUs2aNVW4cGF5e3tr2LBhOnr06G2P5dqrcCVpyZIlio2NVZ06dXTp0iVrvB4eHlaYK/0eNJcqVUrx8fGSpLS0NA0ePFgVKlRQvnz55O3trXXr1v2tsQEAAGQ3Al0AAAAAMsZkClKNMZIyB6zXiomJUatWrdS0aVMtWbJEu3btUo8ePZSamnrLYwgMDJSXl5e1tMNVxYoVU+nSpeXt7Z1pbH91HsOHD9eHH36oN954Q2vWrLFC4dsZGwAAwL2CQBcAAACAQkJCtH37dusKWEnauHGjnJ2dFRwcLElydXVVenq6w3EbNmxQmTJl1LNnT0VGRio4OFiHDx++rTG4uLjoqaee0tSpU5WcnHzD8f7222/auXOn1XbixAkdOnRI5cuXlyStX79eTz/9tJo3b67w8HAVL178hlcbAwAA3OsIdAEAAACodevWkqS2bdtq7969Wrlypbp166Z27dopT548kn5fHzc2NlYJCQk6deqU0tLSVLp0af3www+aN2+eDh48qNGjR2vx4sW3PY5Ro0apQIECuv/++zV9+nTt2bPH6n/btm3KnTu3JKlChQqKjo7Wf/7zH23atEmxsbFq0aKFgoOD1bBhQ0lS6dKltWzZMm3ZskX79u1Tu3btdObMmb/5SgEAAGQvAl0AAAAA8vX11bJly3T8+HFFRkaqefPmatSokd59912r5qWXXlJQUJAiIiJUsGBBbd++Xc8++6xeeukl/fe//1VERIR27dqlPn363PY4ChcurG3btqlZs2YaPny4qlSpovDwcA0dOlStWrXShx9+aNXOmDFDoaGhatCggR544AF5eHho0aJFVug7ePBglS9fXvXq1VO9evVUunRpK+wFAACwKydzvcWnAAAAAAAAAAD3FK7QBQAAAAAAAACbINAFAAAAcFdcvnxZ3t7e131s27Ytu4cIAABwz2PJBQAAAAB3hTFGBw8evO7+okWLys3N7S6OCAAAwH4IdAEAAAAAAADAJlhyAQAAAAAAAABsgkAXAAAAAAAAAGyCQBcAAAAAAAAAbIJAFwAAAAAAAABsgkAXAAAAAAAAAGyCQBcAAAAAAAAAbIJAFwAAAAAAAABs4v8AiDSsgbGNlzsAAAAASUVORK5CYII=">
            <a:extLst>
              <a:ext uri="{FF2B5EF4-FFF2-40B4-BE49-F238E27FC236}">
                <a16:creationId xmlns:a16="http://schemas.microsoft.com/office/drawing/2014/main" id="{8E8AB2E8-956E-4AC3-BBB0-8422C1CA40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720E9B-B701-45F8-A11A-018D4377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322011"/>
            <a:ext cx="10151532" cy="52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6E86-C138-4279-BE73-23ED1F4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3C93-F32E-4B33-BA5D-C6D11F96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receive any feedback on the work</a:t>
            </a:r>
          </a:p>
        </p:txBody>
      </p:sp>
    </p:spTree>
    <p:extLst>
      <p:ext uri="{BB962C8B-B14F-4D97-AF65-F5344CB8AC3E}">
        <p14:creationId xmlns:p14="http://schemas.microsoft.com/office/powerpoint/2010/main" val="181453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454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Atlas Grotesk</vt:lpstr>
      <vt:lpstr>Calibri</vt:lpstr>
      <vt:lpstr>Calibri Light</vt:lpstr>
      <vt:lpstr>inherit</vt:lpstr>
      <vt:lpstr>Office Theme</vt:lpstr>
      <vt:lpstr>European Soccer Data –Goal &amp; draws Analysis  Soumya Chatterjee </vt:lpstr>
      <vt:lpstr>PowerPoint Presentation</vt:lpstr>
      <vt:lpstr>Motivation</vt:lpstr>
      <vt:lpstr>Research Question(s)</vt:lpstr>
      <vt:lpstr>Findings (1)</vt:lpstr>
      <vt:lpstr>Findings –(2 &amp; 3)</vt:lpstr>
      <vt:lpstr>Findings –(4)</vt:lpstr>
      <vt:lpstr>Findings –(5)</vt:lpstr>
      <vt:lpstr>Acknowledgement</vt:lpstr>
      <vt:lpstr>Reference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Data –Goal Analysis  Soumya Chatterjee </dc:title>
  <dc:creator>Chatterjee, Soumya (Genworth, Contractor)</dc:creator>
  <cp:lastModifiedBy>Chatterjee, Soumya (Genworth, Contractor)</cp:lastModifiedBy>
  <cp:revision>18</cp:revision>
  <dcterms:created xsi:type="dcterms:W3CDTF">2018-07-26T11:15:20Z</dcterms:created>
  <dcterms:modified xsi:type="dcterms:W3CDTF">2018-07-27T02:06:02Z</dcterms:modified>
</cp:coreProperties>
</file>