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6" r:id="rId3"/>
    <p:sldId id="265" r:id="rId4"/>
    <p:sldId id="274" r:id="rId5"/>
    <p:sldId id="283" r:id="rId6"/>
    <p:sldId id="264" r:id="rId7"/>
    <p:sldId id="266" r:id="rId8"/>
    <p:sldId id="267" r:id="rId9"/>
    <p:sldId id="270" r:id="rId10"/>
    <p:sldId id="271" r:id="rId11"/>
    <p:sldId id="272" r:id="rId12"/>
    <p:sldId id="273" r:id="rId13"/>
    <p:sldId id="257" r:id="rId14"/>
    <p:sldId id="260" r:id="rId15"/>
    <p:sldId id="261" r:id="rId16"/>
    <p:sldId id="262" r:id="rId17"/>
    <p:sldId id="278" r:id="rId18"/>
    <p:sldId id="279" r:id="rId19"/>
    <p:sldId id="277" r:id="rId20"/>
    <p:sldId id="280" r:id="rId21"/>
    <p:sldId id="281" r:id="rId22"/>
    <p:sldId id="282" r:id="rId23"/>
    <p:sldId id="284" r:id="rId24"/>
    <p:sldId id="285" r:id="rId25"/>
    <p:sldId id="286" r:id="rId26"/>
    <p:sldId id="287" r:id="rId27"/>
    <p:sldId id="288" r:id="rId28"/>
    <p:sldId id="269" r:id="rId29"/>
    <p:sldId id="26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C673D3-3EA9-4792-A41F-3EA59B64B2E9}"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384351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673D3-3EA9-4792-A41F-3EA59B64B2E9}"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191908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673D3-3EA9-4792-A41F-3EA59B64B2E9}"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176977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673D3-3EA9-4792-A41F-3EA59B64B2E9}"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421911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C673D3-3EA9-4792-A41F-3EA59B64B2E9}"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383009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C673D3-3EA9-4792-A41F-3EA59B64B2E9}"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373725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C673D3-3EA9-4792-A41F-3EA59B64B2E9}"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309816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C673D3-3EA9-4792-A41F-3EA59B64B2E9}"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6654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673D3-3EA9-4792-A41F-3EA59B64B2E9}"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176202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C673D3-3EA9-4792-A41F-3EA59B64B2E9}"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425222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C673D3-3EA9-4792-A41F-3EA59B64B2E9}"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E7F8E-B96A-4B43-A70F-B557411A3484}" type="slidenum">
              <a:rPr lang="en-US" smtClean="0"/>
              <a:t>‹#›</a:t>
            </a:fld>
            <a:endParaRPr lang="en-US"/>
          </a:p>
        </p:txBody>
      </p:sp>
    </p:spTree>
    <p:extLst>
      <p:ext uri="{BB962C8B-B14F-4D97-AF65-F5344CB8AC3E}">
        <p14:creationId xmlns:p14="http://schemas.microsoft.com/office/powerpoint/2010/main" val="188698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73D3-3EA9-4792-A41F-3EA59B64B2E9}" type="datetimeFigureOut">
              <a:rPr lang="en-US" smtClean="0"/>
              <a:t>5/1/2019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E7F8E-B96A-4B43-A70F-B557411A3484}" type="slidenum">
              <a:rPr lang="en-US" smtClean="0"/>
              <a:t>‹#›</a:t>
            </a:fld>
            <a:endParaRPr lang="en-US"/>
          </a:p>
        </p:txBody>
      </p:sp>
    </p:spTree>
    <p:extLst>
      <p:ext uri="{BB962C8B-B14F-4D97-AF65-F5344CB8AC3E}">
        <p14:creationId xmlns:p14="http://schemas.microsoft.com/office/powerpoint/2010/main" val="3201563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oumyadeep-saha/SpringBootApacheKafkaAllProjects/tree/master/SpringbootKafkaConfluent" TargetMode="External"/><Relationship Id="rId2" Type="http://schemas.openxmlformats.org/officeDocument/2006/relationships/hyperlink" Target="https://github.com/soumyadeep-saha/SpringBootApacheKafkaAllProjects/blob/master/SpringbootKafkaConfluent/ProducerConsumerSameAPI.txt"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oumyadeep-saha/SpringBootApacheKafkaAllProjects/blob/master/SpringBootKafkaJsonData/src/main/java/com/soumyadeep/microservices/config/SenderConfig.java" TargetMode="External"/><Relationship Id="rId2" Type="http://schemas.openxmlformats.org/officeDocument/2006/relationships/hyperlink" Target="https://github.com/soumyadeep-saha/SpringBootApacheKafkaAllProjects/blob/master/SpringBootKafkaJsonData/src/main/java/com/soumyadeep/microservices/config/ReceiverConfig.java" TargetMode="External"/><Relationship Id="rId1" Type="http://schemas.openxmlformats.org/officeDocument/2006/relationships/slideLayout" Target="../slideLayouts/slideLayout7.xml"/><Relationship Id="rId5" Type="http://schemas.openxmlformats.org/officeDocument/2006/relationships/hyperlink" Target="https://github.com/soumyadeep-saha/SpringBootApacheKafkaAllProjects/tree/master/SpringBootKafkaJsonData" TargetMode="External"/><Relationship Id="rId4" Type="http://schemas.openxmlformats.org/officeDocument/2006/relationships/hyperlink" Target="https://github.com/soumyadeep-saha/SpringBootApacheKafkaAllProjects/blob/master/SpringBootKafkaJsonData/SpringbootKafkaJsonSerializerDeserializer.tx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oumyadeep-saha/SpringBootApacheKafkaAllProjects/blob/master/SpringBootKafkaJsonData/src/main/java/com/soumyadeep/microservices/config/ReceiverConfig.java" TargetMode="External"/><Relationship Id="rId2" Type="http://schemas.openxmlformats.org/officeDocument/2006/relationships/hyperlink" Target="https://github.com/soumyadeep-saha/SpringBootApacheKafkaAllProjects/blob/master/SpringbootKafkaOffsetPartition/src/main/java/com/soumyadeep/microservices/config/KafkaTopicConfig.java" TargetMode="External"/><Relationship Id="rId1" Type="http://schemas.openxmlformats.org/officeDocument/2006/relationships/slideLayout" Target="../slideLayouts/slideLayout7.xml"/><Relationship Id="rId6" Type="http://schemas.openxmlformats.org/officeDocument/2006/relationships/hyperlink" Target="https://github.com/soumyadeep-saha/SpringBootApacheKafkaAllProjects/tree/master/SpringbootKafkaOffsetPartition" TargetMode="External"/><Relationship Id="rId5" Type="http://schemas.openxmlformats.org/officeDocument/2006/relationships/hyperlink" Target="https://github.com/soumyadeep-saha/SpringBootApacheKafkaAllProjects/blob/master/SpringbootKafkaOffsetPartition/SpringbootKafkaOffsetPartition.txt" TargetMode="External"/><Relationship Id="rId4" Type="http://schemas.openxmlformats.org/officeDocument/2006/relationships/hyperlink" Target="https://github.com/soumyadeep-saha/SpringBootApacheKafkaAllProjects/blob/master/SpringBootKafkaJsonData/src/main/java/com/soumyadeep/microservices/config/SenderConfig.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espertech.com/esper/"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engineering.linecorp.com/en/blog/detail/80" TargetMode="External"/><Relationship Id="rId2" Type="http://schemas.openxmlformats.org/officeDocument/2006/relationships/hyperlink" Target="https://open.nytimes.com/publishing-with-apache-kafka-at-the-new-york-times-7f0e3b7d2077" TargetMode="External"/><Relationship Id="rId1" Type="http://schemas.openxmlformats.org/officeDocument/2006/relationships/slideLayout" Target="../slideLayouts/slideLayout7.xml"/><Relationship Id="rId4" Type="http://schemas.openxmlformats.org/officeDocument/2006/relationships/hyperlink" Target="https://www.confluent.io/blog/ranking-websites-real-time-apache-kafkas-streams-api/"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45" y="245661"/>
            <a:ext cx="11505063" cy="6646563"/>
          </a:xfrm>
          <a:prstGeom prst="rect">
            <a:avLst/>
          </a:prstGeom>
        </p:spPr>
        <p:txBody>
          <a:bodyPr wrap="square">
            <a:spAutoFit/>
          </a:bodyPr>
          <a:lstStyle/>
          <a:p>
            <a:pPr>
              <a:lnSpc>
                <a:spcPct val="107000"/>
              </a:lnSpc>
              <a:spcAft>
                <a:spcPts val="800"/>
              </a:spcAft>
            </a:pPr>
            <a:r>
              <a:rPr lang="en-US" b="1" u="sng" dirty="0" smtClean="0">
                <a:solidFill>
                  <a:schemeClr val="accent5">
                    <a:lumMod val="50000"/>
                  </a:schemeClr>
                </a:solidFill>
              </a:rPr>
              <a:t>What </a:t>
            </a:r>
            <a:r>
              <a:rPr lang="en-US" b="1" u="sng" dirty="0">
                <a:solidFill>
                  <a:schemeClr val="accent5">
                    <a:lumMod val="50000"/>
                  </a:schemeClr>
                </a:solidFill>
              </a:rPr>
              <a:t>is Kafka?</a:t>
            </a:r>
            <a:r>
              <a:rPr lang="en-US" dirty="0">
                <a:solidFill>
                  <a:schemeClr val="accent5">
                    <a:lumMod val="50000"/>
                  </a:schemeClr>
                </a:solidFill>
              </a:rPr>
              <a:t/>
            </a:r>
            <a:br>
              <a:rPr lang="en-US" dirty="0">
                <a:solidFill>
                  <a:schemeClr val="accent5">
                    <a:lumMod val="50000"/>
                  </a:schemeClr>
                </a:solidFill>
              </a:rPr>
            </a:br>
            <a:r>
              <a:rPr lang="en-US" dirty="0">
                <a:solidFill>
                  <a:schemeClr val="accent5">
                    <a:lumMod val="50000"/>
                  </a:schemeClr>
                </a:solidFill>
              </a:rPr>
              <a:t>Apache </a:t>
            </a: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Kafka as a messaging service. It is a distributed publisher subscriber messaging system which can handle large volume of </a:t>
            </a:r>
            <a:r>
              <a:rPr lang="en-US"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data. </a:t>
            </a:r>
            <a:r>
              <a:rPr lang="en-US" dirty="0">
                <a:solidFill>
                  <a:schemeClr val="accent5">
                    <a:lumMod val="50000"/>
                  </a:schemeClr>
                </a:solidFill>
              </a:rPr>
              <a:t>Kafka messages are persisted on the disk and replicated within the cluster to prevent data loss. Kafka is built on top of the </a:t>
            </a:r>
            <a:r>
              <a:rPr lang="en-US" dirty="0" err="1">
                <a:solidFill>
                  <a:schemeClr val="accent5">
                    <a:lumMod val="50000"/>
                  </a:schemeClr>
                </a:solidFill>
              </a:rPr>
              <a:t>ZooKeeper</a:t>
            </a:r>
            <a:r>
              <a:rPr lang="en-US" dirty="0">
                <a:solidFill>
                  <a:schemeClr val="accent5">
                    <a:lumMod val="50000"/>
                  </a:schemeClr>
                </a:solidFill>
              </a:rPr>
              <a:t> synchronization service</a:t>
            </a:r>
            <a:r>
              <a:rPr lang="en-US" dirty="0" smtClean="0">
                <a:solidFill>
                  <a:schemeClr val="accent5">
                    <a:lumMod val="50000"/>
                  </a:schemeClr>
                </a:solidFill>
              </a:rPr>
              <a:t>.</a:t>
            </a:r>
          </a:p>
          <a:p>
            <a:pPr>
              <a:lnSpc>
                <a:spcPct val="107000"/>
              </a:lnSpc>
              <a:spcAft>
                <a:spcPts val="800"/>
              </a:spcAft>
            </a:pPr>
            <a:r>
              <a:rPr lang="en-US" b="1" u="sng" dirty="0">
                <a:solidFill>
                  <a:schemeClr val="accent5">
                    <a:lumMod val="50000"/>
                  </a:schemeClr>
                </a:solidFill>
              </a:rPr>
              <a:t>What is a Messaging System?</a:t>
            </a:r>
          </a:p>
          <a:p>
            <a:pPr>
              <a:lnSpc>
                <a:spcPct val="107000"/>
              </a:lnSpc>
              <a:spcAft>
                <a:spcPts val="800"/>
              </a:spcAft>
            </a:pPr>
            <a:r>
              <a:rPr lang="en-US" dirty="0">
                <a:solidFill>
                  <a:schemeClr val="accent5">
                    <a:lumMod val="50000"/>
                  </a:schemeClr>
                </a:solidFill>
              </a:rPr>
              <a:t>A Messaging System is responsible for transferring data from one application to another, so the applications.</a:t>
            </a:r>
          </a:p>
          <a:p>
            <a:pPr>
              <a:lnSpc>
                <a:spcPct val="107000"/>
              </a:lnSpc>
              <a:spcAft>
                <a:spcPts val="800"/>
              </a:spcAft>
            </a:pPr>
            <a:r>
              <a:rPr lang="en-US" dirty="0">
                <a:solidFill>
                  <a:schemeClr val="accent5">
                    <a:lumMod val="50000"/>
                  </a:schemeClr>
                </a:solidFill>
              </a:rPr>
              <a:t>Messages are queued asynchronously between client applications and messaging system. Two types of messaging patterns are available − one is point to point and the other is publish-subscribe (pub-sub).</a:t>
            </a:r>
          </a:p>
          <a:p>
            <a:pPr>
              <a:lnSpc>
                <a:spcPct val="107000"/>
              </a:lnSpc>
              <a:spcAft>
                <a:spcPts val="800"/>
              </a:spcAft>
            </a:pPr>
            <a:r>
              <a:rPr lang="en-US" b="1" u="sng" dirty="0">
                <a:solidFill>
                  <a:schemeClr val="accent5">
                    <a:lumMod val="50000"/>
                  </a:schemeClr>
                </a:solidFill>
              </a:rPr>
              <a:t>Disadvantages of point-to-point system</a:t>
            </a:r>
          </a:p>
          <a:p>
            <a:pPr>
              <a:lnSpc>
                <a:spcPct val="107000"/>
              </a:lnSpc>
              <a:spcAft>
                <a:spcPts val="800"/>
              </a:spcAft>
            </a:pPr>
            <a:r>
              <a:rPr lang="en-US" dirty="0">
                <a:solidFill>
                  <a:schemeClr val="accent5">
                    <a:lumMod val="50000"/>
                  </a:schemeClr>
                </a:solidFill>
              </a:rPr>
              <a:t>In a point-to-point system, messages are persisted in a queue. One or more consumers can consume the messages in the queue, but a particular message can be consumed by a maximum of one consumer only. Once a consumer reads a message in the queue, it disappears from that queue.</a:t>
            </a:r>
          </a:p>
          <a:p>
            <a:pPr>
              <a:lnSpc>
                <a:spcPct val="107000"/>
              </a:lnSpc>
              <a:spcAft>
                <a:spcPts val="800"/>
              </a:spcAft>
            </a:pPr>
            <a:r>
              <a:rPr lang="en-US" b="1" u="sng" dirty="0">
                <a:solidFill>
                  <a:schemeClr val="accent5">
                    <a:lumMod val="50000"/>
                  </a:schemeClr>
                </a:solidFill>
              </a:rPr>
              <a:t>What is Publish-Subscribe Messaging System?</a:t>
            </a:r>
          </a:p>
          <a:p>
            <a:pPr>
              <a:lnSpc>
                <a:spcPct val="107000"/>
              </a:lnSpc>
              <a:spcAft>
                <a:spcPts val="800"/>
              </a:spcAft>
            </a:pPr>
            <a:r>
              <a:rPr lang="en-US" dirty="0">
                <a:solidFill>
                  <a:schemeClr val="accent5">
                    <a:lumMod val="50000"/>
                  </a:schemeClr>
                </a:solidFill>
              </a:rPr>
              <a:t>Messages are persisted in a topic. Consumers can subscribe to one or more topic and consume all the messages in that topic. In the Publish-Subscribe system, message producers are called publishers and message consumers are called subscribers.</a:t>
            </a:r>
          </a:p>
          <a:p>
            <a:pPr>
              <a:lnSpc>
                <a:spcPct val="107000"/>
              </a:lnSpc>
              <a:spcAft>
                <a:spcPts val="800"/>
              </a:spcAft>
            </a:pPr>
            <a:r>
              <a:rPr lang="en-US" b="1" u="sng" dirty="0">
                <a:solidFill>
                  <a:schemeClr val="accent5">
                    <a:lumMod val="50000"/>
                  </a:schemeClr>
                </a:solidFill>
              </a:rPr>
              <a:t>Ex: </a:t>
            </a:r>
            <a:r>
              <a:rPr lang="en-US" dirty="0">
                <a:solidFill>
                  <a:schemeClr val="accent5">
                    <a:lumMod val="50000"/>
                  </a:schemeClr>
                </a:solidFill>
              </a:rPr>
              <a:t>A real-life example is Dish TV, which publishes different channels like sports, movies, music, etc., and anyone can subscribe to their own set of channels and get them whenever their subscribed channels are available.</a:t>
            </a:r>
          </a:p>
          <a:p>
            <a:pPr marL="285750" indent="-285750">
              <a:lnSpc>
                <a:spcPct val="107000"/>
              </a:lnSpc>
              <a:spcAft>
                <a:spcPts val="800"/>
              </a:spcAft>
              <a:buFont typeface="Arial" panose="020B0604020202020204" pitchFamily="34" charset="0"/>
              <a:buChar char="•"/>
            </a:pPr>
            <a:endParaRPr lang="en-US" dirty="0">
              <a:solidFill>
                <a:srgbClr val="1F3864"/>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969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 y="37425"/>
            <a:ext cx="12052300" cy="4247317"/>
          </a:xfrm>
          <a:prstGeom prst="rect">
            <a:avLst/>
          </a:prstGeom>
        </p:spPr>
        <p:txBody>
          <a:bodyPr wrap="square">
            <a:spAutoFit/>
          </a:bodyPr>
          <a:lstStyle/>
          <a:p>
            <a:r>
              <a:rPr lang="en-US" b="1" u="sng" dirty="0">
                <a:solidFill>
                  <a:schemeClr val="accent5">
                    <a:lumMod val="50000"/>
                  </a:schemeClr>
                </a:solidFill>
              </a:rPr>
              <a:t>Heartbeats</a:t>
            </a:r>
          </a:p>
          <a:p>
            <a:endParaRPr lang="en-US" dirty="0">
              <a:solidFill>
                <a:schemeClr val="accent5">
                  <a:lumMod val="50000"/>
                </a:schemeClr>
              </a:solidFill>
            </a:endParaRPr>
          </a:p>
          <a:p>
            <a:r>
              <a:rPr lang="en-US" dirty="0">
                <a:solidFill>
                  <a:schemeClr val="accent5">
                    <a:lumMod val="50000"/>
                  </a:schemeClr>
                </a:solidFill>
              </a:rPr>
              <a:t>The way consumers maintain membership in a consumer group and ownership of the partitions assigned to them is by sending heartbeats to a Kafka broker designated as the group coordinator (this broker can be different for different consumer groups). </a:t>
            </a:r>
            <a:r>
              <a:rPr lang="en-US" b="1" dirty="0">
                <a:solidFill>
                  <a:schemeClr val="accent5">
                    <a:lumMod val="50000"/>
                  </a:schemeClr>
                </a:solidFill>
              </a:rPr>
              <a:t>As long as the consumer is sending heartbeats at regular intervals, it is assumed to be alive, well, and processing messages from its partitions. </a:t>
            </a:r>
            <a:r>
              <a:rPr lang="en-US" dirty="0">
                <a:solidFill>
                  <a:schemeClr val="accent5">
                    <a:lumMod val="50000"/>
                  </a:schemeClr>
                </a:solidFill>
              </a:rPr>
              <a:t>Heartbeats are sent when the consumer polls (i.e., retrieves records) and when it commits records it has consumed</a:t>
            </a:r>
            <a:r>
              <a:rPr lang="en-US" dirty="0" smtClean="0">
                <a:solidFill>
                  <a:schemeClr val="accent5">
                    <a:lumMod val="50000"/>
                  </a:schemeClr>
                </a:solidFill>
              </a:rPr>
              <a:t>.</a:t>
            </a:r>
          </a:p>
          <a:p>
            <a:endParaRPr lang="en-US" dirty="0">
              <a:solidFill>
                <a:schemeClr val="accent5">
                  <a:lumMod val="50000"/>
                </a:schemeClr>
              </a:solidFill>
            </a:endParaRPr>
          </a:p>
          <a:p>
            <a:r>
              <a:rPr lang="en-US" dirty="0">
                <a:solidFill>
                  <a:schemeClr val="accent5">
                    <a:lumMod val="50000"/>
                  </a:schemeClr>
                </a:solidFill>
              </a:rPr>
              <a:t>If the consumer stops sending heartbeats for long enough, its session will time out and the group coordinator will consider it dead and trigger a rebalance. If a consumer crashed and stopped processing messages, it will take the group coordinator a few seconds without heartbeats to decide it is dead and trigger the rebalance. During those seconds, no messages will be processed from the partitions owned by the dead consumer. When closing a consumer cleanly, the consumer will notify the group coordinator that it is leaving, and the group coordinator will trigger a rebalance immediately, reducing the gap in processing. Later in this chapter we will discuss configuration options that control heartbeat frequency and session timeouts and how to set those to match your requirements.</a:t>
            </a:r>
          </a:p>
        </p:txBody>
      </p:sp>
    </p:spTree>
    <p:extLst>
      <p:ext uri="{BB962C8B-B14F-4D97-AF65-F5344CB8AC3E}">
        <p14:creationId xmlns:p14="http://schemas.microsoft.com/office/powerpoint/2010/main" val="138876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419100"/>
            <a:ext cx="11925300" cy="9787295"/>
          </a:xfrm>
          <a:prstGeom prst="rect">
            <a:avLst/>
          </a:prstGeom>
        </p:spPr>
        <p:txBody>
          <a:bodyPr wrap="square">
            <a:spAutoFit/>
          </a:bodyPr>
          <a:lstStyle/>
          <a:p>
            <a:pPr fontAlgn="base"/>
            <a:r>
              <a:rPr lang="en-US" b="1" u="sng" dirty="0" smtClean="0">
                <a:solidFill>
                  <a:schemeClr val="accent5">
                    <a:lumMod val="50000"/>
                  </a:schemeClr>
                </a:solidFill>
                <a:latin typeface="Arial" panose="020B0604020202020204" pitchFamily="34" charset="0"/>
              </a:rPr>
              <a:t>Consumer Details</a:t>
            </a:r>
          </a:p>
          <a:p>
            <a:pPr fontAlgn="base"/>
            <a:endParaRPr lang="en-US" b="1" u="sng" dirty="0" smtClean="0">
              <a:solidFill>
                <a:schemeClr val="accent5">
                  <a:lumMod val="50000"/>
                </a:schemeClr>
              </a:solidFill>
              <a:latin typeface="Arial" panose="020B0604020202020204" pitchFamily="34" charset="0"/>
            </a:endParaRPr>
          </a:p>
          <a:p>
            <a:pPr fontAlgn="base"/>
            <a:r>
              <a:rPr lang="en-US" b="1" dirty="0" err="1" smtClean="0">
                <a:solidFill>
                  <a:schemeClr val="accent5">
                    <a:lumMod val="50000"/>
                  </a:schemeClr>
                </a:solidFill>
              </a:rPr>
              <a:t>key.deserializer</a:t>
            </a:r>
            <a:r>
              <a:rPr lang="en-US" b="1" dirty="0" smtClean="0">
                <a:solidFill>
                  <a:schemeClr val="accent5">
                    <a:lumMod val="50000"/>
                  </a:schemeClr>
                </a:solidFill>
              </a:rPr>
              <a:t>: </a:t>
            </a:r>
            <a:r>
              <a:rPr lang="en-US" dirty="0">
                <a:solidFill>
                  <a:schemeClr val="accent5">
                    <a:lumMod val="50000"/>
                  </a:schemeClr>
                </a:solidFill>
              </a:rPr>
              <a:t>The class used to </a:t>
            </a:r>
            <a:r>
              <a:rPr lang="en-US" dirty="0" err="1">
                <a:solidFill>
                  <a:schemeClr val="accent5">
                    <a:lumMod val="50000"/>
                  </a:schemeClr>
                </a:solidFill>
              </a:rPr>
              <a:t>deserialize</a:t>
            </a:r>
            <a:r>
              <a:rPr lang="en-US" dirty="0">
                <a:solidFill>
                  <a:schemeClr val="accent5">
                    <a:lumMod val="50000"/>
                  </a:schemeClr>
                </a:solidFill>
              </a:rPr>
              <a:t> </a:t>
            </a:r>
            <a:r>
              <a:rPr lang="en-US" dirty="0" smtClean="0">
                <a:solidFill>
                  <a:schemeClr val="accent5">
                    <a:lumMod val="50000"/>
                  </a:schemeClr>
                </a:solidFill>
              </a:rPr>
              <a:t>keys</a:t>
            </a:r>
          </a:p>
          <a:p>
            <a:pPr fontAlgn="base"/>
            <a:r>
              <a:rPr lang="en-US" b="1" dirty="0" err="1" smtClean="0">
                <a:solidFill>
                  <a:schemeClr val="accent5">
                    <a:lumMod val="50000"/>
                  </a:schemeClr>
                </a:solidFill>
              </a:rPr>
              <a:t>value.deserializer</a:t>
            </a:r>
            <a:r>
              <a:rPr lang="en-US" b="1" dirty="0" smtClean="0">
                <a:solidFill>
                  <a:schemeClr val="accent5">
                    <a:lumMod val="50000"/>
                  </a:schemeClr>
                </a:solidFill>
              </a:rPr>
              <a:t>: </a:t>
            </a:r>
            <a:r>
              <a:rPr lang="en-US" dirty="0">
                <a:solidFill>
                  <a:schemeClr val="accent5">
                    <a:lumMod val="50000"/>
                  </a:schemeClr>
                </a:solidFill>
              </a:rPr>
              <a:t>The class used to </a:t>
            </a:r>
            <a:r>
              <a:rPr lang="en-US" dirty="0" err="1">
                <a:solidFill>
                  <a:schemeClr val="accent5">
                    <a:lumMod val="50000"/>
                  </a:schemeClr>
                </a:solidFill>
              </a:rPr>
              <a:t>deserialize</a:t>
            </a:r>
            <a:r>
              <a:rPr lang="en-US" dirty="0">
                <a:solidFill>
                  <a:schemeClr val="accent5">
                    <a:lumMod val="50000"/>
                  </a:schemeClr>
                </a:solidFill>
              </a:rPr>
              <a:t> values</a:t>
            </a:r>
            <a:r>
              <a:rPr lang="en-US" dirty="0" smtClean="0">
                <a:solidFill>
                  <a:schemeClr val="accent5">
                    <a:lumMod val="50000"/>
                  </a:schemeClr>
                </a:solidFill>
              </a:rPr>
              <a:t>.</a:t>
            </a:r>
          </a:p>
          <a:p>
            <a:pPr fontAlgn="base"/>
            <a:r>
              <a:rPr lang="en-US" b="1" dirty="0" smtClean="0">
                <a:solidFill>
                  <a:schemeClr val="accent5">
                    <a:lumMod val="50000"/>
                  </a:schemeClr>
                </a:solidFill>
              </a:rPr>
              <a:t>group.id: </a:t>
            </a:r>
            <a:r>
              <a:rPr lang="en-US" dirty="0">
                <a:solidFill>
                  <a:schemeClr val="accent5">
                    <a:lumMod val="50000"/>
                  </a:schemeClr>
                </a:solidFill>
              </a:rPr>
              <a:t>An identifier for the consumer group that the consumer belongs to</a:t>
            </a:r>
            <a:r>
              <a:rPr lang="en-US" dirty="0" smtClean="0">
                <a:solidFill>
                  <a:schemeClr val="accent5">
                    <a:lumMod val="50000"/>
                  </a:schemeClr>
                </a:solidFill>
              </a:rPr>
              <a:t>.</a:t>
            </a:r>
          </a:p>
          <a:p>
            <a:pPr fontAlgn="base"/>
            <a:r>
              <a:rPr lang="en-US" b="1" dirty="0" err="1" smtClean="0">
                <a:solidFill>
                  <a:schemeClr val="accent5">
                    <a:lumMod val="50000"/>
                  </a:schemeClr>
                </a:solidFill>
              </a:rPr>
              <a:t>auto.offset.reset</a:t>
            </a:r>
            <a:r>
              <a:rPr lang="en-US" b="1" dirty="0" smtClean="0">
                <a:solidFill>
                  <a:schemeClr val="accent5">
                    <a:lumMod val="50000"/>
                  </a:schemeClr>
                </a:solidFill>
              </a:rPr>
              <a:t>: </a:t>
            </a:r>
            <a:r>
              <a:rPr lang="en-US" dirty="0">
                <a:solidFill>
                  <a:schemeClr val="accent5">
                    <a:lumMod val="50000"/>
                  </a:schemeClr>
                </a:solidFill>
              </a:rPr>
              <a:t>The behavior when the consumer has no initial offset or the current offset is no longer available in the cluster</a:t>
            </a:r>
            <a:r>
              <a:rPr lang="en-US" dirty="0" smtClean="0">
                <a:solidFill>
                  <a:schemeClr val="accent5">
                    <a:lumMod val="50000"/>
                  </a:schemeClr>
                </a:solidFill>
              </a:rPr>
              <a:t>.</a:t>
            </a:r>
          </a:p>
          <a:p>
            <a:pPr fontAlgn="base"/>
            <a:r>
              <a:rPr lang="en-US" b="1" dirty="0" err="1" smtClean="0">
                <a:solidFill>
                  <a:schemeClr val="accent5">
                    <a:lumMod val="50000"/>
                  </a:schemeClr>
                </a:solidFill>
              </a:rPr>
              <a:t>enable.auto.commit</a:t>
            </a:r>
            <a:r>
              <a:rPr lang="en-US" b="1" dirty="0" smtClean="0">
                <a:solidFill>
                  <a:schemeClr val="accent5">
                    <a:lumMod val="50000"/>
                  </a:schemeClr>
                </a:solidFill>
              </a:rPr>
              <a:t>: </a:t>
            </a:r>
            <a:r>
              <a:rPr lang="en-US" dirty="0">
                <a:solidFill>
                  <a:schemeClr val="accent5">
                    <a:lumMod val="50000"/>
                  </a:schemeClr>
                </a:solidFill>
              </a:rPr>
              <a:t>Determines whether to commit the consumer's offset automatically in the background</a:t>
            </a:r>
            <a:r>
              <a:rPr lang="en-US" dirty="0" smtClean="0">
                <a:solidFill>
                  <a:schemeClr val="accent5">
                    <a:lumMod val="50000"/>
                  </a:schemeClr>
                </a:solidFill>
              </a:rPr>
              <a:t>.</a:t>
            </a:r>
          </a:p>
          <a:p>
            <a:pPr fontAlgn="base"/>
            <a:r>
              <a:rPr lang="en-US" b="1" dirty="0" smtClean="0">
                <a:solidFill>
                  <a:schemeClr val="accent5">
                    <a:lumMod val="50000"/>
                  </a:schemeClr>
                </a:solidFill>
              </a:rPr>
              <a:t>auto.commit.interval.ms: </a:t>
            </a:r>
            <a:r>
              <a:rPr lang="en-US" dirty="0">
                <a:solidFill>
                  <a:schemeClr val="accent5">
                    <a:lumMod val="50000"/>
                  </a:schemeClr>
                </a:solidFill>
              </a:rPr>
              <a:t>The number of milliseconds between periodic commits of offsets</a:t>
            </a:r>
            <a:r>
              <a:rPr lang="en-US" dirty="0" smtClean="0">
                <a:solidFill>
                  <a:schemeClr val="accent5">
                    <a:lumMod val="50000"/>
                  </a:schemeClr>
                </a:solidFill>
              </a:rPr>
              <a:t>.</a:t>
            </a:r>
          </a:p>
          <a:p>
            <a:pPr fontAlgn="base"/>
            <a:r>
              <a:rPr lang="en-US" b="1" dirty="0" err="1" smtClean="0">
                <a:solidFill>
                  <a:schemeClr val="accent5">
                    <a:lumMod val="50000"/>
                  </a:schemeClr>
                </a:solidFill>
              </a:rPr>
              <a:t>max.poll.records</a:t>
            </a:r>
            <a:r>
              <a:rPr lang="en-US" b="1" dirty="0" smtClean="0">
                <a:solidFill>
                  <a:schemeClr val="accent5">
                    <a:lumMod val="50000"/>
                  </a:schemeClr>
                </a:solidFill>
              </a:rPr>
              <a:t>: </a:t>
            </a:r>
            <a:r>
              <a:rPr lang="en-US" dirty="0">
                <a:solidFill>
                  <a:schemeClr val="accent5">
                    <a:lumMod val="50000"/>
                  </a:schemeClr>
                </a:solidFill>
              </a:rPr>
              <a:t>The maximum number of records returned in a call to poll</a:t>
            </a:r>
            <a:r>
              <a:rPr lang="en-US" dirty="0" smtClean="0">
                <a:solidFill>
                  <a:schemeClr val="accent5">
                    <a:lumMod val="50000"/>
                  </a:schemeClr>
                </a:solidFill>
              </a:rPr>
              <a:t>()</a:t>
            </a:r>
          </a:p>
          <a:p>
            <a:pPr fontAlgn="base"/>
            <a:r>
              <a:rPr lang="en-US" b="1" dirty="0" smtClean="0">
                <a:solidFill>
                  <a:schemeClr val="accent5">
                    <a:lumMod val="50000"/>
                  </a:schemeClr>
                </a:solidFill>
              </a:rPr>
              <a:t>session.timeout.ms</a:t>
            </a:r>
            <a:r>
              <a:rPr lang="en-US" b="1" dirty="0">
                <a:solidFill>
                  <a:schemeClr val="accent5">
                    <a:lumMod val="50000"/>
                  </a:schemeClr>
                </a:solidFill>
              </a:rPr>
              <a:t>: </a:t>
            </a:r>
            <a:r>
              <a:rPr lang="en-US" dirty="0">
                <a:solidFill>
                  <a:schemeClr val="accent5">
                    <a:lumMod val="50000"/>
                  </a:schemeClr>
                </a:solidFill>
              </a:rPr>
              <a:t>The number of milliseconds within which a consumer heartbeat must be received to maintain a consumer's membership of a consumer group</a:t>
            </a:r>
            <a:r>
              <a:rPr lang="en-US" dirty="0" smtClean="0">
                <a:solidFill>
                  <a:schemeClr val="accent5">
                    <a:lumMod val="50000"/>
                  </a:schemeClr>
                </a:solidFill>
              </a:rPr>
              <a:t>.</a:t>
            </a:r>
          </a:p>
          <a:p>
            <a:pPr fontAlgn="base"/>
            <a:r>
              <a:rPr lang="en-US" b="1" dirty="0" smtClean="0">
                <a:solidFill>
                  <a:schemeClr val="accent5">
                    <a:lumMod val="50000"/>
                  </a:schemeClr>
                </a:solidFill>
              </a:rPr>
              <a:t>max.poll.interval.ms: </a:t>
            </a:r>
            <a:r>
              <a:rPr lang="en-US" dirty="0">
                <a:solidFill>
                  <a:schemeClr val="accent5">
                    <a:lumMod val="50000"/>
                  </a:schemeClr>
                </a:solidFill>
              </a:rPr>
              <a:t>The maximum time interval between polls before the consumer leaves the group.</a:t>
            </a:r>
            <a:endParaRPr lang="en-US" b="1" i="0" dirty="0">
              <a:solidFill>
                <a:schemeClr val="accent5">
                  <a:lumMod val="50000"/>
                </a:schemeClr>
              </a:solidFill>
              <a:effectLst/>
              <a:latin typeface="Arial" panose="020B0604020202020204" pitchFamily="34" charset="0"/>
            </a:endParaRPr>
          </a:p>
          <a:p>
            <a:endParaRPr lang="en-US" dirty="0">
              <a:solidFill>
                <a:schemeClr val="accent5">
                  <a:lumMod val="50000"/>
                </a:schemeClr>
              </a:solidFill>
            </a:endParaRPr>
          </a:p>
          <a:p>
            <a:r>
              <a:rPr lang="en-US" dirty="0">
                <a:solidFill>
                  <a:schemeClr val="accent5">
                    <a:lumMod val="50000"/>
                  </a:schemeClr>
                </a:solidFill>
              </a:rPr>
              <a:t>A consumer is normally a long-running application. A consumer requests messages from Kafka by calling </a:t>
            </a:r>
            <a:r>
              <a:rPr lang="en-US" dirty="0" err="1">
                <a:solidFill>
                  <a:schemeClr val="accent5">
                    <a:lumMod val="50000"/>
                  </a:schemeClr>
                </a:solidFill>
              </a:rPr>
              <a:t>Consumer.poll</a:t>
            </a:r>
            <a:r>
              <a:rPr lang="en-US" dirty="0">
                <a:solidFill>
                  <a:schemeClr val="accent5">
                    <a:lumMod val="50000"/>
                  </a:schemeClr>
                </a:solidFill>
              </a:rPr>
              <a:t>(...) regularly. The consumer calls poll(), receives a batch of messages, processes them promptly, and then calls poll() again</a:t>
            </a:r>
            <a:r>
              <a:rPr lang="en-US" dirty="0" smtClean="0">
                <a:solidFill>
                  <a:schemeClr val="accent5">
                    <a:lumMod val="50000"/>
                  </a:schemeClr>
                </a:solidFill>
              </a:rPr>
              <a:t>.</a:t>
            </a:r>
          </a:p>
          <a:p>
            <a:endParaRPr lang="en-US" dirty="0">
              <a:solidFill>
                <a:schemeClr val="accent5">
                  <a:lumMod val="50000"/>
                </a:schemeClr>
              </a:solidFill>
            </a:endParaRPr>
          </a:p>
          <a:p>
            <a:r>
              <a:rPr lang="en-US" dirty="0">
                <a:solidFill>
                  <a:schemeClr val="accent5">
                    <a:lumMod val="50000"/>
                  </a:schemeClr>
                </a:solidFill>
              </a:rPr>
              <a:t>When a consumer processes a message, the message is not removed from its topic. Instead, consumers can choose from several ways of letting Kafka know which messages have been processed. This process is known as committing the offset.</a:t>
            </a:r>
          </a:p>
          <a:p>
            <a:endParaRPr lang="en-US" b="1" i="0" dirty="0" smtClean="0">
              <a:solidFill>
                <a:srgbClr val="242729"/>
              </a:solidFill>
              <a:effectLst/>
              <a:latin typeface="Arial" panose="020B0604020202020204" pitchFamily="34" charset="0"/>
            </a:endParaRPr>
          </a:p>
          <a:p>
            <a:r>
              <a:rPr lang="en-US" b="1" dirty="0">
                <a:solidFill>
                  <a:schemeClr val="accent5">
                    <a:lumMod val="50000"/>
                  </a:schemeClr>
                </a:solidFill>
              </a:rPr>
              <a:t>T</a:t>
            </a:r>
            <a:r>
              <a:rPr lang="en-US" b="1" dirty="0" smtClean="0">
                <a:solidFill>
                  <a:schemeClr val="accent5">
                    <a:lumMod val="50000"/>
                  </a:schemeClr>
                </a:solidFill>
              </a:rPr>
              <a:t>he </a:t>
            </a:r>
            <a:r>
              <a:rPr lang="en-US" b="1" dirty="0">
                <a:solidFill>
                  <a:schemeClr val="accent5">
                    <a:lumMod val="50000"/>
                  </a:schemeClr>
                </a:solidFill>
              </a:rPr>
              <a:t>Java class </a:t>
            </a:r>
            <a:r>
              <a:rPr lang="en-US" b="1" dirty="0" err="1">
                <a:solidFill>
                  <a:schemeClr val="accent5">
                    <a:lumMod val="50000"/>
                  </a:schemeClr>
                </a:solidFill>
              </a:rPr>
              <a:t>org.apache.kafka.clients.consumer.ConsumerRecord</a:t>
            </a:r>
            <a:r>
              <a:rPr lang="en-US" b="1" dirty="0">
                <a:solidFill>
                  <a:schemeClr val="accent5">
                    <a:lumMod val="50000"/>
                  </a:schemeClr>
                </a:solidFill>
              </a:rPr>
              <a:t> is used to represent a message for the consumer API. The terms </a:t>
            </a:r>
            <a:r>
              <a:rPr lang="en-US" b="1" i="1" dirty="0">
                <a:solidFill>
                  <a:schemeClr val="accent5">
                    <a:lumMod val="50000"/>
                  </a:schemeClr>
                </a:solidFill>
              </a:rPr>
              <a:t>record</a:t>
            </a:r>
            <a:r>
              <a:rPr lang="en-US" b="1" dirty="0">
                <a:solidFill>
                  <a:schemeClr val="accent5">
                    <a:lumMod val="50000"/>
                  </a:schemeClr>
                </a:solidFill>
              </a:rPr>
              <a:t> and </a:t>
            </a:r>
            <a:r>
              <a:rPr lang="en-US" b="1" i="1" dirty="0">
                <a:solidFill>
                  <a:schemeClr val="accent5">
                    <a:lumMod val="50000"/>
                  </a:schemeClr>
                </a:solidFill>
              </a:rPr>
              <a:t>message</a:t>
            </a:r>
            <a:r>
              <a:rPr lang="en-US" b="1" dirty="0">
                <a:solidFill>
                  <a:schemeClr val="accent5">
                    <a:lumMod val="50000"/>
                  </a:schemeClr>
                </a:solidFill>
              </a:rPr>
              <a:t> can be used interchangeably, but essentially a record is used to represent a message.</a:t>
            </a:r>
            <a:endParaRPr lang="en-US" b="1" i="0" dirty="0" smtClean="0">
              <a:solidFill>
                <a:schemeClr val="accent5">
                  <a:lumMod val="50000"/>
                </a:schemeClr>
              </a:solidFill>
              <a:effectLst/>
              <a:latin typeface="Arial" panose="020B0604020202020204" pitchFamily="34" charset="0"/>
            </a:endParaRPr>
          </a:p>
          <a:p>
            <a:endParaRPr lang="en-US" b="1" dirty="0">
              <a:solidFill>
                <a:srgbClr val="242729"/>
              </a:solidFill>
              <a:latin typeface="Arial" panose="020B0604020202020204" pitchFamily="34" charset="0"/>
            </a:endParaRPr>
          </a:p>
          <a:p>
            <a:endParaRPr lang="en-US" b="1" i="0" dirty="0" smtClean="0">
              <a:solidFill>
                <a:srgbClr val="242729"/>
              </a:solidFill>
              <a:effectLst/>
              <a:latin typeface="Arial" panose="020B0604020202020204" pitchFamily="34" charset="0"/>
            </a:endParaRPr>
          </a:p>
          <a:p>
            <a:endParaRPr lang="en-US" b="1" dirty="0">
              <a:solidFill>
                <a:srgbClr val="242729"/>
              </a:solidFill>
              <a:latin typeface="Arial" panose="020B0604020202020204" pitchFamily="34" charset="0"/>
            </a:endParaRPr>
          </a:p>
          <a:p>
            <a:endParaRPr lang="en-US" b="1" i="0" dirty="0" smtClean="0">
              <a:solidFill>
                <a:srgbClr val="242729"/>
              </a:solidFill>
              <a:effectLst/>
              <a:latin typeface="Arial" panose="020B0604020202020204" pitchFamily="34" charset="0"/>
            </a:endParaRPr>
          </a:p>
          <a:p>
            <a:endParaRPr lang="en-US" b="1" dirty="0">
              <a:solidFill>
                <a:srgbClr val="242729"/>
              </a:solidFill>
              <a:latin typeface="Arial" panose="020B0604020202020204" pitchFamily="34" charset="0"/>
            </a:endParaRPr>
          </a:p>
          <a:p>
            <a:endParaRPr lang="en-US" b="1" i="0" dirty="0" smtClean="0">
              <a:solidFill>
                <a:srgbClr val="242729"/>
              </a:solidFill>
              <a:effectLst/>
              <a:latin typeface="Arial" panose="020B0604020202020204" pitchFamily="34" charset="0"/>
            </a:endParaRPr>
          </a:p>
          <a:p>
            <a:endParaRPr lang="en-US" b="1" dirty="0">
              <a:solidFill>
                <a:srgbClr val="242729"/>
              </a:solidFill>
              <a:latin typeface="Arial" panose="020B0604020202020204" pitchFamily="34" charset="0"/>
            </a:endParaRPr>
          </a:p>
          <a:p>
            <a:endParaRPr lang="en-US" b="1" i="0" dirty="0" smtClean="0">
              <a:solidFill>
                <a:srgbClr val="242729"/>
              </a:solidFill>
              <a:effectLst/>
              <a:latin typeface="Arial" panose="020B0604020202020204" pitchFamily="34" charset="0"/>
            </a:endParaRPr>
          </a:p>
          <a:p>
            <a:endParaRPr lang="en-US" b="1" dirty="0">
              <a:solidFill>
                <a:srgbClr val="242729"/>
              </a:solidFill>
              <a:latin typeface="Arial" panose="020B0604020202020204" pitchFamily="34" charset="0"/>
            </a:endParaRPr>
          </a:p>
          <a:p>
            <a:endParaRPr lang="en-US" b="1" i="0" dirty="0" smtClean="0">
              <a:solidFill>
                <a:srgbClr val="242729"/>
              </a:solidFill>
              <a:effectLst/>
              <a:latin typeface="Arial" panose="020B0604020202020204" pitchFamily="34" charset="0"/>
            </a:endParaRPr>
          </a:p>
          <a:p>
            <a:endParaRPr lang="en-US" b="1" dirty="0">
              <a:solidFill>
                <a:srgbClr val="242729"/>
              </a:solidFill>
              <a:latin typeface="Arial" panose="020B0604020202020204" pitchFamily="34" charset="0"/>
            </a:endParaRPr>
          </a:p>
          <a:p>
            <a:endParaRPr lang="en-US" b="1" i="0" dirty="0">
              <a:solidFill>
                <a:srgbClr val="242729"/>
              </a:solidFill>
              <a:effectLst/>
              <a:latin typeface="Arial" panose="020B0604020202020204" pitchFamily="34" charset="0"/>
            </a:endParaRPr>
          </a:p>
        </p:txBody>
      </p:sp>
    </p:spTree>
    <p:extLst>
      <p:ext uri="{BB962C8B-B14F-4D97-AF65-F5344CB8AC3E}">
        <p14:creationId xmlns:p14="http://schemas.microsoft.com/office/powerpoint/2010/main" val="161109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00" y="0"/>
            <a:ext cx="12103100" cy="10064294"/>
          </a:xfrm>
          <a:prstGeom prst="rect">
            <a:avLst/>
          </a:prstGeom>
        </p:spPr>
        <p:txBody>
          <a:bodyPr wrap="square">
            <a:spAutoFit/>
          </a:bodyPr>
          <a:lstStyle/>
          <a:p>
            <a:pPr fontAlgn="base"/>
            <a:r>
              <a:rPr lang="en-US" b="1" u="sng" dirty="0">
                <a:solidFill>
                  <a:schemeClr val="accent5">
                    <a:lumMod val="50000"/>
                  </a:schemeClr>
                </a:solidFill>
                <a:latin typeface="Arial" panose="020B0604020202020204" pitchFamily="34" charset="0"/>
              </a:rPr>
              <a:t>Kafka auto commit and </a:t>
            </a:r>
            <a:r>
              <a:rPr lang="en-US" b="1" u="sng" dirty="0" smtClean="0">
                <a:solidFill>
                  <a:schemeClr val="accent5">
                    <a:lumMod val="50000"/>
                  </a:schemeClr>
                </a:solidFill>
                <a:latin typeface="Arial" panose="020B0604020202020204" pitchFamily="34" charset="0"/>
              </a:rPr>
              <a:t>auto.commit.interval.ms</a:t>
            </a:r>
          </a:p>
          <a:p>
            <a:pPr fontAlgn="base"/>
            <a:endParaRPr lang="en-US" b="1" u="sng" dirty="0" smtClean="0">
              <a:solidFill>
                <a:schemeClr val="accent5">
                  <a:lumMod val="50000"/>
                </a:schemeClr>
              </a:solidFill>
              <a:latin typeface="Arial" panose="020B0604020202020204" pitchFamily="34" charset="0"/>
            </a:endParaRPr>
          </a:p>
          <a:p>
            <a:pPr fontAlgn="base"/>
            <a:r>
              <a:rPr lang="en-US" dirty="0">
                <a:solidFill>
                  <a:schemeClr val="accent5">
                    <a:lumMod val="50000"/>
                  </a:schemeClr>
                </a:solidFill>
              </a:rPr>
              <a:t>The auto-commit enabled, a call to poll will always commit the last offset returned by the previous poll. It doesn’t know which events were actually processed, so it is critical to always process all the events returned by poll before calling poll again (or before calling close(), it will also automatically commit offsets</a:t>
            </a:r>
          </a:p>
          <a:p>
            <a:pPr fontAlgn="base"/>
            <a:r>
              <a:rPr lang="en-US" b="1" dirty="0" err="1">
                <a:solidFill>
                  <a:schemeClr val="accent5">
                    <a:lumMod val="50000"/>
                  </a:schemeClr>
                </a:solidFill>
              </a:rPr>
              <a:t>enable.auto.commit</a:t>
            </a:r>
            <a:r>
              <a:rPr lang="en-US" b="1" dirty="0">
                <a:solidFill>
                  <a:schemeClr val="accent5">
                    <a:lumMod val="50000"/>
                  </a:schemeClr>
                </a:solidFill>
              </a:rPr>
              <a:t>=true</a:t>
            </a:r>
          </a:p>
          <a:p>
            <a:pPr fontAlgn="base"/>
            <a:r>
              <a:rPr lang="en-US" b="1" dirty="0" smtClean="0">
                <a:solidFill>
                  <a:schemeClr val="accent5">
                    <a:lumMod val="50000"/>
                  </a:schemeClr>
                </a:solidFill>
              </a:rPr>
              <a:t>auto.commit.interval.ms=10</a:t>
            </a:r>
          </a:p>
          <a:p>
            <a:pPr fontAlgn="base"/>
            <a:endParaRPr lang="en-US" b="1" dirty="0">
              <a:solidFill>
                <a:schemeClr val="accent5">
                  <a:lumMod val="50000"/>
                </a:schemeClr>
              </a:solidFill>
            </a:endParaRPr>
          </a:p>
          <a:p>
            <a:pPr fontAlgn="base"/>
            <a:r>
              <a:rPr lang="en-US" b="1" u="sng" dirty="0" smtClean="0">
                <a:solidFill>
                  <a:schemeClr val="accent5">
                    <a:lumMod val="50000"/>
                  </a:schemeClr>
                </a:solidFill>
              </a:rPr>
              <a:t>Use Case:</a:t>
            </a:r>
          </a:p>
          <a:p>
            <a:pPr fontAlgn="base"/>
            <a:endParaRPr lang="en-US" b="1" u="sng" dirty="0" smtClean="0">
              <a:solidFill>
                <a:schemeClr val="accent5">
                  <a:lumMod val="50000"/>
                </a:schemeClr>
              </a:solidFill>
            </a:endParaRPr>
          </a:p>
          <a:p>
            <a:pPr fontAlgn="base"/>
            <a:r>
              <a:rPr lang="en-US" dirty="0" smtClean="0">
                <a:solidFill>
                  <a:schemeClr val="accent5">
                    <a:lumMod val="50000"/>
                  </a:schemeClr>
                </a:solidFill>
              </a:rPr>
              <a:t>Suppose I call poll() method in a loop</a:t>
            </a:r>
          </a:p>
          <a:p>
            <a:pPr fontAlgn="base"/>
            <a:endParaRPr lang="en-US" dirty="0" smtClean="0">
              <a:solidFill>
                <a:schemeClr val="accent5">
                  <a:lumMod val="50000"/>
                </a:schemeClr>
              </a:solidFill>
            </a:endParaRPr>
          </a:p>
          <a:p>
            <a:pPr marL="285750" indent="-285750" fontAlgn="base">
              <a:buFont typeface="Arial" panose="020B0604020202020204" pitchFamily="34" charset="0"/>
              <a:buChar char="•"/>
            </a:pPr>
            <a:r>
              <a:rPr lang="en-US" dirty="0">
                <a:solidFill>
                  <a:schemeClr val="accent5">
                    <a:lumMod val="50000"/>
                  </a:schemeClr>
                </a:solidFill>
              </a:rPr>
              <a:t>On first call to poll(), I get 1000 messages (offset 2000-3000) and it takes 1 </a:t>
            </a:r>
            <a:r>
              <a:rPr lang="en-US" dirty="0" err="1">
                <a:solidFill>
                  <a:schemeClr val="accent5">
                    <a:lumMod val="50000"/>
                  </a:schemeClr>
                </a:solidFill>
              </a:rPr>
              <a:t>ms</a:t>
            </a:r>
            <a:r>
              <a:rPr lang="en-US" dirty="0">
                <a:solidFill>
                  <a:schemeClr val="accent5">
                    <a:lumMod val="50000"/>
                  </a:schemeClr>
                </a:solidFill>
              </a:rPr>
              <a:t> to process all 1000 messages</a:t>
            </a:r>
          </a:p>
          <a:p>
            <a:pPr marL="285750" indent="-285750" fontAlgn="base">
              <a:buFont typeface="Arial" panose="020B0604020202020204" pitchFamily="34" charset="0"/>
              <a:buChar char="•"/>
            </a:pPr>
            <a:r>
              <a:rPr lang="en-US" dirty="0">
                <a:solidFill>
                  <a:schemeClr val="accent5">
                    <a:lumMod val="50000"/>
                  </a:schemeClr>
                </a:solidFill>
              </a:rPr>
              <a:t>After auto-commit interval passed, the next call to poll will commit all processed messages.</a:t>
            </a:r>
          </a:p>
          <a:p>
            <a:pPr marL="285750" indent="-285750" fontAlgn="base">
              <a:buFont typeface="Arial" panose="020B0604020202020204" pitchFamily="34" charset="0"/>
              <a:buChar char="•"/>
            </a:pPr>
            <a:r>
              <a:rPr lang="en-US" dirty="0">
                <a:solidFill>
                  <a:schemeClr val="accent5">
                    <a:lumMod val="50000"/>
                  </a:schemeClr>
                </a:solidFill>
              </a:rPr>
              <a:t>Let's say, you call poll each </a:t>
            </a:r>
            <a:r>
              <a:rPr lang="en-US" dirty="0" smtClean="0">
                <a:solidFill>
                  <a:schemeClr val="accent5">
                    <a:lumMod val="50000"/>
                  </a:schemeClr>
                </a:solidFill>
              </a:rPr>
              <a:t>1 </a:t>
            </a:r>
            <a:r>
              <a:rPr lang="en-US" dirty="0" err="1">
                <a:solidFill>
                  <a:schemeClr val="accent5">
                    <a:lumMod val="50000"/>
                  </a:schemeClr>
                </a:solidFill>
              </a:rPr>
              <a:t>ms</a:t>
            </a:r>
            <a:r>
              <a:rPr lang="en-US" dirty="0">
                <a:solidFill>
                  <a:schemeClr val="accent5">
                    <a:lumMod val="50000"/>
                  </a:schemeClr>
                </a:solidFill>
              </a:rPr>
              <a:t>, and set commit-interval to </a:t>
            </a:r>
            <a:r>
              <a:rPr lang="en-US" dirty="0" smtClean="0">
                <a:solidFill>
                  <a:schemeClr val="accent5">
                    <a:lumMod val="50000"/>
                  </a:schemeClr>
                </a:solidFill>
              </a:rPr>
              <a:t>10ms</a:t>
            </a:r>
            <a:r>
              <a:rPr lang="en-US" dirty="0">
                <a:solidFill>
                  <a:schemeClr val="accent5">
                    <a:lumMod val="50000"/>
                  </a:schemeClr>
                </a:solidFill>
              </a:rPr>
              <a:t>. Thus, in every </a:t>
            </a:r>
            <a:r>
              <a:rPr lang="en-US" dirty="0" smtClean="0">
                <a:solidFill>
                  <a:schemeClr val="accent5">
                    <a:lumMod val="50000"/>
                  </a:schemeClr>
                </a:solidFill>
              </a:rPr>
              <a:t>call </a:t>
            </a:r>
            <a:r>
              <a:rPr lang="en-US" dirty="0">
                <a:solidFill>
                  <a:schemeClr val="accent5">
                    <a:lumMod val="50000"/>
                  </a:schemeClr>
                </a:solidFill>
              </a:rPr>
              <a:t>to poll will commit (and this commit covers all messages from the last 10 poll calls).</a:t>
            </a:r>
          </a:p>
          <a:p>
            <a:pPr fontAlgn="base"/>
            <a:endParaRPr lang="en-US" b="1" i="0" dirty="0">
              <a:solidFill>
                <a:srgbClr val="242729"/>
              </a:solidFill>
              <a:effectLst/>
              <a:latin typeface="Arial" panose="020B0604020202020204" pitchFamily="34" charset="0"/>
            </a:endParaRPr>
          </a:p>
          <a:p>
            <a:pPr fontAlgn="base"/>
            <a:endParaRPr lang="en-US" b="1" dirty="0" smtClean="0">
              <a:solidFill>
                <a:srgbClr val="242729"/>
              </a:solidFill>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a:p>
            <a:pPr fontAlgn="base"/>
            <a:endParaRPr lang="en-US" b="1" dirty="0" smtClean="0">
              <a:solidFill>
                <a:srgbClr val="242729"/>
              </a:solidFill>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a:p>
            <a:pPr fontAlgn="base"/>
            <a:endParaRPr lang="en-US" b="1" dirty="0" smtClean="0">
              <a:solidFill>
                <a:srgbClr val="242729"/>
              </a:solidFill>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a:p>
            <a:pPr fontAlgn="base"/>
            <a:endParaRPr lang="en-US" b="1" dirty="0" smtClean="0">
              <a:solidFill>
                <a:srgbClr val="242729"/>
              </a:solidFill>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a:p>
            <a:pPr fontAlgn="base"/>
            <a:endParaRPr lang="en-US" b="1" dirty="0" smtClean="0">
              <a:solidFill>
                <a:srgbClr val="242729"/>
              </a:solidFill>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a:p>
            <a:pPr fontAlgn="base"/>
            <a:endParaRPr lang="en-US" b="1" dirty="0" smtClean="0">
              <a:solidFill>
                <a:srgbClr val="242729"/>
              </a:solidFill>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a:p>
            <a:pPr fontAlgn="base"/>
            <a:endParaRPr lang="en-US" b="1" dirty="0" smtClean="0">
              <a:solidFill>
                <a:srgbClr val="242729"/>
              </a:solidFill>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a:p>
            <a:pPr fontAlgn="base"/>
            <a:endParaRPr lang="en-US" b="1" dirty="0" smtClean="0">
              <a:solidFill>
                <a:srgbClr val="242729"/>
              </a:solidFill>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a:p>
            <a:pPr fontAlgn="base"/>
            <a:endParaRPr lang="en-US" b="1" dirty="0" smtClean="0">
              <a:solidFill>
                <a:srgbClr val="242729"/>
              </a:solidFill>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a:p>
            <a:pPr fontAlgn="base"/>
            <a:endParaRPr lang="en-US" b="1" i="0" dirty="0">
              <a:solidFill>
                <a:srgbClr val="242729"/>
              </a:solidFill>
              <a:effectLst/>
              <a:latin typeface="Arial" panose="020B0604020202020204" pitchFamily="34" charset="0"/>
            </a:endParaRPr>
          </a:p>
        </p:txBody>
      </p:sp>
    </p:spTree>
    <p:extLst>
      <p:ext uri="{BB962C8B-B14F-4D97-AF65-F5344CB8AC3E}">
        <p14:creationId xmlns:p14="http://schemas.microsoft.com/office/powerpoint/2010/main" val="72297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742" y="239805"/>
            <a:ext cx="11677935" cy="10833735"/>
          </a:xfrm>
          <a:prstGeom prst="rect">
            <a:avLst/>
          </a:prstGeom>
        </p:spPr>
        <p:txBody>
          <a:bodyPr wrap="square">
            <a:spAutoFit/>
          </a:bodyPr>
          <a:lstStyle/>
          <a:p>
            <a:r>
              <a:rPr lang="en-US" b="1" u="sng" dirty="0">
                <a:solidFill>
                  <a:srgbClr val="002060"/>
                </a:solidFill>
                <a:latin typeface="Verdana" panose="020B0604030504040204" pitchFamily="34" charset="0"/>
                <a:ea typeface="MS PGothic" panose="020B0600070205080204" pitchFamily="34" charset="-128"/>
              </a:rPr>
              <a:t>Difference between </a:t>
            </a:r>
            <a:r>
              <a:rPr lang="en-US" b="1" u="sng" dirty="0" err="1">
                <a:solidFill>
                  <a:srgbClr val="002060"/>
                </a:solidFill>
                <a:latin typeface="Verdana" panose="020B0604030504040204" pitchFamily="34" charset="0"/>
                <a:ea typeface="MS PGothic" panose="020B0600070205080204" pitchFamily="34" charset="-128"/>
              </a:rPr>
              <a:t>kafka</a:t>
            </a:r>
            <a:r>
              <a:rPr lang="en-US" b="1" u="sng" dirty="0">
                <a:solidFill>
                  <a:srgbClr val="002060"/>
                </a:solidFill>
                <a:latin typeface="Verdana" panose="020B0604030504040204" pitchFamily="34" charset="0"/>
                <a:ea typeface="MS PGothic" panose="020B0600070205080204" pitchFamily="34" charset="-128"/>
              </a:rPr>
              <a:t> pub-sub and </a:t>
            </a:r>
            <a:r>
              <a:rPr lang="en-US" b="1" u="sng" dirty="0" err="1">
                <a:solidFill>
                  <a:srgbClr val="002060"/>
                </a:solidFill>
                <a:latin typeface="Verdana" panose="020B0604030504040204" pitchFamily="34" charset="0"/>
                <a:ea typeface="MS PGothic" panose="020B0600070205080204" pitchFamily="34" charset="-128"/>
              </a:rPr>
              <a:t>kafka</a:t>
            </a:r>
            <a:r>
              <a:rPr lang="en-US" b="1" u="sng" dirty="0">
                <a:solidFill>
                  <a:srgbClr val="002060"/>
                </a:solidFill>
                <a:latin typeface="Verdana" panose="020B0604030504040204" pitchFamily="34" charset="0"/>
                <a:ea typeface="MS PGothic" panose="020B0600070205080204" pitchFamily="34" charset="-128"/>
              </a:rPr>
              <a:t> queue based messaging </a:t>
            </a:r>
            <a:r>
              <a:rPr lang="en-US" b="1" u="sng" dirty="0" smtClean="0">
                <a:solidFill>
                  <a:srgbClr val="002060"/>
                </a:solidFill>
                <a:latin typeface="Verdana" panose="020B0604030504040204" pitchFamily="34" charset="0"/>
                <a:ea typeface="MS PGothic" panose="020B0600070205080204" pitchFamily="34" charset="-128"/>
              </a:rPr>
              <a:t>system</a:t>
            </a:r>
          </a:p>
          <a:p>
            <a:endParaRPr lang="en-US" sz="1600" b="1" u="sng" dirty="0">
              <a:solidFill>
                <a:srgbClr val="002060"/>
              </a:solidFill>
              <a:effectLst/>
              <a:latin typeface="Verdana" panose="020B0604030504040204" pitchFamily="34" charset="0"/>
              <a:ea typeface="MS PGothic" panose="020B0600070205080204" pitchFamily="34" charset="-128"/>
            </a:endParaRPr>
          </a:p>
          <a:p>
            <a:r>
              <a:rPr lang="en-US" dirty="0">
                <a:solidFill>
                  <a:srgbClr val="002060"/>
                </a:solidFill>
              </a:rPr>
              <a:t>In a </a:t>
            </a:r>
            <a:r>
              <a:rPr lang="en-US" b="1" u="sng" dirty="0">
                <a:solidFill>
                  <a:srgbClr val="002060"/>
                </a:solidFill>
              </a:rPr>
              <a:t>queue messaging system instead of a single consumer</a:t>
            </a:r>
            <a:r>
              <a:rPr lang="en-US" dirty="0">
                <a:solidFill>
                  <a:srgbClr val="002060"/>
                </a:solidFill>
              </a:rPr>
              <a:t>, a group of consumers having the same Group ID will subscribe to a topic. In simple terms, consumers subscribing to a topic with same Group ID are considered as a single group and the messages are shared among them. </a:t>
            </a:r>
            <a:r>
              <a:rPr lang="en-US" b="1" dirty="0" smtClean="0">
                <a:solidFill>
                  <a:srgbClr val="002060"/>
                </a:solidFill>
              </a:rPr>
              <a:t>BUT ITS WEAKNESS IS, IT IS NOT MULTI-SUBSCRIBER, AS SOON AS ONE PROCESS READS THE DATA IT’S GONE.</a:t>
            </a:r>
            <a:endParaRPr lang="en-US" b="1" dirty="0">
              <a:solidFill>
                <a:srgbClr val="002060"/>
              </a:solidFill>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latin typeface="Verdana" panose="020B0604030504040204" pitchFamily="34" charset="0"/>
              <a:ea typeface="MS PGothic" panose="020B0600070205080204" pitchFamily="34" charset="-128"/>
            </a:endParaRPr>
          </a:p>
          <a:p>
            <a:r>
              <a:rPr lang="en-US" b="1" u="sng" dirty="0">
                <a:solidFill>
                  <a:srgbClr val="002060"/>
                </a:solidFill>
              </a:rPr>
              <a:t>Kafka Publish-Subscribe</a:t>
            </a:r>
            <a:endParaRPr lang="en-US" dirty="0">
              <a:solidFill>
                <a:srgbClr val="002060"/>
              </a:solidFill>
            </a:endParaRPr>
          </a:p>
          <a:p>
            <a:r>
              <a:rPr lang="en-US" dirty="0">
                <a:solidFill>
                  <a:srgbClr val="002060"/>
                </a:solidFill>
              </a:rPr>
              <a:t>Whereas in this Kafka Publish-Subscribe system, the record is broadcast to all the Kafka consumers. It permits us to broadcast data to multiple processes. However</a:t>
            </a:r>
            <a:r>
              <a:rPr lang="en-US" dirty="0" smtClean="0">
                <a:solidFill>
                  <a:srgbClr val="002060"/>
                </a:solidFill>
              </a:rPr>
              <a:t>,.</a:t>
            </a:r>
            <a:r>
              <a:rPr lang="en-US" b="1" dirty="0" smtClean="0">
                <a:solidFill>
                  <a:srgbClr val="002060"/>
                </a:solidFill>
              </a:rPr>
              <a:t> IT ALSO HAS SOME LIMITATIONS, LIKE THERE IS NO WAY OF SCALING PROCESSING BECAUSE HERE EVERY MESSAGE GOES TO EVERY SUBSCRIBER</a:t>
            </a:r>
            <a:endParaRPr lang="en-US" dirty="0" smtClean="0">
              <a:solidFill>
                <a:srgbClr val="002060"/>
              </a:solidFill>
            </a:endParaRPr>
          </a:p>
          <a:p>
            <a:r>
              <a:rPr lang="en-US" u="sng" dirty="0" smtClean="0">
                <a:solidFill>
                  <a:srgbClr val="002060"/>
                </a:solidFill>
              </a:rPr>
              <a:t>Here </a:t>
            </a:r>
            <a:r>
              <a:rPr lang="en-US" u="sng" dirty="0">
                <a:solidFill>
                  <a:srgbClr val="002060"/>
                </a:solidFill>
              </a:rPr>
              <a:t>the collection of processes refers to the members of the consumer group. Moreover, Kafka permits us to broadcast messages to multiple consumer groups, with Kafka publish-subscribe</a:t>
            </a:r>
            <a:r>
              <a:rPr lang="en-US" dirty="0">
                <a:solidFill>
                  <a:srgbClr val="002060"/>
                </a:solidFill>
              </a:rPr>
              <a:t>.</a:t>
            </a: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latin typeface="Verdana" panose="020B0604030504040204" pitchFamily="34" charset="0"/>
              <a:ea typeface="MS PGothic" panose="020B0600070205080204" pitchFamily="34" charset="-128"/>
            </a:endParaRPr>
          </a:p>
          <a:p>
            <a:r>
              <a:rPr lang="en-US" b="1" dirty="0">
                <a:solidFill>
                  <a:srgbClr val="002060"/>
                </a:solidFill>
              </a:rPr>
              <a:t>So, the main benefit of Kafka’s model is both these properties are available in every Kafka topic —it can scale processing as well as it is multi-subscriber. Hence, that implies we do not have to select one or the other</a:t>
            </a:r>
            <a:r>
              <a:rPr lang="en-US" dirty="0" smtClean="0">
                <a:solidFill>
                  <a:srgbClr val="002060"/>
                </a:solidFill>
              </a:rPr>
              <a:t>.</a:t>
            </a:r>
          </a:p>
          <a:p>
            <a:endParaRPr lang="en-US" sz="1600" b="1" u="sng" dirty="0">
              <a:solidFill>
                <a:srgbClr val="002060"/>
              </a:solidFill>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b="1" u="sng" dirty="0">
              <a:solidFill>
                <a:srgbClr val="002060"/>
              </a:solidFill>
              <a:effectLst/>
              <a:latin typeface="Verdana" panose="020B0604030504040204" pitchFamily="34" charset="0"/>
              <a:ea typeface="MS PGothic" panose="020B0600070205080204" pitchFamily="34" charset="-128"/>
            </a:endParaRPr>
          </a:p>
          <a:p>
            <a:endParaRPr lang="en-US" sz="1600" b="1" u="sng" dirty="0" smtClean="0">
              <a:solidFill>
                <a:srgbClr val="002060"/>
              </a:solidFill>
              <a:latin typeface="Verdana" panose="020B0604030504040204" pitchFamily="34" charset="0"/>
              <a:ea typeface="MS PGothic" panose="020B0600070205080204" pitchFamily="34" charset="-128"/>
            </a:endParaRPr>
          </a:p>
          <a:p>
            <a:endParaRPr lang="en-US" sz="1600" dirty="0">
              <a:solidFill>
                <a:srgbClr val="002060"/>
              </a:solidFill>
              <a:effectLst/>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756796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78" y="464024"/>
            <a:ext cx="11859905" cy="7571303"/>
          </a:xfrm>
          <a:prstGeom prst="rect">
            <a:avLst/>
          </a:prstGeom>
          <a:noFill/>
        </p:spPr>
        <p:txBody>
          <a:bodyPr wrap="square" rtlCol="0">
            <a:spAutoFit/>
          </a:bodyPr>
          <a:lstStyle/>
          <a:p>
            <a:r>
              <a:rPr lang="en-US" b="1" dirty="0" smtClean="0">
                <a:solidFill>
                  <a:srgbClr val="002060"/>
                </a:solidFill>
              </a:rPr>
              <a:t>Use Case 1: </a:t>
            </a:r>
          </a:p>
          <a:p>
            <a:r>
              <a:rPr lang="en-US" b="1" dirty="0" smtClean="0">
                <a:solidFill>
                  <a:srgbClr val="002060"/>
                </a:solidFill>
              </a:rPr>
              <a:t>Data Type: String</a:t>
            </a:r>
          </a:p>
          <a:p>
            <a:endParaRPr lang="en-US" b="1" dirty="0" smtClean="0">
              <a:solidFill>
                <a:srgbClr val="002060"/>
              </a:solidFill>
            </a:endParaRPr>
          </a:p>
          <a:p>
            <a:r>
              <a:rPr lang="en-US" dirty="0" smtClean="0">
                <a:solidFill>
                  <a:srgbClr val="002060"/>
                </a:solidFill>
              </a:rPr>
              <a:t>A string message will be published using Producer and sent to a particular predefined Topic. Consumer will consume the messages from the topic using a java program. No need of Kafka configuration classes as everything will be taken care from property file. It is not recommended as we cannot make </a:t>
            </a:r>
            <a:r>
              <a:rPr lang="en-US" dirty="0" err="1" smtClean="0">
                <a:solidFill>
                  <a:srgbClr val="002060"/>
                </a:solidFill>
              </a:rPr>
              <a:t>json</a:t>
            </a:r>
            <a:r>
              <a:rPr lang="en-US" dirty="0" smtClean="0">
                <a:solidFill>
                  <a:srgbClr val="002060"/>
                </a:solidFill>
              </a:rPr>
              <a:t> data type work with this. </a:t>
            </a:r>
            <a:r>
              <a:rPr lang="en-US" b="1" dirty="0" smtClean="0">
                <a:solidFill>
                  <a:srgbClr val="002060"/>
                </a:solidFill>
              </a:rPr>
              <a:t>Message type is only for string and not </a:t>
            </a:r>
            <a:r>
              <a:rPr lang="en-US" b="1" dirty="0" err="1" smtClean="0">
                <a:solidFill>
                  <a:srgbClr val="002060"/>
                </a:solidFill>
              </a:rPr>
              <a:t>json</a:t>
            </a:r>
            <a:r>
              <a:rPr lang="en-US" b="1" dirty="0" smtClean="0">
                <a:solidFill>
                  <a:srgbClr val="002060"/>
                </a:solidFill>
              </a:rPr>
              <a:t>.</a:t>
            </a:r>
          </a:p>
          <a:p>
            <a:r>
              <a:rPr lang="en-US" dirty="0" smtClean="0">
                <a:solidFill>
                  <a:srgbClr val="002060"/>
                </a:solidFill>
              </a:rPr>
              <a:t/>
            </a:r>
            <a:br>
              <a:rPr lang="en-US" dirty="0" smtClean="0">
                <a:solidFill>
                  <a:srgbClr val="002060"/>
                </a:solidFill>
              </a:rPr>
            </a:br>
            <a:r>
              <a:rPr lang="en-US" dirty="0" smtClean="0">
                <a:solidFill>
                  <a:srgbClr val="002060"/>
                </a:solidFill>
              </a:rPr>
              <a:t>Documentation Link:</a:t>
            </a:r>
          </a:p>
          <a:p>
            <a:r>
              <a:rPr lang="en-US" dirty="0" smtClean="0">
                <a:solidFill>
                  <a:srgbClr val="002060"/>
                </a:solidFill>
                <a:hlinkClick r:id="rId2"/>
              </a:rPr>
              <a:t>https://github.com/soumyadeep-saha/SpringBootApacheKafkaAllProjects/blob/master/SpringbootKafkaConfluent/ProducerConsumerSameAPI.txt</a:t>
            </a:r>
            <a:endParaRPr lang="en-US" dirty="0" smtClean="0">
              <a:solidFill>
                <a:srgbClr val="002060"/>
              </a:solidFill>
            </a:endParaRPr>
          </a:p>
          <a:p>
            <a:endParaRPr lang="en-US" dirty="0" smtClean="0">
              <a:solidFill>
                <a:srgbClr val="002060"/>
              </a:solidFill>
            </a:endParaRPr>
          </a:p>
          <a:p>
            <a:r>
              <a:rPr lang="en-US" dirty="0" err="1" smtClean="0">
                <a:solidFill>
                  <a:srgbClr val="002060"/>
                </a:solidFill>
              </a:rPr>
              <a:t>Github</a:t>
            </a:r>
            <a:r>
              <a:rPr lang="en-US" dirty="0" smtClean="0">
                <a:solidFill>
                  <a:srgbClr val="002060"/>
                </a:solidFill>
              </a:rPr>
              <a:t> Link:</a:t>
            </a:r>
          </a:p>
          <a:p>
            <a:r>
              <a:rPr lang="en-US" dirty="0" smtClean="0">
                <a:solidFill>
                  <a:srgbClr val="002060"/>
                </a:solidFill>
                <a:hlinkClick r:id="rId3"/>
              </a:rPr>
              <a:t>https://github.com/soumyadeep-saha/SpringBootApacheKafkaAllProjects/tree/master/SpringbootKafkaConfluent</a:t>
            </a:r>
            <a:endParaRPr lang="en-US" dirty="0" smtClean="0">
              <a:solidFill>
                <a:srgbClr val="002060"/>
              </a:solidFill>
            </a:endParaRPr>
          </a:p>
          <a:p>
            <a:endParaRPr lang="en-US" b="1" dirty="0" smtClean="0">
              <a:solidFill>
                <a:srgbClr val="002060"/>
              </a:solidFill>
            </a:endParaRPr>
          </a:p>
          <a:p>
            <a:r>
              <a:rPr lang="en-US" b="1" dirty="0" err="1" smtClean="0">
                <a:solidFill>
                  <a:srgbClr val="002060"/>
                </a:solidFill>
              </a:rPr>
              <a:t>Aplication.properties</a:t>
            </a:r>
            <a:endParaRPr lang="en-US" b="1" dirty="0" smtClean="0">
              <a:solidFill>
                <a:srgbClr val="002060"/>
              </a:solidFill>
            </a:endParaRPr>
          </a:p>
          <a:p>
            <a:r>
              <a:rPr lang="en-US" b="1" dirty="0" err="1" smtClean="0">
                <a:solidFill>
                  <a:srgbClr val="002060"/>
                </a:solidFill>
              </a:rPr>
              <a:t>spring.kafka.consumer.bootstrap</a:t>
            </a:r>
            <a:r>
              <a:rPr lang="en-US" b="1" dirty="0" smtClean="0">
                <a:solidFill>
                  <a:srgbClr val="002060"/>
                </a:solidFill>
              </a:rPr>
              <a:t>-servers=localhost:9092</a:t>
            </a:r>
          </a:p>
          <a:p>
            <a:r>
              <a:rPr lang="en-US" b="1" dirty="0" err="1" smtClean="0">
                <a:solidFill>
                  <a:srgbClr val="002060"/>
                </a:solidFill>
              </a:rPr>
              <a:t>spring.kafka.consumer.group</a:t>
            </a:r>
            <a:r>
              <a:rPr lang="en-US" b="1" dirty="0" smtClean="0">
                <a:solidFill>
                  <a:srgbClr val="002060"/>
                </a:solidFill>
              </a:rPr>
              <a:t>-id=</a:t>
            </a:r>
            <a:r>
              <a:rPr lang="en-US" b="1" dirty="0" err="1" smtClean="0">
                <a:solidFill>
                  <a:srgbClr val="002060"/>
                </a:solidFill>
              </a:rPr>
              <a:t>group_id</a:t>
            </a:r>
            <a:endParaRPr lang="en-US" b="1" dirty="0" smtClean="0">
              <a:solidFill>
                <a:srgbClr val="002060"/>
              </a:solidFill>
            </a:endParaRPr>
          </a:p>
          <a:p>
            <a:r>
              <a:rPr lang="en-US" b="1" dirty="0" err="1" smtClean="0">
                <a:solidFill>
                  <a:srgbClr val="002060"/>
                </a:solidFill>
              </a:rPr>
              <a:t>spring.kafka.consumer.auto</a:t>
            </a:r>
            <a:r>
              <a:rPr lang="en-US" b="1" dirty="0" smtClean="0">
                <a:solidFill>
                  <a:srgbClr val="002060"/>
                </a:solidFill>
              </a:rPr>
              <a:t>-offset-reset=earliest</a:t>
            </a:r>
          </a:p>
          <a:p>
            <a:r>
              <a:rPr lang="en-US" b="1" dirty="0" err="1" smtClean="0">
                <a:solidFill>
                  <a:srgbClr val="002060"/>
                </a:solidFill>
              </a:rPr>
              <a:t>spring.kafka.consumer.key-deserializer</a:t>
            </a:r>
            <a:r>
              <a:rPr lang="en-US" b="1" dirty="0" smtClean="0">
                <a:solidFill>
                  <a:srgbClr val="002060"/>
                </a:solidFill>
              </a:rPr>
              <a:t>=</a:t>
            </a:r>
            <a:r>
              <a:rPr lang="en-US" b="1" dirty="0" err="1" smtClean="0">
                <a:solidFill>
                  <a:srgbClr val="002060"/>
                </a:solidFill>
              </a:rPr>
              <a:t>org.apache.kafka.common.serialization.StringDeserializer</a:t>
            </a:r>
            <a:endParaRPr lang="en-US" b="1" dirty="0" smtClean="0">
              <a:solidFill>
                <a:srgbClr val="002060"/>
              </a:solidFill>
            </a:endParaRPr>
          </a:p>
          <a:p>
            <a:r>
              <a:rPr lang="en-US" b="1" dirty="0" err="1" smtClean="0">
                <a:solidFill>
                  <a:srgbClr val="002060"/>
                </a:solidFill>
              </a:rPr>
              <a:t>spring.kafka.consumer.value-deserializer</a:t>
            </a:r>
            <a:r>
              <a:rPr lang="en-US" b="1" dirty="0" smtClean="0">
                <a:solidFill>
                  <a:srgbClr val="002060"/>
                </a:solidFill>
              </a:rPr>
              <a:t>=</a:t>
            </a:r>
            <a:r>
              <a:rPr lang="en-US" b="1" dirty="0" err="1" smtClean="0">
                <a:solidFill>
                  <a:srgbClr val="002060"/>
                </a:solidFill>
              </a:rPr>
              <a:t>org.apache.kafka.common.serialization.StringDeserializer</a:t>
            </a:r>
            <a:endParaRPr lang="en-US" b="1" dirty="0" smtClean="0">
              <a:solidFill>
                <a:srgbClr val="002060"/>
              </a:solidFill>
            </a:endParaRPr>
          </a:p>
          <a:p>
            <a:endParaRPr lang="en-US" b="1" dirty="0" smtClean="0">
              <a:solidFill>
                <a:srgbClr val="002060"/>
              </a:solidFill>
            </a:endParaRPr>
          </a:p>
          <a:p>
            <a:r>
              <a:rPr lang="en-US" b="1" dirty="0" err="1" smtClean="0">
                <a:solidFill>
                  <a:srgbClr val="002060"/>
                </a:solidFill>
              </a:rPr>
              <a:t>spring.kafka.producer.bootstrap</a:t>
            </a:r>
            <a:r>
              <a:rPr lang="en-US" b="1" dirty="0" smtClean="0">
                <a:solidFill>
                  <a:srgbClr val="002060"/>
                </a:solidFill>
              </a:rPr>
              <a:t>-servers=localhost:9092</a:t>
            </a:r>
          </a:p>
          <a:p>
            <a:r>
              <a:rPr lang="en-US" b="1" dirty="0" err="1" smtClean="0">
                <a:solidFill>
                  <a:srgbClr val="002060"/>
                </a:solidFill>
              </a:rPr>
              <a:t>spring.kafka.producer.key-serializer</a:t>
            </a:r>
            <a:r>
              <a:rPr lang="en-US" b="1" dirty="0" smtClean="0">
                <a:solidFill>
                  <a:srgbClr val="002060"/>
                </a:solidFill>
              </a:rPr>
              <a:t>=</a:t>
            </a:r>
            <a:r>
              <a:rPr lang="en-US" b="1" dirty="0" err="1" smtClean="0">
                <a:solidFill>
                  <a:srgbClr val="002060"/>
                </a:solidFill>
              </a:rPr>
              <a:t>org.apache.kafka.common.serialization.StringSerializer</a:t>
            </a:r>
            <a:endParaRPr lang="en-US" b="1" dirty="0" smtClean="0">
              <a:solidFill>
                <a:srgbClr val="002060"/>
              </a:solidFill>
            </a:endParaRPr>
          </a:p>
          <a:p>
            <a:r>
              <a:rPr lang="en-US" b="1" dirty="0" err="1" smtClean="0">
                <a:solidFill>
                  <a:srgbClr val="002060"/>
                </a:solidFill>
              </a:rPr>
              <a:t>spring.kafka.producer.value-serializer</a:t>
            </a:r>
            <a:r>
              <a:rPr lang="en-US" b="1" dirty="0" smtClean="0">
                <a:solidFill>
                  <a:srgbClr val="002060"/>
                </a:solidFill>
              </a:rPr>
              <a:t>=</a:t>
            </a:r>
            <a:r>
              <a:rPr lang="en-US" b="1" dirty="0" err="1" smtClean="0">
                <a:solidFill>
                  <a:srgbClr val="002060"/>
                </a:solidFill>
              </a:rPr>
              <a:t>org.apache.kafka.common.serialization.StringSerializer</a:t>
            </a:r>
            <a:endParaRPr lang="en-US" b="1" dirty="0">
              <a:solidFill>
                <a:srgbClr val="002060"/>
              </a:solidFill>
            </a:endParaRPr>
          </a:p>
          <a:p>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3794009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78" y="464024"/>
            <a:ext cx="11859905" cy="4247317"/>
          </a:xfrm>
          <a:prstGeom prst="rect">
            <a:avLst/>
          </a:prstGeom>
          <a:noFill/>
        </p:spPr>
        <p:txBody>
          <a:bodyPr wrap="square" rtlCol="0">
            <a:spAutoFit/>
          </a:bodyPr>
          <a:lstStyle/>
          <a:p>
            <a:r>
              <a:rPr lang="en-US" b="1" dirty="0" smtClean="0">
                <a:solidFill>
                  <a:srgbClr val="002060"/>
                </a:solidFill>
              </a:rPr>
              <a:t>Use Case 2: </a:t>
            </a:r>
          </a:p>
          <a:p>
            <a:r>
              <a:rPr lang="en-US" b="1" dirty="0" smtClean="0">
                <a:solidFill>
                  <a:srgbClr val="002060"/>
                </a:solidFill>
              </a:rPr>
              <a:t>Data Type: </a:t>
            </a:r>
            <a:r>
              <a:rPr lang="en-US" b="1" u="sng" dirty="0" err="1" smtClean="0">
                <a:solidFill>
                  <a:srgbClr val="002060"/>
                </a:solidFill>
              </a:rPr>
              <a:t>Json</a:t>
            </a:r>
            <a:endParaRPr lang="en-US" b="1" u="sng" dirty="0" smtClean="0">
              <a:solidFill>
                <a:srgbClr val="002060"/>
              </a:solidFill>
            </a:endParaRPr>
          </a:p>
          <a:p>
            <a:endParaRPr lang="en-US" dirty="0" smtClean="0">
              <a:solidFill>
                <a:srgbClr val="002060"/>
              </a:solidFill>
            </a:endParaRPr>
          </a:p>
          <a:p>
            <a:r>
              <a:rPr lang="en-US" dirty="0" smtClean="0">
                <a:solidFill>
                  <a:srgbClr val="002060"/>
                </a:solidFill>
              </a:rPr>
              <a:t>A JSON messages will be published using Producer and sent to a particular predefined Topic. Consumer will consume all the messages from the topic using a java program. Created </a:t>
            </a:r>
            <a:r>
              <a:rPr lang="en-US" dirty="0" smtClean="0">
                <a:solidFill>
                  <a:srgbClr val="002060"/>
                </a:solidFill>
                <a:hlinkClick r:id="rId2" tooltip="ReceiverConfig.java"/>
              </a:rPr>
              <a:t>ReceiverConfig.java</a:t>
            </a:r>
            <a:r>
              <a:rPr lang="en-US" dirty="0" smtClean="0">
                <a:solidFill>
                  <a:srgbClr val="002060"/>
                </a:solidFill>
              </a:rPr>
              <a:t> and </a:t>
            </a:r>
            <a:r>
              <a:rPr lang="en-US" dirty="0" smtClean="0">
                <a:solidFill>
                  <a:srgbClr val="002060"/>
                </a:solidFill>
                <a:hlinkClick r:id="rId3" tooltip="SenderConfig.java"/>
              </a:rPr>
              <a:t>SenderConfig.java</a:t>
            </a:r>
            <a:r>
              <a:rPr lang="en-US" dirty="0" smtClean="0">
                <a:solidFill>
                  <a:srgbClr val="002060"/>
                </a:solidFill>
              </a:rPr>
              <a:t> for the Kafka configuration to work with JSON using </a:t>
            </a:r>
            <a:r>
              <a:rPr lang="en-US" dirty="0" err="1" smtClean="0">
                <a:solidFill>
                  <a:srgbClr val="002060"/>
                </a:solidFill>
              </a:rPr>
              <a:t>JsonDeserializer</a:t>
            </a:r>
            <a:r>
              <a:rPr lang="en-US" dirty="0" smtClean="0">
                <a:solidFill>
                  <a:srgbClr val="002060"/>
                </a:solidFill>
              </a:rPr>
              <a:t> which is recommended as we have control over lots of things. Message type is JSON.</a:t>
            </a:r>
          </a:p>
          <a:p>
            <a:endParaRPr lang="en-US" dirty="0" smtClean="0">
              <a:solidFill>
                <a:srgbClr val="002060"/>
              </a:solidFill>
            </a:endParaRPr>
          </a:p>
          <a:p>
            <a:r>
              <a:rPr lang="en-US" dirty="0" smtClean="0">
                <a:solidFill>
                  <a:srgbClr val="002060"/>
                </a:solidFill>
              </a:rPr>
              <a:t>Documentation Link:</a:t>
            </a:r>
          </a:p>
          <a:p>
            <a:r>
              <a:rPr lang="en-US" dirty="0" smtClean="0">
                <a:solidFill>
                  <a:srgbClr val="002060"/>
                </a:solidFill>
                <a:hlinkClick r:id="rId4"/>
              </a:rPr>
              <a:t>https://github.com/soumyadeep-saha/SpringBootApacheKafkaAllProjects/blob/master/SpringBootKafkaJsonData/SpringbootKafkaJsonSerializerDeserializer.txt</a:t>
            </a:r>
            <a:endParaRPr lang="en-US" dirty="0" smtClean="0">
              <a:solidFill>
                <a:srgbClr val="002060"/>
              </a:solidFill>
            </a:endParaRPr>
          </a:p>
          <a:p>
            <a:endParaRPr lang="en-US" dirty="0" smtClean="0">
              <a:solidFill>
                <a:srgbClr val="002060"/>
              </a:solidFill>
            </a:endParaRPr>
          </a:p>
          <a:p>
            <a:r>
              <a:rPr lang="en-US" dirty="0" err="1" smtClean="0">
                <a:solidFill>
                  <a:srgbClr val="002060"/>
                </a:solidFill>
              </a:rPr>
              <a:t>Github</a:t>
            </a:r>
            <a:r>
              <a:rPr lang="en-US" dirty="0" smtClean="0">
                <a:solidFill>
                  <a:srgbClr val="002060"/>
                </a:solidFill>
              </a:rPr>
              <a:t> Link:</a:t>
            </a:r>
          </a:p>
          <a:p>
            <a:r>
              <a:rPr lang="en-US" dirty="0" smtClean="0">
                <a:solidFill>
                  <a:srgbClr val="002060"/>
                </a:solidFill>
                <a:hlinkClick r:id="rId5"/>
              </a:rPr>
              <a:t>https://github.com/soumyadeep-saha/SpringBootApacheKafkaAllProjects/tree/master/SpringBootKafkaJsonData</a:t>
            </a:r>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1651419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78" y="464024"/>
            <a:ext cx="11859905" cy="4801314"/>
          </a:xfrm>
          <a:prstGeom prst="rect">
            <a:avLst/>
          </a:prstGeom>
          <a:noFill/>
        </p:spPr>
        <p:txBody>
          <a:bodyPr wrap="square" rtlCol="0">
            <a:spAutoFit/>
          </a:bodyPr>
          <a:lstStyle/>
          <a:p>
            <a:r>
              <a:rPr lang="en-US" b="1" dirty="0" smtClean="0">
                <a:solidFill>
                  <a:srgbClr val="002060"/>
                </a:solidFill>
              </a:rPr>
              <a:t>Use Case 3: (Recommended)</a:t>
            </a:r>
          </a:p>
          <a:p>
            <a:r>
              <a:rPr lang="en-US" b="1" dirty="0" smtClean="0">
                <a:solidFill>
                  <a:srgbClr val="002060"/>
                </a:solidFill>
              </a:rPr>
              <a:t>Data Type: </a:t>
            </a:r>
            <a:r>
              <a:rPr lang="en-US" b="1" dirty="0" err="1" smtClean="0">
                <a:solidFill>
                  <a:srgbClr val="002060"/>
                </a:solidFill>
              </a:rPr>
              <a:t>Json</a:t>
            </a:r>
            <a:r>
              <a:rPr lang="en-US" b="1" dirty="0" smtClean="0">
                <a:solidFill>
                  <a:srgbClr val="002060"/>
                </a:solidFill>
              </a:rPr>
              <a:t> Object</a:t>
            </a:r>
          </a:p>
          <a:p>
            <a:endParaRPr lang="en-US" dirty="0" smtClean="0">
              <a:solidFill>
                <a:srgbClr val="002060"/>
              </a:solidFill>
            </a:endParaRPr>
          </a:p>
          <a:p>
            <a:r>
              <a:rPr lang="en-US" dirty="0" smtClean="0">
                <a:solidFill>
                  <a:srgbClr val="002060"/>
                </a:solidFill>
              </a:rPr>
              <a:t>A JSON messages will be published using Producer and sent to a particular predefined Topic. Topic is created using java program using </a:t>
            </a:r>
            <a:r>
              <a:rPr lang="en-US" dirty="0" err="1" smtClean="0">
                <a:solidFill>
                  <a:srgbClr val="002060"/>
                </a:solidFill>
              </a:rPr>
              <a:t>NewTopic</a:t>
            </a:r>
            <a:r>
              <a:rPr lang="en-US" dirty="0" smtClean="0">
                <a:solidFill>
                  <a:srgbClr val="002060"/>
                </a:solidFill>
              </a:rPr>
              <a:t> and </a:t>
            </a:r>
            <a:r>
              <a:rPr lang="en-US" dirty="0" err="1" smtClean="0">
                <a:solidFill>
                  <a:srgbClr val="002060"/>
                </a:solidFill>
              </a:rPr>
              <a:t>KafkaAdmin</a:t>
            </a:r>
            <a:r>
              <a:rPr lang="en-US" dirty="0" smtClean="0">
                <a:solidFill>
                  <a:srgbClr val="002060"/>
                </a:solidFill>
              </a:rPr>
              <a:t> with required </a:t>
            </a:r>
            <a:r>
              <a:rPr lang="en-US" b="1" dirty="0" smtClean="0">
                <a:solidFill>
                  <a:srgbClr val="002060"/>
                </a:solidFill>
              </a:rPr>
              <a:t>partition and replication factor </a:t>
            </a:r>
            <a:r>
              <a:rPr lang="en-US" dirty="0" smtClean="0">
                <a:solidFill>
                  <a:srgbClr val="002060"/>
                </a:solidFill>
              </a:rPr>
              <a:t>which is configurable using </a:t>
            </a:r>
            <a:r>
              <a:rPr lang="en-US" dirty="0" smtClean="0">
                <a:solidFill>
                  <a:srgbClr val="002060"/>
                </a:solidFill>
                <a:hlinkClick r:id="rId2" tooltip="KafkaTopicConfig.java"/>
              </a:rPr>
              <a:t>KafkaTopicConfig.java</a:t>
            </a:r>
            <a:r>
              <a:rPr lang="en-US" dirty="0" smtClean="0">
                <a:solidFill>
                  <a:srgbClr val="002060"/>
                </a:solidFill>
              </a:rPr>
              <a:t>. Consumer will consume all the messages from the topic from a particular or all partitions using a java program. Here using this concepts we have control over lots of configurations. Created </a:t>
            </a:r>
            <a:r>
              <a:rPr lang="en-US" dirty="0" smtClean="0">
                <a:solidFill>
                  <a:srgbClr val="002060"/>
                </a:solidFill>
                <a:hlinkClick r:id="rId3" tooltip="ReceiverConfig.java"/>
              </a:rPr>
              <a:t>ReceiverConfig.java</a:t>
            </a:r>
            <a:r>
              <a:rPr lang="en-US" dirty="0" smtClean="0">
                <a:solidFill>
                  <a:srgbClr val="002060"/>
                </a:solidFill>
              </a:rPr>
              <a:t> and </a:t>
            </a:r>
            <a:r>
              <a:rPr lang="en-US" dirty="0" smtClean="0">
                <a:solidFill>
                  <a:srgbClr val="002060"/>
                </a:solidFill>
                <a:hlinkClick r:id="rId4" tooltip="SenderConfig.java"/>
              </a:rPr>
              <a:t>SenderConfig.java</a:t>
            </a:r>
            <a:r>
              <a:rPr lang="en-US" dirty="0" smtClean="0">
                <a:solidFill>
                  <a:srgbClr val="002060"/>
                </a:solidFill>
              </a:rPr>
              <a:t> for the Kafka configuration to work with JSON using </a:t>
            </a:r>
            <a:r>
              <a:rPr lang="en-US" dirty="0" err="1" smtClean="0">
                <a:solidFill>
                  <a:srgbClr val="002060"/>
                </a:solidFill>
              </a:rPr>
              <a:t>JsonDeserializer</a:t>
            </a:r>
            <a:r>
              <a:rPr lang="en-US" dirty="0" smtClean="0">
                <a:solidFill>
                  <a:srgbClr val="002060"/>
                </a:solidFill>
              </a:rPr>
              <a:t> which is recommended as we have control over lots of things</a:t>
            </a:r>
            <a:r>
              <a:rPr lang="en-US" b="1" dirty="0" smtClean="0">
                <a:solidFill>
                  <a:srgbClr val="002060"/>
                </a:solidFill>
              </a:rPr>
              <a:t>. Message type is JSON</a:t>
            </a:r>
            <a:r>
              <a:rPr lang="en-US" dirty="0" smtClean="0">
                <a:solidFill>
                  <a:srgbClr val="002060"/>
                </a:solidFill>
              </a:rPr>
              <a:t>.</a:t>
            </a:r>
          </a:p>
          <a:p>
            <a:r>
              <a:rPr lang="en-US" dirty="0" smtClean="0">
                <a:solidFill>
                  <a:srgbClr val="002060"/>
                </a:solidFill>
              </a:rPr>
              <a:t/>
            </a:r>
            <a:br>
              <a:rPr lang="en-US" dirty="0" smtClean="0">
                <a:solidFill>
                  <a:srgbClr val="002060"/>
                </a:solidFill>
              </a:rPr>
            </a:br>
            <a:r>
              <a:rPr lang="en-US" dirty="0" smtClean="0">
                <a:solidFill>
                  <a:srgbClr val="002060"/>
                </a:solidFill>
              </a:rPr>
              <a:t>Documentation Link:</a:t>
            </a:r>
          </a:p>
          <a:p>
            <a:r>
              <a:rPr lang="en-US" dirty="0" smtClean="0">
                <a:solidFill>
                  <a:srgbClr val="002060"/>
                </a:solidFill>
                <a:hlinkClick r:id="rId5"/>
              </a:rPr>
              <a:t>https://github.com/soumyadeep-saha/SpringBootApacheKafkaAllProjects/blob/master/SpringbootKafkaOffsetPartition/SpringbootKafkaOffsetPartition.txt</a:t>
            </a:r>
            <a:endParaRPr lang="en-US" dirty="0" smtClean="0">
              <a:solidFill>
                <a:srgbClr val="002060"/>
              </a:solidFill>
            </a:endParaRPr>
          </a:p>
          <a:p>
            <a:endParaRPr lang="en-US" dirty="0" smtClean="0">
              <a:solidFill>
                <a:srgbClr val="002060"/>
              </a:solidFill>
            </a:endParaRPr>
          </a:p>
          <a:p>
            <a:r>
              <a:rPr lang="en-US" dirty="0" err="1" smtClean="0">
                <a:solidFill>
                  <a:srgbClr val="002060"/>
                </a:solidFill>
              </a:rPr>
              <a:t>Github</a:t>
            </a:r>
            <a:r>
              <a:rPr lang="en-US" dirty="0" smtClean="0">
                <a:solidFill>
                  <a:srgbClr val="002060"/>
                </a:solidFill>
              </a:rPr>
              <a:t> Link:</a:t>
            </a:r>
          </a:p>
          <a:p>
            <a:r>
              <a:rPr lang="en-US" dirty="0" smtClean="0">
                <a:solidFill>
                  <a:srgbClr val="002060"/>
                </a:solidFill>
                <a:hlinkClick r:id="rId6"/>
              </a:rPr>
              <a:t>https://github.com/soumyadeep-saha/SpringBootApacheKafkaAllProjects/tree/master/SpringbootKafkaOffsetPartition</a:t>
            </a:r>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143983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50974189"/>
              </p:ext>
            </p:extLst>
          </p:nvPr>
        </p:nvGraphicFramePr>
        <p:xfrm>
          <a:off x="0" y="2"/>
          <a:ext cx="12192000" cy="796671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5952814"/>
                    </a:ext>
                  </a:extLst>
                </a:gridCol>
                <a:gridCol w="6096000">
                  <a:extLst>
                    <a:ext uri="{9D8B030D-6E8A-4147-A177-3AD203B41FA5}">
                      <a16:colId xmlns:a16="http://schemas.microsoft.com/office/drawing/2014/main" val="1994348692"/>
                    </a:ext>
                  </a:extLst>
                </a:gridCol>
              </a:tblGrid>
              <a:tr h="436726">
                <a:tc>
                  <a:txBody>
                    <a:bodyPr/>
                    <a:lstStyle/>
                    <a:p>
                      <a:pPr algn="ctr"/>
                      <a:r>
                        <a:rPr lang="en-US" dirty="0" err="1" smtClean="0">
                          <a:solidFill>
                            <a:schemeClr val="bg1"/>
                          </a:solidFill>
                        </a:rPr>
                        <a:t>Redis</a:t>
                      </a:r>
                      <a:endParaRPr lang="en-US"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Kafka</a:t>
                      </a:r>
                    </a:p>
                    <a:p>
                      <a:endParaRPr lang="en-US" dirty="0">
                        <a:solidFill>
                          <a:schemeClr val="accent5">
                            <a:lumMod val="50000"/>
                          </a:schemeClr>
                        </a:solidFill>
                      </a:endParaRPr>
                    </a:p>
                  </a:txBody>
                  <a:tcPr/>
                </a:tc>
                <a:extLst>
                  <a:ext uri="{0D108BD9-81ED-4DB2-BD59-A6C34878D82A}">
                    <a16:rowId xmlns:a16="http://schemas.microsoft.com/office/drawing/2014/main" val="3739492082"/>
                  </a:ext>
                </a:extLst>
              </a:tr>
              <a:tr h="857250">
                <a:tc>
                  <a:txBody>
                    <a:bodyPr/>
                    <a:lstStyle/>
                    <a:p>
                      <a:r>
                        <a:rPr lang="en-US" sz="1800" b="0" i="0" kern="1200" dirty="0" err="1" smtClean="0">
                          <a:solidFill>
                            <a:schemeClr val="accent5">
                              <a:lumMod val="50000"/>
                            </a:schemeClr>
                          </a:solidFill>
                          <a:effectLst/>
                          <a:latin typeface="+mn-lt"/>
                          <a:ea typeface="+mn-ea"/>
                          <a:cs typeface="+mn-cs"/>
                        </a:rPr>
                        <a:t>Redis</a:t>
                      </a:r>
                      <a:r>
                        <a:rPr lang="en-US" sz="1800" b="0" i="0" kern="1200" dirty="0" smtClean="0">
                          <a:solidFill>
                            <a:schemeClr val="accent5">
                              <a:lumMod val="50000"/>
                            </a:schemeClr>
                          </a:solidFill>
                          <a:effectLst/>
                          <a:latin typeface="+mn-lt"/>
                          <a:ea typeface="+mn-ea"/>
                          <a:cs typeface="+mn-cs"/>
                        </a:rPr>
                        <a:t> is a in memory system. </a:t>
                      </a:r>
                      <a:r>
                        <a:rPr lang="en-US" sz="1800" b="0" i="0" kern="1200" dirty="0" err="1" smtClean="0">
                          <a:solidFill>
                            <a:schemeClr val="accent5">
                              <a:lumMod val="50000"/>
                            </a:schemeClr>
                          </a:solidFill>
                          <a:effectLst/>
                          <a:latin typeface="+mn-lt"/>
                          <a:ea typeface="+mn-ea"/>
                          <a:cs typeface="+mn-cs"/>
                        </a:rPr>
                        <a:t>Redis</a:t>
                      </a:r>
                      <a:r>
                        <a:rPr lang="en-US" sz="1800" b="0" i="0" kern="1200" dirty="0" smtClean="0">
                          <a:solidFill>
                            <a:schemeClr val="accent5">
                              <a:lumMod val="50000"/>
                            </a:schemeClr>
                          </a:solidFill>
                          <a:effectLst/>
                          <a:latin typeface="+mn-lt"/>
                          <a:ea typeface="+mn-ea"/>
                          <a:cs typeface="+mn-cs"/>
                        </a:rPr>
                        <a:t> is only useful for online operational messaging </a:t>
                      </a:r>
                      <a:endParaRPr lang="en-US" dirty="0">
                        <a:solidFill>
                          <a:schemeClr val="accent5">
                            <a:lumMod val="50000"/>
                          </a:schemeClr>
                        </a:solidFill>
                      </a:endParaRPr>
                    </a:p>
                  </a:txBody>
                  <a:tcPr/>
                </a:tc>
                <a:tc>
                  <a:txBody>
                    <a:bodyPr/>
                    <a:lstStyle/>
                    <a:p>
                      <a:r>
                        <a:rPr lang="en-US" sz="1800" b="0" i="0" kern="1200" dirty="0" smtClean="0">
                          <a:solidFill>
                            <a:schemeClr val="accent5">
                              <a:lumMod val="50000"/>
                            </a:schemeClr>
                          </a:solidFill>
                          <a:effectLst/>
                          <a:latin typeface="+mn-lt"/>
                          <a:ea typeface="+mn-ea"/>
                          <a:cs typeface="+mn-cs"/>
                        </a:rPr>
                        <a:t>Kafka is a file based system, which keeps only the active data in memory and keeps flushing old data to file at some interval. Kafka is best used in high volume data processing pipelines.</a:t>
                      </a:r>
                      <a:endParaRPr lang="en-US" dirty="0">
                        <a:solidFill>
                          <a:schemeClr val="accent5">
                            <a:lumMod val="50000"/>
                          </a:schemeClr>
                        </a:solidFill>
                      </a:endParaRPr>
                    </a:p>
                  </a:txBody>
                  <a:tcPr/>
                </a:tc>
                <a:extLst>
                  <a:ext uri="{0D108BD9-81ED-4DB2-BD59-A6C34878D82A}">
                    <a16:rowId xmlns:a16="http://schemas.microsoft.com/office/drawing/2014/main" val="2856726056"/>
                  </a:ext>
                </a:extLst>
              </a:tr>
              <a:tr h="857250">
                <a:tc>
                  <a:txBody>
                    <a:bodyPr/>
                    <a:lstStyle/>
                    <a:p>
                      <a:r>
                        <a:rPr lang="en-US" sz="1800" b="0" i="0" kern="1200" dirty="0" smtClean="0">
                          <a:solidFill>
                            <a:schemeClr val="accent5">
                              <a:lumMod val="50000"/>
                            </a:schemeClr>
                          </a:solidFill>
                          <a:effectLst/>
                          <a:latin typeface="+mn-lt"/>
                          <a:ea typeface="+mn-ea"/>
                          <a:cs typeface="+mn-cs"/>
                        </a:rPr>
                        <a:t>Messages can be retained only within the limit of memory allocated to </a:t>
                      </a:r>
                      <a:r>
                        <a:rPr lang="en-US" sz="1800" b="0" i="0" kern="1200" dirty="0" err="1" smtClean="0">
                          <a:solidFill>
                            <a:schemeClr val="accent5">
                              <a:lumMod val="50000"/>
                            </a:schemeClr>
                          </a:solidFill>
                          <a:effectLst/>
                          <a:latin typeface="+mn-lt"/>
                          <a:ea typeface="+mn-ea"/>
                          <a:cs typeface="+mn-cs"/>
                        </a:rPr>
                        <a:t>Redis</a:t>
                      </a:r>
                      <a:r>
                        <a:rPr lang="en-US" sz="1800" b="0" i="0" kern="1200" dirty="0" smtClean="0">
                          <a:solidFill>
                            <a:schemeClr val="accent5">
                              <a:lumMod val="50000"/>
                            </a:schemeClr>
                          </a:solidFill>
                          <a:effectLst/>
                          <a:latin typeface="+mn-lt"/>
                          <a:ea typeface="+mn-ea"/>
                          <a:cs typeface="+mn-cs"/>
                        </a:rPr>
                        <a:t>. Hence, </a:t>
                      </a:r>
                      <a:r>
                        <a:rPr lang="en-US" sz="1800" b="0" i="0" kern="1200" dirty="0" err="1" smtClean="0">
                          <a:solidFill>
                            <a:schemeClr val="accent5">
                              <a:lumMod val="50000"/>
                            </a:schemeClr>
                          </a:solidFill>
                          <a:effectLst/>
                          <a:latin typeface="+mn-lt"/>
                          <a:ea typeface="+mn-ea"/>
                          <a:cs typeface="+mn-cs"/>
                        </a:rPr>
                        <a:t>Redis</a:t>
                      </a:r>
                      <a:r>
                        <a:rPr lang="en-US" sz="1800" b="0" i="0" kern="1200" dirty="0" smtClean="0">
                          <a:solidFill>
                            <a:schemeClr val="accent5">
                              <a:lumMod val="50000"/>
                            </a:schemeClr>
                          </a:solidFill>
                          <a:effectLst/>
                          <a:latin typeface="+mn-lt"/>
                          <a:ea typeface="+mn-ea"/>
                          <a:cs typeface="+mn-cs"/>
                        </a:rPr>
                        <a:t> should be used in a system which requires almost </a:t>
                      </a:r>
                      <a:r>
                        <a:rPr lang="en-US" sz="1800" b="0" i="0" kern="1200" dirty="0" err="1" smtClean="0">
                          <a:solidFill>
                            <a:schemeClr val="accent5">
                              <a:lumMod val="50000"/>
                            </a:schemeClr>
                          </a:solidFill>
                          <a:effectLst/>
                          <a:latin typeface="+mn-lt"/>
                          <a:ea typeface="+mn-ea"/>
                          <a:cs typeface="+mn-cs"/>
                        </a:rPr>
                        <a:t>realtime</a:t>
                      </a:r>
                      <a:r>
                        <a:rPr lang="en-US" sz="1800" b="0" i="0" kern="1200" dirty="0" smtClean="0">
                          <a:solidFill>
                            <a:schemeClr val="accent5">
                              <a:lumMod val="50000"/>
                            </a:schemeClr>
                          </a:solidFill>
                          <a:effectLst/>
                          <a:latin typeface="+mn-lt"/>
                          <a:ea typeface="+mn-ea"/>
                          <a:cs typeface="+mn-cs"/>
                        </a:rPr>
                        <a:t> messages and With not much delay.</a:t>
                      </a:r>
                      <a:endParaRPr lang="en-US" dirty="0">
                        <a:solidFill>
                          <a:schemeClr val="accent5">
                            <a:lumMod val="50000"/>
                          </a:schemeClr>
                        </a:solidFill>
                      </a:endParaRPr>
                    </a:p>
                  </a:txBody>
                  <a:tcPr/>
                </a:tc>
                <a:tc>
                  <a:txBody>
                    <a:bodyPr/>
                    <a:lstStyle/>
                    <a:p>
                      <a:r>
                        <a:rPr lang="en-US" sz="1800" b="0" i="0" kern="1200" dirty="0" smtClean="0">
                          <a:solidFill>
                            <a:schemeClr val="accent5">
                              <a:lumMod val="50000"/>
                            </a:schemeClr>
                          </a:solidFill>
                          <a:effectLst/>
                          <a:latin typeface="+mn-lt"/>
                          <a:ea typeface="+mn-ea"/>
                          <a:cs typeface="+mn-cs"/>
                        </a:rPr>
                        <a:t> Kafka provides a greater message retention. Any Message queue in Kafka is broken into multiple partitions. </a:t>
                      </a:r>
                      <a:endParaRPr lang="en-US" dirty="0">
                        <a:solidFill>
                          <a:schemeClr val="accent5">
                            <a:lumMod val="50000"/>
                          </a:schemeClr>
                        </a:solidFill>
                      </a:endParaRPr>
                    </a:p>
                  </a:txBody>
                  <a:tcPr/>
                </a:tc>
                <a:extLst>
                  <a:ext uri="{0D108BD9-81ED-4DB2-BD59-A6C34878D82A}">
                    <a16:rowId xmlns:a16="http://schemas.microsoft.com/office/drawing/2014/main" val="3144932316"/>
                  </a:ext>
                </a:extLst>
              </a:tr>
              <a:tr h="857250">
                <a:tc>
                  <a:txBody>
                    <a:bodyPr/>
                    <a:lstStyle/>
                    <a:p>
                      <a:r>
                        <a:rPr lang="en-US" sz="1800" b="0" i="0" kern="1200" dirty="0" smtClean="0">
                          <a:solidFill>
                            <a:schemeClr val="accent5">
                              <a:lumMod val="50000"/>
                            </a:schemeClr>
                          </a:solidFill>
                          <a:effectLst/>
                          <a:latin typeface="+mn-lt"/>
                          <a:ea typeface="+mn-ea"/>
                          <a:cs typeface="+mn-cs"/>
                        </a:rPr>
                        <a:t>Clients can read only one message at a time. Low/Medium through put should be achievable in </a:t>
                      </a:r>
                      <a:r>
                        <a:rPr lang="en-US" sz="1800" b="0" i="0" kern="1200" dirty="0" err="1" smtClean="0">
                          <a:solidFill>
                            <a:schemeClr val="accent5">
                              <a:lumMod val="50000"/>
                            </a:schemeClr>
                          </a:solidFill>
                          <a:effectLst/>
                          <a:latin typeface="+mn-lt"/>
                          <a:ea typeface="+mn-ea"/>
                          <a:cs typeface="+mn-cs"/>
                        </a:rPr>
                        <a:t>Redis</a:t>
                      </a:r>
                      <a:r>
                        <a:rPr lang="en-US" sz="1800" b="0" i="0" kern="1200" dirty="0" smtClean="0">
                          <a:solidFill>
                            <a:schemeClr val="accent5">
                              <a:lumMod val="50000"/>
                            </a:schemeClr>
                          </a:solidFill>
                          <a:effectLst/>
                          <a:latin typeface="+mn-lt"/>
                          <a:ea typeface="+mn-ea"/>
                          <a:cs typeface="+mn-cs"/>
                        </a:rPr>
                        <a:t>. </a:t>
                      </a:r>
                      <a:endParaRPr lang="en-US" dirty="0">
                        <a:solidFill>
                          <a:schemeClr val="accent5">
                            <a:lumMod val="50000"/>
                          </a:schemeClr>
                        </a:solidFill>
                      </a:endParaRPr>
                    </a:p>
                  </a:txBody>
                  <a:tcPr/>
                </a:tc>
                <a:tc>
                  <a:txBody>
                    <a:bodyPr/>
                    <a:lstStyle/>
                    <a:p>
                      <a:r>
                        <a:rPr lang="en-US" sz="1800" b="0" i="0" kern="1200" dirty="0" smtClean="0">
                          <a:solidFill>
                            <a:schemeClr val="accent5">
                              <a:lumMod val="50000"/>
                            </a:schemeClr>
                          </a:solidFill>
                          <a:effectLst/>
                          <a:latin typeface="+mn-lt"/>
                          <a:ea typeface="+mn-ea"/>
                          <a:cs typeface="+mn-cs"/>
                        </a:rPr>
                        <a:t>Client can read messages from all be partitions in parallel. Kafka is also called as distributed message broker.</a:t>
                      </a:r>
                      <a:endParaRPr lang="en-US" dirty="0">
                        <a:solidFill>
                          <a:schemeClr val="accent5">
                            <a:lumMod val="50000"/>
                          </a:schemeClr>
                        </a:solidFill>
                      </a:endParaRPr>
                    </a:p>
                  </a:txBody>
                  <a:tcPr/>
                </a:tc>
                <a:extLst>
                  <a:ext uri="{0D108BD9-81ED-4DB2-BD59-A6C34878D82A}">
                    <a16:rowId xmlns:a16="http://schemas.microsoft.com/office/drawing/2014/main" val="219561397"/>
                  </a:ext>
                </a:extLst>
              </a:tr>
              <a:tr h="857250">
                <a:tc>
                  <a:txBody>
                    <a:bodyPr/>
                    <a:lstStyle/>
                    <a:p>
                      <a:r>
                        <a:rPr lang="en-US" sz="1800" b="0" i="0" kern="1200" dirty="0" err="1" smtClean="0">
                          <a:solidFill>
                            <a:schemeClr val="accent5">
                              <a:lumMod val="50000"/>
                            </a:schemeClr>
                          </a:solidFill>
                          <a:effectLst/>
                          <a:latin typeface="+mn-lt"/>
                          <a:ea typeface="+mn-ea"/>
                          <a:cs typeface="+mn-cs"/>
                        </a:rPr>
                        <a:t>Redis</a:t>
                      </a:r>
                      <a:r>
                        <a:rPr lang="en-US" sz="1800" b="0" i="0" kern="1200" dirty="0" smtClean="0">
                          <a:solidFill>
                            <a:schemeClr val="accent5">
                              <a:lumMod val="50000"/>
                            </a:schemeClr>
                          </a:solidFill>
                          <a:effectLst/>
                          <a:latin typeface="+mn-lt"/>
                          <a:ea typeface="+mn-ea"/>
                          <a:cs typeface="+mn-cs"/>
                        </a:rPr>
                        <a:t> can go out of memory</a:t>
                      </a:r>
                      <a:endParaRPr lang="en-US" dirty="0">
                        <a:solidFill>
                          <a:schemeClr val="accent5">
                            <a:lumMod val="50000"/>
                          </a:schemeClr>
                        </a:solidFill>
                      </a:endParaRPr>
                    </a:p>
                  </a:txBody>
                  <a:tcPr/>
                </a:tc>
                <a:tc>
                  <a:txBody>
                    <a:bodyPr/>
                    <a:lstStyle/>
                    <a:p>
                      <a:r>
                        <a:rPr lang="en-US" sz="1800" b="0" i="0" kern="1200" dirty="0" smtClean="0">
                          <a:solidFill>
                            <a:schemeClr val="accent5">
                              <a:lumMod val="50000"/>
                            </a:schemeClr>
                          </a:solidFill>
                          <a:effectLst/>
                          <a:latin typeface="+mn-lt"/>
                          <a:ea typeface="+mn-ea"/>
                          <a:cs typeface="+mn-cs"/>
                        </a:rPr>
                        <a:t>Kafka is protecting from bursts</a:t>
                      </a:r>
                      <a:endParaRPr lang="en-US" dirty="0">
                        <a:solidFill>
                          <a:schemeClr val="accent5">
                            <a:lumMod val="50000"/>
                          </a:schemeClr>
                        </a:solidFill>
                      </a:endParaRPr>
                    </a:p>
                  </a:txBody>
                  <a:tcPr/>
                </a:tc>
                <a:extLst>
                  <a:ext uri="{0D108BD9-81ED-4DB2-BD59-A6C34878D82A}">
                    <a16:rowId xmlns:a16="http://schemas.microsoft.com/office/drawing/2014/main" val="3978878543"/>
                  </a:ext>
                </a:extLst>
              </a:tr>
              <a:tr h="857250">
                <a:tc>
                  <a:txBody>
                    <a:bodyPr/>
                    <a:lstStyle/>
                    <a:p>
                      <a:r>
                        <a:rPr lang="en-US" sz="1800" b="0" i="0" kern="1200" dirty="0" smtClean="0">
                          <a:solidFill>
                            <a:schemeClr val="accent5">
                              <a:lumMod val="50000"/>
                            </a:schemeClr>
                          </a:solidFill>
                          <a:effectLst/>
                          <a:latin typeface="+mn-lt"/>
                          <a:ea typeface="+mn-ea"/>
                          <a:cs typeface="+mn-cs"/>
                        </a:rPr>
                        <a:t>Persistence</a:t>
                      </a:r>
                      <a:r>
                        <a:rPr lang="en-US" dirty="0" smtClean="0">
                          <a:solidFill>
                            <a:schemeClr val="accent5">
                              <a:lumMod val="50000"/>
                            </a:schemeClr>
                          </a:solidFill>
                        </a:rPr>
                        <a:t> is</a:t>
                      </a:r>
                      <a:r>
                        <a:rPr lang="en-US" baseline="0" dirty="0" smtClean="0">
                          <a:solidFill>
                            <a:schemeClr val="accent5">
                              <a:lumMod val="50000"/>
                            </a:schemeClr>
                          </a:solidFill>
                        </a:rPr>
                        <a:t> less in </a:t>
                      </a:r>
                      <a:r>
                        <a:rPr lang="en-US" baseline="0" dirty="0" err="1" smtClean="0">
                          <a:solidFill>
                            <a:schemeClr val="accent5">
                              <a:lumMod val="50000"/>
                            </a:schemeClr>
                          </a:solidFill>
                        </a:rPr>
                        <a:t>redis</a:t>
                      </a:r>
                      <a:endParaRPr lang="en-US" dirty="0">
                        <a:solidFill>
                          <a:schemeClr val="accent5">
                            <a:lumMod val="50000"/>
                          </a:schemeClr>
                        </a:solidFill>
                      </a:endParaRPr>
                    </a:p>
                  </a:txBody>
                  <a:tcPr/>
                </a:tc>
                <a:tc>
                  <a:txBody>
                    <a:bodyPr/>
                    <a:lstStyle/>
                    <a:p>
                      <a:r>
                        <a:rPr lang="en-US" sz="1800" b="0" i="0" kern="1200" dirty="0" smtClean="0">
                          <a:solidFill>
                            <a:schemeClr val="accent5">
                              <a:lumMod val="50000"/>
                            </a:schemeClr>
                          </a:solidFill>
                          <a:effectLst/>
                          <a:latin typeface="+mn-lt"/>
                          <a:ea typeface="+mn-ea"/>
                          <a:cs typeface="+mn-cs"/>
                        </a:rPr>
                        <a:t>Kafka can keep events much (</a:t>
                      </a:r>
                      <a:r>
                        <a:rPr lang="en-US" sz="1800" b="0" i="0" kern="1200" dirty="0" err="1" smtClean="0">
                          <a:solidFill>
                            <a:schemeClr val="accent5">
                              <a:lumMod val="50000"/>
                            </a:schemeClr>
                          </a:solidFill>
                          <a:effectLst/>
                          <a:latin typeface="+mn-lt"/>
                          <a:ea typeface="+mn-ea"/>
                          <a:cs typeface="+mn-cs"/>
                        </a:rPr>
                        <a:t>configurably</a:t>
                      </a:r>
                      <a:r>
                        <a:rPr lang="en-US" sz="1800" b="0" i="0" kern="1200" dirty="0" smtClean="0">
                          <a:solidFill>
                            <a:schemeClr val="accent5">
                              <a:lumMod val="50000"/>
                            </a:schemeClr>
                          </a:solidFill>
                          <a:effectLst/>
                          <a:latin typeface="+mn-lt"/>
                          <a:ea typeface="+mn-ea"/>
                          <a:cs typeface="+mn-cs"/>
                        </a:rPr>
                        <a:t>) longer due to persistence</a:t>
                      </a:r>
                      <a:endParaRPr lang="en-US" sz="1800" b="0" i="0" kern="1200" dirty="0">
                        <a:solidFill>
                          <a:schemeClr val="accent5">
                            <a:lumMod val="50000"/>
                          </a:schemeClr>
                        </a:solidFill>
                        <a:effectLst/>
                        <a:latin typeface="+mn-lt"/>
                        <a:ea typeface="+mn-ea"/>
                        <a:cs typeface="+mn-cs"/>
                      </a:endParaRPr>
                    </a:p>
                  </a:txBody>
                  <a:tcPr/>
                </a:tc>
                <a:extLst>
                  <a:ext uri="{0D108BD9-81ED-4DB2-BD59-A6C34878D82A}">
                    <a16:rowId xmlns:a16="http://schemas.microsoft.com/office/drawing/2014/main" val="4142132253"/>
                  </a:ext>
                </a:extLst>
              </a:tr>
              <a:tr h="857250">
                <a:tc>
                  <a:txBody>
                    <a:bodyPr/>
                    <a:lstStyle/>
                    <a:p>
                      <a:r>
                        <a:rPr lang="en-US" dirty="0" smtClean="0">
                          <a:solidFill>
                            <a:schemeClr val="accent5">
                              <a:lumMod val="50000"/>
                            </a:schemeClr>
                          </a:solidFill>
                        </a:rPr>
                        <a:t>Only one message at a time can be read</a:t>
                      </a:r>
                      <a:endParaRPr lang="en-US" dirty="0">
                        <a:solidFill>
                          <a:schemeClr val="accent5">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accent5">
                              <a:lumMod val="50000"/>
                            </a:schemeClr>
                          </a:solidFill>
                          <a:effectLst/>
                          <a:latin typeface="+mn-lt"/>
                          <a:ea typeface="+mn-ea"/>
                          <a:cs typeface="+mn-cs"/>
                        </a:rPr>
                        <a:t>Events can be consumed multiple times by multiple consumer groups</a:t>
                      </a:r>
                    </a:p>
                    <a:p>
                      <a:endParaRPr lang="en-US" dirty="0">
                        <a:solidFill>
                          <a:schemeClr val="accent5">
                            <a:lumMod val="50000"/>
                          </a:schemeClr>
                        </a:solidFill>
                      </a:endParaRPr>
                    </a:p>
                  </a:txBody>
                  <a:tcPr/>
                </a:tc>
                <a:extLst>
                  <a:ext uri="{0D108BD9-81ED-4DB2-BD59-A6C34878D82A}">
                    <a16:rowId xmlns:a16="http://schemas.microsoft.com/office/drawing/2014/main" val="1144213444"/>
                  </a:ext>
                </a:extLst>
              </a:tr>
              <a:tr h="857250">
                <a:tc>
                  <a:txBody>
                    <a:bodyPr/>
                    <a:lstStyle/>
                    <a:p>
                      <a:r>
                        <a:rPr lang="en-US" sz="1800" b="0" i="0" kern="1200" dirty="0" smtClean="0">
                          <a:solidFill>
                            <a:schemeClr val="accent5">
                              <a:lumMod val="50000"/>
                            </a:schemeClr>
                          </a:solidFill>
                          <a:effectLst/>
                          <a:latin typeface="+mn-lt"/>
                          <a:ea typeface="+mn-ea"/>
                          <a:cs typeface="+mn-cs"/>
                        </a:rPr>
                        <a:t>Better to use when you have short lived messages and where you will have more consumer capacity that you have publishing throughput so as to not run out of memory.</a:t>
                      </a:r>
                      <a:endParaRPr lang="en-US" dirty="0">
                        <a:solidFill>
                          <a:schemeClr val="accent5">
                            <a:lumMod val="50000"/>
                          </a:schemeClr>
                        </a:solidFill>
                      </a:endParaRPr>
                    </a:p>
                  </a:txBody>
                  <a:tcPr/>
                </a:tc>
                <a:tc>
                  <a:txBody>
                    <a:bodyPr/>
                    <a:lstStyle/>
                    <a:p>
                      <a:r>
                        <a:rPr lang="en-US" sz="1800" b="0" i="0" kern="1200" dirty="0" smtClean="0">
                          <a:solidFill>
                            <a:schemeClr val="accent5">
                              <a:lumMod val="50000"/>
                            </a:schemeClr>
                          </a:solidFill>
                          <a:effectLst/>
                          <a:latin typeface="+mn-lt"/>
                          <a:ea typeface="+mn-ea"/>
                          <a:cs typeface="+mn-cs"/>
                        </a:rPr>
                        <a:t>Instead of pushing data to consumers, consumers keep track of the most recent data they have read and can ask for the next set of data after that high water mark. This design allows Kafka to support real time consumers as well as batch consumers (hourly or daily </a:t>
                      </a:r>
                      <a:r>
                        <a:rPr lang="en-US" sz="1800" b="0" i="0" kern="1200" dirty="0" err="1" smtClean="0">
                          <a:solidFill>
                            <a:schemeClr val="accent5">
                              <a:lumMod val="50000"/>
                            </a:schemeClr>
                          </a:solidFill>
                          <a:effectLst/>
                          <a:latin typeface="+mn-lt"/>
                          <a:ea typeface="+mn-ea"/>
                          <a:cs typeface="+mn-cs"/>
                        </a:rPr>
                        <a:t>hadoop</a:t>
                      </a:r>
                      <a:r>
                        <a:rPr lang="en-US" sz="1800" b="0" i="0" kern="1200" dirty="0" smtClean="0">
                          <a:solidFill>
                            <a:schemeClr val="accent5">
                              <a:lumMod val="50000"/>
                            </a:schemeClr>
                          </a:solidFill>
                          <a:effectLst/>
                          <a:latin typeface="+mn-lt"/>
                          <a:ea typeface="+mn-ea"/>
                          <a:cs typeface="+mn-cs"/>
                        </a:rPr>
                        <a:t> jobs for instance).</a:t>
                      </a:r>
                      <a:endParaRPr lang="en-US" dirty="0" smtClean="0">
                        <a:solidFill>
                          <a:schemeClr val="accent5">
                            <a:lumMod val="50000"/>
                          </a:schemeClr>
                        </a:solidFill>
                      </a:endParaRPr>
                    </a:p>
                  </a:txBody>
                  <a:tcPr/>
                </a:tc>
                <a:extLst>
                  <a:ext uri="{0D108BD9-81ED-4DB2-BD59-A6C34878D82A}">
                    <a16:rowId xmlns:a16="http://schemas.microsoft.com/office/drawing/2014/main" val="1011766796"/>
                  </a:ext>
                </a:extLst>
              </a:tr>
            </a:tbl>
          </a:graphicData>
        </a:graphic>
      </p:graphicFrame>
    </p:spTree>
    <p:extLst>
      <p:ext uri="{BB962C8B-B14F-4D97-AF65-F5344CB8AC3E}">
        <p14:creationId xmlns:p14="http://schemas.microsoft.com/office/powerpoint/2010/main" val="1824826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88251058"/>
              </p:ext>
            </p:extLst>
          </p:nvPr>
        </p:nvGraphicFramePr>
        <p:xfrm>
          <a:off x="-1" y="2"/>
          <a:ext cx="12192000" cy="10367010"/>
        </p:xfrm>
        <a:graphic>
          <a:graphicData uri="http://schemas.openxmlformats.org/drawingml/2006/table">
            <a:tbl>
              <a:tblPr firstRow="1" bandRow="1">
                <a:tableStyleId>{5C22544A-7EE6-4342-B048-85BDC9FD1C3A}</a:tableStyleId>
              </a:tblPr>
              <a:tblGrid>
                <a:gridCol w="2197291">
                  <a:extLst>
                    <a:ext uri="{9D8B030D-6E8A-4147-A177-3AD203B41FA5}">
                      <a16:colId xmlns:a16="http://schemas.microsoft.com/office/drawing/2014/main" val="2848218317"/>
                    </a:ext>
                  </a:extLst>
                </a:gridCol>
                <a:gridCol w="6155140">
                  <a:extLst>
                    <a:ext uri="{9D8B030D-6E8A-4147-A177-3AD203B41FA5}">
                      <a16:colId xmlns:a16="http://schemas.microsoft.com/office/drawing/2014/main" val="3158941008"/>
                    </a:ext>
                  </a:extLst>
                </a:gridCol>
                <a:gridCol w="3839569">
                  <a:extLst>
                    <a:ext uri="{9D8B030D-6E8A-4147-A177-3AD203B41FA5}">
                      <a16:colId xmlns:a16="http://schemas.microsoft.com/office/drawing/2014/main" val="4073136095"/>
                    </a:ext>
                  </a:extLst>
                </a:gridCol>
              </a:tblGrid>
              <a:tr h="857250">
                <a:tc>
                  <a:txBody>
                    <a:bodyPr/>
                    <a:lstStyle/>
                    <a:p>
                      <a:endParaRPr lang="en-US" dirty="0"/>
                    </a:p>
                  </a:txBody>
                  <a:tcPr/>
                </a:tc>
                <a:tc>
                  <a:txBody>
                    <a:bodyPr/>
                    <a:lstStyle/>
                    <a:p>
                      <a:r>
                        <a:rPr lang="en-US" dirty="0" err="1" smtClean="0"/>
                        <a:t>RabbitMQ</a:t>
                      </a:r>
                      <a:endParaRPr lang="en-US" dirty="0"/>
                    </a:p>
                  </a:txBody>
                  <a:tcPr/>
                </a:tc>
                <a:tc>
                  <a:txBody>
                    <a:bodyPr/>
                    <a:lstStyle/>
                    <a:p>
                      <a:r>
                        <a:rPr lang="en-US" dirty="0" smtClean="0"/>
                        <a:t>Kafka</a:t>
                      </a:r>
                      <a:endParaRPr lang="en-US" dirty="0"/>
                    </a:p>
                  </a:txBody>
                  <a:tcPr/>
                </a:tc>
                <a:extLst>
                  <a:ext uri="{0D108BD9-81ED-4DB2-BD59-A6C34878D82A}">
                    <a16:rowId xmlns:a16="http://schemas.microsoft.com/office/drawing/2014/main" val="139706556"/>
                  </a:ext>
                </a:extLst>
              </a:tr>
              <a:tr h="857250">
                <a:tc>
                  <a:txBody>
                    <a:bodyPr/>
                    <a:lstStyle/>
                    <a:p>
                      <a:r>
                        <a:rPr lang="en-US" sz="1800" b="1" i="0" kern="1200" dirty="0" smtClean="0">
                          <a:solidFill>
                            <a:schemeClr val="accent5">
                              <a:lumMod val="50000"/>
                            </a:schemeClr>
                          </a:solidFill>
                          <a:effectLst/>
                          <a:latin typeface="+mn-lt"/>
                          <a:ea typeface="+mn-ea"/>
                          <a:cs typeface="+mn-cs"/>
                        </a:rPr>
                        <a:t>Time Decoupling</a:t>
                      </a:r>
                      <a:endParaRPr lang="en-US" dirty="0">
                        <a:solidFill>
                          <a:schemeClr val="accent5">
                            <a:lumMod val="50000"/>
                          </a:schemeClr>
                        </a:solidFill>
                      </a:endParaRPr>
                    </a:p>
                  </a:txBody>
                  <a:tcPr/>
                </a:tc>
                <a:tc>
                  <a:txBody>
                    <a:bodyPr/>
                    <a:lstStyle/>
                    <a:p>
                      <a:r>
                        <a:rPr lang="en-US" sz="1800" b="1" i="1" kern="1200" dirty="0" err="1" smtClean="0">
                          <a:solidFill>
                            <a:schemeClr val="accent5">
                              <a:lumMod val="50000"/>
                            </a:schemeClr>
                          </a:solidFill>
                          <a:effectLst/>
                          <a:latin typeface="+mn-lt"/>
                          <a:ea typeface="+mn-ea"/>
                          <a:cs typeface="+mn-cs"/>
                        </a:rPr>
                        <a:t>RabbitMQ</a:t>
                      </a:r>
                      <a:r>
                        <a:rPr lang="en-US" sz="1800" b="0" i="0" kern="1200" dirty="0" smtClean="0">
                          <a:solidFill>
                            <a:schemeClr val="accent5">
                              <a:lumMod val="50000"/>
                            </a:schemeClr>
                          </a:solidFill>
                          <a:effectLst/>
                          <a:latin typeface="+mn-lt"/>
                          <a:ea typeface="+mn-ea"/>
                          <a:cs typeface="+mn-cs"/>
                        </a:rPr>
                        <a:t> will store the messages in DRAM as long as possible, but once the available DRAM is completely consumed, </a:t>
                      </a:r>
                      <a:r>
                        <a:rPr lang="en-US" sz="1800" b="0" i="0" kern="1200" dirty="0" err="1" smtClean="0">
                          <a:solidFill>
                            <a:schemeClr val="accent5">
                              <a:lumMod val="50000"/>
                            </a:schemeClr>
                          </a:solidFill>
                          <a:effectLst/>
                          <a:latin typeface="+mn-lt"/>
                          <a:ea typeface="+mn-ea"/>
                          <a:cs typeface="+mn-cs"/>
                        </a:rPr>
                        <a:t>RabbitMQ</a:t>
                      </a:r>
                      <a:r>
                        <a:rPr lang="en-US" sz="1800" b="0" i="0" kern="1200" dirty="0" smtClean="0">
                          <a:solidFill>
                            <a:schemeClr val="accent5">
                              <a:lumMod val="50000"/>
                            </a:schemeClr>
                          </a:solidFill>
                          <a:effectLst/>
                          <a:latin typeface="+mn-lt"/>
                          <a:ea typeface="+mn-ea"/>
                          <a:cs typeface="+mn-cs"/>
                        </a:rPr>
                        <a:t> will start storing messages on disk without having a copy available in DRAM, which will severely impact performance.</a:t>
                      </a:r>
                      <a:endParaRPr lang="en-US" dirty="0">
                        <a:solidFill>
                          <a:schemeClr val="accent5">
                            <a:lumMod val="50000"/>
                          </a:schemeClr>
                        </a:solidFill>
                      </a:endParaRPr>
                    </a:p>
                  </a:txBody>
                  <a:tcPr/>
                </a:tc>
                <a:tc>
                  <a:txBody>
                    <a:bodyPr/>
                    <a:lstStyle/>
                    <a:p>
                      <a:r>
                        <a:rPr lang="en-US" sz="1800" b="1" i="1" kern="1200" dirty="0" smtClean="0">
                          <a:solidFill>
                            <a:schemeClr val="accent5">
                              <a:lumMod val="50000"/>
                            </a:schemeClr>
                          </a:solidFill>
                          <a:effectLst/>
                          <a:latin typeface="+mn-lt"/>
                          <a:ea typeface="+mn-ea"/>
                          <a:cs typeface="+mn-cs"/>
                        </a:rPr>
                        <a:t>Kafka</a:t>
                      </a:r>
                      <a:r>
                        <a:rPr lang="en-US" sz="1800" b="0" i="0" kern="1200" dirty="0" smtClean="0">
                          <a:solidFill>
                            <a:schemeClr val="accent5">
                              <a:lumMod val="50000"/>
                            </a:schemeClr>
                          </a:solidFill>
                          <a:effectLst/>
                          <a:latin typeface="+mn-lt"/>
                          <a:ea typeface="+mn-ea"/>
                          <a:cs typeface="+mn-cs"/>
                        </a:rPr>
                        <a:t>, on the other hand, was specifically designed with the various consumption rates requirement in mind and hence is much better positioned to handle a wider scale of time decoupling.</a:t>
                      </a:r>
                      <a:endParaRPr lang="en-US" dirty="0">
                        <a:solidFill>
                          <a:schemeClr val="accent5">
                            <a:lumMod val="50000"/>
                          </a:schemeClr>
                        </a:solidFill>
                      </a:endParaRPr>
                    </a:p>
                  </a:txBody>
                  <a:tcPr/>
                </a:tc>
                <a:extLst>
                  <a:ext uri="{0D108BD9-81ED-4DB2-BD59-A6C34878D82A}">
                    <a16:rowId xmlns:a16="http://schemas.microsoft.com/office/drawing/2014/main" val="631735772"/>
                  </a:ext>
                </a:extLst>
              </a:tr>
              <a:tr h="857250">
                <a:tc>
                  <a:txBody>
                    <a:bodyPr/>
                    <a:lstStyle/>
                    <a:p>
                      <a:r>
                        <a:rPr lang="en-US" sz="1800" b="1" i="0" kern="1200" dirty="0" err="1" smtClean="0">
                          <a:solidFill>
                            <a:schemeClr val="accent5">
                              <a:lumMod val="50000"/>
                            </a:schemeClr>
                          </a:solidFill>
                          <a:effectLst/>
                          <a:latin typeface="+mn-lt"/>
                          <a:ea typeface="+mn-ea"/>
                          <a:cs typeface="+mn-cs"/>
                        </a:rPr>
                        <a:t>Delievery</a:t>
                      </a:r>
                      <a:r>
                        <a:rPr lang="en-US" sz="1800" b="1" i="0" kern="1200" dirty="0" smtClean="0">
                          <a:solidFill>
                            <a:schemeClr val="accent5">
                              <a:lumMod val="50000"/>
                            </a:schemeClr>
                          </a:solidFill>
                          <a:effectLst/>
                          <a:latin typeface="+mn-lt"/>
                          <a:ea typeface="+mn-ea"/>
                          <a:cs typeface="+mn-cs"/>
                        </a:rPr>
                        <a:t> Guarantees:</a:t>
                      </a:r>
                      <a:endParaRPr lang="en-US" dirty="0">
                        <a:solidFill>
                          <a:schemeClr val="accent5">
                            <a:lumMod val="50000"/>
                          </a:schemeClr>
                        </a:solidFill>
                      </a:endParaRPr>
                    </a:p>
                  </a:txBody>
                  <a:tcPr/>
                </a:tc>
                <a:tc>
                  <a:txBody>
                    <a:bodyPr/>
                    <a:lstStyle/>
                    <a:p>
                      <a:r>
                        <a:rPr lang="en-US" sz="1800" b="1" i="0" kern="1200" dirty="0" smtClean="0">
                          <a:solidFill>
                            <a:schemeClr val="accent5">
                              <a:lumMod val="50000"/>
                            </a:schemeClr>
                          </a:solidFill>
                          <a:effectLst/>
                          <a:latin typeface="+mn-lt"/>
                          <a:ea typeface="+mn-ea"/>
                          <a:cs typeface="+mn-cs"/>
                        </a:rPr>
                        <a:t>At least once </a:t>
                      </a:r>
                      <a:r>
                        <a:rPr lang="en-US" sz="1800" b="1" i="1" kern="1200" dirty="0" smtClean="0">
                          <a:solidFill>
                            <a:schemeClr val="accent5">
                              <a:lumMod val="50000"/>
                            </a:schemeClr>
                          </a:solidFill>
                          <a:effectLst/>
                          <a:latin typeface="+mn-lt"/>
                          <a:ea typeface="+mn-ea"/>
                          <a:cs typeface="+mn-cs"/>
                        </a:rPr>
                        <a:t>with order conservation</a:t>
                      </a:r>
                      <a:r>
                        <a:rPr lang="en-US" sz="1800" b="0" i="0" kern="1200" dirty="0" smtClean="0">
                          <a:solidFill>
                            <a:schemeClr val="accent5">
                              <a:lumMod val="50000"/>
                            </a:schemeClr>
                          </a:solidFill>
                          <a:effectLst/>
                          <a:latin typeface="+mn-lt"/>
                          <a:ea typeface="+mn-ea"/>
                          <a:cs typeface="+mn-cs"/>
                        </a:rPr>
                        <a:t>: </a:t>
                      </a:r>
                      <a:r>
                        <a:rPr lang="en-US" sz="1800" b="1" i="0" kern="1200" dirty="0" err="1" smtClean="0">
                          <a:solidFill>
                            <a:schemeClr val="accent5">
                              <a:lumMod val="50000"/>
                            </a:schemeClr>
                          </a:solidFill>
                          <a:effectLst/>
                          <a:latin typeface="+mn-lt"/>
                          <a:ea typeface="+mn-ea"/>
                          <a:cs typeface="+mn-cs"/>
                        </a:rPr>
                        <a:t>RabbitMQ</a:t>
                      </a:r>
                      <a:r>
                        <a:rPr lang="en-US" sz="1800" b="0" i="0" kern="1200" dirty="0" smtClean="0">
                          <a:solidFill>
                            <a:schemeClr val="accent5">
                              <a:lumMod val="50000"/>
                            </a:schemeClr>
                          </a:solidFill>
                          <a:effectLst/>
                          <a:latin typeface="+mn-lt"/>
                          <a:ea typeface="+mn-ea"/>
                          <a:cs typeface="+mn-cs"/>
                        </a:rPr>
                        <a:t> sorts messages when writing them to queue structures, meaning that lost messages can be correctly delivered in order without the need to resend the full batch that lost 1 or more messages.</a:t>
                      </a:r>
                      <a:endParaRPr lang="en-US" dirty="0">
                        <a:solidFill>
                          <a:schemeClr val="accent5">
                            <a:lumMod val="50000"/>
                          </a:schemeClr>
                        </a:solidFill>
                      </a:endParaRPr>
                    </a:p>
                  </a:txBody>
                  <a:tcPr/>
                </a:tc>
                <a:tc>
                  <a:txBody>
                    <a:bodyPr/>
                    <a:lstStyle/>
                    <a:p>
                      <a:r>
                        <a:rPr lang="en-US" sz="1800" b="1" i="0" kern="1200" dirty="0" smtClean="0">
                          <a:solidFill>
                            <a:schemeClr val="accent5">
                              <a:lumMod val="50000"/>
                            </a:schemeClr>
                          </a:solidFill>
                          <a:effectLst/>
                          <a:latin typeface="+mn-lt"/>
                          <a:ea typeface="+mn-ea"/>
                          <a:cs typeface="+mn-cs"/>
                        </a:rPr>
                        <a:t>At least once </a:t>
                      </a:r>
                      <a:r>
                        <a:rPr lang="en-US" sz="1800" b="1" i="1" kern="1200" dirty="0" smtClean="0">
                          <a:solidFill>
                            <a:schemeClr val="accent5">
                              <a:lumMod val="50000"/>
                            </a:schemeClr>
                          </a:solidFill>
                          <a:effectLst/>
                          <a:latin typeface="+mn-lt"/>
                          <a:ea typeface="+mn-ea"/>
                          <a:cs typeface="+mn-cs"/>
                        </a:rPr>
                        <a:t>without order conservation</a:t>
                      </a:r>
                      <a:r>
                        <a:rPr lang="en-US" sz="1800" b="0" i="0" kern="1200" dirty="0" smtClean="0">
                          <a:solidFill>
                            <a:schemeClr val="accent5">
                              <a:lumMod val="50000"/>
                            </a:schemeClr>
                          </a:solidFill>
                          <a:effectLst/>
                          <a:latin typeface="+mn-lt"/>
                          <a:ea typeface="+mn-ea"/>
                          <a:cs typeface="+mn-cs"/>
                        </a:rPr>
                        <a:t>: </a:t>
                      </a:r>
                      <a:r>
                        <a:rPr lang="en-US" sz="1800" b="1" i="0" kern="1200" dirty="0" smtClean="0">
                          <a:solidFill>
                            <a:schemeClr val="accent5">
                              <a:lumMod val="50000"/>
                            </a:schemeClr>
                          </a:solidFill>
                          <a:effectLst/>
                          <a:latin typeface="+mn-lt"/>
                          <a:ea typeface="+mn-ea"/>
                          <a:cs typeface="+mn-cs"/>
                        </a:rPr>
                        <a:t>Kafka</a:t>
                      </a:r>
                      <a:r>
                        <a:rPr lang="en-US" sz="1800" b="0" i="0" kern="1200" dirty="0" smtClean="0">
                          <a:solidFill>
                            <a:schemeClr val="accent5">
                              <a:lumMod val="50000"/>
                            </a:schemeClr>
                          </a:solidFill>
                          <a:effectLst/>
                          <a:latin typeface="+mn-lt"/>
                          <a:ea typeface="+mn-ea"/>
                          <a:cs typeface="+mn-cs"/>
                        </a:rPr>
                        <a:t> cannot preserve order when sending to multiple partitions.</a:t>
                      </a:r>
                      <a:endParaRPr lang="en-US" dirty="0">
                        <a:solidFill>
                          <a:schemeClr val="accent5">
                            <a:lumMod val="50000"/>
                          </a:schemeClr>
                        </a:solidFill>
                      </a:endParaRPr>
                    </a:p>
                  </a:txBody>
                  <a:tcPr/>
                </a:tc>
                <a:extLst>
                  <a:ext uri="{0D108BD9-81ED-4DB2-BD59-A6C34878D82A}">
                    <a16:rowId xmlns:a16="http://schemas.microsoft.com/office/drawing/2014/main" val="636614205"/>
                  </a:ext>
                </a:extLst>
              </a:tr>
              <a:tr h="857250">
                <a:tc>
                  <a:txBody>
                    <a:bodyPr/>
                    <a:lstStyle/>
                    <a:p>
                      <a:r>
                        <a:rPr lang="en-US" sz="1800" b="1" i="0" kern="1200" dirty="0" smtClean="0">
                          <a:solidFill>
                            <a:schemeClr val="accent5">
                              <a:lumMod val="50000"/>
                            </a:schemeClr>
                          </a:solidFill>
                          <a:effectLst/>
                          <a:latin typeface="+mn-lt"/>
                          <a:ea typeface="+mn-ea"/>
                          <a:cs typeface="+mn-cs"/>
                        </a:rPr>
                        <a:t>Ordering Guarantees: </a:t>
                      </a:r>
                      <a:endParaRPr lang="en-US" dirty="0">
                        <a:solidFill>
                          <a:schemeClr val="accent5">
                            <a:lumMod val="50000"/>
                          </a:schemeClr>
                        </a:solidFill>
                      </a:endParaRPr>
                    </a:p>
                  </a:txBody>
                  <a:tcPr/>
                </a:tc>
                <a:tc>
                  <a:txBody>
                    <a:bodyPr/>
                    <a:lstStyle/>
                    <a:p>
                      <a:r>
                        <a:rPr lang="en-US" sz="1800" b="1" i="0" kern="1200" dirty="0" err="1" smtClean="0">
                          <a:solidFill>
                            <a:schemeClr val="accent5">
                              <a:lumMod val="50000"/>
                            </a:schemeClr>
                          </a:solidFill>
                          <a:effectLst/>
                          <a:latin typeface="+mn-lt"/>
                          <a:ea typeface="+mn-ea"/>
                          <a:cs typeface="+mn-cs"/>
                        </a:rPr>
                        <a:t>RabbitMQ</a:t>
                      </a:r>
                      <a:r>
                        <a:rPr lang="en-US" sz="1800" b="0" i="0" kern="1200" dirty="0" smtClean="0">
                          <a:solidFill>
                            <a:schemeClr val="accent5">
                              <a:lumMod val="50000"/>
                            </a:schemeClr>
                          </a:solidFill>
                          <a:effectLst/>
                          <a:latin typeface="+mn-lt"/>
                          <a:ea typeface="+mn-ea"/>
                          <a:cs typeface="+mn-cs"/>
                        </a:rPr>
                        <a:t> will conserve order for flows using a single AMQP channel. It also reorders retransmitted packets inside its queue logic so that a consumer does not need to </a:t>
                      </a:r>
                      <a:r>
                        <a:rPr lang="en-US" sz="1800" b="0" i="0" kern="1200" dirty="0" err="1" smtClean="0">
                          <a:solidFill>
                            <a:schemeClr val="accent5">
                              <a:lumMod val="50000"/>
                            </a:schemeClr>
                          </a:solidFill>
                          <a:effectLst/>
                          <a:latin typeface="+mn-lt"/>
                          <a:ea typeface="+mn-ea"/>
                          <a:cs typeface="+mn-cs"/>
                        </a:rPr>
                        <a:t>resequence</a:t>
                      </a:r>
                      <a:r>
                        <a:rPr lang="en-US" sz="1800" b="0" i="0" kern="1200" dirty="0" smtClean="0">
                          <a:solidFill>
                            <a:schemeClr val="accent5">
                              <a:lumMod val="50000"/>
                            </a:schemeClr>
                          </a:solidFill>
                          <a:effectLst/>
                          <a:latin typeface="+mn-lt"/>
                          <a:ea typeface="+mn-ea"/>
                          <a:cs typeface="+mn-cs"/>
                        </a:rPr>
                        <a:t> buffers.</a:t>
                      </a:r>
                      <a:endParaRPr lang="en-US" dirty="0">
                        <a:solidFill>
                          <a:schemeClr val="accent5">
                            <a:lumMod val="50000"/>
                          </a:schemeClr>
                        </a:solidFill>
                      </a:endParaRPr>
                    </a:p>
                  </a:txBody>
                  <a:tcPr/>
                </a:tc>
                <a:tc>
                  <a:txBody>
                    <a:bodyPr/>
                    <a:lstStyle/>
                    <a:p>
                      <a:r>
                        <a:rPr lang="en-US" sz="1800" b="1" i="0" kern="1200" dirty="0" smtClean="0">
                          <a:solidFill>
                            <a:schemeClr val="accent5">
                              <a:lumMod val="50000"/>
                            </a:schemeClr>
                          </a:solidFill>
                          <a:effectLst/>
                          <a:latin typeface="+mn-lt"/>
                          <a:ea typeface="+mn-ea"/>
                          <a:cs typeface="+mn-cs"/>
                        </a:rPr>
                        <a:t>Kafka</a:t>
                      </a:r>
                      <a:r>
                        <a:rPr lang="en-US" sz="1800" b="0" i="0" kern="1200" dirty="0" smtClean="0">
                          <a:solidFill>
                            <a:schemeClr val="accent5">
                              <a:lumMod val="50000"/>
                            </a:schemeClr>
                          </a:solidFill>
                          <a:effectLst/>
                          <a:latin typeface="+mn-lt"/>
                          <a:ea typeface="+mn-ea"/>
                          <a:cs typeface="+mn-cs"/>
                        </a:rPr>
                        <a:t> will conserve order only inside a partition. Furthermore, within a partition, Kafka guarantees that a batch of messages either all pass or all fail together. </a:t>
                      </a:r>
                      <a:endParaRPr lang="en-US" dirty="0">
                        <a:solidFill>
                          <a:schemeClr val="accent5">
                            <a:lumMod val="50000"/>
                          </a:schemeClr>
                        </a:solidFill>
                      </a:endParaRPr>
                    </a:p>
                  </a:txBody>
                  <a:tcPr/>
                </a:tc>
                <a:extLst>
                  <a:ext uri="{0D108BD9-81ED-4DB2-BD59-A6C34878D82A}">
                    <a16:rowId xmlns:a16="http://schemas.microsoft.com/office/drawing/2014/main" val="4204459305"/>
                  </a:ext>
                </a:extLst>
              </a:tr>
              <a:tr h="857250">
                <a:tc>
                  <a:txBody>
                    <a:bodyPr/>
                    <a:lstStyle/>
                    <a:p>
                      <a:r>
                        <a:rPr lang="en-US" dirty="0" smtClean="0">
                          <a:solidFill>
                            <a:schemeClr val="accent5">
                              <a:lumMod val="50000"/>
                            </a:schemeClr>
                          </a:solidFill>
                        </a:rPr>
                        <a:t>Availability:</a:t>
                      </a:r>
                      <a:endParaRPr lang="en-US" dirty="0">
                        <a:solidFill>
                          <a:schemeClr val="accent5">
                            <a:lumMod val="50000"/>
                          </a:schemeClr>
                        </a:solidFill>
                      </a:endParaRPr>
                    </a:p>
                  </a:txBody>
                  <a:tcPr/>
                </a:tc>
                <a:tc>
                  <a:txBody>
                    <a:bodyPr/>
                    <a:lstStyle/>
                    <a:p>
                      <a:r>
                        <a:rPr lang="en-US" sz="1800" b="1" i="0" kern="1200" dirty="0" err="1" smtClean="0">
                          <a:solidFill>
                            <a:schemeClr val="accent5">
                              <a:lumMod val="50000"/>
                            </a:schemeClr>
                          </a:solidFill>
                          <a:effectLst/>
                          <a:latin typeface="+mn-lt"/>
                          <a:ea typeface="+mn-ea"/>
                          <a:cs typeface="+mn-cs"/>
                        </a:rPr>
                        <a:t>RabbitMQ</a:t>
                      </a:r>
                      <a:r>
                        <a:rPr lang="en-US" sz="1800" b="0" i="0" kern="1200" dirty="0" smtClean="0">
                          <a:solidFill>
                            <a:schemeClr val="accent5">
                              <a:lumMod val="50000"/>
                            </a:schemeClr>
                          </a:solidFill>
                          <a:effectLst/>
                          <a:latin typeface="+mn-lt"/>
                          <a:ea typeface="+mn-ea"/>
                          <a:cs typeface="+mn-cs"/>
                        </a:rPr>
                        <a:t> Clusters can be configured to replicate all the exchange and binding information. However, it will not automatically create mirrored queues (</a:t>
                      </a:r>
                      <a:r>
                        <a:rPr lang="en-US" sz="1800" b="0" i="0" kern="1200" dirty="0" err="1" smtClean="0">
                          <a:solidFill>
                            <a:schemeClr val="accent5">
                              <a:lumMod val="50000"/>
                            </a:schemeClr>
                          </a:solidFill>
                          <a:effectLst/>
                          <a:latin typeface="+mn-lt"/>
                          <a:ea typeface="+mn-ea"/>
                          <a:cs typeface="+mn-cs"/>
                        </a:rPr>
                        <a:t>RabbitMQ’s</a:t>
                      </a:r>
                      <a:r>
                        <a:rPr lang="en-US" sz="1800" b="0" i="0" kern="1200" dirty="0" smtClean="0">
                          <a:solidFill>
                            <a:schemeClr val="accent5">
                              <a:lumMod val="50000"/>
                            </a:schemeClr>
                          </a:solidFill>
                          <a:effectLst/>
                          <a:latin typeface="+mn-lt"/>
                          <a:ea typeface="+mn-ea"/>
                          <a:cs typeface="+mn-cs"/>
                        </a:rPr>
                        <a:t> terminology for replicated queues) and will require explicit setting during queue creation.</a:t>
                      </a:r>
                      <a:endParaRPr lang="en-US" dirty="0">
                        <a:solidFill>
                          <a:schemeClr val="accent5">
                            <a:lumMod val="50000"/>
                          </a:schemeClr>
                        </a:solidFill>
                      </a:endParaRPr>
                    </a:p>
                  </a:txBody>
                  <a:tcPr/>
                </a:tc>
                <a:tc>
                  <a:txBody>
                    <a:bodyPr/>
                    <a:lstStyle/>
                    <a:p>
                      <a:r>
                        <a:rPr lang="en-US" sz="1800" b="1" i="0" kern="1200" dirty="0" smtClean="0">
                          <a:solidFill>
                            <a:schemeClr val="accent5">
                              <a:lumMod val="50000"/>
                            </a:schemeClr>
                          </a:solidFill>
                          <a:effectLst/>
                          <a:latin typeface="+mn-lt"/>
                          <a:ea typeface="+mn-ea"/>
                          <a:cs typeface="+mn-cs"/>
                        </a:rPr>
                        <a:t>Kafka</a:t>
                      </a:r>
                      <a:r>
                        <a:rPr lang="en-US" sz="1800" b="0" i="0" kern="1200" baseline="0" dirty="0" smtClean="0">
                          <a:solidFill>
                            <a:schemeClr val="accent5">
                              <a:lumMod val="50000"/>
                            </a:schemeClr>
                          </a:solidFill>
                          <a:effectLst/>
                          <a:latin typeface="+mn-lt"/>
                          <a:ea typeface="+mn-ea"/>
                          <a:cs typeface="+mn-cs"/>
                        </a:rPr>
                        <a:t> </a:t>
                      </a:r>
                      <a:r>
                        <a:rPr lang="en-US" sz="1800" b="0" i="0" kern="1200" dirty="0" smtClean="0">
                          <a:solidFill>
                            <a:schemeClr val="accent5">
                              <a:lumMod val="50000"/>
                            </a:schemeClr>
                          </a:solidFill>
                          <a:effectLst/>
                          <a:latin typeface="+mn-lt"/>
                          <a:ea typeface="+mn-ea"/>
                          <a:cs typeface="+mn-cs"/>
                        </a:rPr>
                        <a:t>availability requires running the system with a suitably high replication factor.</a:t>
                      </a:r>
                      <a:endParaRPr lang="en-US" dirty="0">
                        <a:solidFill>
                          <a:schemeClr val="accent5">
                            <a:lumMod val="50000"/>
                          </a:schemeClr>
                        </a:solidFill>
                      </a:endParaRPr>
                    </a:p>
                  </a:txBody>
                  <a:tcPr/>
                </a:tc>
                <a:extLst>
                  <a:ext uri="{0D108BD9-81ED-4DB2-BD59-A6C34878D82A}">
                    <a16:rowId xmlns:a16="http://schemas.microsoft.com/office/drawing/2014/main" val="2030091587"/>
                  </a:ext>
                </a:extLst>
              </a:tr>
              <a:tr h="857250">
                <a:tc>
                  <a:txBody>
                    <a:bodyPr/>
                    <a:lstStyle/>
                    <a:p>
                      <a:r>
                        <a:rPr lang="en-US" sz="1800" b="1" i="0" kern="1200" dirty="0" err="1" smtClean="0">
                          <a:solidFill>
                            <a:schemeClr val="accent5">
                              <a:lumMod val="50000"/>
                            </a:schemeClr>
                          </a:solidFill>
                          <a:effectLst/>
                          <a:latin typeface="+mn-lt"/>
                          <a:ea typeface="+mn-ea"/>
                          <a:cs typeface="+mn-cs"/>
                        </a:rPr>
                        <a:t>Thouughput</a:t>
                      </a:r>
                      <a:r>
                        <a:rPr lang="en-US" sz="1800" b="1" i="0" kern="1200" dirty="0" smtClean="0">
                          <a:solidFill>
                            <a:schemeClr val="accent5">
                              <a:lumMod val="50000"/>
                            </a:schemeClr>
                          </a:solidFill>
                          <a:effectLst/>
                          <a:latin typeface="+mn-lt"/>
                          <a:ea typeface="+mn-ea"/>
                          <a:cs typeface="+mn-cs"/>
                        </a:rPr>
                        <a:t>:</a:t>
                      </a:r>
                      <a:endParaRPr lang="en-US" dirty="0">
                        <a:solidFill>
                          <a:schemeClr val="accent5">
                            <a:lumMod val="50000"/>
                          </a:schemeClr>
                        </a:solidFill>
                      </a:endParaRPr>
                    </a:p>
                  </a:txBody>
                  <a:tcPr/>
                </a:tc>
                <a:tc>
                  <a:txBody>
                    <a:bodyPr/>
                    <a:lstStyle/>
                    <a:p>
                      <a:r>
                        <a:rPr lang="en-US" sz="1800" b="1" i="0" kern="1200" dirty="0" err="1" smtClean="0">
                          <a:solidFill>
                            <a:schemeClr val="accent5">
                              <a:lumMod val="50000"/>
                            </a:schemeClr>
                          </a:solidFill>
                          <a:effectLst/>
                          <a:latin typeface="+mn-lt"/>
                          <a:ea typeface="+mn-ea"/>
                          <a:cs typeface="+mn-cs"/>
                        </a:rPr>
                        <a:t>RabbitMQ</a:t>
                      </a:r>
                      <a:r>
                        <a:rPr lang="en-US" sz="1800" b="0" i="0" kern="1200" dirty="0" smtClean="0">
                          <a:solidFill>
                            <a:schemeClr val="accent5">
                              <a:lumMod val="50000"/>
                            </a:schemeClr>
                          </a:solidFill>
                          <a:effectLst/>
                          <a:latin typeface="+mn-lt"/>
                          <a:ea typeface="+mn-ea"/>
                          <a:cs typeface="+mn-cs"/>
                        </a:rPr>
                        <a:t> is mainly constrained by routing complexity (up till frame sizes of a few 1000 bytes, at which time packet copying becomes non-negligible).</a:t>
                      </a:r>
                      <a:endParaRPr lang="en-US" dirty="0">
                        <a:solidFill>
                          <a:schemeClr val="accent5">
                            <a:lumMod val="50000"/>
                          </a:schemeClr>
                        </a:solidFill>
                      </a:endParaRPr>
                    </a:p>
                  </a:txBody>
                  <a:tcPr/>
                </a:tc>
                <a:tc>
                  <a:txBody>
                    <a:bodyPr/>
                    <a:lstStyle/>
                    <a:p>
                      <a:r>
                        <a:rPr lang="en-US" sz="1800" b="1" i="0" kern="1200" dirty="0" smtClean="0">
                          <a:solidFill>
                            <a:schemeClr val="accent5">
                              <a:lumMod val="50000"/>
                            </a:schemeClr>
                          </a:solidFill>
                          <a:effectLst/>
                          <a:latin typeface="+mn-lt"/>
                          <a:ea typeface="+mn-ea"/>
                          <a:cs typeface="+mn-cs"/>
                        </a:rPr>
                        <a:t>Kafka</a:t>
                      </a:r>
                      <a:r>
                        <a:rPr lang="en-US" sz="1800" b="0" i="0" kern="1200" dirty="0" smtClean="0">
                          <a:solidFill>
                            <a:schemeClr val="accent5">
                              <a:lumMod val="50000"/>
                            </a:schemeClr>
                          </a:solidFill>
                          <a:effectLst/>
                          <a:latin typeface="+mn-lt"/>
                          <a:ea typeface="+mn-ea"/>
                          <a:cs typeface="+mn-cs"/>
                        </a:rPr>
                        <a:t> is not as low as that of </a:t>
                      </a:r>
                      <a:r>
                        <a:rPr lang="en-US" sz="1800" b="0" i="0" kern="1200" dirty="0" err="1" smtClean="0">
                          <a:solidFill>
                            <a:schemeClr val="accent5">
                              <a:lumMod val="50000"/>
                            </a:schemeClr>
                          </a:solidFill>
                          <a:effectLst/>
                          <a:latin typeface="+mn-lt"/>
                          <a:ea typeface="+mn-ea"/>
                          <a:cs typeface="+mn-cs"/>
                        </a:rPr>
                        <a:t>RabbitMQ</a:t>
                      </a:r>
                      <a:r>
                        <a:rPr lang="en-US" sz="1800" b="0" i="0" kern="1200" dirty="0" smtClean="0">
                          <a:solidFill>
                            <a:schemeClr val="accent5">
                              <a:lumMod val="50000"/>
                            </a:schemeClr>
                          </a:solidFill>
                          <a:effectLst/>
                          <a:latin typeface="+mn-lt"/>
                          <a:ea typeface="+mn-ea"/>
                          <a:cs typeface="+mn-cs"/>
                        </a:rPr>
                        <a:t>. Two potential causes for these variations are: (</a:t>
                      </a:r>
                      <a:r>
                        <a:rPr lang="en-US" sz="1800" b="0" i="0" kern="1200" dirty="0" err="1" smtClean="0">
                          <a:solidFill>
                            <a:schemeClr val="accent5">
                              <a:lumMod val="50000"/>
                            </a:schemeClr>
                          </a:solidFill>
                          <a:effectLst/>
                          <a:latin typeface="+mn-lt"/>
                          <a:ea typeface="+mn-ea"/>
                          <a:cs typeface="+mn-cs"/>
                        </a:rPr>
                        <a:t>i</a:t>
                      </a:r>
                      <a:r>
                        <a:rPr lang="en-US" sz="1800" b="0" i="0" kern="1200" dirty="0" smtClean="0">
                          <a:solidFill>
                            <a:schemeClr val="accent5">
                              <a:lumMod val="50000"/>
                            </a:schemeClr>
                          </a:solidFill>
                          <a:effectLst/>
                          <a:latin typeface="+mn-lt"/>
                          <a:ea typeface="+mn-ea"/>
                          <a:cs typeface="+mn-cs"/>
                        </a:rPr>
                        <a:t>) Kafka relies on OS level caching of disk access, which is a complex hidden subsystem that cannot be accurately modeled or even controlled and is shared across everything that runs on the machine (ii) Kafka runs on the JVM, which has much more variability than an </a:t>
                      </a:r>
                      <a:r>
                        <a:rPr lang="en-US" sz="1800" b="0" i="0" kern="1200" dirty="0" err="1" smtClean="0">
                          <a:solidFill>
                            <a:schemeClr val="accent5">
                              <a:lumMod val="50000"/>
                            </a:schemeClr>
                          </a:solidFill>
                          <a:effectLst/>
                          <a:latin typeface="+mn-lt"/>
                          <a:ea typeface="+mn-ea"/>
                          <a:cs typeface="+mn-cs"/>
                        </a:rPr>
                        <a:t>Erlang</a:t>
                      </a:r>
                      <a:r>
                        <a:rPr lang="en-US" sz="1800" b="0" i="0" kern="1200" dirty="0" smtClean="0">
                          <a:solidFill>
                            <a:schemeClr val="accent5">
                              <a:lumMod val="50000"/>
                            </a:schemeClr>
                          </a:solidFill>
                          <a:effectLst/>
                          <a:latin typeface="+mn-lt"/>
                          <a:ea typeface="+mn-ea"/>
                          <a:cs typeface="+mn-cs"/>
                        </a:rPr>
                        <a:t> VM due to unsophisticated locking mechanisms and the garbage collection process.</a:t>
                      </a:r>
                      <a:endParaRPr lang="en-US" dirty="0">
                        <a:solidFill>
                          <a:schemeClr val="accent5">
                            <a:lumMod val="50000"/>
                          </a:schemeClr>
                        </a:solidFill>
                      </a:endParaRPr>
                    </a:p>
                  </a:txBody>
                  <a:tcPr/>
                </a:tc>
                <a:extLst>
                  <a:ext uri="{0D108BD9-81ED-4DB2-BD59-A6C34878D82A}">
                    <a16:rowId xmlns:a16="http://schemas.microsoft.com/office/drawing/2014/main" val="3680072553"/>
                  </a:ext>
                </a:extLst>
              </a:tr>
            </a:tbl>
          </a:graphicData>
        </a:graphic>
      </p:graphicFrame>
    </p:spTree>
    <p:extLst>
      <p:ext uri="{BB962C8B-B14F-4D97-AF65-F5344CB8AC3E}">
        <p14:creationId xmlns:p14="http://schemas.microsoft.com/office/powerpoint/2010/main" val="122536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7421" y="259307"/>
            <a:ext cx="11778018" cy="4524315"/>
          </a:xfrm>
          <a:prstGeom prst="rect">
            <a:avLst/>
          </a:prstGeom>
        </p:spPr>
        <p:txBody>
          <a:bodyPr wrap="square">
            <a:spAutoFit/>
          </a:bodyPr>
          <a:lstStyle/>
          <a:p>
            <a:r>
              <a:rPr lang="en-US" dirty="0"/>
              <a:t>We wanted to consume the records after a certain interval (e.g. every 5 minutes). Consumer properties are standard:</a:t>
            </a:r>
          </a:p>
          <a:p>
            <a:endParaRPr lang="en-US" dirty="0"/>
          </a:p>
          <a:p>
            <a:r>
              <a:rPr lang="en-US" dirty="0"/>
              <a:t>@Bean</a:t>
            </a:r>
          </a:p>
          <a:p>
            <a:r>
              <a:rPr lang="en-US" dirty="0"/>
              <a:t>public </a:t>
            </a:r>
            <a:r>
              <a:rPr lang="en-US" dirty="0" err="1"/>
              <a:t>KafkaListenerContainerFactory</a:t>
            </a:r>
            <a:r>
              <a:rPr lang="en-US" dirty="0"/>
              <a:t>&lt;</a:t>
            </a:r>
            <a:r>
              <a:rPr lang="en-US" dirty="0" err="1"/>
              <a:t>ConcurrentMessageListenerContainer</a:t>
            </a:r>
            <a:r>
              <a:rPr lang="en-US" dirty="0"/>
              <a:t>&lt;Integer, String&gt;&gt; </a:t>
            </a:r>
            <a:r>
              <a:rPr lang="en-US" dirty="0" err="1"/>
              <a:t>kafkaListenerContainerFactory</a:t>
            </a:r>
            <a:r>
              <a:rPr lang="en-US" dirty="0"/>
              <a:t>() {</a:t>
            </a:r>
          </a:p>
          <a:p>
            <a:r>
              <a:rPr lang="en-US" dirty="0"/>
              <a:t>    </a:t>
            </a:r>
            <a:r>
              <a:rPr lang="en-US" dirty="0" err="1"/>
              <a:t>ConcurrentKafkaListenerContainerFactory</a:t>
            </a:r>
            <a:r>
              <a:rPr lang="en-US" dirty="0"/>
              <a:t>&lt;Integer, String&gt; factory = new </a:t>
            </a:r>
            <a:r>
              <a:rPr lang="en-US" dirty="0" err="1"/>
              <a:t>ConcurrentKafkaListenerContainerFactory</a:t>
            </a:r>
            <a:r>
              <a:rPr lang="en-US" dirty="0"/>
              <a:t>&lt;&gt;();</a:t>
            </a:r>
          </a:p>
          <a:p>
            <a:r>
              <a:rPr lang="en-US" dirty="0"/>
              <a:t>    </a:t>
            </a:r>
            <a:r>
              <a:rPr lang="en-US" dirty="0" err="1"/>
              <a:t>factory.setConsumerFactory</a:t>
            </a:r>
            <a:r>
              <a:rPr lang="en-US" dirty="0"/>
              <a:t>(</a:t>
            </a:r>
            <a:r>
              <a:rPr lang="en-US" dirty="0" err="1"/>
              <a:t>consumerFactory</a:t>
            </a:r>
            <a:r>
              <a:rPr lang="en-US" dirty="0"/>
              <a:t>());</a:t>
            </a:r>
          </a:p>
          <a:p>
            <a:r>
              <a:rPr lang="en-US" dirty="0"/>
              <a:t>    </a:t>
            </a:r>
            <a:r>
              <a:rPr lang="en-US" dirty="0" err="1"/>
              <a:t>factory.setConcurrency</a:t>
            </a:r>
            <a:r>
              <a:rPr lang="en-US" dirty="0"/>
              <a:t>(1);</a:t>
            </a:r>
          </a:p>
          <a:p>
            <a:r>
              <a:rPr lang="en-US" dirty="0"/>
              <a:t>    </a:t>
            </a:r>
            <a:r>
              <a:rPr lang="en-US" dirty="0" err="1"/>
              <a:t>factory.setBatchListener</a:t>
            </a:r>
            <a:r>
              <a:rPr lang="en-US" dirty="0"/>
              <a:t>(true);</a:t>
            </a:r>
          </a:p>
          <a:p>
            <a:r>
              <a:rPr lang="en-US" dirty="0"/>
              <a:t>    </a:t>
            </a:r>
            <a:r>
              <a:rPr lang="en-US" dirty="0" err="1"/>
              <a:t>factory.getContainerProperties</a:t>
            </a:r>
            <a:r>
              <a:rPr lang="en-US" dirty="0"/>
              <a:t>().</a:t>
            </a:r>
            <a:r>
              <a:rPr lang="en-US" dirty="0" err="1"/>
              <a:t>setPollTimeout</a:t>
            </a:r>
            <a:r>
              <a:rPr lang="en-US" dirty="0"/>
              <a:t>(300000);</a:t>
            </a:r>
          </a:p>
          <a:p>
            <a:r>
              <a:rPr lang="en-US" dirty="0"/>
              <a:t>    </a:t>
            </a:r>
            <a:r>
              <a:rPr lang="en-US" dirty="0" err="1"/>
              <a:t>factory.getContainerProperties</a:t>
            </a:r>
            <a:r>
              <a:rPr lang="en-US" dirty="0"/>
              <a:t>().</a:t>
            </a:r>
            <a:r>
              <a:rPr lang="en-US" dirty="0" err="1"/>
              <a:t>setAckMode</a:t>
            </a:r>
            <a:r>
              <a:rPr lang="en-US" dirty="0"/>
              <a:t>(</a:t>
            </a:r>
            <a:r>
              <a:rPr lang="en-US" dirty="0" err="1"/>
              <a:t>AbstractMessageListenerContainer.AckMode.BATCH</a:t>
            </a:r>
            <a:r>
              <a:rPr lang="en-US" dirty="0"/>
              <a:t>);</a:t>
            </a:r>
          </a:p>
          <a:p>
            <a:r>
              <a:rPr lang="en-US" dirty="0"/>
              <a:t>    return factory;</a:t>
            </a:r>
          </a:p>
          <a:p>
            <a:r>
              <a:rPr lang="en-US" dirty="0" smtClean="0"/>
              <a:t>}</a:t>
            </a:r>
          </a:p>
          <a:p>
            <a:endParaRPr lang="en-US" dirty="0"/>
          </a:p>
          <a:p>
            <a:r>
              <a:rPr lang="en-US" dirty="0"/>
              <a:t>You cannot control the rate at which the consumer polls, the </a:t>
            </a:r>
            <a:r>
              <a:rPr lang="en-US" dirty="0" err="1"/>
              <a:t>pollTimeout</a:t>
            </a:r>
            <a:r>
              <a:rPr lang="en-US" dirty="0"/>
              <a:t> is how long the poll() will wait for new records to arrive. If new records arrive more often, it will not wait that long.</a:t>
            </a:r>
          </a:p>
        </p:txBody>
      </p:sp>
    </p:spTree>
    <p:extLst>
      <p:ext uri="{BB962C8B-B14F-4D97-AF65-F5344CB8AC3E}">
        <p14:creationId xmlns:p14="http://schemas.microsoft.com/office/powerpoint/2010/main" val="241411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00" y="88900"/>
            <a:ext cx="11925300" cy="3416320"/>
          </a:xfrm>
          <a:prstGeom prst="rect">
            <a:avLst/>
          </a:prstGeom>
        </p:spPr>
        <p:txBody>
          <a:bodyPr wrap="square">
            <a:spAutoFit/>
          </a:bodyPr>
          <a:lstStyle/>
          <a:p>
            <a:r>
              <a:rPr lang="en-US" b="1" u="sng" dirty="0" smtClean="0">
                <a:solidFill>
                  <a:schemeClr val="accent5">
                    <a:lumMod val="50000"/>
                  </a:schemeClr>
                </a:solidFill>
                <a:latin typeface="Helvetica Neue"/>
              </a:rPr>
              <a:t>Who uses Kafka?</a:t>
            </a:r>
          </a:p>
          <a:p>
            <a:endParaRPr lang="en-US" b="1" dirty="0">
              <a:solidFill>
                <a:srgbClr val="222635"/>
              </a:solidFill>
              <a:latin typeface="Helvetica Neue"/>
            </a:endParaRPr>
          </a:p>
          <a:p>
            <a:r>
              <a:rPr lang="en-US" dirty="0">
                <a:solidFill>
                  <a:srgbClr val="002060"/>
                </a:solidFill>
              </a:rPr>
              <a:t>A lot of large companies who handle a lot of data use Kafka. </a:t>
            </a:r>
            <a:endParaRPr lang="en-US" dirty="0" smtClean="0">
              <a:solidFill>
                <a:srgbClr val="002060"/>
              </a:solidFill>
            </a:endParaRPr>
          </a:p>
          <a:p>
            <a:endParaRPr lang="en-US" dirty="0">
              <a:solidFill>
                <a:srgbClr val="002060"/>
              </a:solidFill>
            </a:endParaRPr>
          </a:p>
          <a:p>
            <a:r>
              <a:rPr lang="en-US" b="1" dirty="0">
                <a:solidFill>
                  <a:srgbClr val="002060"/>
                </a:solidFill>
              </a:rPr>
              <a:t>LinkedIn, where it originated, </a:t>
            </a:r>
            <a:r>
              <a:rPr lang="en-US" dirty="0">
                <a:solidFill>
                  <a:srgbClr val="002060"/>
                </a:solidFill>
              </a:rPr>
              <a:t>uses it to track activity data and operational metrics. </a:t>
            </a:r>
            <a:endParaRPr lang="en-US" dirty="0" smtClean="0">
              <a:solidFill>
                <a:srgbClr val="002060"/>
              </a:solidFill>
            </a:endParaRPr>
          </a:p>
          <a:p>
            <a:endParaRPr lang="en-US" dirty="0" smtClean="0">
              <a:solidFill>
                <a:srgbClr val="002060"/>
              </a:solidFill>
            </a:endParaRPr>
          </a:p>
          <a:p>
            <a:r>
              <a:rPr lang="en-US" b="1" dirty="0" smtClean="0">
                <a:solidFill>
                  <a:srgbClr val="002060"/>
                </a:solidFill>
              </a:rPr>
              <a:t>Twitter</a:t>
            </a:r>
            <a:r>
              <a:rPr lang="en-US" dirty="0" smtClean="0">
                <a:solidFill>
                  <a:srgbClr val="002060"/>
                </a:solidFill>
              </a:rPr>
              <a:t> </a:t>
            </a:r>
            <a:r>
              <a:rPr lang="en-US" dirty="0">
                <a:solidFill>
                  <a:srgbClr val="002060"/>
                </a:solidFill>
              </a:rPr>
              <a:t>uses it as part of Storm to provide a stream processing infrastructure. </a:t>
            </a:r>
            <a:endParaRPr lang="en-US" dirty="0" smtClean="0">
              <a:solidFill>
                <a:srgbClr val="002060"/>
              </a:solidFill>
            </a:endParaRPr>
          </a:p>
          <a:p>
            <a:endParaRPr lang="en-US" dirty="0" smtClean="0">
              <a:solidFill>
                <a:srgbClr val="002060"/>
              </a:solidFill>
            </a:endParaRPr>
          </a:p>
          <a:p>
            <a:r>
              <a:rPr lang="en-US" b="1" dirty="0" smtClean="0">
                <a:solidFill>
                  <a:srgbClr val="002060"/>
                </a:solidFill>
              </a:rPr>
              <a:t>Square</a:t>
            </a:r>
            <a:r>
              <a:rPr lang="en-US" dirty="0" smtClean="0">
                <a:solidFill>
                  <a:srgbClr val="002060"/>
                </a:solidFill>
              </a:rPr>
              <a:t> </a:t>
            </a:r>
            <a:r>
              <a:rPr lang="en-US" dirty="0">
                <a:solidFill>
                  <a:srgbClr val="002060"/>
                </a:solidFill>
              </a:rPr>
              <a:t>uses Kafka as a bus to move all system events to various Square data centers (logs, custom events, metrics, and so on), outputs to </a:t>
            </a:r>
            <a:r>
              <a:rPr lang="en-US" dirty="0" err="1">
                <a:solidFill>
                  <a:srgbClr val="002060"/>
                </a:solidFill>
              </a:rPr>
              <a:t>Splunk</a:t>
            </a:r>
            <a:r>
              <a:rPr lang="en-US" dirty="0">
                <a:solidFill>
                  <a:srgbClr val="002060"/>
                </a:solidFill>
              </a:rPr>
              <a:t>, for Graphite (dashboards), and to implement </a:t>
            </a:r>
            <a:r>
              <a:rPr lang="en-US" dirty="0" err="1">
                <a:solidFill>
                  <a:srgbClr val="002060"/>
                </a:solidFill>
                <a:hlinkClick r:id="rId2"/>
              </a:rPr>
              <a:t>Esper</a:t>
            </a:r>
            <a:r>
              <a:rPr lang="en-US" dirty="0">
                <a:solidFill>
                  <a:srgbClr val="002060"/>
                </a:solidFill>
                <a:hlinkClick r:id="rId2"/>
              </a:rPr>
              <a:t>-like/CEP</a:t>
            </a:r>
            <a:r>
              <a:rPr lang="en-US" dirty="0">
                <a:solidFill>
                  <a:srgbClr val="002060"/>
                </a:solidFill>
              </a:rPr>
              <a:t> alerting systems. </a:t>
            </a:r>
            <a:endParaRPr lang="en-US" dirty="0" smtClean="0">
              <a:solidFill>
                <a:srgbClr val="002060"/>
              </a:solidFill>
            </a:endParaRPr>
          </a:p>
          <a:p>
            <a:endParaRPr lang="en-US" dirty="0" smtClean="0">
              <a:solidFill>
                <a:srgbClr val="002060"/>
              </a:solidFill>
            </a:endParaRPr>
          </a:p>
          <a:p>
            <a:r>
              <a:rPr lang="en-US" dirty="0" smtClean="0">
                <a:solidFill>
                  <a:srgbClr val="002060"/>
                </a:solidFill>
              </a:rPr>
              <a:t>It's </a:t>
            </a:r>
            <a:r>
              <a:rPr lang="en-US" dirty="0">
                <a:solidFill>
                  <a:srgbClr val="002060"/>
                </a:solidFill>
              </a:rPr>
              <a:t>also used by other companies like Spotify, </a:t>
            </a:r>
            <a:r>
              <a:rPr lang="en-US" b="1" dirty="0">
                <a:solidFill>
                  <a:srgbClr val="002060"/>
                </a:solidFill>
              </a:rPr>
              <a:t>Uber</a:t>
            </a:r>
            <a:r>
              <a:rPr lang="en-US" dirty="0">
                <a:solidFill>
                  <a:srgbClr val="002060"/>
                </a:solidFill>
              </a:rPr>
              <a:t>, Tumbler, Goldman Sachs, </a:t>
            </a:r>
            <a:r>
              <a:rPr lang="en-US" b="1" dirty="0">
                <a:solidFill>
                  <a:srgbClr val="002060"/>
                </a:solidFill>
              </a:rPr>
              <a:t>PayPal</a:t>
            </a:r>
            <a:r>
              <a:rPr lang="en-US" dirty="0">
                <a:solidFill>
                  <a:srgbClr val="002060"/>
                </a:solidFill>
              </a:rPr>
              <a:t>, Box, Cisco, </a:t>
            </a:r>
            <a:r>
              <a:rPr lang="en-US" dirty="0" err="1">
                <a:solidFill>
                  <a:srgbClr val="002060"/>
                </a:solidFill>
              </a:rPr>
              <a:t>CloudFlare</a:t>
            </a:r>
            <a:r>
              <a:rPr lang="en-US" dirty="0">
                <a:solidFill>
                  <a:srgbClr val="002060"/>
                </a:solidFill>
              </a:rPr>
              <a:t>, and </a:t>
            </a:r>
            <a:r>
              <a:rPr lang="en-US" b="1" dirty="0">
                <a:solidFill>
                  <a:srgbClr val="002060"/>
                </a:solidFill>
              </a:rPr>
              <a:t>Netflix</a:t>
            </a:r>
            <a:r>
              <a:rPr lang="en-US" dirty="0">
                <a:solidFill>
                  <a:srgbClr val="002060"/>
                </a:solidFill>
              </a:rPr>
              <a:t>.</a:t>
            </a:r>
          </a:p>
        </p:txBody>
      </p:sp>
    </p:spTree>
    <p:extLst>
      <p:ext uri="{BB962C8B-B14F-4D97-AF65-F5344CB8AC3E}">
        <p14:creationId xmlns:p14="http://schemas.microsoft.com/office/powerpoint/2010/main" val="125347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17662"/>
          </a:xfrm>
          <a:prstGeom prst="rect">
            <a:avLst/>
          </a:prstGeom>
        </p:spPr>
        <p:txBody>
          <a:bodyPr wrap="square">
            <a:spAutoFit/>
          </a:bodyPr>
          <a:lstStyle/>
          <a:p>
            <a:r>
              <a:rPr lang="en-US" b="1" dirty="0">
                <a:solidFill>
                  <a:schemeClr val="accent5">
                    <a:lumMod val="50000"/>
                  </a:schemeClr>
                </a:solidFill>
                <a:latin typeface="Roboto" panose="02000000000000000000" pitchFamily="2" charset="0"/>
              </a:rPr>
              <a:t>Kafka </a:t>
            </a:r>
            <a:r>
              <a:rPr lang="en-US" b="1" dirty="0" smtClean="0">
                <a:solidFill>
                  <a:schemeClr val="accent5">
                    <a:lumMod val="50000"/>
                  </a:schemeClr>
                </a:solidFill>
                <a:latin typeface="Roboto" panose="02000000000000000000" pitchFamily="2" charset="0"/>
              </a:rPr>
              <a:t>Streams</a:t>
            </a:r>
          </a:p>
          <a:p>
            <a:endParaRPr lang="en-US" b="1" dirty="0" smtClean="0">
              <a:solidFill>
                <a:schemeClr val="accent5">
                  <a:lumMod val="50000"/>
                </a:schemeClr>
              </a:solidFill>
              <a:latin typeface="Roboto" panose="02000000000000000000" pitchFamily="2" charset="0"/>
            </a:endParaRPr>
          </a:p>
          <a:p>
            <a:pPr marL="285750" indent="-285750">
              <a:buFont typeface="Arial" panose="020B0604020202020204" pitchFamily="34" charset="0"/>
              <a:buChar char="•"/>
            </a:pPr>
            <a:r>
              <a:rPr lang="en-US" dirty="0">
                <a:solidFill>
                  <a:srgbClr val="002060"/>
                </a:solidFill>
              </a:rPr>
              <a:t>Kafka Streams is a client library for building applications and </a:t>
            </a:r>
            <a:r>
              <a:rPr lang="en-US" dirty="0" err="1">
                <a:solidFill>
                  <a:srgbClr val="002060"/>
                </a:solidFill>
              </a:rPr>
              <a:t>microservices</a:t>
            </a:r>
            <a:r>
              <a:rPr lang="en-US" dirty="0">
                <a:solidFill>
                  <a:srgbClr val="002060"/>
                </a:solidFill>
              </a:rPr>
              <a:t>, where the input and output data are stored in Kafka clusters. It combines the simplicity of writing and deploying standard Java and Scala applications on the client side with the benefits of Kafka's server-side cluster technology</a:t>
            </a:r>
            <a:r>
              <a:rPr lang="en-US" dirty="0" smtClean="0">
                <a:solidFill>
                  <a:srgbClr val="002060"/>
                </a:solidFill>
              </a:rPr>
              <a:t>.</a:t>
            </a:r>
          </a:p>
          <a:p>
            <a:pPr marL="285750" indent="-285750">
              <a:buFont typeface="Arial" panose="020B0604020202020204" pitchFamily="34" charset="0"/>
              <a:buChar char="•"/>
            </a:pPr>
            <a:r>
              <a:rPr lang="en-US" dirty="0" smtClean="0">
                <a:solidFill>
                  <a:srgbClr val="002060"/>
                </a:solidFill>
              </a:rPr>
              <a:t>Kafka </a:t>
            </a:r>
            <a:r>
              <a:rPr lang="en-US" dirty="0">
                <a:solidFill>
                  <a:srgbClr val="002060"/>
                </a:solidFill>
              </a:rPr>
              <a:t>Streams is a library for building streaming applications, specifically applications </a:t>
            </a:r>
            <a:r>
              <a:rPr lang="en-US" b="1" dirty="0">
                <a:solidFill>
                  <a:srgbClr val="002060"/>
                </a:solidFill>
              </a:rPr>
              <a:t>that transform input Kafka topics into output Kafka topics (or call external services, update databases, etc.). </a:t>
            </a:r>
            <a:r>
              <a:rPr lang="en-US" dirty="0">
                <a:solidFill>
                  <a:srgbClr val="002060"/>
                </a:solidFill>
              </a:rPr>
              <a:t>Kafka Streams allows you do this with concise code in a way that is distributed and fault-tolerant</a:t>
            </a:r>
            <a:r>
              <a:rPr lang="en-US" dirty="0" smtClean="0">
                <a:solidFill>
                  <a:srgbClr val="002060"/>
                </a:solidFill>
              </a:rPr>
              <a:t>.</a:t>
            </a:r>
          </a:p>
          <a:p>
            <a:pPr marL="285750" indent="-285750">
              <a:buFont typeface="Arial" panose="020B0604020202020204" pitchFamily="34" charset="0"/>
              <a:buChar char="•"/>
            </a:pPr>
            <a:endParaRPr lang="en-US" dirty="0" smtClean="0">
              <a:solidFill>
                <a:srgbClr val="002060"/>
              </a:solidFill>
            </a:endParaRPr>
          </a:p>
          <a:p>
            <a:r>
              <a:rPr lang="en-US" dirty="0" err="1" smtClean="0">
                <a:solidFill>
                  <a:srgbClr val="002060"/>
                </a:solidFill>
              </a:rPr>
              <a:t>KafkaStreams</a:t>
            </a:r>
            <a:r>
              <a:rPr lang="en-US" dirty="0">
                <a:solidFill>
                  <a:srgbClr val="002060"/>
                </a:solidFill>
              </a:rPr>
              <a:t> enables us to consume from Kafka topics, analyze or transform data, and potentially, send it to another Kafka topic.</a:t>
            </a:r>
          </a:p>
          <a:p>
            <a:r>
              <a:rPr lang="en-US" dirty="0" smtClean="0">
                <a:solidFill>
                  <a:srgbClr val="002060"/>
                </a:solidFill>
              </a:rPr>
              <a:t>Important </a:t>
            </a:r>
            <a:r>
              <a:rPr lang="en-US" dirty="0">
                <a:solidFill>
                  <a:srgbClr val="002060"/>
                </a:solidFill>
              </a:rPr>
              <a:t>to note is that the </a:t>
            </a:r>
            <a:r>
              <a:rPr lang="en-US" b="1" dirty="0" err="1">
                <a:solidFill>
                  <a:srgbClr val="002060"/>
                </a:solidFill>
              </a:rPr>
              <a:t>KafkaStreams</a:t>
            </a:r>
            <a:r>
              <a:rPr lang="en-US" b="1" dirty="0">
                <a:solidFill>
                  <a:srgbClr val="002060"/>
                </a:solidFill>
              </a:rPr>
              <a:t> library isn’t reactive and has no support for </a:t>
            </a:r>
            <a:r>
              <a:rPr lang="en-US" b="1" dirty="0" err="1">
                <a:solidFill>
                  <a:srgbClr val="002060"/>
                </a:solidFill>
              </a:rPr>
              <a:t>async</a:t>
            </a:r>
            <a:r>
              <a:rPr lang="en-US" b="1" dirty="0">
                <a:solidFill>
                  <a:srgbClr val="002060"/>
                </a:solidFill>
              </a:rPr>
              <a:t> operations </a:t>
            </a:r>
            <a:r>
              <a:rPr lang="en-US" dirty="0">
                <a:solidFill>
                  <a:srgbClr val="002060"/>
                </a:solidFill>
              </a:rPr>
              <a:t>and backpressure handling</a:t>
            </a:r>
            <a:r>
              <a:rPr lang="en-US" dirty="0" smtClean="0">
                <a:solidFill>
                  <a:srgbClr val="002060"/>
                </a:solidFill>
              </a:rPr>
              <a:t>.</a:t>
            </a:r>
            <a:endParaRPr lang="en-US" dirty="0">
              <a:solidFill>
                <a:srgbClr val="002060"/>
              </a:solidFill>
            </a:endParaRPr>
          </a:p>
          <a:p>
            <a:pPr marL="285750" indent="-285750">
              <a:buFont typeface="Arial" panose="020B0604020202020204" pitchFamily="34" charset="0"/>
              <a:buChar char="•"/>
            </a:pPr>
            <a:r>
              <a:rPr lang="en-US" b="1" dirty="0">
                <a:solidFill>
                  <a:srgbClr val="002060"/>
                </a:solidFill>
              </a:rPr>
              <a:t>Building a Streaming </a:t>
            </a:r>
            <a:r>
              <a:rPr lang="en-US" b="1" dirty="0" smtClean="0">
                <a:solidFill>
                  <a:srgbClr val="002060"/>
                </a:solidFill>
              </a:rPr>
              <a:t>Topology </a:t>
            </a:r>
            <a:r>
              <a:rPr lang="en-US" b="1" dirty="0" smtClean="0">
                <a:solidFill>
                  <a:srgbClr val="002060"/>
                </a:solidFill>
                <a:sym typeface="Wingdings" panose="05000000000000000000" pitchFamily="2" charset="2"/>
              </a:rPr>
              <a:t></a:t>
            </a:r>
            <a:r>
              <a:rPr lang="en-US" b="1" dirty="0" smtClean="0">
                <a:solidFill>
                  <a:srgbClr val="002060"/>
                </a:solidFill>
              </a:rPr>
              <a:t> </a:t>
            </a:r>
            <a:r>
              <a:rPr lang="en-US" b="1" dirty="0">
                <a:solidFill>
                  <a:srgbClr val="002060"/>
                </a:solidFill>
              </a:rPr>
              <a:t>how events should be handled and transformed.</a:t>
            </a:r>
          </a:p>
          <a:p>
            <a:pPr marL="285750" indent="-285750">
              <a:buFont typeface="Arial" panose="020B0604020202020204" pitchFamily="34" charset="0"/>
              <a:buChar char="•"/>
            </a:pPr>
            <a:r>
              <a:rPr lang="en-US" dirty="0" smtClean="0">
                <a:solidFill>
                  <a:srgbClr val="002060"/>
                </a:solidFill>
              </a:rPr>
              <a:t>Process the input and send to downstream systems</a:t>
            </a:r>
          </a:p>
          <a:p>
            <a:pPr marL="285750" indent="-285750">
              <a:buFont typeface="Arial" panose="020B0604020202020204" pitchFamily="34" charset="0"/>
              <a:buChar char="•"/>
            </a:pPr>
            <a:r>
              <a:rPr lang="en-US" b="1" dirty="0">
                <a:solidFill>
                  <a:srgbClr val="002060"/>
                </a:solidFill>
              </a:rPr>
              <a:t>Starting </a:t>
            </a:r>
            <a:r>
              <a:rPr lang="en-US" b="1" dirty="0" err="1">
                <a:solidFill>
                  <a:srgbClr val="002060"/>
                </a:solidFill>
              </a:rPr>
              <a:t>KafkaStream</a:t>
            </a:r>
            <a:r>
              <a:rPr lang="en-US" b="1" dirty="0">
                <a:solidFill>
                  <a:srgbClr val="002060"/>
                </a:solidFill>
              </a:rPr>
              <a:t> </a:t>
            </a:r>
            <a:r>
              <a:rPr lang="en-US" b="1" dirty="0" smtClean="0">
                <a:solidFill>
                  <a:srgbClr val="002060"/>
                </a:solidFill>
              </a:rPr>
              <a:t>Job</a:t>
            </a:r>
          </a:p>
          <a:p>
            <a:pPr marL="285750" indent="-285750">
              <a:buFont typeface="Arial" panose="020B0604020202020204" pitchFamily="34" charset="0"/>
              <a:buChar char="•"/>
            </a:pPr>
            <a:endParaRPr lang="en-US" b="1" dirty="0" smtClean="0">
              <a:solidFill>
                <a:srgbClr val="002060"/>
              </a:solidFill>
            </a:endParaRPr>
          </a:p>
          <a:p>
            <a:pPr>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2060"/>
                </a:solidFill>
                <a:latin typeface="Roboto" panose="02000000000000000000" pitchFamily="2" charset="0"/>
                <a:ea typeface="Times New Roman" panose="02020603050405020304" pitchFamily="18" charset="0"/>
                <a:cs typeface="Times New Roman" panose="02020603050405020304" pitchFamily="18" charset="0"/>
              </a:rPr>
              <a:t>A</a:t>
            </a:r>
            <a:r>
              <a:rPr lang="en-US" dirty="0">
                <a:solidFill>
                  <a:srgbClr val="002060"/>
                </a:solidFill>
                <a:latin typeface="Roboto" panose="02000000000000000000" pitchFamily="2" charset="0"/>
                <a:ea typeface="Times New Roman" panose="02020603050405020304" pitchFamily="18" charset="0"/>
                <a:cs typeface="Times New Roman" panose="02020603050405020304" pitchFamily="18" charset="0"/>
              </a:rPr>
              <a:t> </a:t>
            </a:r>
            <a:r>
              <a:rPr lang="en-US" b="1" dirty="0" err="1">
                <a:solidFill>
                  <a:srgbClr val="002060"/>
                </a:solidFill>
                <a:latin typeface="Roboto" panose="02000000000000000000" pitchFamily="2" charset="0"/>
                <a:ea typeface="Times New Roman" panose="02020603050405020304" pitchFamily="18" charset="0"/>
                <a:cs typeface="Times New Roman" panose="02020603050405020304" pitchFamily="18" charset="0"/>
              </a:rPr>
              <a:t>KStream</a:t>
            </a:r>
            <a:r>
              <a:rPr lang="en-US" dirty="0">
                <a:solidFill>
                  <a:srgbClr val="002060"/>
                </a:solidFill>
                <a:latin typeface="Roboto" panose="02000000000000000000" pitchFamily="2" charset="0"/>
                <a:ea typeface="Times New Roman" panose="02020603050405020304" pitchFamily="18" charset="0"/>
                <a:cs typeface="Times New Roman" panose="02020603050405020304" pitchFamily="18" charset="0"/>
              </a:rPr>
              <a:t> is an abstraction of a </a:t>
            </a:r>
            <a:r>
              <a:rPr lang="en-US" b="1" dirty="0">
                <a:solidFill>
                  <a:srgbClr val="002060"/>
                </a:solidFill>
                <a:latin typeface="Roboto" panose="02000000000000000000" pitchFamily="2" charset="0"/>
                <a:ea typeface="Times New Roman" panose="02020603050405020304" pitchFamily="18" charset="0"/>
                <a:cs typeface="Times New Roman" panose="02020603050405020304" pitchFamily="18" charset="0"/>
              </a:rPr>
              <a:t>record stream</a:t>
            </a:r>
            <a:r>
              <a:rPr lang="en-US" dirty="0">
                <a:solidFill>
                  <a:srgbClr val="002060"/>
                </a:solidFill>
                <a:latin typeface="Roboto" panose="02000000000000000000" pitchFamily="2" charset="0"/>
                <a:ea typeface="Times New Roman" panose="02020603050405020304" pitchFamily="18" charset="0"/>
                <a:cs typeface="Times New Roman" panose="02020603050405020304" pitchFamily="18" charset="0"/>
              </a:rPr>
              <a:t>, where each data record represents a self-contained datum in the unbounded data set. Using the table analogy, data records in a record stream are always interpreted as an "INSERT" -- think: adding more entries to an append-only ledger -- because no record replaces an existing row with the same key. </a:t>
            </a:r>
            <a:r>
              <a:rPr lang="en-US" dirty="0">
                <a:solidFill>
                  <a:schemeClr val="accent5">
                    <a:lumMod val="50000"/>
                  </a:schemeClr>
                </a:solidFill>
                <a:latin typeface="Roboto" panose="02000000000000000000" pitchFamily="2" charset="0"/>
                <a:ea typeface="Times New Roman" panose="02020603050405020304" pitchFamily="18" charset="0"/>
                <a:cs typeface="Times New Roman" panose="02020603050405020304" pitchFamily="18" charset="0"/>
              </a:rPr>
              <a:t>Examples are a credit card transaction, a page view event, or a server log entry.</a:t>
            </a:r>
          </a:p>
          <a:p>
            <a:r>
              <a:rPr lang="en-US" dirty="0" smtClean="0">
                <a:solidFill>
                  <a:schemeClr val="accent5">
                    <a:lumMod val="50000"/>
                  </a:schemeClr>
                </a:solidFill>
              </a:rPr>
              <a:t>A</a:t>
            </a:r>
            <a:r>
              <a:rPr lang="en-US" dirty="0">
                <a:solidFill>
                  <a:schemeClr val="accent5">
                    <a:lumMod val="50000"/>
                  </a:schemeClr>
                </a:solidFill>
              </a:rPr>
              <a:t> </a:t>
            </a:r>
            <a:r>
              <a:rPr lang="en-US" b="1" dirty="0" err="1">
                <a:solidFill>
                  <a:schemeClr val="accent5">
                    <a:lumMod val="50000"/>
                  </a:schemeClr>
                </a:solidFill>
              </a:rPr>
              <a:t>KTable</a:t>
            </a:r>
            <a:r>
              <a:rPr lang="en-US" dirty="0">
                <a:solidFill>
                  <a:schemeClr val="accent5">
                    <a:lumMod val="50000"/>
                  </a:schemeClr>
                </a:solidFill>
              </a:rPr>
              <a:t> is an abstraction of a </a:t>
            </a:r>
            <a:r>
              <a:rPr lang="en-US" b="1" dirty="0">
                <a:solidFill>
                  <a:schemeClr val="accent5">
                    <a:lumMod val="50000"/>
                  </a:schemeClr>
                </a:solidFill>
              </a:rPr>
              <a:t>changelog stream</a:t>
            </a:r>
            <a:r>
              <a:rPr lang="en-US" dirty="0">
                <a:solidFill>
                  <a:schemeClr val="accent5">
                    <a:lumMod val="50000"/>
                  </a:schemeClr>
                </a:solidFill>
              </a:rPr>
              <a:t>, where each data record represents an update. More precisely, the value in a data record is interpreted as an "UPDATE" of the last value for the same record key, if any (if a corresponding key doesn't exist yet, the update will be considered an INSERT).</a:t>
            </a:r>
          </a:p>
          <a:p>
            <a:endParaRPr lang="en-US" b="1" dirty="0"/>
          </a:p>
          <a:p>
            <a:endParaRPr lang="en-US" dirty="0" smtClean="0">
              <a:solidFill>
                <a:schemeClr val="accent5">
                  <a:lumMod val="50000"/>
                </a:schemeClr>
              </a:solidFill>
            </a:endParaRPr>
          </a:p>
          <a:p>
            <a:endParaRPr lang="en-US" dirty="0" smtClean="0">
              <a:solidFill>
                <a:schemeClr val="accent5">
                  <a:lumMod val="50000"/>
                </a:schemeClr>
              </a:solidFill>
            </a:endParaRPr>
          </a:p>
          <a:p>
            <a:endParaRPr lang="en-US" dirty="0">
              <a:solidFill>
                <a:schemeClr val="accent5">
                  <a:lumMod val="50000"/>
                </a:schemeClr>
              </a:solidFill>
            </a:endParaRPr>
          </a:p>
          <a:p>
            <a:pPr marL="285750" indent="-285750">
              <a:buFont typeface="Arial" panose="020B0604020202020204" pitchFamily="34" charset="0"/>
              <a:buChar char="•"/>
            </a:pPr>
            <a:endParaRPr lang="en-US" b="1" dirty="0">
              <a:solidFill>
                <a:schemeClr val="accent5">
                  <a:lumMod val="50000"/>
                </a:schemeClr>
              </a:solidFill>
              <a:latin typeface="Roboto" panose="02000000000000000000" pitchFamily="2" charset="0"/>
            </a:endParaRPr>
          </a:p>
          <a:p>
            <a:endParaRPr lang="en-US" b="1"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417152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186309"/>
          </a:xfrm>
          <a:prstGeom prst="rect">
            <a:avLst/>
          </a:prstGeom>
        </p:spPr>
        <p:txBody>
          <a:bodyPr wrap="square">
            <a:spAutoFit/>
          </a:bodyPr>
          <a:lstStyle/>
          <a:p>
            <a:r>
              <a:rPr lang="en-US" b="1" dirty="0">
                <a:solidFill>
                  <a:schemeClr val="accent5">
                    <a:lumMod val="50000"/>
                  </a:schemeClr>
                </a:solidFill>
                <a:latin typeface="Roboto" panose="02000000000000000000" pitchFamily="2" charset="0"/>
              </a:rPr>
              <a:t>Why </a:t>
            </a:r>
            <a:r>
              <a:rPr lang="en-US" b="1" dirty="0" err="1">
                <a:solidFill>
                  <a:schemeClr val="accent5">
                    <a:lumMod val="50000"/>
                  </a:schemeClr>
                </a:solidFill>
                <a:latin typeface="Roboto" panose="02000000000000000000" pitchFamily="2" charset="0"/>
              </a:rPr>
              <a:t>kafka</a:t>
            </a:r>
            <a:r>
              <a:rPr lang="en-US" b="1" dirty="0">
                <a:solidFill>
                  <a:schemeClr val="accent5">
                    <a:lumMod val="50000"/>
                  </a:schemeClr>
                </a:solidFill>
                <a:latin typeface="Roboto" panose="02000000000000000000" pitchFamily="2" charset="0"/>
              </a:rPr>
              <a:t> Streams?</a:t>
            </a:r>
          </a:p>
          <a:p>
            <a:endParaRPr lang="en-US" b="1" dirty="0">
              <a:solidFill>
                <a:schemeClr val="accent5">
                  <a:lumMod val="50000"/>
                </a:schemeClr>
              </a:solidFill>
              <a:latin typeface="Roboto" panose="02000000000000000000" pitchFamily="2" charset="0"/>
            </a:endParaRPr>
          </a:p>
          <a:p>
            <a:pPr marL="285750" indent="-285750">
              <a:buFont typeface="Arial" panose="020B0604020202020204" pitchFamily="34" charset="0"/>
              <a:buChar char="•"/>
            </a:pPr>
            <a:r>
              <a:rPr lang="en-US" dirty="0">
                <a:solidFill>
                  <a:schemeClr val="accent5">
                    <a:lumMod val="50000"/>
                  </a:schemeClr>
                </a:solidFill>
              </a:rPr>
              <a:t>Elastic, highly scalable, fault-tolerant</a:t>
            </a:r>
          </a:p>
          <a:p>
            <a:pPr marL="285750" indent="-285750">
              <a:buFont typeface="Arial" panose="020B0604020202020204" pitchFamily="34" charset="0"/>
              <a:buChar char="•"/>
            </a:pPr>
            <a:r>
              <a:rPr lang="en-US" dirty="0">
                <a:solidFill>
                  <a:schemeClr val="accent5">
                    <a:lumMod val="50000"/>
                  </a:schemeClr>
                </a:solidFill>
              </a:rPr>
              <a:t>Deploy to containers, VMs, bare metal, cloud</a:t>
            </a:r>
          </a:p>
          <a:p>
            <a:pPr marL="285750" indent="-285750">
              <a:buFont typeface="Arial" panose="020B0604020202020204" pitchFamily="34" charset="0"/>
              <a:buChar char="•"/>
            </a:pPr>
            <a:r>
              <a:rPr lang="en-US" dirty="0">
                <a:solidFill>
                  <a:schemeClr val="accent5">
                    <a:lumMod val="50000"/>
                  </a:schemeClr>
                </a:solidFill>
              </a:rPr>
              <a:t>Equally viable for small, medium, &amp; large use cases</a:t>
            </a:r>
          </a:p>
          <a:p>
            <a:pPr marL="285750" indent="-285750">
              <a:buFont typeface="Arial" panose="020B0604020202020204" pitchFamily="34" charset="0"/>
              <a:buChar char="•"/>
            </a:pPr>
            <a:r>
              <a:rPr lang="en-US" dirty="0">
                <a:solidFill>
                  <a:schemeClr val="accent5">
                    <a:lumMod val="50000"/>
                  </a:schemeClr>
                </a:solidFill>
              </a:rPr>
              <a:t>Fully integrated with Kafka security</a:t>
            </a:r>
          </a:p>
          <a:p>
            <a:pPr marL="285750" indent="-285750">
              <a:buFont typeface="Arial" panose="020B0604020202020204" pitchFamily="34" charset="0"/>
              <a:buChar char="•"/>
            </a:pPr>
            <a:r>
              <a:rPr lang="en-US" dirty="0">
                <a:solidFill>
                  <a:schemeClr val="accent5">
                    <a:lumMod val="50000"/>
                  </a:schemeClr>
                </a:solidFill>
              </a:rPr>
              <a:t>Write standard Java and Scala applications</a:t>
            </a:r>
          </a:p>
          <a:p>
            <a:pPr marL="285750" indent="-285750">
              <a:buFont typeface="Arial" panose="020B0604020202020204" pitchFamily="34" charset="0"/>
              <a:buChar char="•"/>
            </a:pPr>
            <a:r>
              <a:rPr lang="en-US" dirty="0">
                <a:solidFill>
                  <a:schemeClr val="accent5">
                    <a:lumMod val="50000"/>
                  </a:schemeClr>
                </a:solidFill>
              </a:rPr>
              <a:t>Exactly-once processing semantics</a:t>
            </a:r>
          </a:p>
          <a:p>
            <a:pPr marL="285750" indent="-285750">
              <a:buFont typeface="Arial" panose="020B0604020202020204" pitchFamily="34" charset="0"/>
              <a:buChar char="•"/>
            </a:pPr>
            <a:r>
              <a:rPr lang="en-US" dirty="0">
                <a:solidFill>
                  <a:schemeClr val="accent5">
                    <a:lumMod val="50000"/>
                  </a:schemeClr>
                </a:solidFill>
              </a:rPr>
              <a:t>No separate processing cluster required</a:t>
            </a:r>
          </a:p>
          <a:p>
            <a:pPr marL="285750" indent="-285750">
              <a:buFont typeface="Arial" panose="020B0604020202020204" pitchFamily="34" charset="0"/>
              <a:buChar char="•"/>
            </a:pPr>
            <a:r>
              <a:rPr lang="en-US" dirty="0">
                <a:solidFill>
                  <a:schemeClr val="accent5">
                    <a:lumMod val="50000"/>
                  </a:schemeClr>
                </a:solidFill>
              </a:rPr>
              <a:t>Develop on Mac, Linux, Windows</a:t>
            </a:r>
            <a:endParaRPr lang="en-US" b="1" dirty="0">
              <a:solidFill>
                <a:schemeClr val="accent5">
                  <a:lumMod val="50000"/>
                </a:schemeClr>
              </a:solidFill>
              <a:latin typeface="Roboto" panose="02000000000000000000" pitchFamily="2" charset="0"/>
            </a:endParaRPr>
          </a:p>
          <a:p>
            <a:endParaRPr lang="en-US" b="1" u="sng" dirty="0">
              <a:solidFill>
                <a:schemeClr val="accent5">
                  <a:lumMod val="50000"/>
                </a:schemeClr>
              </a:solidFill>
              <a:latin typeface="Helvetica Neue"/>
            </a:endParaRPr>
          </a:p>
          <a:p>
            <a:endParaRPr lang="en-US" b="1" u="sng" dirty="0" smtClean="0">
              <a:solidFill>
                <a:schemeClr val="accent5">
                  <a:lumMod val="50000"/>
                </a:schemeClr>
              </a:solidFill>
              <a:latin typeface="Helvetica Neue"/>
            </a:endParaRPr>
          </a:p>
          <a:p>
            <a:r>
              <a:rPr lang="en-US" b="1" u="sng" dirty="0" smtClean="0">
                <a:solidFill>
                  <a:schemeClr val="accent5">
                    <a:lumMod val="50000"/>
                  </a:schemeClr>
                </a:solidFill>
                <a:latin typeface="Helvetica Neue"/>
              </a:rPr>
              <a:t>Who </a:t>
            </a:r>
            <a:r>
              <a:rPr lang="en-US" b="1" u="sng" dirty="0">
                <a:solidFill>
                  <a:schemeClr val="accent5">
                    <a:lumMod val="50000"/>
                  </a:schemeClr>
                </a:solidFill>
                <a:latin typeface="Helvetica Neue"/>
              </a:rPr>
              <a:t>uses </a:t>
            </a:r>
            <a:r>
              <a:rPr lang="en-US" b="1" u="sng" dirty="0" smtClean="0">
                <a:solidFill>
                  <a:schemeClr val="accent5">
                    <a:lumMod val="50000"/>
                  </a:schemeClr>
                </a:solidFill>
                <a:latin typeface="Helvetica Neue"/>
              </a:rPr>
              <a:t>Kafka streams?</a:t>
            </a:r>
            <a:endParaRPr lang="en-US" b="1" u="sng" dirty="0">
              <a:solidFill>
                <a:schemeClr val="accent5">
                  <a:lumMod val="50000"/>
                </a:schemeClr>
              </a:solidFill>
              <a:latin typeface="Helvetica Neue"/>
            </a:endParaRPr>
          </a:p>
          <a:p>
            <a:endParaRPr lang="en-US" b="1" dirty="0">
              <a:solidFill>
                <a:schemeClr val="accent5">
                  <a:lumMod val="50000"/>
                </a:schemeClr>
              </a:solidFill>
              <a:latin typeface="Helvetica Neue"/>
            </a:endParaRPr>
          </a:p>
          <a:p>
            <a:r>
              <a:rPr lang="en-US" dirty="0">
                <a:solidFill>
                  <a:schemeClr val="accent5">
                    <a:lumMod val="50000"/>
                  </a:schemeClr>
                </a:solidFill>
              </a:rPr>
              <a:t>A lot of large companies who handle a lot of data use Kafka. </a:t>
            </a:r>
          </a:p>
          <a:p>
            <a:endParaRPr lang="en-US" dirty="0">
              <a:solidFill>
                <a:schemeClr val="accent5">
                  <a:lumMod val="50000"/>
                </a:schemeClr>
              </a:solidFill>
            </a:endParaRPr>
          </a:p>
          <a:p>
            <a:pPr marL="285750" indent="-285750">
              <a:buFont typeface="Arial" panose="020B0604020202020204" pitchFamily="34" charset="0"/>
              <a:buChar char="•"/>
            </a:pPr>
            <a:r>
              <a:rPr lang="en-US" dirty="0">
                <a:solidFill>
                  <a:schemeClr val="accent5">
                    <a:lumMod val="50000"/>
                  </a:schemeClr>
                </a:solidFill>
                <a:hlinkClick r:id="rId2"/>
              </a:rPr>
              <a:t>The New York </a:t>
            </a:r>
            <a:r>
              <a:rPr lang="en-US" dirty="0" smtClean="0">
                <a:solidFill>
                  <a:schemeClr val="accent5">
                    <a:lumMod val="50000"/>
                  </a:schemeClr>
                </a:solidFill>
                <a:hlinkClick r:id="rId2"/>
              </a:rPr>
              <a:t>Times</a:t>
            </a:r>
            <a:endParaRPr lang="en-US" dirty="0" smtClean="0">
              <a:solidFill>
                <a:schemeClr val="accent5">
                  <a:lumMod val="50000"/>
                </a:schemeClr>
              </a:solidFill>
            </a:endParaRPr>
          </a:p>
          <a:p>
            <a:pPr marL="285750" indent="-285750">
              <a:buFont typeface="Arial" panose="020B0604020202020204" pitchFamily="34" charset="0"/>
              <a:buChar char="•"/>
            </a:pPr>
            <a:r>
              <a:rPr lang="en-US" dirty="0" err="1">
                <a:solidFill>
                  <a:schemeClr val="accent5">
                    <a:lumMod val="50000"/>
                  </a:schemeClr>
                </a:solidFill>
              </a:rPr>
              <a:t>Trivago</a:t>
            </a:r>
            <a:r>
              <a:rPr lang="en-US" dirty="0">
                <a:solidFill>
                  <a:schemeClr val="accent5">
                    <a:lumMod val="50000"/>
                  </a:schemeClr>
                </a:solidFill>
              </a:rPr>
              <a:t> is a global hotel search platform</a:t>
            </a:r>
            <a:r>
              <a:rPr lang="en-US" dirty="0" smtClean="0">
                <a:solidFill>
                  <a:schemeClr val="accent5">
                    <a:lumMod val="50000"/>
                  </a:schemeClr>
                </a:solidFill>
              </a:rPr>
              <a:t>.</a:t>
            </a:r>
          </a:p>
          <a:p>
            <a:pPr marL="285750" indent="-285750">
              <a:buFont typeface="Arial" panose="020B0604020202020204" pitchFamily="34" charset="0"/>
              <a:buChar char="•"/>
            </a:pPr>
            <a:r>
              <a:rPr lang="en-US" dirty="0">
                <a:solidFill>
                  <a:schemeClr val="accent5">
                    <a:lumMod val="50000"/>
                  </a:schemeClr>
                </a:solidFill>
                <a:hlinkClick r:id="rId3"/>
              </a:rPr>
              <a:t>LINE uses Apache </a:t>
            </a:r>
            <a:r>
              <a:rPr lang="en-US" dirty="0" smtClean="0">
                <a:solidFill>
                  <a:schemeClr val="accent5">
                    <a:lumMod val="50000"/>
                  </a:schemeClr>
                </a:solidFill>
                <a:hlinkClick r:id="rId3"/>
              </a:rPr>
              <a:t>Kafka</a:t>
            </a:r>
            <a:endParaRPr lang="en-US" dirty="0" smtClean="0">
              <a:solidFill>
                <a:schemeClr val="accent5">
                  <a:lumMod val="50000"/>
                </a:schemeClr>
              </a:solidFill>
            </a:endParaRPr>
          </a:p>
          <a:p>
            <a:pPr marL="285750" indent="-285750">
              <a:buFont typeface="Arial" panose="020B0604020202020204" pitchFamily="34" charset="0"/>
              <a:buChar char="•"/>
            </a:pPr>
            <a:r>
              <a:rPr lang="en-US" dirty="0">
                <a:solidFill>
                  <a:schemeClr val="accent5">
                    <a:lumMod val="50000"/>
                  </a:schemeClr>
                </a:solidFill>
              </a:rPr>
              <a:t>As the leading online fashion retailer in Europe, </a:t>
            </a:r>
            <a:r>
              <a:rPr lang="en-US" dirty="0" err="1">
                <a:solidFill>
                  <a:schemeClr val="accent5">
                    <a:lumMod val="50000"/>
                  </a:schemeClr>
                </a:solidFill>
              </a:rPr>
              <a:t>Zalando</a:t>
            </a:r>
            <a:r>
              <a:rPr lang="en-US" dirty="0">
                <a:solidFill>
                  <a:schemeClr val="accent5">
                    <a:lumMod val="50000"/>
                  </a:schemeClr>
                </a:solidFill>
              </a:rPr>
              <a:t> uses Kafka as an ESB (Enterprise Service Bus), which helps us in transitioning from a monolithic to a micro services architecture. Using Kafka for processing </a:t>
            </a:r>
            <a:r>
              <a:rPr lang="en-US" dirty="0">
                <a:solidFill>
                  <a:schemeClr val="accent5">
                    <a:lumMod val="50000"/>
                  </a:schemeClr>
                </a:solidFill>
                <a:hlinkClick r:id="rId4"/>
              </a:rPr>
              <a:t>event </a:t>
            </a:r>
            <a:r>
              <a:rPr lang="en-US" dirty="0" err="1">
                <a:solidFill>
                  <a:schemeClr val="accent5">
                    <a:lumMod val="50000"/>
                  </a:schemeClr>
                </a:solidFill>
                <a:hlinkClick r:id="rId4"/>
              </a:rPr>
              <a:t>streams</a:t>
            </a:r>
            <a:r>
              <a:rPr lang="en-US" dirty="0" err="1">
                <a:solidFill>
                  <a:schemeClr val="accent5">
                    <a:lumMod val="50000"/>
                  </a:schemeClr>
                </a:solidFill>
              </a:rPr>
              <a:t>enables</a:t>
            </a:r>
            <a:r>
              <a:rPr lang="en-US" dirty="0">
                <a:solidFill>
                  <a:schemeClr val="accent5">
                    <a:lumMod val="50000"/>
                  </a:schemeClr>
                </a:solidFill>
              </a:rPr>
              <a:t> our technical team to do near-real time business intelligence</a:t>
            </a:r>
            <a:r>
              <a:rPr lang="en-US" dirty="0" smtClean="0">
                <a:solidFill>
                  <a:schemeClr val="accent5">
                    <a:lumMod val="50000"/>
                  </a:schemeClr>
                </a:solidFill>
              </a:rPr>
              <a:t>.</a:t>
            </a:r>
            <a:endParaRPr lang="en-US" dirty="0">
              <a:solidFill>
                <a:schemeClr val="accent5">
                  <a:lumMod val="50000"/>
                </a:schemeClr>
              </a:solidFill>
            </a:endParaRPr>
          </a:p>
        </p:txBody>
      </p:sp>
    </p:spTree>
    <p:extLst>
      <p:ext uri="{BB962C8B-B14F-4D97-AF65-F5344CB8AC3E}">
        <p14:creationId xmlns:p14="http://schemas.microsoft.com/office/powerpoint/2010/main" val="303355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830"/>
            <a:ext cx="12037325" cy="6735170"/>
          </a:xfrm>
          <a:prstGeom prst="rect">
            <a:avLst/>
          </a:prstGeom>
          <a:noFill/>
          <a:ln>
            <a:noFill/>
          </a:ln>
        </p:spPr>
      </p:pic>
    </p:spTree>
    <p:extLst>
      <p:ext uri="{BB962C8B-B14F-4D97-AF65-F5344CB8AC3E}">
        <p14:creationId xmlns:p14="http://schemas.microsoft.com/office/powerpoint/2010/main" val="94222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69332"/>
            <a:ext cx="12192000" cy="4079838"/>
          </a:xfrm>
          <a:prstGeom prst="rect">
            <a:avLst/>
          </a:prstGeom>
        </p:spPr>
      </p:pic>
      <p:sp>
        <p:nvSpPr>
          <p:cNvPr id="3" name="TextBox 2"/>
          <p:cNvSpPr txBox="1"/>
          <p:nvPr/>
        </p:nvSpPr>
        <p:spPr>
          <a:xfrm>
            <a:off x="0" y="0"/>
            <a:ext cx="8161361" cy="369332"/>
          </a:xfrm>
          <a:prstGeom prst="rect">
            <a:avLst/>
          </a:prstGeom>
          <a:noFill/>
        </p:spPr>
        <p:txBody>
          <a:bodyPr wrap="square" rtlCol="0">
            <a:spAutoFit/>
          </a:bodyPr>
          <a:lstStyle/>
          <a:p>
            <a:r>
              <a:rPr lang="en-US" b="1" u="sng" dirty="0" smtClean="0">
                <a:solidFill>
                  <a:schemeClr val="accent5">
                    <a:lumMod val="50000"/>
                  </a:schemeClr>
                </a:solidFill>
              </a:rPr>
              <a:t>Partition Replication</a:t>
            </a:r>
            <a:endParaRPr lang="en-US" b="1" u="sng" dirty="0">
              <a:solidFill>
                <a:schemeClr val="accent5">
                  <a:lumMod val="50000"/>
                </a:schemeClr>
              </a:solidFill>
            </a:endParaRPr>
          </a:p>
        </p:txBody>
      </p:sp>
      <p:sp>
        <p:nvSpPr>
          <p:cNvPr id="4" name="TextBox 3"/>
          <p:cNvSpPr txBox="1"/>
          <p:nvPr/>
        </p:nvSpPr>
        <p:spPr>
          <a:xfrm>
            <a:off x="109182" y="4817660"/>
            <a:ext cx="12082818" cy="2308324"/>
          </a:xfrm>
          <a:prstGeom prst="rect">
            <a:avLst/>
          </a:prstGeom>
          <a:noFill/>
        </p:spPr>
        <p:txBody>
          <a:bodyPr wrap="square" rtlCol="0">
            <a:spAutoFit/>
          </a:bodyPr>
          <a:lstStyle/>
          <a:p>
            <a:r>
              <a:rPr lang="en-US" b="1" dirty="0">
                <a:solidFill>
                  <a:schemeClr val="accent5">
                    <a:lumMod val="50000"/>
                  </a:schemeClr>
                </a:solidFill>
              </a:rPr>
              <a:t>Partitions allow you to parallelize a topic by splitting the data in a particular topic across multiple brokers</a:t>
            </a:r>
            <a:r>
              <a:rPr lang="en-US" b="1" dirty="0" smtClean="0">
                <a:solidFill>
                  <a:schemeClr val="accent5">
                    <a:lumMod val="50000"/>
                  </a:schemeClr>
                </a:solidFill>
              </a:rPr>
              <a:t>.</a:t>
            </a:r>
          </a:p>
          <a:p>
            <a:endParaRPr lang="en-US" dirty="0">
              <a:solidFill>
                <a:schemeClr val="accent5">
                  <a:lumMod val="50000"/>
                </a:schemeClr>
              </a:solidFill>
            </a:endParaRPr>
          </a:p>
          <a:p>
            <a:r>
              <a:rPr lang="en-US" dirty="0">
                <a:solidFill>
                  <a:schemeClr val="accent5">
                    <a:lumMod val="50000"/>
                  </a:schemeClr>
                </a:solidFill>
              </a:rPr>
              <a:t>Every partition (replica) has one server acting as a leader and the rest of them as followers. The leader replica handles all read-write requests for the specific partition and the followers replicate the leader. If the leader server fails, one of the follower servers become the leader by default. When a producer publishes a message to a partition in a topic, it is forwarded to its leader. The leader appends the message to its commit log and increments its message offset. Kafka only exposes a message to a consumer after it has been committed and each piece of data that comes in will be stacked on the cluster.</a:t>
            </a:r>
          </a:p>
          <a:p>
            <a:endParaRPr lang="en-US" dirty="0"/>
          </a:p>
        </p:txBody>
      </p:sp>
    </p:spTree>
    <p:extLst>
      <p:ext uri="{BB962C8B-B14F-4D97-AF65-F5344CB8AC3E}">
        <p14:creationId xmlns:p14="http://schemas.microsoft.com/office/powerpoint/2010/main" val="145349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2743200"/>
          </a:xfrm>
          <a:prstGeom prst="rect">
            <a:avLst/>
          </a:prstGeom>
        </p:spPr>
      </p:pic>
      <p:pic>
        <p:nvPicPr>
          <p:cNvPr id="4" name="Picture 3"/>
          <p:cNvPicPr>
            <a:picLocks noChangeAspect="1"/>
          </p:cNvPicPr>
          <p:nvPr/>
        </p:nvPicPr>
        <p:blipFill>
          <a:blip r:embed="rId3"/>
          <a:stretch>
            <a:fillRect/>
          </a:stretch>
        </p:blipFill>
        <p:spPr>
          <a:xfrm>
            <a:off x="221276" y="2743200"/>
            <a:ext cx="11970724" cy="2483893"/>
          </a:xfrm>
          <a:prstGeom prst="rect">
            <a:avLst/>
          </a:prstGeom>
        </p:spPr>
      </p:pic>
      <p:pic>
        <p:nvPicPr>
          <p:cNvPr id="5" name="Picture 4"/>
          <p:cNvPicPr>
            <a:picLocks noChangeAspect="1"/>
          </p:cNvPicPr>
          <p:nvPr/>
        </p:nvPicPr>
        <p:blipFill>
          <a:blip r:embed="rId4"/>
          <a:stretch>
            <a:fillRect/>
          </a:stretch>
        </p:blipFill>
        <p:spPr>
          <a:xfrm>
            <a:off x="0" y="5227093"/>
            <a:ext cx="12192000" cy="1630907"/>
          </a:xfrm>
          <a:prstGeom prst="rect">
            <a:avLst/>
          </a:prstGeom>
        </p:spPr>
      </p:pic>
    </p:spTree>
    <p:extLst>
      <p:ext uri="{BB962C8B-B14F-4D97-AF65-F5344CB8AC3E}">
        <p14:creationId xmlns:p14="http://schemas.microsoft.com/office/powerpoint/2010/main" val="1985255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6926"/>
            <a:ext cx="12192000" cy="3647152"/>
          </a:xfrm>
          <a:prstGeom prst="rect">
            <a:avLst/>
          </a:prstGeom>
        </p:spPr>
      </p:pic>
      <p:pic>
        <p:nvPicPr>
          <p:cNvPr id="3" name="Picture 2"/>
          <p:cNvPicPr>
            <a:picLocks noChangeAspect="1"/>
          </p:cNvPicPr>
          <p:nvPr/>
        </p:nvPicPr>
        <p:blipFill>
          <a:blip r:embed="rId3"/>
          <a:stretch>
            <a:fillRect/>
          </a:stretch>
        </p:blipFill>
        <p:spPr>
          <a:xfrm>
            <a:off x="87929" y="3930556"/>
            <a:ext cx="12016142" cy="1815152"/>
          </a:xfrm>
          <a:prstGeom prst="rect">
            <a:avLst/>
          </a:prstGeom>
        </p:spPr>
      </p:pic>
    </p:spTree>
    <p:extLst>
      <p:ext uri="{BB962C8B-B14F-4D97-AF65-F5344CB8AC3E}">
        <p14:creationId xmlns:p14="http://schemas.microsoft.com/office/powerpoint/2010/main" val="58904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1" cy="2637242"/>
          </a:xfrm>
          <a:prstGeom prst="rect">
            <a:avLst/>
          </a:prstGeom>
        </p:spPr>
      </p:pic>
      <p:pic>
        <p:nvPicPr>
          <p:cNvPr id="3" name="Picture 2"/>
          <p:cNvPicPr>
            <a:picLocks noChangeAspect="1"/>
          </p:cNvPicPr>
          <p:nvPr/>
        </p:nvPicPr>
        <p:blipFill>
          <a:blip r:embed="rId3"/>
          <a:stretch>
            <a:fillRect/>
          </a:stretch>
        </p:blipFill>
        <p:spPr>
          <a:xfrm>
            <a:off x="0" y="2834469"/>
            <a:ext cx="12192000" cy="1887656"/>
          </a:xfrm>
          <a:prstGeom prst="rect">
            <a:avLst/>
          </a:prstGeom>
        </p:spPr>
      </p:pic>
    </p:spTree>
    <p:extLst>
      <p:ext uri="{BB962C8B-B14F-4D97-AF65-F5344CB8AC3E}">
        <p14:creationId xmlns:p14="http://schemas.microsoft.com/office/powerpoint/2010/main" val="2400853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76" y="519456"/>
            <a:ext cx="12187524" cy="3192735"/>
          </a:xfrm>
          <a:prstGeom prst="rect">
            <a:avLst/>
          </a:prstGeom>
        </p:spPr>
      </p:pic>
      <p:pic>
        <p:nvPicPr>
          <p:cNvPr id="3" name="Picture 2"/>
          <p:cNvPicPr>
            <a:picLocks noChangeAspect="1"/>
          </p:cNvPicPr>
          <p:nvPr/>
        </p:nvPicPr>
        <p:blipFill>
          <a:blip r:embed="rId3"/>
          <a:stretch>
            <a:fillRect/>
          </a:stretch>
        </p:blipFill>
        <p:spPr>
          <a:xfrm>
            <a:off x="272954" y="3920906"/>
            <a:ext cx="11919045" cy="2937094"/>
          </a:xfrm>
          <a:prstGeom prst="rect">
            <a:avLst/>
          </a:prstGeom>
        </p:spPr>
      </p:pic>
      <p:sp>
        <p:nvSpPr>
          <p:cNvPr id="4" name="TextBox 3"/>
          <p:cNvSpPr txBox="1"/>
          <p:nvPr/>
        </p:nvSpPr>
        <p:spPr>
          <a:xfrm>
            <a:off x="0" y="0"/>
            <a:ext cx="11655188" cy="369332"/>
          </a:xfrm>
          <a:prstGeom prst="rect">
            <a:avLst/>
          </a:prstGeom>
          <a:noFill/>
        </p:spPr>
        <p:txBody>
          <a:bodyPr wrap="square" rtlCol="0">
            <a:spAutoFit/>
          </a:bodyPr>
          <a:lstStyle/>
          <a:p>
            <a:r>
              <a:rPr lang="en-US" dirty="0" smtClean="0"/>
              <a:t>Custom Partition</a:t>
            </a:r>
            <a:endParaRPr lang="en-US" dirty="0"/>
          </a:p>
        </p:txBody>
      </p:sp>
    </p:spTree>
    <p:extLst>
      <p:ext uri="{BB962C8B-B14F-4D97-AF65-F5344CB8AC3E}">
        <p14:creationId xmlns:p14="http://schemas.microsoft.com/office/powerpoint/2010/main" val="694836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266700"/>
            <a:ext cx="11633200" cy="6585264"/>
          </a:xfrm>
          <a:prstGeom prst="rect">
            <a:avLst/>
          </a:prstGeom>
        </p:spPr>
        <p:txBody>
          <a:bodyPr wrap="square">
            <a:spAutoFit/>
          </a:bodyPr>
          <a:lstStyle/>
          <a:p>
            <a:pPr>
              <a:lnSpc>
                <a:spcPct val="107000"/>
              </a:lnSpc>
              <a:spcAft>
                <a:spcPts val="800"/>
              </a:spcAft>
            </a:pPr>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Terminologies Of </a:t>
            </a:r>
            <a:r>
              <a:rPr lang="en-US" b="1"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Kafka</a:t>
            </a:r>
          </a:p>
          <a:p>
            <a:r>
              <a:rPr lang="en-US" b="1" u="sng" dirty="0">
                <a:solidFill>
                  <a:schemeClr val="accent5">
                    <a:lumMod val="50000"/>
                  </a:schemeClr>
                </a:solidFill>
              </a:rPr>
              <a:t>Brokers</a:t>
            </a:r>
          </a:p>
          <a:p>
            <a:r>
              <a:rPr lang="en-US" b="1" dirty="0" smtClean="0">
                <a:solidFill>
                  <a:schemeClr val="accent5">
                    <a:lumMod val="50000"/>
                  </a:schemeClr>
                </a:solidFill>
              </a:rPr>
              <a:t>When (brokers = partitions)</a:t>
            </a:r>
            <a:endParaRPr lang="en-US" b="1" dirty="0">
              <a:solidFill>
                <a:schemeClr val="accent5">
                  <a:lumMod val="50000"/>
                </a:schemeClr>
              </a:solidFill>
            </a:endParaRPr>
          </a:p>
          <a:p>
            <a:r>
              <a:rPr lang="en-US" dirty="0">
                <a:solidFill>
                  <a:schemeClr val="accent5">
                    <a:lumMod val="50000"/>
                  </a:schemeClr>
                </a:solidFill>
              </a:rPr>
              <a:t>Brokers are simple system responsible for maintaining the </a:t>
            </a:r>
            <a:r>
              <a:rPr lang="en-US" dirty="0" smtClean="0">
                <a:solidFill>
                  <a:schemeClr val="accent5">
                    <a:lumMod val="50000"/>
                  </a:schemeClr>
                </a:solidFill>
              </a:rPr>
              <a:t>published </a:t>
            </a:r>
            <a:r>
              <a:rPr lang="en-US" dirty="0">
                <a:solidFill>
                  <a:schemeClr val="accent5">
                    <a:lumMod val="50000"/>
                  </a:schemeClr>
                </a:solidFill>
              </a:rPr>
              <a:t>data. Each broker may have zero or more partitions per topic. Assume, if there are N partitions in a topic and N number of brokers, each broker will have one partition</a:t>
            </a:r>
            <a:r>
              <a:rPr lang="en-US" dirty="0" smtClean="0">
                <a:solidFill>
                  <a:schemeClr val="accent5">
                    <a:lumMod val="50000"/>
                  </a:schemeClr>
                </a:solidFill>
              </a:rPr>
              <a:t>.</a:t>
            </a:r>
          </a:p>
          <a:p>
            <a:r>
              <a:rPr lang="en-US" b="1" dirty="0" smtClean="0">
                <a:solidFill>
                  <a:schemeClr val="accent5">
                    <a:lumMod val="50000"/>
                  </a:schemeClr>
                </a:solidFill>
              </a:rPr>
              <a:t>When </a:t>
            </a:r>
            <a:r>
              <a:rPr lang="en-US" b="1" dirty="0">
                <a:solidFill>
                  <a:schemeClr val="accent5">
                    <a:lumMod val="50000"/>
                  </a:schemeClr>
                </a:solidFill>
              </a:rPr>
              <a:t>(brokers &gt;</a:t>
            </a:r>
            <a:r>
              <a:rPr lang="en-US" b="1" dirty="0" smtClean="0">
                <a:solidFill>
                  <a:schemeClr val="accent5">
                    <a:lumMod val="50000"/>
                  </a:schemeClr>
                </a:solidFill>
              </a:rPr>
              <a:t> partitions)</a:t>
            </a:r>
            <a:endParaRPr lang="en-US" b="1" dirty="0">
              <a:solidFill>
                <a:schemeClr val="accent5">
                  <a:lumMod val="50000"/>
                </a:schemeClr>
              </a:solidFill>
            </a:endParaRPr>
          </a:p>
          <a:p>
            <a:r>
              <a:rPr lang="en-US" dirty="0">
                <a:solidFill>
                  <a:schemeClr val="accent5">
                    <a:lumMod val="50000"/>
                  </a:schemeClr>
                </a:solidFill>
              </a:rPr>
              <a:t>Assume if there are N partitions in a topic and more than N brokers (n + m), the first N broker will have one partition and the next M broker will not have any partition for that particular topic</a:t>
            </a:r>
            <a:r>
              <a:rPr lang="en-US" dirty="0" smtClean="0">
                <a:solidFill>
                  <a:schemeClr val="accent5">
                    <a:lumMod val="50000"/>
                  </a:schemeClr>
                </a:solidFill>
              </a:rPr>
              <a:t>.</a:t>
            </a:r>
          </a:p>
          <a:p>
            <a:r>
              <a:rPr lang="en-US" b="1" dirty="0" smtClean="0">
                <a:solidFill>
                  <a:schemeClr val="accent5">
                    <a:lumMod val="50000"/>
                  </a:schemeClr>
                </a:solidFill>
              </a:rPr>
              <a:t>When </a:t>
            </a:r>
            <a:r>
              <a:rPr lang="en-US" b="1" dirty="0">
                <a:solidFill>
                  <a:schemeClr val="accent5">
                    <a:lumMod val="50000"/>
                  </a:schemeClr>
                </a:solidFill>
              </a:rPr>
              <a:t>(brokers </a:t>
            </a:r>
            <a:r>
              <a:rPr lang="en-US" b="1" dirty="0" smtClean="0">
                <a:solidFill>
                  <a:schemeClr val="accent5">
                    <a:lumMod val="50000"/>
                  </a:schemeClr>
                </a:solidFill>
              </a:rPr>
              <a:t>&lt; partitions</a:t>
            </a:r>
            <a:r>
              <a:rPr lang="en-US" b="1" dirty="0">
                <a:solidFill>
                  <a:schemeClr val="accent5">
                    <a:lumMod val="50000"/>
                  </a:schemeClr>
                </a:solidFill>
              </a:rPr>
              <a:t>)</a:t>
            </a:r>
          </a:p>
          <a:p>
            <a:r>
              <a:rPr lang="en-US" dirty="0" smtClean="0">
                <a:solidFill>
                  <a:schemeClr val="accent5">
                    <a:lumMod val="50000"/>
                  </a:schemeClr>
                </a:solidFill>
              </a:rPr>
              <a:t>Assume </a:t>
            </a:r>
            <a:r>
              <a:rPr lang="en-US" dirty="0">
                <a:solidFill>
                  <a:schemeClr val="accent5">
                    <a:lumMod val="50000"/>
                  </a:schemeClr>
                </a:solidFill>
              </a:rPr>
              <a:t>if there are N partitions in a topic and less than N brokers (n-m), each broker will have one or more partition sharing among them. This scenario is </a:t>
            </a:r>
            <a:r>
              <a:rPr lang="en-US" b="1" dirty="0">
                <a:solidFill>
                  <a:schemeClr val="accent5">
                    <a:lumMod val="50000"/>
                  </a:schemeClr>
                </a:solidFill>
              </a:rPr>
              <a:t>not recommended </a:t>
            </a:r>
            <a:r>
              <a:rPr lang="en-US" dirty="0">
                <a:solidFill>
                  <a:schemeClr val="accent5">
                    <a:lumMod val="50000"/>
                  </a:schemeClr>
                </a:solidFill>
              </a:rPr>
              <a:t>due to unequal load </a:t>
            </a:r>
            <a:r>
              <a:rPr lang="en-US" dirty="0" smtClean="0">
                <a:solidFill>
                  <a:schemeClr val="accent5">
                    <a:lumMod val="50000"/>
                  </a:schemeClr>
                </a:solidFill>
              </a:rPr>
              <a:t>distribution </a:t>
            </a:r>
            <a:r>
              <a:rPr lang="en-US" dirty="0">
                <a:solidFill>
                  <a:schemeClr val="accent5">
                    <a:lumMod val="50000"/>
                  </a:schemeClr>
                </a:solidFill>
              </a:rPr>
              <a:t>among the </a:t>
            </a:r>
            <a:r>
              <a:rPr lang="en-US" dirty="0" smtClean="0">
                <a:solidFill>
                  <a:schemeClr val="accent5">
                    <a:lumMod val="50000"/>
                  </a:schemeClr>
                </a:solidFill>
              </a:rPr>
              <a:t>broker.</a:t>
            </a:r>
          </a:p>
          <a:p>
            <a:endParaRPr lang="en-US" b="1" dirty="0">
              <a:solidFill>
                <a:schemeClr val="accent5">
                  <a:lumMod val="50000"/>
                </a:schemeClr>
              </a:solidFill>
            </a:endParaRPr>
          </a:p>
          <a:p>
            <a:r>
              <a:rPr lang="en-US" b="1" dirty="0" smtClean="0">
                <a:solidFill>
                  <a:schemeClr val="accent5">
                    <a:lumMod val="50000"/>
                  </a:schemeClr>
                </a:solidFill>
              </a:rPr>
              <a:t>Producers</a:t>
            </a:r>
            <a:endParaRPr lang="en-US" dirty="0">
              <a:solidFill>
                <a:schemeClr val="accent5">
                  <a:lumMod val="50000"/>
                </a:schemeClr>
              </a:solidFill>
            </a:endParaRPr>
          </a:p>
          <a:p>
            <a:r>
              <a:rPr lang="en-US" dirty="0">
                <a:solidFill>
                  <a:schemeClr val="accent5">
                    <a:lumMod val="50000"/>
                  </a:schemeClr>
                </a:solidFill>
              </a:rPr>
              <a:t>Producers push data to brokers. When the new broker is started, all the producers search it and automatically sends a message to that new broker. Kafka producer doesn’t wait for acknowledgements from the broker and sends messages as fast as the broker can handle.</a:t>
            </a:r>
          </a:p>
          <a:p>
            <a:endParaRPr lang="en-US"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Consumers</a:t>
            </a:r>
          </a:p>
          <a:p>
            <a:r>
              <a:rPr lang="en-US"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Since </a:t>
            </a:r>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Kafka brokers are stateless</a:t>
            </a: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which means that the consumer has to maintain how many messages have been consumed by using partition offset</a:t>
            </a: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If the consumer acknowledges a particular message offset, it implies that the consumer has consumed all prior messages. The consumer issues an asynchronous pull request to the broker to have a buffer of bytes ready to consume. The consumers can rewind or skip to any point in a partition simply by supplying an offset value. </a:t>
            </a:r>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Consumer offset value is notified by </a:t>
            </a:r>
            <a:r>
              <a:rPr lang="en-US"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ZooKeeper</a:t>
            </a:r>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42134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1500"/>
            <a:ext cx="12192000" cy="4801314"/>
          </a:xfrm>
          <a:prstGeom prst="rect">
            <a:avLst/>
          </a:prstGeom>
        </p:spPr>
        <p:txBody>
          <a:bodyPr wrap="square">
            <a:spAutoFit/>
          </a:bodyPr>
          <a:lstStyle/>
          <a:p>
            <a:r>
              <a:rPr lang="en-US" b="1" u="sng" dirty="0">
                <a:solidFill>
                  <a:schemeClr val="accent5">
                    <a:lumMod val="50000"/>
                  </a:schemeClr>
                </a:solidFill>
              </a:rPr>
              <a:t>Workflow of Pub-Sub </a:t>
            </a:r>
            <a:r>
              <a:rPr lang="en-US" b="1" u="sng" dirty="0" smtClean="0">
                <a:solidFill>
                  <a:schemeClr val="accent5">
                    <a:lumMod val="50000"/>
                  </a:schemeClr>
                </a:solidFill>
              </a:rPr>
              <a:t>Messaging</a:t>
            </a:r>
          </a:p>
          <a:p>
            <a:endParaRPr lang="en-US" b="1" u="sng" dirty="0" smtClean="0">
              <a:solidFill>
                <a:schemeClr val="accent5">
                  <a:lumMod val="50000"/>
                </a:schemeClr>
              </a:solidFill>
            </a:endParaRPr>
          </a:p>
          <a:p>
            <a:pPr marL="285750" indent="-285750">
              <a:buFont typeface="Arial" panose="020B0604020202020204" pitchFamily="34" charset="0"/>
              <a:buChar char="•"/>
            </a:pPr>
            <a:r>
              <a:rPr lang="en-US" dirty="0">
                <a:solidFill>
                  <a:schemeClr val="accent5">
                    <a:lumMod val="50000"/>
                  </a:schemeClr>
                </a:solidFill>
              </a:rPr>
              <a:t>Producers send message to a topic at regular intervals.</a:t>
            </a:r>
          </a:p>
          <a:p>
            <a:pPr marL="285750" indent="-285750">
              <a:buFont typeface="Arial" panose="020B0604020202020204" pitchFamily="34" charset="0"/>
              <a:buChar char="•"/>
            </a:pPr>
            <a:r>
              <a:rPr lang="en-US" dirty="0">
                <a:solidFill>
                  <a:schemeClr val="accent5">
                    <a:lumMod val="50000"/>
                  </a:schemeClr>
                </a:solidFill>
              </a:rPr>
              <a:t>Kafka broker stores all messages in the partitions configured for that particular topic. It ensures the messages are equally shared between partitions. If the producer sends two messages and there are two partitions, Kafka will store one message in the first partition and the second message in the second partition.</a:t>
            </a:r>
          </a:p>
          <a:p>
            <a:pPr marL="285750" indent="-285750">
              <a:buFont typeface="Arial" panose="020B0604020202020204" pitchFamily="34" charset="0"/>
              <a:buChar char="•"/>
            </a:pPr>
            <a:r>
              <a:rPr lang="en-US" dirty="0">
                <a:solidFill>
                  <a:schemeClr val="accent5">
                    <a:lumMod val="50000"/>
                  </a:schemeClr>
                </a:solidFill>
              </a:rPr>
              <a:t>Consumer subscribes to a specific topic</a:t>
            </a:r>
            <a:r>
              <a:rPr lang="en-US" dirty="0" smtClean="0">
                <a:solidFill>
                  <a:schemeClr val="accent5">
                    <a:lumMod val="50000"/>
                  </a:schemeClr>
                </a:solidFill>
              </a:rPr>
              <a:t>.</a:t>
            </a:r>
          </a:p>
          <a:p>
            <a:pPr marL="285750" indent="-285750">
              <a:buFont typeface="Arial" panose="020B0604020202020204" pitchFamily="34" charset="0"/>
              <a:buChar char="•"/>
            </a:pPr>
            <a:r>
              <a:rPr lang="en-US" dirty="0">
                <a:solidFill>
                  <a:schemeClr val="accent5">
                    <a:lumMod val="50000"/>
                  </a:schemeClr>
                </a:solidFill>
              </a:rPr>
              <a:t>Once the consumer subscribes to a topic, Kafka will provide the current offset of the topic to the consumer and also saves the offset in the Zookeeper ensemble</a:t>
            </a:r>
            <a:r>
              <a:rPr lang="en-US" dirty="0" smtClean="0">
                <a:solidFill>
                  <a:schemeClr val="accent5">
                    <a:lumMod val="50000"/>
                  </a:schemeClr>
                </a:solidFill>
              </a:rPr>
              <a:t>.</a:t>
            </a:r>
          </a:p>
          <a:p>
            <a:pPr marL="285750" indent="-285750">
              <a:buFont typeface="Arial" panose="020B0604020202020204" pitchFamily="34" charset="0"/>
              <a:buChar char="•"/>
            </a:pPr>
            <a:r>
              <a:rPr lang="en-US" dirty="0">
                <a:solidFill>
                  <a:schemeClr val="accent5">
                    <a:lumMod val="50000"/>
                  </a:schemeClr>
                </a:solidFill>
              </a:rPr>
              <a:t>Consumer will request the Kafka in a regular interval </a:t>
            </a:r>
            <a:r>
              <a:rPr lang="en-US" dirty="0" smtClean="0">
                <a:solidFill>
                  <a:schemeClr val="accent5">
                    <a:lumMod val="50000"/>
                  </a:schemeClr>
                </a:solidFill>
              </a:rPr>
              <a:t>for </a:t>
            </a:r>
            <a:r>
              <a:rPr lang="en-US" dirty="0">
                <a:solidFill>
                  <a:schemeClr val="accent5">
                    <a:lumMod val="50000"/>
                  </a:schemeClr>
                </a:solidFill>
              </a:rPr>
              <a:t>new messages</a:t>
            </a:r>
            <a:r>
              <a:rPr lang="en-US" dirty="0" smtClean="0">
                <a:solidFill>
                  <a:schemeClr val="accent5">
                    <a:lumMod val="50000"/>
                  </a:schemeClr>
                </a:solidFill>
              </a:rPr>
              <a:t>.</a:t>
            </a:r>
          </a:p>
          <a:p>
            <a:pPr marL="285750" indent="-285750">
              <a:buFont typeface="Arial" panose="020B0604020202020204" pitchFamily="34" charset="0"/>
              <a:buChar char="•"/>
            </a:pPr>
            <a:r>
              <a:rPr lang="en-US" dirty="0">
                <a:solidFill>
                  <a:schemeClr val="accent5">
                    <a:lumMod val="50000"/>
                  </a:schemeClr>
                </a:solidFill>
              </a:rPr>
              <a:t>Consumer will receive the message and process it</a:t>
            </a:r>
            <a:r>
              <a:rPr lang="en-US" dirty="0" smtClean="0">
                <a:solidFill>
                  <a:schemeClr val="accent5">
                    <a:lumMod val="50000"/>
                  </a:schemeClr>
                </a:solidFill>
              </a:rPr>
              <a:t>.</a:t>
            </a:r>
          </a:p>
          <a:p>
            <a:pPr marL="285750" indent="-285750">
              <a:buFont typeface="Arial" panose="020B0604020202020204" pitchFamily="34" charset="0"/>
              <a:buChar char="•"/>
            </a:pPr>
            <a:r>
              <a:rPr lang="en-US" dirty="0">
                <a:solidFill>
                  <a:schemeClr val="accent5">
                    <a:lumMod val="50000"/>
                  </a:schemeClr>
                </a:solidFill>
              </a:rPr>
              <a:t>Once the messages are processed, consumer will send an acknowledgement to the Kafka broker</a:t>
            </a:r>
            <a:r>
              <a:rPr lang="en-US" dirty="0" smtClean="0">
                <a:solidFill>
                  <a:schemeClr val="accent5">
                    <a:lumMod val="50000"/>
                  </a:schemeClr>
                </a:solidFill>
              </a:rPr>
              <a:t>.</a:t>
            </a:r>
          </a:p>
          <a:p>
            <a:pPr marL="285750" indent="-285750">
              <a:buFont typeface="Arial" panose="020B0604020202020204" pitchFamily="34" charset="0"/>
              <a:buChar char="•"/>
            </a:pPr>
            <a:r>
              <a:rPr lang="en-US" dirty="0">
                <a:solidFill>
                  <a:schemeClr val="accent5">
                    <a:lumMod val="50000"/>
                  </a:schemeClr>
                </a:solidFill>
              </a:rPr>
              <a:t>Once Kafka receives an acknowledgement, it changes the offset to the new value and updates it in the Zookeeper. Since offsets are maintained in the Zookeeper, the consumer can read next message correctly even during server outrages</a:t>
            </a:r>
            <a:r>
              <a:rPr lang="en-US" dirty="0" smtClean="0">
                <a:solidFill>
                  <a:schemeClr val="accent5">
                    <a:lumMod val="50000"/>
                  </a:schemeClr>
                </a:solidFill>
              </a:rPr>
              <a:t>.</a:t>
            </a:r>
          </a:p>
          <a:p>
            <a:pPr marL="285750" indent="-285750">
              <a:buFont typeface="Arial" panose="020B0604020202020204" pitchFamily="34" charset="0"/>
              <a:buChar char="•"/>
            </a:pPr>
            <a:r>
              <a:rPr lang="en-US" dirty="0">
                <a:solidFill>
                  <a:schemeClr val="accent5">
                    <a:lumMod val="50000"/>
                  </a:schemeClr>
                </a:solidFill>
              </a:rPr>
              <a:t>This above flow will repeat until the consumer stops the request</a:t>
            </a:r>
            <a:r>
              <a:rPr lang="en-US" dirty="0" smtClean="0">
                <a:solidFill>
                  <a:schemeClr val="accent5">
                    <a:lumMod val="50000"/>
                  </a:schemeClr>
                </a:solidFill>
              </a:rPr>
              <a:t>.</a:t>
            </a:r>
          </a:p>
          <a:p>
            <a:pPr marL="285750" indent="-285750">
              <a:buFont typeface="Arial" panose="020B0604020202020204" pitchFamily="34" charset="0"/>
              <a:buChar char="•"/>
            </a:pPr>
            <a:r>
              <a:rPr lang="en-US" dirty="0">
                <a:solidFill>
                  <a:schemeClr val="accent5">
                    <a:lumMod val="50000"/>
                  </a:schemeClr>
                </a:solidFill>
              </a:rPr>
              <a:t>Consumer has the option to rewind/skip to the desired offset of a topic at any time and read all the subsequent messages.</a:t>
            </a:r>
            <a:endParaRPr lang="en-US" dirty="0" smtClean="0">
              <a:solidFill>
                <a:schemeClr val="accent5">
                  <a:lumMod val="50000"/>
                </a:schemeClr>
              </a:solidFill>
            </a:endParaRPr>
          </a:p>
          <a:p>
            <a:endParaRPr lang="en-US" dirty="0"/>
          </a:p>
        </p:txBody>
      </p:sp>
    </p:spTree>
    <p:extLst>
      <p:ext uri="{BB962C8B-B14F-4D97-AF65-F5344CB8AC3E}">
        <p14:creationId xmlns:p14="http://schemas.microsoft.com/office/powerpoint/2010/main" val="358724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06401"/>
            <a:ext cx="11874500" cy="6131422"/>
          </a:xfrm>
          <a:prstGeom prst="rect">
            <a:avLst/>
          </a:prstGeom>
        </p:spPr>
        <p:txBody>
          <a:bodyPr wrap="square">
            <a:spAutoFit/>
          </a:bodyPr>
          <a:lstStyle/>
          <a:p>
            <a:pPr>
              <a:lnSpc>
                <a:spcPct val="107000"/>
              </a:lnSpc>
              <a:spcAft>
                <a:spcPts val="800"/>
              </a:spcAft>
            </a:pPr>
            <a:r>
              <a:rPr lang="en-US" b="1" u="sng" dirty="0">
                <a:solidFill>
                  <a:srgbClr val="002060"/>
                </a:solidFill>
                <a:latin typeface="Calibri" panose="020F0502020204030204" pitchFamily="34" charset="0"/>
                <a:ea typeface="Calibri" panose="020F0502020204030204" pitchFamily="34" charset="0"/>
                <a:cs typeface="Times New Roman" panose="02020603050405020304" pitchFamily="18" charset="0"/>
              </a:rPr>
              <a:t>Why </a:t>
            </a:r>
            <a:r>
              <a:rPr lang="en-US" b="1" u="sng"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Kafka?</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It has high reliability and can be scaled easily.</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rPr>
              <a:t>Kafka supports low latency message delivery and gives guarantee for </a:t>
            </a:r>
            <a:r>
              <a:rPr lang="en-US" b="1" dirty="0">
                <a:solidFill>
                  <a:schemeClr val="accent5">
                    <a:lumMod val="50000"/>
                  </a:schemeClr>
                </a:solidFill>
              </a:rPr>
              <a:t>fault tolerance </a:t>
            </a:r>
            <a:r>
              <a:rPr lang="en-US" dirty="0">
                <a:solidFill>
                  <a:schemeClr val="accent5">
                    <a:lumMod val="50000"/>
                  </a:schemeClr>
                </a:solidFill>
              </a:rPr>
              <a:t>in the presence of machine failures.</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It has </a:t>
            </a:r>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high throughput </a:t>
            </a: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and it can perform 2 millions writes per second.</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rPr>
              <a:t>Kafka </a:t>
            </a:r>
            <a:r>
              <a:rPr lang="en-US" b="1" dirty="0">
                <a:solidFill>
                  <a:schemeClr val="accent5">
                    <a:lumMod val="50000"/>
                  </a:schemeClr>
                </a:solidFill>
              </a:rPr>
              <a:t>persists all data </a:t>
            </a:r>
            <a:r>
              <a:rPr lang="en-US" dirty="0">
                <a:solidFill>
                  <a:schemeClr val="accent5">
                    <a:lumMod val="50000"/>
                  </a:schemeClr>
                </a:solidFill>
              </a:rPr>
              <a:t>to the disk so no data loss</a:t>
            </a:r>
            <a:r>
              <a:rPr lang="en-US" dirty="0" smtClean="0">
                <a:solidFill>
                  <a:schemeClr val="accent5">
                    <a:lumMod val="50000"/>
                  </a:schemeClr>
                </a:solidFill>
              </a:rPr>
              <a:t>.</a:t>
            </a:r>
          </a:p>
          <a:p>
            <a:pPr marL="285750" indent="-285750">
              <a:lnSpc>
                <a:spcPct val="107000"/>
              </a:lnSpc>
              <a:spcAft>
                <a:spcPts val="800"/>
              </a:spcAft>
              <a:buFont typeface="Arial" panose="020B0604020202020204" pitchFamily="34" charset="0"/>
              <a:buChar char="•"/>
            </a:pPr>
            <a:r>
              <a:rPr lang="en-US" b="1" dirty="0">
                <a:solidFill>
                  <a:schemeClr val="accent5">
                    <a:lumMod val="50000"/>
                  </a:schemeClr>
                </a:solidFill>
              </a:rPr>
              <a:t>Log Aggregation </a:t>
            </a:r>
            <a:r>
              <a:rPr lang="en-US" b="1" dirty="0" smtClean="0">
                <a:solidFill>
                  <a:schemeClr val="accent5">
                    <a:lumMod val="50000"/>
                  </a:schemeClr>
                </a:solidFill>
              </a:rPr>
              <a:t>Solution : </a:t>
            </a:r>
            <a:r>
              <a:rPr lang="en-US" dirty="0">
                <a:solidFill>
                  <a:schemeClr val="accent5">
                    <a:lumMod val="50000"/>
                  </a:schemeClr>
                </a:solidFill>
              </a:rPr>
              <a:t>Kafka can be used across an organization to collect logs from multiple services and make them available in a standard format to multiple con-</a:t>
            </a:r>
            <a:r>
              <a:rPr lang="en-US" dirty="0" err="1">
                <a:solidFill>
                  <a:schemeClr val="accent5">
                    <a:lumMod val="50000"/>
                  </a:schemeClr>
                </a:solidFill>
              </a:rPr>
              <a:t>sumers</a:t>
            </a:r>
            <a:r>
              <a:rPr lang="en-US" dirty="0" smtClean="0">
                <a:solidFill>
                  <a:schemeClr val="accent5">
                    <a:lumMod val="50000"/>
                  </a:schemeClr>
                </a:solidFill>
              </a:rPr>
              <a:t>.</a:t>
            </a:r>
          </a:p>
          <a:p>
            <a:pPr marL="285750" indent="-285750">
              <a:lnSpc>
                <a:spcPct val="107000"/>
              </a:lnSpc>
              <a:spcAft>
                <a:spcPts val="800"/>
              </a:spcAft>
              <a:buFont typeface="Arial" panose="020B0604020202020204" pitchFamily="34" charset="0"/>
              <a:buChar char="•"/>
            </a:pPr>
            <a:r>
              <a:rPr lang="en-US" b="1" dirty="0">
                <a:solidFill>
                  <a:schemeClr val="accent5">
                    <a:lumMod val="50000"/>
                  </a:schemeClr>
                </a:solidFill>
              </a:rPr>
              <a:t>Stream Processing</a:t>
            </a:r>
            <a:r>
              <a:rPr lang="en-US" dirty="0">
                <a:solidFill>
                  <a:schemeClr val="accent5">
                    <a:lumMod val="50000"/>
                  </a:schemeClr>
                </a:solidFill>
              </a:rPr>
              <a:t> </a:t>
            </a:r>
            <a:r>
              <a:rPr lang="en-US" dirty="0" smtClean="0">
                <a:solidFill>
                  <a:schemeClr val="accent5">
                    <a:lumMod val="50000"/>
                  </a:schemeClr>
                </a:solidFill>
              </a:rPr>
              <a:t>: </a:t>
            </a:r>
            <a:r>
              <a:rPr lang="en-US" dirty="0">
                <a:solidFill>
                  <a:schemeClr val="accent5">
                    <a:lumMod val="50000"/>
                  </a:schemeClr>
                </a:solidFill>
              </a:rPr>
              <a:t>Popular frameworks such as Storm and Spark Streaming read data from a topic, processes it, and write processed data to a new topic where it becomes available for users and applications. Kafka’s strong durability is also very useful in the context of stream processing</a:t>
            </a:r>
            <a:r>
              <a:rPr lang="en-US" dirty="0" smtClean="0">
                <a:solidFill>
                  <a:schemeClr val="accent5">
                    <a:lumMod val="50000"/>
                  </a:schemeClr>
                </a:solidFill>
              </a:rPr>
              <a:t>.</a:t>
            </a:r>
          </a:p>
          <a:p>
            <a:r>
              <a:rPr lang="en-US" dirty="0">
                <a:solidFill>
                  <a:schemeClr val="accent5">
                    <a:lumMod val="50000"/>
                  </a:schemeClr>
                </a:solidFill>
              </a:rPr>
              <a:t>Kafka is often used </a:t>
            </a:r>
            <a:r>
              <a:rPr lang="en-US" b="1" dirty="0">
                <a:solidFill>
                  <a:schemeClr val="accent5">
                    <a:lumMod val="50000"/>
                  </a:schemeClr>
                </a:solidFill>
              </a:rPr>
              <a:t>in real-time streaming data architectures</a:t>
            </a:r>
            <a:r>
              <a:rPr lang="en-US" dirty="0">
                <a:solidFill>
                  <a:schemeClr val="accent5">
                    <a:lumMod val="50000"/>
                  </a:schemeClr>
                </a:solidFill>
              </a:rPr>
              <a:t> to provide real-time </a:t>
            </a:r>
            <a:r>
              <a:rPr lang="en-US" dirty="0" smtClean="0">
                <a:solidFill>
                  <a:schemeClr val="accent5">
                    <a:lumMod val="50000"/>
                  </a:schemeClr>
                </a:solidFill>
              </a:rPr>
              <a:t>analytics. Kafka </a:t>
            </a:r>
            <a:r>
              <a:rPr lang="en-US" dirty="0">
                <a:solidFill>
                  <a:schemeClr val="accent5">
                    <a:lumMod val="50000"/>
                  </a:schemeClr>
                </a:solidFill>
              </a:rPr>
              <a:t>is used in use cases where JMS, </a:t>
            </a:r>
            <a:r>
              <a:rPr lang="en-US" dirty="0" err="1">
                <a:solidFill>
                  <a:schemeClr val="accent5">
                    <a:lumMod val="50000"/>
                  </a:schemeClr>
                </a:solidFill>
              </a:rPr>
              <a:t>RabbitMQ</a:t>
            </a:r>
            <a:r>
              <a:rPr lang="en-US" dirty="0">
                <a:solidFill>
                  <a:schemeClr val="accent5">
                    <a:lumMod val="50000"/>
                  </a:schemeClr>
                </a:solidFill>
              </a:rPr>
              <a:t>, and AMQP may not even be considered due to volume and responsiveness. </a:t>
            </a:r>
            <a:endParaRPr lang="en-US" dirty="0" smtClean="0">
              <a:solidFill>
                <a:schemeClr val="accent5">
                  <a:lumMod val="50000"/>
                </a:schemeClr>
              </a:solidFill>
            </a:endParaRPr>
          </a:p>
          <a:p>
            <a:endParaRPr lang="en-US" dirty="0">
              <a:solidFill>
                <a:schemeClr val="accent5">
                  <a:lumMod val="50000"/>
                </a:schemeClr>
              </a:solidFill>
            </a:endParaRPr>
          </a:p>
          <a:p>
            <a:r>
              <a:rPr lang="en-US" dirty="0">
                <a:solidFill>
                  <a:schemeClr val="accent5">
                    <a:lumMod val="50000"/>
                  </a:schemeClr>
                </a:solidFill>
              </a:rPr>
              <a:t>Kafka can work with </a:t>
            </a:r>
            <a:r>
              <a:rPr lang="en-US" dirty="0" smtClean="0">
                <a:solidFill>
                  <a:schemeClr val="accent5">
                    <a:lumMod val="50000"/>
                  </a:schemeClr>
                </a:solidFill>
              </a:rPr>
              <a:t>Flume,</a:t>
            </a:r>
            <a:r>
              <a:rPr lang="en-US" dirty="0">
                <a:solidFill>
                  <a:schemeClr val="accent5">
                    <a:lumMod val="50000"/>
                  </a:schemeClr>
                </a:solidFill>
              </a:rPr>
              <a:t> Spark Streaming, Storm, </a:t>
            </a:r>
            <a:r>
              <a:rPr lang="en-US" dirty="0" err="1">
                <a:solidFill>
                  <a:schemeClr val="accent5">
                    <a:lumMod val="50000"/>
                  </a:schemeClr>
                </a:solidFill>
              </a:rPr>
              <a:t>HBase</a:t>
            </a:r>
            <a:r>
              <a:rPr lang="en-US" dirty="0">
                <a:solidFill>
                  <a:schemeClr val="accent5">
                    <a:lumMod val="50000"/>
                  </a:schemeClr>
                </a:solidFill>
              </a:rPr>
              <a:t>, </a:t>
            </a:r>
            <a:r>
              <a:rPr lang="en-US" dirty="0" err="1">
                <a:solidFill>
                  <a:schemeClr val="accent5">
                    <a:lumMod val="50000"/>
                  </a:schemeClr>
                </a:solidFill>
              </a:rPr>
              <a:t>Flink</a:t>
            </a:r>
            <a:r>
              <a:rPr lang="en-US" dirty="0">
                <a:solidFill>
                  <a:schemeClr val="accent5">
                    <a:lumMod val="50000"/>
                  </a:schemeClr>
                </a:solidFill>
              </a:rPr>
              <a:t>, and Spark for real-time ingesting, analysis and processing of streaming data. Kafka is a data stream used to feed Hadoop </a:t>
            </a:r>
            <a:r>
              <a:rPr lang="en-US" dirty="0" err="1">
                <a:solidFill>
                  <a:schemeClr val="accent5">
                    <a:lumMod val="50000"/>
                  </a:schemeClr>
                </a:solidFill>
              </a:rPr>
              <a:t>BigData</a:t>
            </a:r>
            <a:r>
              <a:rPr lang="en-US" dirty="0">
                <a:solidFill>
                  <a:schemeClr val="accent5">
                    <a:lumMod val="50000"/>
                  </a:schemeClr>
                </a:solidFill>
              </a:rPr>
              <a:t> </a:t>
            </a:r>
            <a:r>
              <a:rPr lang="en-US" dirty="0" smtClean="0">
                <a:solidFill>
                  <a:schemeClr val="accent5">
                    <a:lumMod val="50000"/>
                  </a:schemeClr>
                </a:solidFill>
              </a:rPr>
              <a:t>systems. </a:t>
            </a:r>
            <a:r>
              <a:rPr lang="en-US" dirty="0">
                <a:solidFill>
                  <a:schemeClr val="accent5">
                    <a:lumMod val="50000"/>
                  </a:schemeClr>
                </a:solidFill>
              </a:rPr>
              <a:t>Kafka brokers support massive message streams for low-latency follow-up analysis in Hadoop or Spark. Also, Kafka Streaming (a subproject) can be used for real-time analytics.</a:t>
            </a:r>
          </a:p>
          <a:p>
            <a:pPr marL="285750" indent="-285750">
              <a:lnSpc>
                <a:spcPct val="107000"/>
              </a:lnSpc>
              <a:spcAft>
                <a:spcPts val="800"/>
              </a:spcAft>
              <a:buFont typeface="Arial" panose="020B0604020202020204" pitchFamily="34" charset="0"/>
              <a:buChar char="•"/>
            </a:pPr>
            <a:endParaRPr lang="en-US" dirty="0" smtClean="0">
              <a:solidFill>
                <a:schemeClr val="accent5">
                  <a:lumMod val="50000"/>
                </a:schemeClr>
              </a:solidFill>
            </a:endParaRPr>
          </a:p>
          <a:p>
            <a:pPr marL="285750" indent="-285750">
              <a:lnSpc>
                <a:spcPct val="107000"/>
              </a:lnSpc>
              <a:spcAft>
                <a:spcPts val="800"/>
              </a:spcAft>
              <a:buFont typeface="Arial" panose="020B0604020202020204" pitchFamily="34" charset="0"/>
              <a:buChar char="•"/>
            </a:pPr>
            <a:endParaRPr lang="en-US" dirty="0">
              <a:solidFill>
                <a:schemeClr val="accent5">
                  <a:lumMod val="50000"/>
                </a:schemeClr>
              </a:solidFill>
            </a:endParaRPr>
          </a:p>
        </p:txBody>
      </p:sp>
    </p:spTree>
    <p:extLst>
      <p:ext uri="{BB962C8B-B14F-4D97-AF65-F5344CB8AC3E}">
        <p14:creationId xmlns:p14="http://schemas.microsoft.com/office/powerpoint/2010/main" val="3838545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5909310"/>
          </a:xfrm>
          <a:prstGeom prst="rect">
            <a:avLst/>
          </a:prstGeom>
        </p:spPr>
        <p:txBody>
          <a:bodyPr wrap="square">
            <a:spAutoFit/>
          </a:bodyPr>
          <a:lstStyle/>
          <a:p>
            <a:endParaRPr lang="en-US" dirty="0" smtClean="0">
              <a:solidFill>
                <a:schemeClr val="accent5">
                  <a:lumMod val="50000"/>
                </a:schemeClr>
              </a:solidFill>
            </a:endParaRPr>
          </a:p>
          <a:p>
            <a:r>
              <a:rPr lang="en-US" dirty="0" smtClean="0">
                <a:solidFill>
                  <a:schemeClr val="accent5">
                    <a:lumMod val="50000"/>
                  </a:schemeClr>
                </a:solidFill>
              </a:rPr>
              <a:t>Consumer </a:t>
            </a:r>
            <a:r>
              <a:rPr lang="en-US" dirty="0">
                <a:solidFill>
                  <a:schemeClr val="accent5">
                    <a:lumMod val="50000"/>
                  </a:schemeClr>
                </a:solidFill>
              </a:rPr>
              <a:t>group is a multi-threaded or multi-machine consumption from Kafka topics.</a:t>
            </a:r>
          </a:p>
          <a:p>
            <a:endParaRPr lang="en-US" dirty="0">
              <a:solidFill>
                <a:schemeClr val="accent5">
                  <a:lumMod val="50000"/>
                </a:schemeClr>
              </a:solidFill>
            </a:endParaRPr>
          </a:p>
          <a:p>
            <a:r>
              <a:rPr lang="en-US" b="1" u="sng" dirty="0">
                <a:solidFill>
                  <a:schemeClr val="accent5">
                    <a:lumMod val="50000"/>
                  </a:schemeClr>
                </a:solidFill>
              </a:rPr>
              <a:t>Consumer </a:t>
            </a:r>
            <a:r>
              <a:rPr lang="en-US" b="1" u="sng" dirty="0" smtClean="0">
                <a:solidFill>
                  <a:schemeClr val="accent5">
                    <a:lumMod val="50000"/>
                  </a:schemeClr>
                </a:solidFill>
              </a:rPr>
              <a:t>Group</a:t>
            </a:r>
          </a:p>
          <a:p>
            <a:endParaRPr lang="en-US" b="1" u="sng" dirty="0">
              <a:solidFill>
                <a:schemeClr val="accent5">
                  <a:lumMod val="50000"/>
                </a:schemeClr>
              </a:solidFill>
            </a:endParaRPr>
          </a:p>
          <a:p>
            <a:pPr marL="285750" indent="-285750">
              <a:buFont typeface="Arial" panose="020B0604020202020204" pitchFamily="34" charset="0"/>
              <a:buChar char="•"/>
            </a:pPr>
            <a:r>
              <a:rPr lang="en-US" dirty="0">
                <a:solidFill>
                  <a:schemeClr val="accent5">
                    <a:lumMod val="50000"/>
                  </a:schemeClr>
                </a:solidFill>
              </a:rPr>
              <a:t>Consumers can join a group by using the samegroup.id.</a:t>
            </a:r>
          </a:p>
          <a:p>
            <a:pPr marL="285750" indent="-285750">
              <a:buFont typeface="Arial" panose="020B0604020202020204" pitchFamily="34" charset="0"/>
              <a:buChar char="•"/>
            </a:pPr>
            <a:endParaRPr lang="en-US" dirty="0">
              <a:solidFill>
                <a:schemeClr val="accent5">
                  <a:lumMod val="50000"/>
                </a:schemeClr>
              </a:solidFill>
            </a:endParaRPr>
          </a:p>
          <a:p>
            <a:pPr marL="285750" indent="-285750">
              <a:buFont typeface="Arial" panose="020B0604020202020204" pitchFamily="34" charset="0"/>
              <a:buChar char="•"/>
            </a:pPr>
            <a:r>
              <a:rPr lang="en-US" dirty="0">
                <a:solidFill>
                  <a:schemeClr val="accent5">
                    <a:lumMod val="50000"/>
                  </a:schemeClr>
                </a:solidFill>
              </a:rPr>
              <a:t>The maximum parallelism of a group is that the number of consumers in the group ← no of partitions.</a:t>
            </a:r>
          </a:p>
          <a:p>
            <a:pPr marL="285750" indent="-285750">
              <a:buFont typeface="Arial" panose="020B0604020202020204" pitchFamily="34" charset="0"/>
              <a:buChar char="•"/>
            </a:pPr>
            <a:endParaRPr lang="en-US" dirty="0">
              <a:solidFill>
                <a:schemeClr val="accent5">
                  <a:lumMod val="50000"/>
                </a:schemeClr>
              </a:solidFill>
            </a:endParaRPr>
          </a:p>
          <a:p>
            <a:pPr marL="285750" indent="-285750">
              <a:buFont typeface="Arial" panose="020B0604020202020204" pitchFamily="34" charset="0"/>
              <a:buChar char="•"/>
            </a:pPr>
            <a:r>
              <a:rPr lang="en-US" dirty="0">
                <a:solidFill>
                  <a:schemeClr val="accent5">
                    <a:lumMod val="50000"/>
                  </a:schemeClr>
                </a:solidFill>
              </a:rPr>
              <a:t>Kafka assigns the partitions of a topic to the consumer in a group, so that each partition is consumed by exactly one consumer in the group.</a:t>
            </a:r>
          </a:p>
          <a:p>
            <a:pPr marL="285750" indent="-285750">
              <a:buFont typeface="Arial" panose="020B0604020202020204" pitchFamily="34" charset="0"/>
              <a:buChar char="•"/>
            </a:pPr>
            <a:endParaRPr lang="en-US" dirty="0">
              <a:solidFill>
                <a:schemeClr val="accent5">
                  <a:lumMod val="50000"/>
                </a:schemeClr>
              </a:solidFill>
            </a:endParaRPr>
          </a:p>
          <a:p>
            <a:pPr marL="285750" indent="-285750">
              <a:buFont typeface="Arial" panose="020B0604020202020204" pitchFamily="34" charset="0"/>
              <a:buChar char="•"/>
            </a:pPr>
            <a:r>
              <a:rPr lang="en-US" dirty="0">
                <a:solidFill>
                  <a:schemeClr val="accent5">
                    <a:lumMod val="50000"/>
                  </a:schemeClr>
                </a:solidFill>
              </a:rPr>
              <a:t>Kafka guarantees that a message is only ever read by a single consumer in the group.</a:t>
            </a:r>
          </a:p>
          <a:p>
            <a:pPr marL="285750" indent="-285750">
              <a:buFont typeface="Arial" panose="020B0604020202020204" pitchFamily="34" charset="0"/>
              <a:buChar char="•"/>
            </a:pPr>
            <a:endParaRPr lang="en-US" dirty="0">
              <a:solidFill>
                <a:schemeClr val="accent5">
                  <a:lumMod val="50000"/>
                </a:schemeClr>
              </a:solidFill>
            </a:endParaRPr>
          </a:p>
          <a:p>
            <a:pPr marL="285750" indent="-285750">
              <a:buFont typeface="Arial" panose="020B0604020202020204" pitchFamily="34" charset="0"/>
              <a:buChar char="•"/>
            </a:pPr>
            <a:r>
              <a:rPr lang="en-US" dirty="0">
                <a:solidFill>
                  <a:schemeClr val="accent5">
                    <a:lumMod val="50000"/>
                  </a:schemeClr>
                </a:solidFill>
              </a:rPr>
              <a:t>Consumers can see the message in the order they were stored in the log.</a:t>
            </a:r>
          </a:p>
          <a:p>
            <a:endParaRPr lang="en-US" dirty="0">
              <a:solidFill>
                <a:schemeClr val="accent5">
                  <a:lumMod val="50000"/>
                </a:schemeClr>
              </a:solidFill>
            </a:endParaRPr>
          </a:p>
          <a:p>
            <a:r>
              <a:rPr lang="en-US" b="1" u="sng" dirty="0">
                <a:solidFill>
                  <a:schemeClr val="accent5">
                    <a:lumMod val="50000"/>
                  </a:schemeClr>
                </a:solidFill>
              </a:rPr>
              <a:t>Re-balancing of a </a:t>
            </a:r>
            <a:r>
              <a:rPr lang="en-US" b="1" u="sng" dirty="0" smtClean="0">
                <a:solidFill>
                  <a:schemeClr val="accent5">
                    <a:lumMod val="50000"/>
                  </a:schemeClr>
                </a:solidFill>
              </a:rPr>
              <a:t>Consumer</a:t>
            </a:r>
          </a:p>
          <a:p>
            <a:endParaRPr lang="en-US" b="1" u="sng" dirty="0">
              <a:solidFill>
                <a:schemeClr val="accent5">
                  <a:lumMod val="50000"/>
                </a:schemeClr>
              </a:solidFill>
            </a:endParaRPr>
          </a:p>
          <a:p>
            <a:r>
              <a:rPr lang="en-US" dirty="0">
                <a:solidFill>
                  <a:schemeClr val="accent5">
                    <a:lumMod val="50000"/>
                  </a:schemeClr>
                </a:solidFill>
              </a:rPr>
              <a:t>Adding more processes/threads will cause Kafka to re-balance. If any consumer or broker fails to send heartbeat to </a:t>
            </a:r>
            <a:r>
              <a:rPr lang="en-US" dirty="0" err="1">
                <a:solidFill>
                  <a:schemeClr val="accent5">
                    <a:lumMod val="50000"/>
                  </a:schemeClr>
                </a:solidFill>
              </a:rPr>
              <a:t>ZooKeeper</a:t>
            </a:r>
            <a:r>
              <a:rPr lang="en-US" dirty="0">
                <a:solidFill>
                  <a:schemeClr val="accent5">
                    <a:lumMod val="50000"/>
                  </a:schemeClr>
                </a:solidFill>
              </a:rPr>
              <a:t>, then it can be re-configured via the Kafka cluster. During this re-balance, Kafka will assign available partitions to the available threads, possibly moving a partition to another process.</a:t>
            </a:r>
          </a:p>
        </p:txBody>
      </p:sp>
    </p:spTree>
    <p:extLst>
      <p:ext uri="{BB962C8B-B14F-4D97-AF65-F5344CB8AC3E}">
        <p14:creationId xmlns:p14="http://schemas.microsoft.com/office/powerpoint/2010/main" val="397963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undament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90" y="850900"/>
            <a:ext cx="11870095" cy="5816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0090" y="292100"/>
            <a:ext cx="11493500" cy="369332"/>
          </a:xfrm>
          <a:prstGeom prst="rect">
            <a:avLst/>
          </a:prstGeom>
          <a:noFill/>
        </p:spPr>
        <p:txBody>
          <a:bodyPr wrap="square" rtlCol="0">
            <a:spAutoFit/>
          </a:bodyPr>
          <a:lstStyle/>
          <a:p>
            <a:r>
              <a:rPr lang="en-US" b="1" u="sng" dirty="0" smtClean="0">
                <a:solidFill>
                  <a:schemeClr val="accent5">
                    <a:lumMod val="50000"/>
                  </a:schemeClr>
                </a:solidFill>
              </a:rPr>
              <a:t>Kafka Architecture</a:t>
            </a:r>
            <a:endParaRPr lang="en-US" b="1" u="sng" dirty="0">
              <a:solidFill>
                <a:schemeClr val="accent5">
                  <a:lumMod val="50000"/>
                </a:schemeClr>
              </a:solidFill>
            </a:endParaRPr>
          </a:p>
        </p:txBody>
      </p:sp>
    </p:spTree>
    <p:extLst>
      <p:ext uri="{BB962C8B-B14F-4D97-AF65-F5344CB8AC3E}">
        <p14:creationId xmlns:p14="http://schemas.microsoft.com/office/powerpoint/2010/main" val="426987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descr="Image result for kafka repl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313899"/>
            <a:ext cx="12187238" cy="717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849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300" y="127000"/>
            <a:ext cx="11734800" cy="6270435"/>
          </a:xfrm>
          <a:prstGeom prst="rect">
            <a:avLst/>
          </a:prstGeom>
        </p:spPr>
        <p:txBody>
          <a:bodyPr wrap="square">
            <a:spAutoFit/>
          </a:bodyPr>
          <a:lstStyle/>
          <a:p>
            <a:pPr>
              <a:lnSpc>
                <a:spcPct val="107000"/>
              </a:lnSpc>
              <a:spcAft>
                <a:spcPts val="800"/>
              </a:spcAft>
            </a:pPr>
            <a:r>
              <a:rPr lang="en-US" b="1" u="sng"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Use cases:</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Used as a </a:t>
            </a:r>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log aggregator</a:t>
            </a: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collect logs from different micro services.</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It is used in </a:t>
            </a:r>
            <a:r>
              <a:rPr lang="en-US"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zipkin</a:t>
            </a: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which is a distributed tracing system.</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It consume </a:t>
            </a:r>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real time data</a:t>
            </a: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Used for event sourcing in </a:t>
            </a:r>
            <a:r>
              <a:rPr lang="en-US"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microservices</a:t>
            </a:r>
            <a:r>
              <a:rPr lang="en-US"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rPr>
              <a:t>t has the ability to handle a large number of diverse consumers</a:t>
            </a:r>
            <a:r>
              <a:rPr lang="en-US" dirty="0" smtClean="0">
                <a:solidFill>
                  <a:schemeClr val="accent5">
                    <a:lumMod val="50000"/>
                  </a:schemeClr>
                </a:solidFill>
              </a:rPr>
              <a:t>.</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rPr>
              <a:t>Kafka is very fast, performs </a:t>
            </a:r>
            <a:r>
              <a:rPr lang="en-US" b="1" dirty="0">
                <a:solidFill>
                  <a:schemeClr val="accent5">
                    <a:lumMod val="50000"/>
                  </a:schemeClr>
                </a:solidFill>
              </a:rPr>
              <a:t>2 million writes/sec</a:t>
            </a:r>
            <a:r>
              <a:rPr lang="en-US" dirty="0" smtClean="0">
                <a:solidFill>
                  <a:schemeClr val="accent5">
                    <a:lumMod val="50000"/>
                  </a:schemeClr>
                </a:solidFill>
              </a:rPr>
              <a:t>.</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rPr>
              <a:t> Kafka </a:t>
            </a:r>
            <a:r>
              <a:rPr lang="en-US" b="1" dirty="0">
                <a:solidFill>
                  <a:schemeClr val="accent5">
                    <a:lumMod val="50000"/>
                  </a:schemeClr>
                </a:solidFill>
              </a:rPr>
              <a:t>persists all data to the disk</a:t>
            </a:r>
            <a:r>
              <a:rPr lang="en-US" dirty="0">
                <a:solidFill>
                  <a:schemeClr val="accent5">
                    <a:lumMod val="50000"/>
                  </a:schemeClr>
                </a:solidFill>
              </a:rPr>
              <a:t>, which essentially means that all the writes go to the page cache of the OS (RAM</a:t>
            </a:r>
            <a:r>
              <a:rPr lang="en-US" dirty="0" smtClean="0">
                <a:solidFill>
                  <a:schemeClr val="accent5">
                    <a:lumMod val="50000"/>
                  </a:schemeClr>
                </a:solidFill>
              </a:rPr>
              <a:t>).</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rPr>
              <a:t>Kafka can serve as a kind of external commit-log for a distributed system. The log helps replicate data between nodes and acts as a re-syncing mechanism for failed nodes to restore their </a:t>
            </a:r>
            <a:r>
              <a:rPr lang="en-US" dirty="0" smtClean="0">
                <a:solidFill>
                  <a:schemeClr val="accent5">
                    <a:lumMod val="50000"/>
                  </a:schemeClr>
                </a:solidFill>
              </a:rPr>
              <a:t>data.</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rPr>
              <a:t>I</a:t>
            </a:r>
            <a:r>
              <a:rPr lang="en-US" dirty="0" smtClean="0">
                <a:solidFill>
                  <a:schemeClr val="accent5">
                    <a:lumMod val="50000"/>
                  </a:schemeClr>
                </a:solidFill>
              </a:rPr>
              <a:t>ngesting </a:t>
            </a:r>
            <a:r>
              <a:rPr lang="en-US" dirty="0">
                <a:solidFill>
                  <a:schemeClr val="accent5">
                    <a:lumMod val="50000"/>
                  </a:schemeClr>
                </a:solidFill>
              </a:rPr>
              <a:t>data into </a:t>
            </a:r>
            <a:r>
              <a:rPr lang="en-US" dirty="0" smtClean="0">
                <a:solidFill>
                  <a:schemeClr val="accent5">
                    <a:lumMod val="50000"/>
                  </a:schemeClr>
                </a:solidFill>
              </a:rPr>
              <a:t>Hadoop</a:t>
            </a:r>
          </a:p>
          <a:p>
            <a:pPr marL="285750" indent="-285750">
              <a:lnSpc>
                <a:spcPct val="107000"/>
              </a:lnSpc>
              <a:spcAft>
                <a:spcPts val="800"/>
              </a:spcAft>
              <a:buFont typeface="Arial" panose="020B0604020202020204" pitchFamily="34" charset="0"/>
              <a:buChar char="•"/>
            </a:pPr>
            <a:r>
              <a:rPr lang="en-US" b="1" dirty="0" smtClean="0">
                <a:solidFill>
                  <a:schemeClr val="accent5">
                    <a:lumMod val="50000"/>
                  </a:schemeClr>
                </a:solidFill>
              </a:rPr>
              <a:t>Guaranteed </a:t>
            </a:r>
            <a:r>
              <a:rPr lang="en-US" b="1" dirty="0">
                <a:solidFill>
                  <a:schemeClr val="accent5">
                    <a:lumMod val="50000"/>
                  </a:schemeClr>
                </a:solidFill>
              </a:rPr>
              <a:t>distributed commit log for in-memory computing</a:t>
            </a:r>
            <a:r>
              <a:rPr lang="en-US" dirty="0">
                <a:solidFill>
                  <a:schemeClr val="accent5">
                    <a:lumMod val="50000"/>
                  </a:schemeClr>
                </a:solidFill>
              </a:rPr>
              <a:t> (</a:t>
            </a:r>
            <a:r>
              <a:rPr lang="en-US" dirty="0" err="1">
                <a:solidFill>
                  <a:schemeClr val="accent5">
                    <a:lumMod val="50000"/>
                  </a:schemeClr>
                </a:solidFill>
              </a:rPr>
              <a:t>microservices</a:t>
            </a:r>
            <a:r>
              <a:rPr lang="en-US" dirty="0" smtClean="0">
                <a:solidFill>
                  <a:schemeClr val="accent5">
                    <a:lumMod val="50000"/>
                  </a:schemeClr>
                </a:solidFill>
              </a:rPr>
              <a:t>)</a:t>
            </a:r>
          </a:p>
          <a:p>
            <a:pPr marL="285750" indent="-285750">
              <a:lnSpc>
                <a:spcPct val="107000"/>
              </a:lnSpc>
              <a:spcAft>
                <a:spcPts val="800"/>
              </a:spcAft>
              <a:buFont typeface="Arial" panose="020B0604020202020204" pitchFamily="34" charset="0"/>
              <a:buChar char="•"/>
            </a:pPr>
            <a:r>
              <a:rPr lang="en-US" dirty="0">
                <a:solidFill>
                  <a:schemeClr val="accent5">
                    <a:lumMod val="50000"/>
                  </a:schemeClr>
                </a:solidFill>
              </a:rPr>
              <a:t>S</a:t>
            </a:r>
            <a:r>
              <a:rPr lang="en-US" dirty="0" smtClean="0">
                <a:solidFill>
                  <a:schemeClr val="accent5">
                    <a:lumMod val="50000"/>
                  </a:schemeClr>
                </a:solidFill>
              </a:rPr>
              <a:t>tream </a:t>
            </a:r>
            <a:r>
              <a:rPr lang="en-US" dirty="0">
                <a:solidFill>
                  <a:schemeClr val="accent5">
                    <a:lumMod val="50000"/>
                  </a:schemeClr>
                </a:solidFill>
              </a:rPr>
              <a:t>processing, website activity </a:t>
            </a:r>
            <a:r>
              <a:rPr lang="en-US" dirty="0" smtClean="0">
                <a:solidFill>
                  <a:schemeClr val="accent5">
                    <a:lumMod val="50000"/>
                  </a:schemeClr>
                </a:solidFill>
              </a:rPr>
              <a:t>tracking</a:t>
            </a:r>
            <a:r>
              <a:rPr lang="en-US" dirty="0">
                <a:solidFill>
                  <a:schemeClr val="accent5">
                    <a:lumMod val="50000"/>
                  </a:schemeClr>
                </a:solidFill>
              </a:rPr>
              <a:t>,</a:t>
            </a:r>
            <a:r>
              <a:rPr lang="en-US" b="1" dirty="0" smtClean="0">
                <a:solidFill>
                  <a:schemeClr val="accent5">
                    <a:lumMod val="50000"/>
                  </a:schemeClr>
                </a:solidFill>
              </a:rPr>
              <a:t> </a:t>
            </a:r>
            <a:r>
              <a:rPr lang="en-US" b="1" dirty="0">
                <a:solidFill>
                  <a:schemeClr val="accent5">
                    <a:lumMod val="50000"/>
                  </a:schemeClr>
                </a:solidFill>
              </a:rPr>
              <a:t>metrics collection</a:t>
            </a:r>
            <a:endParaRPr lang="en-US" b="1" dirty="0" smtClean="0">
              <a:solidFill>
                <a:schemeClr val="accent5">
                  <a:lumMod val="50000"/>
                </a:schemeClr>
              </a:solidFill>
            </a:endParaRPr>
          </a:p>
          <a:p>
            <a:pPr marL="285750" indent="-285750">
              <a:lnSpc>
                <a:spcPct val="107000"/>
              </a:lnSpc>
              <a:spcAft>
                <a:spcPts val="800"/>
              </a:spcAft>
              <a:buFont typeface="Arial" panose="020B0604020202020204" pitchFamily="34" charset="0"/>
              <a:buChar char="•"/>
            </a:pPr>
            <a:endParaRPr lang="en-US" b="1" dirty="0">
              <a:solidFill>
                <a:schemeClr val="accent5">
                  <a:lumMod val="50000"/>
                </a:schemeClr>
              </a:solidFill>
            </a:endParaRPr>
          </a:p>
          <a:p>
            <a:pPr>
              <a:lnSpc>
                <a:spcPct val="107000"/>
              </a:lnSpc>
              <a:spcAft>
                <a:spcPts val="800"/>
              </a:spcAft>
            </a:pPr>
            <a:endParaRPr lang="en-US" dirty="0" smtClean="0">
              <a:solidFill>
                <a:srgbClr val="1F3864"/>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754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139700"/>
            <a:ext cx="11709400" cy="6635278"/>
          </a:xfrm>
          <a:prstGeom prst="rect">
            <a:avLst/>
          </a:prstGeom>
        </p:spPr>
        <p:txBody>
          <a:bodyPr wrap="square">
            <a:spAutoFit/>
          </a:bodyPr>
          <a:lstStyle/>
          <a:p>
            <a:pPr>
              <a:lnSpc>
                <a:spcPct val="107000"/>
              </a:lnSpc>
              <a:spcAft>
                <a:spcPts val="800"/>
              </a:spcAft>
            </a:pPr>
            <a:r>
              <a:rPr lang="en-US" b="1" dirty="0" smtClean="0">
                <a:solidFill>
                  <a:srgbClr val="1F3864"/>
                </a:solidFill>
                <a:latin typeface="Calibri" panose="020F0502020204030204" pitchFamily="34" charset="0"/>
                <a:ea typeface="Calibri" panose="020F0502020204030204" pitchFamily="34" charset="0"/>
                <a:cs typeface="Times New Roman" panose="02020603050405020304" pitchFamily="18" charset="0"/>
              </a:rPr>
              <a:t>Terminologies Of Kafka</a:t>
            </a:r>
          </a:p>
          <a:p>
            <a:pPr>
              <a:lnSpc>
                <a:spcPct val="107000"/>
              </a:lnSpc>
              <a:spcAft>
                <a:spcPts val="800"/>
              </a:spcAft>
            </a:pPr>
            <a:r>
              <a:rPr lang="en-US" b="1" u="sng" dirty="0" smtClean="0">
                <a:solidFill>
                  <a:srgbClr val="1F3864"/>
                </a:solidFill>
                <a:latin typeface="Calibri" panose="020F0502020204030204" pitchFamily="34" charset="0"/>
                <a:ea typeface="Calibri" panose="020F0502020204030204" pitchFamily="34" charset="0"/>
                <a:cs typeface="Times New Roman" panose="02020603050405020304" pitchFamily="18" charset="0"/>
              </a:rPr>
              <a:t>What </a:t>
            </a:r>
            <a:r>
              <a:rPr lang="en-US" b="1" u="sng" dirty="0">
                <a:solidFill>
                  <a:srgbClr val="1F3864"/>
                </a:solidFill>
                <a:latin typeface="Calibri" panose="020F0502020204030204" pitchFamily="34" charset="0"/>
                <a:ea typeface="Calibri" panose="020F0502020204030204" pitchFamily="34" charset="0"/>
                <a:cs typeface="Times New Roman" panose="02020603050405020304" pitchFamily="18" charset="0"/>
              </a:rPr>
              <a:t>is a </a:t>
            </a:r>
            <a:r>
              <a:rPr lang="en-US" b="1" u="sng" dirty="0" err="1">
                <a:solidFill>
                  <a:srgbClr val="1F3864"/>
                </a:solidFill>
                <a:latin typeface="Calibri" panose="020F0502020204030204" pitchFamily="34" charset="0"/>
                <a:ea typeface="Calibri" panose="020F0502020204030204" pitchFamily="34" charset="0"/>
                <a:cs typeface="Times New Roman" panose="02020603050405020304" pitchFamily="18" charset="0"/>
              </a:rPr>
              <a:t>kafka</a:t>
            </a:r>
            <a:r>
              <a:rPr lang="en-US" b="1" u="sng" dirty="0">
                <a:solidFill>
                  <a:srgbClr val="1F3864"/>
                </a:solidFill>
                <a:latin typeface="Calibri" panose="020F0502020204030204" pitchFamily="34" charset="0"/>
                <a:ea typeface="Calibri" panose="020F0502020204030204" pitchFamily="34" charset="0"/>
                <a:cs typeface="Times New Roman" panose="02020603050405020304" pitchFamily="18" charset="0"/>
              </a:rPr>
              <a:t> cluster?</a:t>
            </a:r>
            <a:endParaRPr lang="en-US"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1F3864"/>
                </a:solidFill>
                <a:latin typeface="Calibri" panose="020F0502020204030204" pitchFamily="34" charset="0"/>
                <a:ea typeface="Calibri" panose="020F0502020204030204" pitchFamily="34" charset="0"/>
                <a:cs typeface="Times New Roman" panose="02020603050405020304" pitchFamily="18" charset="0"/>
              </a:rPr>
              <a:t>Kafka cluster is a cluster that has n number of </a:t>
            </a:r>
            <a:r>
              <a:rPr lang="en-US" dirty="0" err="1">
                <a:solidFill>
                  <a:srgbClr val="1F3864"/>
                </a:solidFill>
                <a:latin typeface="Calibri" panose="020F0502020204030204" pitchFamily="34" charset="0"/>
                <a:ea typeface="Calibri" panose="020F0502020204030204" pitchFamily="34" charset="0"/>
                <a:cs typeface="Times New Roman" panose="02020603050405020304" pitchFamily="18" charset="0"/>
              </a:rPr>
              <a:t>kafka</a:t>
            </a:r>
            <a:r>
              <a:rPr lang="en-US" dirty="0">
                <a:solidFill>
                  <a:srgbClr val="1F3864"/>
                </a:solidFill>
                <a:latin typeface="Calibri" panose="020F0502020204030204" pitchFamily="34" charset="0"/>
                <a:ea typeface="Calibri" panose="020F0502020204030204" pitchFamily="34" charset="0"/>
                <a:cs typeface="Times New Roman" panose="02020603050405020304" pitchFamily="18" charset="0"/>
              </a:rPr>
              <a:t> services running in it i.e. these are individual servers. These individual servers are called </a:t>
            </a:r>
            <a:r>
              <a:rPr lang="en-US" dirty="0" smtClean="0">
                <a:solidFill>
                  <a:srgbClr val="1F3864"/>
                </a:solidFill>
                <a:latin typeface="Calibri" panose="020F0502020204030204" pitchFamily="34" charset="0"/>
                <a:ea typeface="Calibri" panose="020F0502020204030204" pitchFamily="34" charset="0"/>
                <a:cs typeface="Times New Roman" panose="02020603050405020304" pitchFamily="18" charset="0"/>
              </a:rPr>
              <a:t>as </a:t>
            </a:r>
            <a:r>
              <a:rPr lang="en-US" dirty="0">
                <a:solidFill>
                  <a:srgbClr val="1F3864"/>
                </a:solidFill>
                <a:latin typeface="Calibri" panose="020F0502020204030204" pitchFamily="34" charset="0"/>
                <a:ea typeface="Calibri" panose="020F0502020204030204" pitchFamily="34" charset="0"/>
                <a:cs typeface="Times New Roman" panose="02020603050405020304" pitchFamily="18" charset="0"/>
              </a:rPr>
              <a:t>brokers. If a cluster has more than 1 broker, then it is known as Kafka cluster. We can add new broker very easily into a </a:t>
            </a:r>
            <a:r>
              <a:rPr lang="en-US" dirty="0" err="1">
                <a:solidFill>
                  <a:srgbClr val="1F3864"/>
                </a:solidFill>
                <a:latin typeface="Calibri" panose="020F0502020204030204" pitchFamily="34" charset="0"/>
                <a:ea typeface="Calibri" panose="020F0502020204030204" pitchFamily="34" charset="0"/>
                <a:cs typeface="Times New Roman" panose="02020603050405020304" pitchFamily="18" charset="0"/>
              </a:rPr>
              <a:t>kafka</a:t>
            </a:r>
            <a:r>
              <a:rPr lang="en-US" dirty="0">
                <a:solidFill>
                  <a:srgbClr val="1F3864"/>
                </a:solidFill>
                <a:latin typeface="Calibri" panose="020F0502020204030204" pitchFamily="34" charset="0"/>
                <a:ea typeface="Calibri" panose="020F0502020204030204" pitchFamily="34" charset="0"/>
                <a:cs typeface="Times New Roman" panose="02020603050405020304" pitchFamily="18" charset="0"/>
              </a:rPr>
              <a:t> cluster. These broker can scale individually and easily add a new broker into </a:t>
            </a:r>
            <a:r>
              <a:rPr lang="en-US" dirty="0" smtClean="0">
                <a:solidFill>
                  <a:srgbClr val="1F3864"/>
                </a:solidFill>
                <a:latin typeface="Calibri" panose="020F0502020204030204" pitchFamily="34" charset="0"/>
                <a:ea typeface="Calibri" panose="020F0502020204030204" pitchFamily="34" charset="0"/>
                <a:cs typeface="Times New Roman" panose="02020603050405020304" pitchFamily="18" charset="0"/>
              </a:rPr>
              <a:t>cluster.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dirty="0">
                <a:solidFill>
                  <a:srgbClr val="1F3864"/>
                </a:solidFill>
                <a:latin typeface="Calibri" panose="020F0502020204030204" pitchFamily="34" charset="0"/>
                <a:ea typeface="Calibri" panose="020F0502020204030204" pitchFamily="34" charset="0"/>
                <a:cs typeface="Times New Roman" panose="02020603050405020304" pitchFamily="18" charset="0"/>
              </a:rPr>
              <a:t>What is a zoo keeper?</a:t>
            </a:r>
            <a:endParaRPr lang="en-US"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solidFill>
                  <a:srgbClr val="1F3864"/>
                </a:solidFill>
                <a:latin typeface="Calibri" panose="020F0502020204030204" pitchFamily="34" charset="0"/>
                <a:ea typeface="Calibri" panose="020F0502020204030204" pitchFamily="34" charset="0"/>
                <a:cs typeface="Times New Roman" panose="02020603050405020304" pitchFamily="18" charset="0"/>
              </a:rPr>
              <a:t>Zookeeper </a:t>
            </a:r>
            <a:r>
              <a:rPr lang="en-US" dirty="0">
                <a:solidFill>
                  <a:srgbClr val="1F3864"/>
                </a:solidFill>
                <a:latin typeface="Calibri" panose="020F0502020204030204" pitchFamily="34" charset="0"/>
                <a:ea typeface="Calibri" panose="020F0502020204030204" pitchFamily="34" charset="0"/>
                <a:cs typeface="Times New Roman" panose="02020603050405020304" pitchFamily="18" charset="0"/>
              </a:rPr>
              <a:t>is used for service registry that registers all these </a:t>
            </a:r>
            <a:r>
              <a:rPr lang="en-US" dirty="0" err="1">
                <a:solidFill>
                  <a:srgbClr val="1F3864"/>
                </a:solidFill>
                <a:latin typeface="Calibri" panose="020F0502020204030204" pitchFamily="34" charset="0"/>
                <a:ea typeface="Calibri" panose="020F0502020204030204" pitchFamily="34" charset="0"/>
                <a:cs typeface="Times New Roman" panose="02020603050405020304" pitchFamily="18" charset="0"/>
              </a:rPr>
              <a:t>kafka</a:t>
            </a:r>
            <a:r>
              <a:rPr lang="en-US" dirty="0">
                <a:solidFill>
                  <a:srgbClr val="1F3864"/>
                </a:solidFill>
                <a:latin typeface="Calibri" panose="020F0502020204030204" pitchFamily="34" charset="0"/>
                <a:ea typeface="Calibri" panose="020F0502020204030204" pitchFamily="34" charset="0"/>
                <a:cs typeface="Times New Roman" panose="02020603050405020304" pitchFamily="18" charset="0"/>
              </a:rPr>
              <a:t> service brokers and it plays the part of routing the requests from producer or consumer to the brokers. All data is actually stored in the zoo keeper and is replicated in the partition.  This way data is not lost and if a cluster goes down. Zoo keeper has the record and will replicate immediately. This gives zero downtime for </a:t>
            </a:r>
            <a:r>
              <a:rPr lang="en-US" dirty="0" err="1">
                <a:solidFill>
                  <a:srgbClr val="1F3864"/>
                </a:solidFill>
                <a:latin typeface="Calibri" panose="020F0502020204030204" pitchFamily="34" charset="0"/>
                <a:ea typeface="Calibri" panose="020F0502020204030204" pitchFamily="34" charset="0"/>
                <a:cs typeface="Times New Roman" panose="02020603050405020304" pitchFamily="18" charset="0"/>
              </a:rPr>
              <a:t>kafka</a:t>
            </a:r>
            <a:r>
              <a:rPr lang="en-US" dirty="0">
                <a:solidFill>
                  <a:srgbClr val="1F3864"/>
                </a:solidFill>
                <a:latin typeface="Calibri" panose="020F0502020204030204" pitchFamily="34" charset="0"/>
                <a:ea typeface="Calibri" panose="020F0502020204030204" pitchFamily="34" charset="0"/>
                <a:cs typeface="Times New Roman" panose="02020603050405020304" pitchFamily="18" charset="0"/>
              </a:rPr>
              <a:t> clusters</a:t>
            </a:r>
            <a:r>
              <a:rPr lang="en-US" dirty="0" smtClean="0">
                <a:solidFill>
                  <a:srgbClr val="1F3864"/>
                </a:solidFill>
                <a:latin typeface="Calibri" panose="020F0502020204030204" pitchFamily="34" charset="0"/>
                <a:ea typeface="Calibri" panose="020F0502020204030204" pitchFamily="34" charset="0"/>
                <a:cs typeface="Times New Roman" panose="02020603050405020304" pitchFamily="18" charset="0"/>
              </a:rPr>
              <a:t>.</a:t>
            </a:r>
          </a:p>
          <a:p>
            <a:r>
              <a:rPr lang="en-US" b="1" u="sng" dirty="0">
                <a:solidFill>
                  <a:schemeClr val="accent5">
                    <a:lumMod val="50000"/>
                  </a:schemeClr>
                </a:solidFill>
              </a:rPr>
              <a:t>What is a topic?</a:t>
            </a:r>
            <a:endParaRPr lang="en-US" u="sng" dirty="0">
              <a:solidFill>
                <a:schemeClr val="accent5">
                  <a:lumMod val="50000"/>
                </a:schemeClr>
              </a:solidFill>
            </a:endParaRPr>
          </a:p>
          <a:p>
            <a:r>
              <a:rPr lang="en-US" dirty="0">
                <a:solidFill>
                  <a:schemeClr val="accent5">
                    <a:lumMod val="50000"/>
                  </a:schemeClr>
                </a:solidFill>
              </a:rPr>
              <a:t>Topics are the message channels. </a:t>
            </a:r>
            <a:r>
              <a:rPr lang="en-US" b="1" dirty="0">
                <a:solidFill>
                  <a:schemeClr val="accent5">
                    <a:lumMod val="50000"/>
                  </a:schemeClr>
                </a:solidFill>
              </a:rPr>
              <a:t>Data is stored in topics.</a:t>
            </a:r>
          </a:p>
          <a:p>
            <a:r>
              <a:rPr lang="en-US" b="1" dirty="0" smtClean="0">
                <a:solidFill>
                  <a:schemeClr val="accent5">
                    <a:lumMod val="50000"/>
                  </a:schemeClr>
                </a:solidFill>
              </a:rPr>
              <a:t>A </a:t>
            </a:r>
            <a:r>
              <a:rPr lang="en-US" b="1" dirty="0">
                <a:solidFill>
                  <a:schemeClr val="accent5">
                    <a:lumMod val="50000"/>
                  </a:schemeClr>
                </a:solidFill>
              </a:rPr>
              <a:t>stream of messages belonging to a particular category is called a topic. </a:t>
            </a:r>
            <a:endParaRPr lang="en-US" b="1" dirty="0" smtClean="0">
              <a:solidFill>
                <a:schemeClr val="accent5">
                  <a:lumMod val="50000"/>
                </a:schemeClr>
              </a:solidFill>
            </a:endParaRPr>
          </a:p>
          <a:p>
            <a:r>
              <a:rPr lang="en-US" dirty="0" smtClean="0">
                <a:solidFill>
                  <a:schemeClr val="accent5">
                    <a:lumMod val="50000"/>
                  </a:schemeClr>
                </a:solidFill>
              </a:rPr>
              <a:t>Topics </a:t>
            </a:r>
            <a:r>
              <a:rPr lang="en-US" dirty="0">
                <a:solidFill>
                  <a:schemeClr val="accent5">
                    <a:lumMod val="50000"/>
                  </a:schemeClr>
                </a:solidFill>
              </a:rPr>
              <a:t>are split into partitions. For each topic, Kafka keeps a </a:t>
            </a:r>
            <a:r>
              <a:rPr lang="en-US" dirty="0" smtClean="0">
                <a:solidFill>
                  <a:schemeClr val="accent5">
                    <a:lumMod val="50000"/>
                  </a:schemeClr>
                </a:solidFill>
              </a:rPr>
              <a:t>minimum </a:t>
            </a:r>
            <a:r>
              <a:rPr lang="en-US" dirty="0">
                <a:solidFill>
                  <a:schemeClr val="accent5">
                    <a:lumMod val="50000"/>
                  </a:schemeClr>
                </a:solidFill>
              </a:rPr>
              <a:t>of one partition. Each such partition contains messages in an immutable ordered sequence. A partition is implemented as a set of segment files of equal sizes</a:t>
            </a:r>
            <a:r>
              <a:rPr lang="en-US" dirty="0" smtClean="0">
                <a:solidFill>
                  <a:schemeClr val="accent5">
                    <a:lumMod val="50000"/>
                  </a:schemeClr>
                </a:solidFill>
              </a:rPr>
              <a:t>.</a:t>
            </a:r>
          </a:p>
          <a:p>
            <a:endParaRPr lang="en-US" dirty="0">
              <a:solidFill>
                <a:schemeClr val="accent5">
                  <a:lumMod val="50000"/>
                </a:schemeClr>
              </a:solidFill>
            </a:endParaRPr>
          </a:p>
          <a:p>
            <a:r>
              <a:rPr lang="en-US" b="1" u="sng" dirty="0" smtClean="0">
                <a:solidFill>
                  <a:schemeClr val="accent5">
                    <a:lumMod val="50000"/>
                  </a:schemeClr>
                </a:solidFill>
              </a:rPr>
              <a:t>Poll</a:t>
            </a:r>
          </a:p>
          <a:p>
            <a:r>
              <a:rPr lang="en-US" dirty="0">
                <a:solidFill>
                  <a:schemeClr val="accent5">
                    <a:lumMod val="50000"/>
                  </a:schemeClr>
                </a:solidFill>
              </a:rPr>
              <a:t>A consumer is normally a long-running application. A consumer requests messages from Kafka by calling </a:t>
            </a:r>
            <a:r>
              <a:rPr lang="en-US" dirty="0" err="1">
                <a:solidFill>
                  <a:schemeClr val="accent5">
                    <a:lumMod val="50000"/>
                  </a:schemeClr>
                </a:solidFill>
              </a:rPr>
              <a:t>Consumer.poll</a:t>
            </a:r>
            <a:r>
              <a:rPr lang="en-US" dirty="0">
                <a:solidFill>
                  <a:schemeClr val="accent5">
                    <a:lumMod val="50000"/>
                  </a:schemeClr>
                </a:solidFill>
              </a:rPr>
              <a:t>(...) regularly. The consumer calls poll(), receives a batch of messages, processes them promptly, and then calls poll() again.</a:t>
            </a:r>
          </a:p>
          <a:p>
            <a:endParaRPr lang="en-US" dirty="0"/>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8697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266700"/>
            <a:ext cx="11633200" cy="6538457"/>
          </a:xfrm>
          <a:prstGeom prst="rect">
            <a:avLst/>
          </a:prstGeom>
        </p:spPr>
        <p:txBody>
          <a:bodyPr wrap="square">
            <a:spAutoFit/>
          </a:bodyPr>
          <a:lstStyle/>
          <a:p>
            <a:pPr>
              <a:lnSpc>
                <a:spcPct val="107000"/>
              </a:lnSpc>
              <a:spcAft>
                <a:spcPts val="800"/>
              </a:spcAft>
            </a:pPr>
            <a:r>
              <a:rPr lang="en-US"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Terminologies Of </a:t>
            </a:r>
            <a:r>
              <a:rPr lang="en-US" b="1"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Kafka</a:t>
            </a:r>
          </a:p>
          <a:p>
            <a:r>
              <a:rPr lang="en-US" b="1" u="sng" dirty="0">
                <a:solidFill>
                  <a:schemeClr val="accent5">
                    <a:lumMod val="50000"/>
                  </a:schemeClr>
                </a:solidFill>
              </a:rPr>
              <a:t>Partition</a:t>
            </a:r>
            <a:endParaRPr lang="en-US" u="sng" dirty="0">
              <a:solidFill>
                <a:schemeClr val="accent5">
                  <a:lumMod val="50000"/>
                </a:schemeClr>
              </a:solidFill>
            </a:endParaRPr>
          </a:p>
          <a:p>
            <a:r>
              <a:rPr lang="en-US" dirty="0">
                <a:solidFill>
                  <a:schemeClr val="accent5">
                    <a:lumMod val="50000"/>
                  </a:schemeClr>
                </a:solidFill>
              </a:rPr>
              <a:t>Topics may have many partitions, so it can handle an arbitrary amount of data</a:t>
            </a:r>
            <a:r>
              <a:rPr lang="en-US" dirty="0" smtClean="0">
                <a:solidFill>
                  <a:schemeClr val="accent5">
                    <a:lumMod val="50000"/>
                  </a:schemeClr>
                </a:solidFill>
              </a:rPr>
              <a:t>.</a:t>
            </a:r>
          </a:p>
          <a:p>
            <a:r>
              <a:rPr lang="en-US" dirty="0">
                <a:solidFill>
                  <a:schemeClr val="accent5">
                    <a:lumMod val="50000"/>
                  </a:schemeClr>
                </a:solidFill>
              </a:rPr>
              <a:t>A server can be partitioned into n number of memory chunks and this </a:t>
            </a:r>
            <a:r>
              <a:rPr lang="en-US" b="1" dirty="0">
                <a:solidFill>
                  <a:schemeClr val="accent5">
                    <a:lumMod val="50000"/>
                  </a:schemeClr>
                </a:solidFill>
              </a:rPr>
              <a:t>partition are linked to topics</a:t>
            </a:r>
            <a:r>
              <a:rPr lang="en-US" dirty="0">
                <a:solidFill>
                  <a:schemeClr val="accent5">
                    <a:lumMod val="50000"/>
                  </a:schemeClr>
                </a:solidFill>
              </a:rPr>
              <a:t>.</a:t>
            </a:r>
          </a:p>
          <a:p>
            <a:r>
              <a:rPr lang="en-US" b="1" dirty="0">
                <a:solidFill>
                  <a:schemeClr val="accent5">
                    <a:lumMod val="50000"/>
                  </a:schemeClr>
                </a:solidFill>
              </a:rPr>
              <a:t>Data is stored in the partition </a:t>
            </a:r>
            <a:r>
              <a:rPr lang="en-US" dirty="0">
                <a:solidFill>
                  <a:schemeClr val="accent5">
                    <a:lumMod val="50000"/>
                  </a:schemeClr>
                </a:solidFill>
              </a:rPr>
              <a:t>and if the partition is full then we can use another partition. </a:t>
            </a:r>
          </a:p>
          <a:p>
            <a:pPr>
              <a:lnSpc>
                <a:spcPct val="107000"/>
              </a:lnSpc>
              <a:spcAft>
                <a:spcPts val="800"/>
              </a:spcAft>
            </a:pPr>
            <a:r>
              <a:rPr lang="en-US" b="1" u="sng"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Partition </a:t>
            </a:r>
            <a:r>
              <a:rPr lang="en-US" b="1" u="sng"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offset</a:t>
            </a:r>
          </a:p>
          <a:p>
            <a:pPr>
              <a:lnSpc>
                <a:spcPct val="107000"/>
              </a:lnSpc>
              <a:spcAft>
                <a:spcPts val="800"/>
              </a:spcAft>
            </a:pPr>
            <a:r>
              <a:rPr lang="en-US"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Each </a:t>
            </a: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partitioned message has a unique sequence id called as offset</a:t>
            </a:r>
            <a:r>
              <a:rPr lang="en-US"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b="1" u="sng"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Replicas </a:t>
            </a:r>
            <a:r>
              <a:rPr lang="en-US" b="1" u="sng"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of partition</a:t>
            </a:r>
          </a:p>
          <a:p>
            <a:pPr>
              <a:lnSpc>
                <a:spcPct val="107000"/>
              </a:lnSpc>
              <a:spcAft>
                <a:spcPts val="800"/>
              </a:spcAft>
            </a:pPr>
            <a:r>
              <a:rPr lang="en-US"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Replicas </a:t>
            </a: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are nothing but backups of a partition. Replicas are never read or write data. They are used to prevent data loss</a:t>
            </a:r>
            <a:r>
              <a:rPr lang="en-US"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t>
            </a:r>
          </a:p>
          <a:p>
            <a:r>
              <a:rPr lang="en-US" b="1" u="sng" dirty="0" smtClean="0">
                <a:solidFill>
                  <a:schemeClr val="accent5">
                    <a:lumMod val="50000"/>
                  </a:schemeClr>
                </a:solidFill>
              </a:rPr>
              <a:t>What </a:t>
            </a:r>
            <a:r>
              <a:rPr lang="en-US" b="1" u="sng" dirty="0">
                <a:solidFill>
                  <a:schemeClr val="accent5">
                    <a:lumMod val="50000"/>
                  </a:schemeClr>
                </a:solidFill>
              </a:rPr>
              <a:t>is a consumer group?</a:t>
            </a:r>
            <a:endParaRPr lang="en-US" u="sng" dirty="0">
              <a:solidFill>
                <a:schemeClr val="accent5">
                  <a:lumMod val="50000"/>
                </a:schemeClr>
              </a:solidFill>
            </a:endParaRPr>
          </a:p>
          <a:p>
            <a:r>
              <a:rPr lang="en-US" dirty="0">
                <a:solidFill>
                  <a:schemeClr val="accent5">
                    <a:lumMod val="50000"/>
                  </a:schemeClr>
                </a:solidFill>
              </a:rPr>
              <a:t>Consumer group all the consumers together for better handling of throughput coming from the producers</a:t>
            </a:r>
            <a:r>
              <a:rPr lang="en-US" dirty="0" smtClean="0">
                <a:solidFill>
                  <a:schemeClr val="accent5">
                    <a:lumMod val="50000"/>
                  </a:schemeClr>
                </a:solidFill>
              </a:rPr>
              <a:t>.</a:t>
            </a:r>
          </a:p>
          <a:p>
            <a:r>
              <a:rPr lang="en-US" dirty="0">
                <a:solidFill>
                  <a:schemeClr val="accent5">
                    <a:lumMod val="50000"/>
                  </a:schemeClr>
                </a:solidFill>
              </a:rPr>
              <a:t>The main way we scale data consumption from a Kafka topic is by adding more consumers to a consumer group. It is common for Kafka consumers to do high-latency operations such as write to a database or a time-consuming computation on the data.</a:t>
            </a:r>
            <a:endParaRPr lang="en-US" dirty="0" smtClean="0">
              <a:solidFill>
                <a:schemeClr val="accent5">
                  <a:lumMod val="50000"/>
                </a:schemeClr>
              </a:solidFill>
            </a:endParaRPr>
          </a:p>
          <a:p>
            <a:r>
              <a:rPr lang="en-US" b="1" u="sng" dirty="0" smtClean="0">
                <a:solidFill>
                  <a:schemeClr val="accent5">
                    <a:lumMod val="50000"/>
                  </a:schemeClr>
                </a:solidFill>
              </a:rPr>
              <a:t>Who </a:t>
            </a:r>
            <a:r>
              <a:rPr lang="en-US" b="1" u="sng" dirty="0">
                <a:solidFill>
                  <a:schemeClr val="accent5">
                    <a:lumMod val="50000"/>
                  </a:schemeClr>
                </a:solidFill>
              </a:rPr>
              <a:t>can be a leader? What is the meaning of follower?</a:t>
            </a:r>
            <a:endParaRPr lang="en-US" u="sng" dirty="0">
              <a:solidFill>
                <a:schemeClr val="accent5">
                  <a:lumMod val="50000"/>
                </a:schemeClr>
              </a:solidFill>
            </a:endParaRPr>
          </a:p>
          <a:p>
            <a:r>
              <a:rPr lang="en-US" dirty="0">
                <a:solidFill>
                  <a:schemeClr val="accent5">
                    <a:lumMod val="50000"/>
                  </a:schemeClr>
                </a:solidFill>
              </a:rPr>
              <a:t>Leader node is responsible for all read and write operation on a given partition. Each partition has one server acting as a leader.</a:t>
            </a:r>
          </a:p>
          <a:p>
            <a:r>
              <a:rPr lang="en-US" dirty="0">
                <a:solidFill>
                  <a:schemeClr val="accent5">
                    <a:lumMod val="50000"/>
                  </a:schemeClr>
                </a:solidFill>
              </a:rPr>
              <a:t>Follower node just follows the leader instructions.</a:t>
            </a:r>
          </a:p>
          <a:p>
            <a:r>
              <a:rPr lang="en-US" dirty="0">
                <a:solidFill>
                  <a:schemeClr val="accent5">
                    <a:lumMod val="50000"/>
                  </a:schemeClr>
                </a:solidFill>
              </a:rPr>
              <a:t>In the leader fail one of the follower will act as a leader.  When a leader goes down, the follower immediately becomes a consumer, pulls the data and update into its own </a:t>
            </a:r>
            <a:r>
              <a:rPr lang="en-US" dirty="0" err="1">
                <a:solidFill>
                  <a:schemeClr val="accent5">
                    <a:lumMod val="50000"/>
                  </a:schemeClr>
                </a:solidFill>
              </a:rPr>
              <a:t>datastore</a:t>
            </a:r>
            <a:r>
              <a:rPr lang="en-US" dirty="0">
                <a:solidFill>
                  <a:schemeClr val="accent5">
                    <a:lumMod val="50000"/>
                  </a:schemeClr>
                </a:solidFill>
              </a:rPr>
              <a:t>.</a:t>
            </a:r>
          </a:p>
          <a:p>
            <a:pPr>
              <a:lnSpc>
                <a:spcPct val="107000"/>
              </a:lnSpc>
              <a:spcAft>
                <a:spcPts val="800"/>
              </a:spcAft>
            </a:pPr>
            <a:endParaRPr lang="en-US" dirty="0">
              <a:solidFill>
                <a:srgbClr val="1F3864"/>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320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0"/>
            <a:ext cx="12090399" cy="2308324"/>
          </a:xfrm>
          <a:prstGeom prst="rect">
            <a:avLst/>
          </a:prstGeom>
        </p:spPr>
        <p:txBody>
          <a:bodyPr wrap="square">
            <a:spAutoFit/>
          </a:bodyPr>
          <a:lstStyle/>
          <a:p>
            <a:r>
              <a:rPr lang="en-US" b="1" u="sng" dirty="0">
                <a:solidFill>
                  <a:schemeClr val="accent5">
                    <a:lumMod val="50000"/>
                  </a:schemeClr>
                </a:solidFill>
                <a:latin typeface="Verdana" panose="020B0604030504040204" pitchFamily="34" charset="0"/>
              </a:rPr>
              <a:t>Role of </a:t>
            </a:r>
            <a:r>
              <a:rPr lang="en-US" b="1" u="sng" dirty="0" err="1" smtClean="0">
                <a:solidFill>
                  <a:schemeClr val="accent5">
                    <a:lumMod val="50000"/>
                  </a:schemeClr>
                </a:solidFill>
                <a:latin typeface="Verdana" panose="020B0604030504040204" pitchFamily="34" charset="0"/>
              </a:rPr>
              <a:t>ZooKeeper</a:t>
            </a:r>
            <a:endParaRPr lang="en-US" b="1" u="sng" dirty="0" smtClean="0">
              <a:solidFill>
                <a:schemeClr val="accent5">
                  <a:lumMod val="50000"/>
                </a:schemeClr>
              </a:solidFill>
              <a:latin typeface="Verdana" panose="020B0604030504040204" pitchFamily="34" charset="0"/>
            </a:endParaRPr>
          </a:p>
          <a:p>
            <a:endParaRPr lang="en-US" b="1" u="sng" dirty="0" smtClean="0">
              <a:solidFill>
                <a:schemeClr val="accent5">
                  <a:lumMod val="50000"/>
                </a:schemeClr>
              </a:solidFill>
              <a:latin typeface="Verdana" panose="020B0604030504040204" pitchFamily="34" charset="0"/>
            </a:endParaRPr>
          </a:p>
          <a:p>
            <a:r>
              <a:rPr lang="en-US" dirty="0" smtClean="0">
                <a:solidFill>
                  <a:schemeClr val="accent5">
                    <a:lumMod val="50000"/>
                  </a:schemeClr>
                </a:solidFill>
              </a:rPr>
              <a:t>Critical </a:t>
            </a:r>
            <a:r>
              <a:rPr lang="en-US" dirty="0">
                <a:solidFill>
                  <a:schemeClr val="accent5">
                    <a:lumMod val="50000"/>
                  </a:schemeClr>
                </a:solidFill>
              </a:rPr>
              <a:t>information is stored in the Zookeeper and it normally replicates this data across its ensemble, failure of Kafka broker / Zookeeper does not affect the state of the Kafka cluster. Kafka will restore the state, once the Zookeeper restarts. This gives zero downtime for Kafka. The leader election between the Kafka broker is also done by using Zookeeper in the event of leader failure</a:t>
            </a:r>
            <a:r>
              <a:rPr lang="en-US" dirty="0" smtClean="0">
                <a:solidFill>
                  <a:schemeClr val="accent5">
                    <a:lumMod val="50000"/>
                  </a:schemeClr>
                </a:solidFill>
              </a:rPr>
              <a:t>.</a:t>
            </a:r>
          </a:p>
          <a:p>
            <a:endParaRPr lang="en-US" b="0" i="0" dirty="0">
              <a:solidFill>
                <a:srgbClr val="121214"/>
              </a:solidFill>
              <a:effectLst/>
              <a:latin typeface="Verdana" panose="020B0604030504040204" pitchFamily="34" charset="0"/>
            </a:endParaRPr>
          </a:p>
          <a:p>
            <a:endParaRPr lang="en-US" b="0" i="0" dirty="0">
              <a:solidFill>
                <a:srgbClr val="121214"/>
              </a:solidFill>
              <a:effectLst/>
              <a:latin typeface="Verdana" panose="020B0604030504040204" pitchFamily="34" charset="0"/>
            </a:endParaRPr>
          </a:p>
        </p:txBody>
      </p:sp>
      <p:pic>
        <p:nvPicPr>
          <p:cNvPr id="3078" name="Picture 6" descr="Clust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930400"/>
            <a:ext cx="11810999"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834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4311</TotalTime>
  <Words>2848</Words>
  <Application>Microsoft Office PowerPoint</Application>
  <PresentationFormat>Widescreen</PresentationFormat>
  <Paragraphs>342</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MS PGothic</vt:lpstr>
      <vt:lpstr>Arial</vt:lpstr>
      <vt:lpstr>Calibri</vt:lpstr>
      <vt:lpstr>Calibri Light</vt:lpstr>
      <vt:lpstr>Helvetica Neue</vt:lpstr>
      <vt:lpstr>Roboto</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Publicis Groupe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Kafka? Apache Kafka is a distributed publish-subscribe messaging system and a robust queue that can handle a high volume of data and enables you to pass messages from one end-point to another. Kafka is suitable for both offline and online message consumption. Kafka messages are persisted on the disk and replicated within the cluster to prevent data loss. Kafka is built on top of the ZooKeeper synchronization service.</dc:title>
  <dc:creator>Soumyadeep Saha</dc:creator>
  <cp:lastModifiedBy>Soumyadeep Saha</cp:lastModifiedBy>
  <cp:revision>146</cp:revision>
  <dcterms:created xsi:type="dcterms:W3CDTF">2019-02-15T10:13:48Z</dcterms:created>
  <dcterms:modified xsi:type="dcterms:W3CDTF">2019-05-03T12:02:33Z</dcterms:modified>
</cp:coreProperties>
</file>