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E74A66E-33C8-4C5B-BBA2-D723CB2E3E6F}">
  <a:tblStyle styleId="{EE74A66E-33C8-4C5B-BBA2-D723CB2E3E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TSansNarrow-regular.fntdata"/><Relationship Id="rId14" Type="http://schemas.openxmlformats.org/officeDocument/2006/relationships/slide" Target="slides/slide8.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slideMaster" Target="slideMasters/slideMaster1.xml"/><Relationship Id="rId19" Type="http://schemas.openxmlformats.org/officeDocument/2006/relationships/font" Target="fonts/OpenSans-italic.fntdata"/><Relationship Id="rId6" Type="http://schemas.openxmlformats.org/officeDocument/2006/relationships/notesMaster" Target="notesMasters/notesMaster1.xml"/><Relationship Id="rId18"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we are measuring the number of hops a DNS or Chord has to made to resolve all addresses. We can see that the number of hops are more in that of a chord implementation by around 0.5 on an average.</a:t>
            </a:r>
            <a:endParaRPr/>
          </a:p>
          <a:p>
            <a:pPr indent="0" lvl="0" marL="0">
              <a:spcBef>
                <a:spcPts val="0"/>
              </a:spcBef>
              <a:spcAft>
                <a:spcPts val="0"/>
              </a:spcAft>
              <a:buNone/>
            </a:pPr>
            <a:r>
              <a:t/>
            </a:r>
            <a:endParaRPr/>
          </a:p>
          <a:p>
            <a:pPr indent="0" lvl="0" marL="50800" marR="50800" rtl="0">
              <a:lnSpc>
                <a:spcPct val="121429"/>
              </a:lnSpc>
              <a:spcBef>
                <a:spcPts val="0"/>
              </a:spcBef>
              <a:spcAft>
                <a:spcPts val="0"/>
              </a:spcAft>
              <a:buNone/>
            </a:pPr>
            <a:r>
              <a:rPr lang="en" sz="1050"/>
              <a:t>Number of hops statistics:</a:t>
            </a:r>
            <a:br>
              <a:rPr lang="en" sz="1050"/>
            </a:br>
            <a:r>
              <a:rPr lang="en" sz="1050"/>
              <a:t>Mean: 4.30	Var: 1.04	Median: 4.00</a:t>
            </a:r>
            <a:br>
              <a:rPr lang="en" sz="1050"/>
            </a:br>
            <a:r>
              <a:rPr lang="en" sz="1050"/>
              <a:t>Max: 7.00	Min: 2.00</a:t>
            </a:r>
            <a:endParaRPr sz="1050"/>
          </a:p>
          <a:p>
            <a:pPr indent="0" lvl="0" marL="50800" marR="50800" rtl="0">
              <a:lnSpc>
                <a:spcPct val="121429"/>
              </a:lnSpc>
              <a:spcBef>
                <a:spcPts val="0"/>
              </a:spcBef>
              <a:spcAft>
                <a:spcPts val="0"/>
              </a:spcAft>
              <a:buNone/>
            </a:pPr>
            <a:r>
              <a:t/>
            </a:r>
            <a:endParaRPr sz="1050"/>
          </a:p>
          <a:p>
            <a:pPr indent="0" lvl="0" marL="0" rtl="0">
              <a:lnSpc>
                <a:spcPct val="115000"/>
              </a:lnSpc>
              <a:spcBef>
                <a:spcPts val="0"/>
              </a:spcBef>
              <a:spcAft>
                <a:spcPts val="0"/>
              </a:spcAft>
              <a:buNone/>
            </a:pPr>
            <a:r>
              <a:rPr lang="en" sz="1050"/>
              <a:t>Number of hops statistics:</a:t>
            </a:r>
            <a:br>
              <a:rPr lang="en" sz="1050"/>
            </a:br>
            <a:r>
              <a:rPr lang="en" sz="1050"/>
              <a:t>Mean: 3.86	Var: 0.54	Median: 4.00</a:t>
            </a:r>
            <a:br>
              <a:rPr lang="en" sz="1050"/>
            </a:br>
            <a:r>
              <a:rPr lang="en" sz="1050"/>
              <a:t>Max: 5.00	Min: 1.00</a:t>
            </a:r>
            <a:endParaRPr sz="1050"/>
          </a:p>
          <a:p>
            <a:pPr indent="0" lvl="0" marL="50800" marR="50800" rtl="0">
              <a:lnSpc>
                <a:spcPct val="121429"/>
              </a:lnSpc>
              <a:spcBef>
                <a:spcPts val="0"/>
              </a:spcBef>
              <a:spcAft>
                <a:spcPts val="0"/>
              </a:spcAft>
              <a:buNone/>
            </a:pPr>
            <a:r>
              <a:t/>
            </a:r>
            <a:endParaRPr sz="1050"/>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we compare the performance between the traditional DNS (8.8.4.4) and our implementation, we observe that the mean and median of the resolution time is higher by 100 ms for chord. This can be attributed to the fact that the number of network calls grows logarithmically in Chord with the number of servers as opposed to being relatively constant in traditional DNS.</a:t>
            </a:r>
            <a:endParaRPr/>
          </a:p>
          <a:p>
            <a:pPr indent="0" lvl="0" marL="0">
              <a:spcBef>
                <a:spcPts val="0"/>
              </a:spcBef>
              <a:spcAft>
                <a:spcPts val="0"/>
              </a:spcAft>
              <a:buNone/>
            </a:pPr>
            <a:r>
              <a:t/>
            </a:r>
            <a:endParaRPr/>
          </a:p>
          <a:p>
            <a:pPr indent="0" lvl="0" marL="0">
              <a:spcBef>
                <a:spcPts val="0"/>
              </a:spcBef>
              <a:spcAft>
                <a:spcPts val="0"/>
              </a:spcAft>
              <a:buNone/>
            </a:pPr>
            <a:r>
              <a:rPr lang="en"/>
              <a:t>We also see that the traditional DNS resolution time’s follow a multimodal distribution. We modeled a kernel density estimator to simulate this distribution and introduce real world network latency in our chord.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we can see here, the graph shows the number of requests in which each node took part </a:t>
            </a:r>
            <a:r>
              <a:rPr lang="en"/>
              <a:t>either as being the final or an intermediate node in the query process</a:t>
            </a:r>
            <a:r>
              <a:rPr lang="en"/>
              <a:t>. </a:t>
            </a:r>
            <a:r>
              <a:rPr lang="en"/>
              <a:t>Chord allows a more smoother distribution of workload among all nodes because of absence of namespace hierarchy. W</a:t>
            </a:r>
            <a:r>
              <a:rPr lang="en"/>
              <a:t>hereas in a traditional setting, almost all of the requests have to pass through the first 2 hops towards the root of the hierarchy. </a:t>
            </a:r>
            <a:endParaRPr/>
          </a:p>
          <a:p>
            <a:pPr indent="0" lvl="0" marL="0">
              <a:spcBef>
                <a:spcPts val="0"/>
              </a:spcBef>
              <a:spcAft>
                <a:spcPts val="0"/>
              </a:spcAft>
              <a:buNone/>
            </a:pPr>
            <a:r>
              <a:t/>
            </a:r>
            <a:endParaRPr/>
          </a:p>
          <a:p>
            <a:pPr indent="0" lvl="0" marL="0">
              <a:spcBef>
                <a:spcPts val="0"/>
              </a:spcBef>
              <a:spcAft>
                <a:spcPts val="0"/>
              </a:spcAft>
              <a:buNone/>
            </a:pPr>
            <a:r>
              <a:rPr lang="en"/>
              <a:t>The next plot shows the distribution of URL’s of a DNS zone each node, where we can see that DNS zones that have more URL’s </a:t>
            </a:r>
            <a:r>
              <a:rPr lang="en"/>
              <a:t>are</a:t>
            </a:r>
            <a:r>
              <a:rPr lang="en"/>
              <a:t> distributed among m</a:t>
            </a:r>
            <a:r>
              <a:rPr lang="en"/>
              <a:t>o</a:t>
            </a:r>
            <a:r>
              <a:rPr lang="en"/>
              <a:t>re nodes eliminating single point of failure that is found in traditional setting.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DNS on Chord</a:t>
            </a:r>
            <a:endParaRPr/>
          </a:p>
        </p:txBody>
      </p:sp>
      <p:sp>
        <p:nvSpPr>
          <p:cNvPr id="67" name="Shape 67"/>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Anupam Samanta, Jatin Garg, Soumyadeep Chakraborty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Chord overview</a:t>
            </a:r>
            <a:endParaRPr/>
          </a:p>
        </p:txBody>
      </p:sp>
      <p:pic>
        <p:nvPicPr>
          <p:cNvPr id="73" name="Shape 73"/>
          <p:cNvPicPr preferRelativeResize="0"/>
          <p:nvPr/>
        </p:nvPicPr>
        <p:blipFill>
          <a:blip r:embed="rId3">
            <a:alphaModFix/>
          </a:blip>
          <a:stretch>
            <a:fillRect/>
          </a:stretch>
        </p:blipFill>
        <p:spPr>
          <a:xfrm>
            <a:off x="2172250" y="1105150"/>
            <a:ext cx="4594200" cy="386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Query resolution</a:t>
            </a:r>
            <a:endParaRPr/>
          </a:p>
        </p:txBody>
      </p:sp>
      <p:pic>
        <p:nvPicPr>
          <p:cNvPr id="79" name="Shape 79"/>
          <p:cNvPicPr preferRelativeResize="0"/>
          <p:nvPr/>
        </p:nvPicPr>
        <p:blipFill>
          <a:blip r:embed="rId3">
            <a:alphaModFix/>
          </a:blip>
          <a:stretch>
            <a:fillRect/>
          </a:stretch>
        </p:blipFill>
        <p:spPr>
          <a:xfrm>
            <a:off x="914400" y="1017725"/>
            <a:ext cx="8222683" cy="397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a:t>
            </a:r>
            <a:endParaRPr/>
          </a:p>
        </p:txBody>
      </p:sp>
      <p:sp>
        <p:nvSpPr>
          <p:cNvPr id="85" name="Shape 85"/>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
              <a:t>10000 (name,ip’s) randomly sampled from rapid7 DNS AAAA records dataset</a:t>
            </a:r>
            <a:endParaRPr/>
          </a:p>
          <a:p>
            <a:pPr indent="-342900" lvl="0" marL="457200">
              <a:spcBef>
                <a:spcPts val="0"/>
              </a:spcBef>
              <a:spcAft>
                <a:spcPts val="0"/>
              </a:spcAft>
              <a:buSzPts val="1800"/>
              <a:buChar char="●"/>
            </a:pPr>
            <a:r>
              <a:rPr lang="en"/>
              <a:t>It has 8328 2nd level domains which follows a zipfian distribution</a:t>
            </a:r>
            <a:endParaRPr/>
          </a:p>
        </p:txBody>
      </p:sp>
      <p:pic>
        <p:nvPicPr>
          <p:cNvPr id="86" name="Shape 86"/>
          <p:cNvPicPr preferRelativeResize="0"/>
          <p:nvPr/>
        </p:nvPicPr>
        <p:blipFill>
          <a:blip r:embed="rId3">
            <a:alphaModFix/>
          </a:blip>
          <a:stretch>
            <a:fillRect/>
          </a:stretch>
        </p:blipFill>
        <p:spPr>
          <a:xfrm>
            <a:off x="4733225" y="1256200"/>
            <a:ext cx="4099075" cy="2796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Hop count</a:t>
            </a:r>
            <a:endParaRPr/>
          </a:p>
        </p:txBody>
      </p:sp>
      <p:pic>
        <p:nvPicPr>
          <p:cNvPr id="92" name="Shape 92"/>
          <p:cNvPicPr preferRelativeResize="0"/>
          <p:nvPr/>
        </p:nvPicPr>
        <p:blipFill>
          <a:blip r:embed="rId3">
            <a:alphaModFix/>
          </a:blip>
          <a:stretch>
            <a:fillRect/>
          </a:stretch>
        </p:blipFill>
        <p:spPr>
          <a:xfrm>
            <a:off x="7071806" y="1783175"/>
            <a:ext cx="1760494" cy="1303584"/>
          </a:xfrm>
          <a:prstGeom prst="rect">
            <a:avLst/>
          </a:prstGeom>
          <a:noFill/>
          <a:ln>
            <a:noFill/>
          </a:ln>
        </p:spPr>
      </p:pic>
      <p:pic>
        <p:nvPicPr>
          <p:cNvPr id="93" name="Shape 93"/>
          <p:cNvPicPr preferRelativeResize="0"/>
          <p:nvPr/>
        </p:nvPicPr>
        <p:blipFill>
          <a:blip r:embed="rId4">
            <a:alphaModFix/>
          </a:blip>
          <a:stretch>
            <a:fillRect/>
          </a:stretch>
        </p:blipFill>
        <p:spPr>
          <a:xfrm>
            <a:off x="7207925" y="3369725"/>
            <a:ext cx="1578299" cy="1303575"/>
          </a:xfrm>
          <a:prstGeom prst="rect">
            <a:avLst/>
          </a:prstGeom>
          <a:noFill/>
          <a:ln>
            <a:noFill/>
          </a:ln>
        </p:spPr>
      </p:pic>
      <p:sp>
        <p:nvSpPr>
          <p:cNvPr id="94" name="Shape 94"/>
          <p:cNvSpPr txBox="1"/>
          <p:nvPr/>
        </p:nvSpPr>
        <p:spPr>
          <a:xfrm>
            <a:off x="7207933" y="1575975"/>
            <a:ext cx="1578300" cy="2391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1000">
                <a:latin typeface="Open Sans"/>
                <a:ea typeface="Open Sans"/>
                <a:cs typeface="Open Sans"/>
                <a:sym typeface="Open Sans"/>
              </a:rPr>
              <a:t>Number of hops: Chord</a:t>
            </a:r>
            <a:endParaRPr sz="1000">
              <a:latin typeface="Open Sans"/>
              <a:ea typeface="Open Sans"/>
              <a:cs typeface="Open Sans"/>
              <a:sym typeface="Open Sans"/>
            </a:endParaRPr>
          </a:p>
        </p:txBody>
      </p:sp>
      <p:sp>
        <p:nvSpPr>
          <p:cNvPr id="95" name="Shape 95"/>
          <p:cNvSpPr txBox="1"/>
          <p:nvPr/>
        </p:nvSpPr>
        <p:spPr>
          <a:xfrm>
            <a:off x="7207933" y="3172630"/>
            <a:ext cx="1578300" cy="1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Number of hops: DNS</a:t>
            </a:r>
            <a:endParaRPr sz="1000">
              <a:latin typeface="Open Sans"/>
              <a:ea typeface="Open Sans"/>
              <a:cs typeface="Open Sans"/>
              <a:sym typeface="Open Sans"/>
            </a:endParaRPr>
          </a:p>
        </p:txBody>
      </p:sp>
      <p:sp>
        <p:nvSpPr>
          <p:cNvPr id="96" name="Shape 96"/>
          <p:cNvSpPr txBox="1"/>
          <p:nvPr/>
        </p:nvSpPr>
        <p:spPr>
          <a:xfrm>
            <a:off x="2785799" y="1596975"/>
            <a:ext cx="3572400" cy="1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Number of Hops: Chords vs DNS</a:t>
            </a:r>
            <a:endParaRPr sz="1000">
              <a:latin typeface="Open Sans"/>
              <a:ea typeface="Open Sans"/>
              <a:cs typeface="Open Sans"/>
              <a:sym typeface="Open Sans"/>
            </a:endParaRPr>
          </a:p>
        </p:txBody>
      </p:sp>
      <p:graphicFrame>
        <p:nvGraphicFramePr>
          <p:cNvPr id="97" name="Shape 97"/>
          <p:cNvGraphicFramePr/>
          <p:nvPr/>
        </p:nvGraphicFramePr>
        <p:xfrm>
          <a:off x="311700" y="1783175"/>
          <a:ext cx="3000000" cy="3000000"/>
        </p:xfrm>
        <a:graphic>
          <a:graphicData uri="http://schemas.openxmlformats.org/drawingml/2006/table">
            <a:tbl>
              <a:tblPr>
                <a:noFill/>
                <a:tableStyleId>{EE74A66E-33C8-4C5B-BBA2-D723CB2E3E6F}</a:tableStyleId>
              </a:tblPr>
              <a:tblGrid>
                <a:gridCol w="453925"/>
                <a:gridCol w="533325"/>
                <a:gridCol w="591050"/>
              </a:tblGrid>
              <a:tr h="411500">
                <a:tc>
                  <a:txBody>
                    <a:bodyPr>
                      <a:noAutofit/>
                    </a:bodyPr>
                    <a:lstStyle/>
                    <a:p>
                      <a:pPr indent="0" lvl="0" marL="0" algn="ctr">
                        <a:spcBef>
                          <a:spcPts val="0"/>
                        </a:spcBef>
                        <a:spcAft>
                          <a:spcPts val="0"/>
                        </a:spcAft>
                        <a:buNone/>
                      </a:pPr>
                      <a:r>
                        <a:t/>
                      </a:r>
                      <a:endParaRPr sz="1000">
                        <a:latin typeface="Open Sans"/>
                        <a:ea typeface="Open Sans"/>
                        <a:cs typeface="Open Sans"/>
                        <a:sym typeface="Open Sans"/>
                      </a:endParaRPr>
                    </a:p>
                  </a:txBody>
                  <a:tcPr marT="91425" marB="91425" marR="91425" marL="91425" anchor="ctr"/>
                </a:tc>
                <a:tc>
                  <a:txBody>
                    <a:bodyPr>
                      <a:noAutofit/>
                    </a:bodyPr>
                    <a:lstStyle/>
                    <a:p>
                      <a:pPr indent="0" lvl="0" marL="0" algn="ctr">
                        <a:spcBef>
                          <a:spcPts val="0"/>
                        </a:spcBef>
                        <a:spcAft>
                          <a:spcPts val="0"/>
                        </a:spcAft>
                        <a:buNone/>
                      </a:pPr>
                      <a:r>
                        <a:rPr lang="en" sz="1000">
                          <a:latin typeface="Open Sans"/>
                          <a:ea typeface="Open Sans"/>
                          <a:cs typeface="Open Sans"/>
                          <a:sym typeface="Open Sans"/>
                        </a:rPr>
                        <a:t>DNS</a:t>
                      </a:r>
                      <a:endParaRPr sz="1000">
                        <a:latin typeface="Open Sans"/>
                        <a:ea typeface="Open Sans"/>
                        <a:cs typeface="Open Sans"/>
                        <a:sym typeface="Open Sans"/>
                      </a:endParaRPr>
                    </a:p>
                  </a:txBody>
                  <a:tcPr marT="91425" marB="91425" marR="91425" marL="91425" anchor="ctr"/>
                </a:tc>
                <a:tc>
                  <a:txBody>
                    <a:bodyPr>
                      <a:noAutofit/>
                    </a:bodyPr>
                    <a:lstStyle/>
                    <a:p>
                      <a:pPr indent="0" lvl="0" marL="0" algn="ctr">
                        <a:spcBef>
                          <a:spcPts val="0"/>
                        </a:spcBef>
                        <a:spcAft>
                          <a:spcPts val="0"/>
                        </a:spcAft>
                        <a:buNone/>
                      </a:pPr>
                      <a:r>
                        <a:rPr lang="en" sz="1000">
                          <a:latin typeface="Open Sans"/>
                          <a:ea typeface="Open Sans"/>
                          <a:cs typeface="Open Sans"/>
                          <a:sym typeface="Open Sans"/>
                        </a:rPr>
                        <a:t>Chord</a:t>
                      </a:r>
                      <a:endParaRPr sz="1000">
                        <a:latin typeface="Open Sans"/>
                        <a:ea typeface="Open Sans"/>
                        <a:cs typeface="Open Sans"/>
                        <a:sym typeface="Open Sans"/>
                      </a:endParaRPr>
                    </a:p>
                  </a:txBody>
                  <a:tcPr marT="91425" marB="91425" marR="91425" marL="91425" anchor="ctr"/>
                </a:tc>
              </a:tr>
              <a:tr h="411500">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Mean</a:t>
                      </a:r>
                      <a:endParaRPr sz="1000">
                        <a:latin typeface="Open Sans"/>
                        <a:ea typeface="Open Sans"/>
                        <a:cs typeface="Open Sans"/>
                        <a:sym typeface="Open Sans"/>
                      </a:endParaRPr>
                    </a:p>
                  </a:txBody>
                  <a:tcPr marT="91425" marB="91425" marR="91425" marL="91425" anchor="ctr"/>
                </a:tc>
                <a:tc>
                  <a:txBody>
                    <a:bodyPr>
                      <a:noAutofit/>
                    </a:bodyPr>
                    <a:lstStyle/>
                    <a:p>
                      <a:pPr indent="0" lvl="0" marL="0" algn="ctr">
                        <a:spcBef>
                          <a:spcPts val="0"/>
                        </a:spcBef>
                        <a:spcAft>
                          <a:spcPts val="0"/>
                        </a:spcAft>
                        <a:buNone/>
                      </a:pPr>
                      <a:r>
                        <a:rPr lang="en" sz="1000">
                          <a:latin typeface="Open Sans"/>
                          <a:ea typeface="Open Sans"/>
                          <a:cs typeface="Open Sans"/>
                          <a:sym typeface="Open Sans"/>
                        </a:rPr>
                        <a:t>3.86</a:t>
                      </a:r>
                      <a:endParaRPr sz="1000">
                        <a:latin typeface="Open Sans"/>
                        <a:ea typeface="Open Sans"/>
                        <a:cs typeface="Open Sans"/>
                        <a:sym typeface="Open Sans"/>
                      </a:endParaRPr>
                    </a:p>
                  </a:txBody>
                  <a:tcPr marT="91425" marB="91425" marR="91425" marL="91425" anchor="ctr"/>
                </a:tc>
                <a:tc>
                  <a:txBody>
                    <a:bodyPr>
                      <a:noAutofit/>
                    </a:bodyPr>
                    <a:lstStyle/>
                    <a:p>
                      <a:pPr indent="0" lvl="0" marL="0" algn="ctr">
                        <a:spcBef>
                          <a:spcPts val="0"/>
                        </a:spcBef>
                        <a:spcAft>
                          <a:spcPts val="0"/>
                        </a:spcAft>
                        <a:buNone/>
                      </a:pPr>
                      <a:r>
                        <a:rPr lang="en" sz="1000">
                          <a:latin typeface="Open Sans"/>
                          <a:ea typeface="Open Sans"/>
                          <a:cs typeface="Open Sans"/>
                          <a:sym typeface="Open Sans"/>
                        </a:rPr>
                        <a:t>4.30</a:t>
                      </a:r>
                      <a:endParaRPr sz="1000">
                        <a:latin typeface="Open Sans"/>
                        <a:ea typeface="Open Sans"/>
                        <a:cs typeface="Open Sans"/>
                        <a:sym typeface="Open Sans"/>
                      </a:endParaRPr>
                    </a:p>
                  </a:txBody>
                  <a:tcPr marT="91425" marB="91425" marR="91425" marL="91425" anchor="ctr"/>
                </a:tc>
              </a:tr>
              <a:tr h="447975">
                <a:tc>
                  <a:txBody>
                    <a:bodyPr>
                      <a:noAutofit/>
                    </a:bodyPr>
                    <a:lstStyle/>
                    <a:p>
                      <a:pPr indent="0" lvl="0" marL="0" algn="ctr">
                        <a:spcBef>
                          <a:spcPts val="0"/>
                        </a:spcBef>
                        <a:spcAft>
                          <a:spcPts val="0"/>
                        </a:spcAft>
                        <a:buNone/>
                      </a:pPr>
                      <a:r>
                        <a:rPr lang="en" sz="1000">
                          <a:latin typeface="Open Sans"/>
                          <a:ea typeface="Open Sans"/>
                          <a:cs typeface="Open Sans"/>
                          <a:sym typeface="Open Sans"/>
                        </a:rPr>
                        <a:t>Median</a:t>
                      </a:r>
                      <a:endParaRPr sz="1000">
                        <a:latin typeface="Open Sans"/>
                        <a:ea typeface="Open Sans"/>
                        <a:cs typeface="Open Sans"/>
                        <a:sym typeface="Open Sans"/>
                      </a:endParaRPr>
                    </a:p>
                  </a:txBody>
                  <a:tcPr marT="91425" marB="91425" marR="91425" marL="91425" anchor="ctr"/>
                </a:tc>
                <a:tc>
                  <a:txBody>
                    <a:bodyPr>
                      <a:noAutofit/>
                    </a:bodyPr>
                    <a:lstStyle/>
                    <a:p>
                      <a:pPr indent="0" lvl="0" marL="0" algn="ctr">
                        <a:spcBef>
                          <a:spcPts val="0"/>
                        </a:spcBef>
                        <a:spcAft>
                          <a:spcPts val="0"/>
                        </a:spcAft>
                        <a:buNone/>
                      </a:pPr>
                      <a:r>
                        <a:rPr lang="en" sz="1000">
                          <a:latin typeface="Open Sans"/>
                          <a:ea typeface="Open Sans"/>
                          <a:cs typeface="Open Sans"/>
                          <a:sym typeface="Open Sans"/>
                        </a:rPr>
                        <a:t>4.00</a:t>
                      </a:r>
                      <a:endParaRPr sz="1000">
                        <a:latin typeface="Open Sans"/>
                        <a:ea typeface="Open Sans"/>
                        <a:cs typeface="Open Sans"/>
                        <a:sym typeface="Open Sans"/>
                      </a:endParaRPr>
                    </a:p>
                  </a:txBody>
                  <a:tcPr marT="91425" marB="91425" marR="91425" marL="91425" anchor="ctr"/>
                </a:tc>
                <a:tc>
                  <a:txBody>
                    <a:bodyPr>
                      <a:noAutofit/>
                    </a:bodyPr>
                    <a:lstStyle/>
                    <a:p>
                      <a:pPr indent="0" lvl="0" marL="0" algn="ctr">
                        <a:spcBef>
                          <a:spcPts val="0"/>
                        </a:spcBef>
                        <a:spcAft>
                          <a:spcPts val="0"/>
                        </a:spcAft>
                        <a:buNone/>
                      </a:pPr>
                      <a:r>
                        <a:rPr lang="en" sz="1000">
                          <a:latin typeface="Open Sans"/>
                          <a:ea typeface="Open Sans"/>
                          <a:cs typeface="Open Sans"/>
                          <a:sym typeface="Open Sans"/>
                        </a:rPr>
                        <a:t>4.00</a:t>
                      </a:r>
                      <a:endParaRPr sz="1000">
                        <a:latin typeface="Open Sans"/>
                        <a:ea typeface="Open Sans"/>
                        <a:cs typeface="Open Sans"/>
                        <a:sym typeface="Open Sans"/>
                      </a:endParaRPr>
                    </a:p>
                  </a:txBody>
                  <a:tcPr marT="91425" marB="91425" marR="91425" marL="91425" anchor="ctr"/>
                </a:tc>
              </a:tr>
              <a:tr h="447975">
                <a:tc>
                  <a:txBody>
                    <a:bodyPr>
                      <a:noAutofit/>
                    </a:bodyPr>
                    <a:lstStyle/>
                    <a:p>
                      <a:pPr indent="0" lvl="0" marL="0" algn="ctr">
                        <a:spcBef>
                          <a:spcPts val="0"/>
                        </a:spcBef>
                        <a:spcAft>
                          <a:spcPts val="0"/>
                        </a:spcAft>
                        <a:buNone/>
                      </a:pPr>
                      <a:r>
                        <a:rPr lang="en" sz="1000">
                          <a:latin typeface="Open Sans"/>
                          <a:ea typeface="Open Sans"/>
                          <a:cs typeface="Open Sans"/>
                          <a:sym typeface="Open Sans"/>
                        </a:rPr>
                        <a:t>Std. dev.</a:t>
                      </a:r>
                      <a:endParaRPr sz="1000">
                        <a:latin typeface="Open Sans"/>
                        <a:ea typeface="Open Sans"/>
                        <a:cs typeface="Open Sans"/>
                        <a:sym typeface="Open Sans"/>
                      </a:endParaRPr>
                    </a:p>
                  </a:txBody>
                  <a:tcPr marT="91425" marB="91425" marR="91425" marL="91425" anchor="ctr"/>
                </a:tc>
                <a:tc>
                  <a:txBody>
                    <a:bodyPr>
                      <a:noAutofit/>
                    </a:bodyPr>
                    <a:lstStyle/>
                    <a:p>
                      <a:pPr indent="0" lvl="0" marL="0" algn="ctr">
                        <a:spcBef>
                          <a:spcPts val="0"/>
                        </a:spcBef>
                        <a:spcAft>
                          <a:spcPts val="0"/>
                        </a:spcAft>
                        <a:buNone/>
                      </a:pPr>
                      <a:r>
                        <a:rPr lang="en" sz="1000">
                          <a:latin typeface="Open Sans"/>
                          <a:ea typeface="Open Sans"/>
                          <a:cs typeface="Open Sans"/>
                          <a:sym typeface="Open Sans"/>
                        </a:rPr>
                        <a:t>0.54</a:t>
                      </a:r>
                      <a:endParaRPr sz="1000">
                        <a:latin typeface="Open Sans"/>
                        <a:ea typeface="Open Sans"/>
                        <a:cs typeface="Open Sans"/>
                        <a:sym typeface="Open Sans"/>
                      </a:endParaRPr>
                    </a:p>
                  </a:txBody>
                  <a:tcPr marT="91425" marB="91425" marR="91425" marL="91425" anchor="ctr"/>
                </a:tc>
                <a:tc>
                  <a:txBody>
                    <a:bodyPr>
                      <a:noAutofit/>
                    </a:bodyPr>
                    <a:lstStyle/>
                    <a:p>
                      <a:pPr indent="0" lvl="0" marL="0" algn="ctr">
                        <a:spcBef>
                          <a:spcPts val="0"/>
                        </a:spcBef>
                        <a:spcAft>
                          <a:spcPts val="0"/>
                        </a:spcAft>
                        <a:buNone/>
                      </a:pPr>
                      <a:r>
                        <a:rPr lang="en" sz="1000">
                          <a:latin typeface="Open Sans"/>
                          <a:ea typeface="Open Sans"/>
                          <a:cs typeface="Open Sans"/>
                          <a:sym typeface="Open Sans"/>
                        </a:rPr>
                        <a:t>1.04</a:t>
                      </a:r>
                      <a:endParaRPr sz="1000">
                        <a:latin typeface="Open Sans"/>
                        <a:ea typeface="Open Sans"/>
                        <a:cs typeface="Open Sans"/>
                        <a:sym typeface="Open Sans"/>
                      </a:endParaRPr>
                    </a:p>
                  </a:txBody>
                  <a:tcPr marT="91425" marB="91425" marR="91425" marL="91425" anchor="ctr"/>
                </a:tc>
              </a:tr>
              <a:tr h="411500">
                <a:tc>
                  <a:txBody>
                    <a:bodyPr>
                      <a:noAutofit/>
                    </a:bodyPr>
                    <a:lstStyle/>
                    <a:p>
                      <a:pPr indent="0" lvl="0" marL="0" algn="ctr">
                        <a:spcBef>
                          <a:spcPts val="0"/>
                        </a:spcBef>
                        <a:spcAft>
                          <a:spcPts val="0"/>
                        </a:spcAft>
                        <a:buNone/>
                      </a:pPr>
                      <a:r>
                        <a:rPr lang="en" sz="1000">
                          <a:latin typeface="Open Sans"/>
                          <a:ea typeface="Open Sans"/>
                          <a:cs typeface="Open Sans"/>
                          <a:sym typeface="Open Sans"/>
                        </a:rPr>
                        <a:t>Min</a:t>
                      </a:r>
                      <a:endParaRPr sz="1000">
                        <a:latin typeface="Open Sans"/>
                        <a:ea typeface="Open Sans"/>
                        <a:cs typeface="Open Sans"/>
                        <a:sym typeface="Open Sans"/>
                      </a:endParaRPr>
                    </a:p>
                  </a:txBody>
                  <a:tcPr marT="91425" marB="91425" marR="91425" marL="91425" anchor="ctr"/>
                </a:tc>
                <a:tc>
                  <a:txBody>
                    <a:bodyPr>
                      <a:noAutofit/>
                    </a:bodyPr>
                    <a:lstStyle/>
                    <a:p>
                      <a:pPr indent="0" lvl="0" marL="0" algn="ctr">
                        <a:spcBef>
                          <a:spcPts val="0"/>
                        </a:spcBef>
                        <a:spcAft>
                          <a:spcPts val="0"/>
                        </a:spcAft>
                        <a:buNone/>
                      </a:pPr>
                      <a:r>
                        <a:rPr lang="en" sz="1000">
                          <a:latin typeface="Open Sans"/>
                          <a:ea typeface="Open Sans"/>
                          <a:cs typeface="Open Sans"/>
                          <a:sym typeface="Open Sans"/>
                        </a:rPr>
                        <a:t>1.00</a:t>
                      </a:r>
                      <a:endParaRPr sz="1000">
                        <a:latin typeface="Open Sans"/>
                        <a:ea typeface="Open Sans"/>
                        <a:cs typeface="Open Sans"/>
                        <a:sym typeface="Open Sans"/>
                      </a:endParaRPr>
                    </a:p>
                  </a:txBody>
                  <a:tcPr marT="91425" marB="91425" marR="91425" marL="91425" anchor="ctr"/>
                </a:tc>
                <a:tc>
                  <a:txBody>
                    <a:bodyPr>
                      <a:noAutofit/>
                    </a:bodyPr>
                    <a:lstStyle/>
                    <a:p>
                      <a:pPr indent="0" lvl="0" marL="0" algn="ctr">
                        <a:spcBef>
                          <a:spcPts val="0"/>
                        </a:spcBef>
                        <a:spcAft>
                          <a:spcPts val="0"/>
                        </a:spcAft>
                        <a:buNone/>
                      </a:pPr>
                      <a:r>
                        <a:rPr lang="en" sz="1000">
                          <a:latin typeface="Open Sans"/>
                          <a:ea typeface="Open Sans"/>
                          <a:cs typeface="Open Sans"/>
                          <a:sym typeface="Open Sans"/>
                        </a:rPr>
                        <a:t>2.00</a:t>
                      </a:r>
                      <a:endParaRPr sz="1000">
                        <a:latin typeface="Open Sans"/>
                        <a:ea typeface="Open Sans"/>
                        <a:cs typeface="Open Sans"/>
                        <a:sym typeface="Open Sans"/>
                      </a:endParaRPr>
                    </a:p>
                  </a:txBody>
                  <a:tcPr marT="91425" marB="91425" marR="91425" marL="91425" anchor="ctr"/>
                </a:tc>
              </a:tr>
              <a:tr h="411500">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Max</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5.00</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7.00</a:t>
                      </a:r>
                      <a:endParaRPr sz="1000">
                        <a:latin typeface="Open Sans"/>
                        <a:ea typeface="Open Sans"/>
                        <a:cs typeface="Open Sans"/>
                        <a:sym typeface="Open Sans"/>
                      </a:endParaRPr>
                    </a:p>
                  </a:txBody>
                  <a:tcPr marT="91425" marB="91425" marR="91425" marL="91425" anchor="ctr"/>
                </a:tc>
              </a:tr>
            </a:tbl>
          </a:graphicData>
        </a:graphic>
      </p:graphicFrame>
      <p:pic>
        <p:nvPicPr>
          <p:cNvPr id="98" name="Shape 98"/>
          <p:cNvPicPr preferRelativeResize="0"/>
          <p:nvPr/>
        </p:nvPicPr>
        <p:blipFill>
          <a:blip r:embed="rId5">
            <a:alphaModFix/>
          </a:blip>
          <a:stretch>
            <a:fillRect/>
          </a:stretch>
        </p:blipFill>
        <p:spPr>
          <a:xfrm>
            <a:off x="2042400" y="1783175"/>
            <a:ext cx="4877006" cy="29081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Performance Analysis	</a:t>
            </a:r>
            <a:endParaRPr/>
          </a:p>
        </p:txBody>
      </p:sp>
      <p:pic>
        <p:nvPicPr>
          <p:cNvPr id="104" name="Shape 104"/>
          <p:cNvPicPr preferRelativeResize="0"/>
          <p:nvPr/>
        </p:nvPicPr>
        <p:blipFill>
          <a:blip r:embed="rId3">
            <a:alphaModFix/>
          </a:blip>
          <a:stretch>
            <a:fillRect/>
          </a:stretch>
        </p:blipFill>
        <p:spPr>
          <a:xfrm>
            <a:off x="2157063" y="1525076"/>
            <a:ext cx="4791224" cy="2887525"/>
          </a:xfrm>
          <a:prstGeom prst="rect">
            <a:avLst/>
          </a:prstGeom>
          <a:noFill/>
          <a:ln>
            <a:noFill/>
          </a:ln>
        </p:spPr>
      </p:pic>
      <p:pic>
        <p:nvPicPr>
          <p:cNvPr id="105" name="Shape 105"/>
          <p:cNvPicPr preferRelativeResize="0"/>
          <p:nvPr/>
        </p:nvPicPr>
        <p:blipFill>
          <a:blip r:embed="rId4">
            <a:alphaModFix/>
          </a:blip>
          <a:stretch>
            <a:fillRect/>
          </a:stretch>
        </p:blipFill>
        <p:spPr>
          <a:xfrm>
            <a:off x="6934093" y="3193913"/>
            <a:ext cx="1855582" cy="1525112"/>
          </a:xfrm>
          <a:prstGeom prst="rect">
            <a:avLst/>
          </a:prstGeom>
          <a:noFill/>
          <a:ln>
            <a:noFill/>
          </a:ln>
        </p:spPr>
      </p:pic>
      <p:sp>
        <p:nvSpPr>
          <p:cNvPr id="106" name="Shape 106"/>
          <p:cNvSpPr txBox="1"/>
          <p:nvPr/>
        </p:nvSpPr>
        <p:spPr>
          <a:xfrm>
            <a:off x="6934100" y="2993625"/>
            <a:ext cx="1969200" cy="23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DNS resolution time histogram</a:t>
            </a:r>
            <a:endParaRPr sz="1000">
              <a:latin typeface="Open Sans"/>
              <a:ea typeface="Open Sans"/>
              <a:cs typeface="Open Sans"/>
              <a:sym typeface="Open Sans"/>
            </a:endParaRPr>
          </a:p>
        </p:txBody>
      </p:sp>
      <p:sp>
        <p:nvSpPr>
          <p:cNvPr id="107" name="Shape 107"/>
          <p:cNvSpPr txBox="1"/>
          <p:nvPr/>
        </p:nvSpPr>
        <p:spPr>
          <a:xfrm>
            <a:off x="2805620" y="1268325"/>
            <a:ext cx="3494100" cy="23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DNS/Chord resolution time comparision</a:t>
            </a:r>
            <a:endParaRPr sz="1000">
              <a:latin typeface="Open Sans"/>
              <a:ea typeface="Open Sans"/>
              <a:cs typeface="Open Sans"/>
              <a:sym typeface="Open Sans"/>
            </a:endParaRPr>
          </a:p>
        </p:txBody>
      </p:sp>
      <p:pic>
        <p:nvPicPr>
          <p:cNvPr id="108" name="Shape 108"/>
          <p:cNvPicPr preferRelativeResize="0"/>
          <p:nvPr/>
        </p:nvPicPr>
        <p:blipFill>
          <a:blip r:embed="rId5">
            <a:alphaModFix/>
          </a:blip>
          <a:stretch>
            <a:fillRect/>
          </a:stretch>
        </p:blipFill>
        <p:spPr>
          <a:xfrm>
            <a:off x="6934094" y="1436622"/>
            <a:ext cx="1855575" cy="1525116"/>
          </a:xfrm>
          <a:prstGeom prst="rect">
            <a:avLst/>
          </a:prstGeom>
          <a:noFill/>
          <a:ln>
            <a:noFill/>
          </a:ln>
        </p:spPr>
      </p:pic>
      <p:sp>
        <p:nvSpPr>
          <p:cNvPr id="109" name="Shape 109"/>
          <p:cNvSpPr txBox="1"/>
          <p:nvPr/>
        </p:nvSpPr>
        <p:spPr>
          <a:xfrm>
            <a:off x="6842050" y="1216650"/>
            <a:ext cx="2061300" cy="28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Chord resolution time histogram</a:t>
            </a:r>
            <a:endParaRPr sz="1000">
              <a:latin typeface="Open Sans"/>
              <a:ea typeface="Open Sans"/>
              <a:cs typeface="Open Sans"/>
              <a:sym typeface="Open Sans"/>
            </a:endParaRPr>
          </a:p>
        </p:txBody>
      </p:sp>
      <p:graphicFrame>
        <p:nvGraphicFramePr>
          <p:cNvPr id="110" name="Shape 110"/>
          <p:cNvGraphicFramePr/>
          <p:nvPr/>
        </p:nvGraphicFramePr>
        <p:xfrm>
          <a:off x="229250" y="1436625"/>
          <a:ext cx="3000000" cy="3000000"/>
        </p:xfrm>
        <a:graphic>
          <a:graphicData uri="http://schemas.openxmlformats.org/drawingml/2006/table">
            <a:tbl>
              <a:tblPr>
                <a:noFill/>
                <a:tableStyleId>{EE74A66E-33C8-4C5B-BBA2-D723CB2E3E6F}</a:tableStyleId>
              </a:tblPr>
              <a:tblGrid>
                <a:gridCol w="578675"/>
                <a:gridCol w="640500"/>
                <a:gridCol w="636400"/>
              </a:tblGrid>
              <a:tr h="441650">
                <a:tc>
                  <a:txBody>
                    <a:bodyPr>
                      <a:noAutofit/>
                    </a:bodyPr>
                    <a:lstStyle/>
                    <a:p>
                      <a:pPr indent="0" lvl="0" marL="0" rtl="0" algn="ctr">
                        <a:spcBef>
                          <a:spcPts val="0"/>
                        </a:spcBef>
                        <a:spcAft>
                          <a:spcPts val="0"/>
                        </a:spcAft>
                        <a:buNone/>
                      </a:pPr>
                      <a:r>
                        <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DNS</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Chord</a:t>
                      </a:r>
                      <a:endParaRPr sz="1000">
                        <a:latin typeface="Open Sans"/>
                        <a:ea typeface="Open Sans"/>
                        <a:cs typeface="Open Sans"/>
                        <a:sym typeface="Open Sans"/>
                      </a:endParaRPr>
                    </a:p>
                  </a:txBody>
                  <a:tcPr marT="91425" marB="91425" marR="91425" marL="91425" anchor="ctr"/>
                </a:tc>
              </a:tr>
              <a:tr h="501050">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Mean</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147 ms</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239 ms</a:t>
                      </a:r>
                      <a:endParaRPr sz="1000">
                        <a:latin typeface="Open Sans"/>
                        <a:ea typeface="Open Sans"/>
                        <a:cs typeface="Open Sans"/>
                        <a:sym typeface="Open Sans"/>
                      </a:endParaRPr>
                    </a:p>
                  </a:txBody>
                  <a:tcPr marT="91425" marB="91425" marR="91425" marL="91425" anchor="ctr"/>
                </a:tc>
              </a:tr>
              <a:tr h="501050">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Median</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12</a:t>
                      </a:r>
                      <a:r>
                        <a:rPr lang="en" sz="1000">
                          <a:latin typeface="Open Sans"/>
                          <a:ea typeface="Open Sans"/>
                          <a:cs typeface="Open Sans"/>
                          <a:sym typeface="Open Sans"/>
                        </a:rPr>
                        <a:t>4 ms</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232 ms</a:t>
                      </a:r>
                      <a:endParaRPr sz="1000">
                        <a:latin typeface="Open Sans"/>
                        <a:ea typeface="Open Sans"/>
                        <a:cs typeface="Open Sans"/>
                        <a:sym typeface="Open Sans"/>
                      </a:endParaRPr>
                    </a:p>
                  </a:txBody>
                  <a:tcPr marT="91425" marB="91425" marR="91425" marL="91425" anchor="ctr"/>
                </a:tc>
              </a:tr>
              <a:tr h="501050">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Std. dev.</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104 ms</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77 ms</a:t>
                      </a:r>
                      <a:endParaRPr sz="1000">
                        <a:latin typeface="Open Sans"/>
                        <a:ea typeface="Open Sans"/>
                        <a:cs typeface="Open Sans"/>
                        <a:sym typeface="Open Sans"/>
                      </a:endParaRPr>
                    </a:p>
                  </a:txBody>
                  <a:tcPr marT="91425" marB="91425" marR="91425" marL="91425" anchor="ctr"/>
                </a:tc>
              </a:tr>
              <a:tr h="441650">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Min</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1 ms</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34 ms</a:t>
                      </a:r>
                      <a:endParaRPr sz="1000">
                        <a:latin typeface="Open Sans"/>
                        <a:ea typeface="Open Sans"/>
                        <a:cs typeface="Open Sans"/>
                        <a:sym typeface="Open Sans"/>
                      </a:endParaRPr>
                    </a:p>
                  </a:txBody>
                  <a:tcPr marT="91425" marB="91425" marR="91425" marL="91425" anchor="ctr"/>
                </a:tc>
              </a:tr>
              <a:tr h="501050">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Max</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595 ms</a:t>
                      </a:r>
                      <a:endParaRPr sz="1000">
                        <a:latin typeface="Open Sans"/>
                        <a:ea typeface="Open Sans"/>
                        <a:cs typeface="Open Sans"/>
                        <a:sym typeface="Open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Open Sans"/>
                          <a:ea typeface="Open Sans"/>
                          <a:cs typeface="Open Sans"/>
                          <a:sym typeface="Open Sans"/>
                        </a:rPr>
                        <a:t>627 ms</a:t>
                      </a:r>
                      <a:endParaRPr sz="1000">
                        <a:latin typeface="Open Sans"/>
                        <a:ea typeface="Open Sans"/>
                        <a:cs typeface="Open Sans"/>
                        <a:sym typeface="Open Sans"/>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Node load distribution</a:t>
            </a:r>
            <a:endParaRPr/>
          </a:p>
        </p:txBody>
      </p:sp>
      <p:pic>
        <p:nvPicPr>
          <p:cNvPr id="116" name="Shape 116"/>
          <p:cNvPicPr preferRelativeResize="0"/>
          <p:nvPr/>
        </p:nvPicPr>
        <p:blipFill>
          <a:blip r:embed="rId3">
            <a:alphaModFix/>
          </a:blip>
          <a:stretch>
            <a:fillRect/>
          </a:stretch>
        </p:blipFill>
        <p:spPr>
          <a:xfrm>
            <a:off x="227050" y="1322550"/>
            <a:ext cx="4260300" cy="3173407"/>
          </a:xfrm>
          <a:prstGeom prst="rect">
            <a:avLst/>
          </a:prstGeom>
          <a:noFill/>
          <a:ln>
            <a:noFill/>
          </a:ln>
        </p:spPr>
      </p:pic>
      <p:pic>
        <p:nvPicPr>
          <p:cNvPr id="117" name="Shape 117"/>
          <p:cNvPicPr preferRelativeResize="0"/>
          <p:nvPr/>
        </p:nvPicPr>
        <p:blipFill>
          <a:blip r:embed="rId4">
            <a:alphaModFix/>
          </a:blip>
          <a:stretch>
            <a:fillRect/>
          </a:stretch>
        </p:blipFill>
        <p:spPr>
          <a:xfrm>
            <a:off x="4656650" y="1322550"/>
            <a:ext cx="4260301" cy="29308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1399325" y="1806550"/>
            <a:ext cx="5729700" cy="2306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800"/>
              <a:t>Thank You</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