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8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6858000" cy="9144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08" autoAdjust="0"/>
  </p:normalViewPr>
  <p:slideViewPr>
    <p:cSldViewPr>
      <p:cViewPr>
        <p:scale>
          <a:sx n="100" d="100"/>
          <a:sy n="100" d="100"/>
        </p:scale>
        <p:origin x="-1699" y="43"/>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1" y="6218863"/>
            <a:ext cx="6863317"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514350" y="2336802"/>
            <a:ext cx="5829300" cy="243968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514350" y="4815476"/>
            <a:ext cx="5829300" cy="1599605"/>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2824" y="6604000"/>
            <a:ext cx="6860824" cy="2549451"/>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D8BD707-D9CF-40AE-B4C6-C98DA3205C09}" type="datetimeFigureOut">
              <a:rPr lang="en-US" smtClean="0"/>
              <a:pPr/>
              <a:t>11/11/2022</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pPr/>
              <a:t>‹#›</a:t>
            </a:fld>
            <a:endParaRPr lang="en-US"/>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342900" y="1975106"/>
            <a:ext cx="6172200" cy="584809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11/11/2022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133010" y="366187"/>
            <a:ext cx="1333103" cy="745701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342900" y="366188"/>
            <a:ext cx="4743450" cy="7457013"/>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11/11/2022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11/11/2022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41782" y="1412949"/>
            <a:ext cx="5829300" cy="24384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942035" y="3908949"/>
            <a:ext cx="3429000" cy="1939851"/>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11/11/2022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Chevron 6"/>
          <p:cNvSpPr/>
          <p:nvPr/>
        </p:nvSpPr>
        <p:spPr>
          <a:xfrm>
            <a:off x="2727510" y="4007296"/>
            <a:ext cx="137160" cy="3048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2587698" y="4007296"/>
            <a:ext cx="137160" cy="3048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42900" y="1975105"/>
            <a:ext cx="3028950" cy="6034617"/>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3486150" y="1975105"/>
            <a:ext cx="3028950" cy="6034617"/>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11/11/2022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42900" y="364067"/>
            <a:ext cx="6172200" cy="1524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42900" y="7213600"/>
            <a:ext cx="3030141" cy="1016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3483770" y="7213600"/>
            <a:ext cx="3031331" cy="1016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42900" y="1925726"/>
            <a:ext cx="3030141" cy="5255684"/>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3483769" y="1925726"/>
            <a:ext cx="3031331" cy="5255684"/>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11/11/2022</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1D8BD707-D9CF-40AE-B4C6-C98DA3205C09}" type="datetimeFigureOut">
              <a:rPr lang="en-US" smtClean="0"/>
              <a:pPr/>
              <a:t>11/11/2022</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D8BD707-D9CF-40AE-B4C6-C98DA3205C09}" type="datetimeFigureOut">
              <a:rPr lang="en-US" smtClean="0"/>
              <a:pPr/>
              <a:t>11/11/2022</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85800" y="6502400"/>
            <a:ext cx="5611332" cy="6096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3314700" y="7140136"/>
            <a:ext cx="2980944" cy="12192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685800" y="365760"/>
            <a:ext cx="5609844" cy="6096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5045274" y="8543925"/>
            <a:ext cx="1440180" cy="487680"/>
          </a:xfrm>
        </p:spPr>
        <p:txBody>
          <a:bodyPr/>
          <a:lstStyle>
            <a:extLst/>
          </a:lstStyle>
          <a:p>
            <a:fld id="{1D8BD707-D9CF-40AE-B4C6-C98DA3205C09}" type="datetimeFigureOut">
              <a:rPr lang="en-US" smtClean="0"/>
              <a:pPr/>
              <a:t>11/11/2022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855924" y="7257870"/>
            <a:ext cx="5372100" cy="864309"/>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171450" y="253291"/>
            <a:ext cx="6515100" cy="585216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D8BD707-D9CF-40AE-B4C6-C98DA3205C09}" type="datetimeFigureOut">
              <a:rPr lang="en-US" smtClean="0"/>
              <a:pPr/>
              <a:t>11/11/2022</a:t>
            </a:fld>
            <a:endParaRPr lang="en-US"/>
          </a:p>
        </p:txBody>
      </p:sp>
      <p:sp>
        <p:nvSpPr>
          <p:cNvPr id="6" name="Footer Placeholder 5"/>
          <p:cNvSpPr>
            <a:spLocks noGrp="1"/>
          </p:cNvSpPr>
          <p:nvPr>
            <p:ph type="ftr" sz="quarter" idx="11"/>
          </p:nvPr>
        </p:nvSpPr>
        <p:spPr>
          <a:xfrm>
            <a:off x="3285054" y="8543926"/>
            <a:ext cx="1763011" cy="486833"/>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pPr/>
              <a:t>‹#›</a:t>
            </a:fld>
            <a:endParaRPr lang="en-US"/>
          </a:p>
        </p:txBody>
      </p:sp>
      <p:sp>
        <p:nvSpPr>
          <p:cNvPr id="2" name="Title 1"/>
          <p:cNvSpPr>
            <a:spLocks noGrp="1"/>
          </p:cNvSpPr>
          <p:nvPr>
            <p:ph type="title"/>
          </p:nvPr>
        </p:nvSpPr>
        <p:spPr>
          <a:xfrm>
            <a:off x="171450" y="6486830"/>
            <a:ext cx="6056574" cy="750229"/>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374455" y="7926582"/>
            <a:ext cx="3705468" cy="122810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364288" y="7918681"/>
            <a:ext cx="2767838" cy="12446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4532" y="7721671"/>
            <a:ext cx="2551736" cy="1441157"/>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6928" y="7716985"/>
            <a:ext cx="2554132" cy="1445844"/>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6498084" y="6651253"/>
            <a:ext cx="137160" cy="3048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6358272" y="6651253"/>
            <a:ext cx="137160" cy="3048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374455" y="7926582"/>
            <a:ext cx="3705468" cy="122810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364288" y="7918681"/>
            <a:ext cx="2767838" cy="12446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4532" y="7721671"/>
            <a:ext cx="2551736" cy="1441157"/>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6928" y="7716985"/>
            <a:ext cx="2554132" cy="1445844"/>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342900" y="366184"/>
            <a:ext cx="6172200" cy="1524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342900" y="1975105"/>
            <a:ext cx="6172200" cy="6034617"/>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5045274" y="8543925"/>
            <a:ext cx="1440180" cy="487680"/>
          </a:xfrm>
          <a:prstGeom prst="rect">
            <a:avLst/>
          </a:prstGeom>
        </p:spPr>
        <p:txBody>
          <a:bodyPr vert="horz" anchor="b"/>
          <a:lstStyle>
            <a:lvl1pPr algn="l" eaLnBrk="1" latinLnBrk="0" hangingPunct="1">
              <a:defRPr kumimoji="0" sz="1000">
                <a:solidFill>
                  <a:schemeClr val="tx1"/>
                </a:solidFill>
              </a:defRPr>
            </a:lvl1pPr>
            <a:extLst/>
          </a:lstStyle>
          <a:p>
            <a:fld id="{1D8BD707-D9CF-40AE-B4C6-C98DA3205C09}" type="datetimeFigureOut">
              <a:rPr lang="en-US" smtClean="0"/>
              <a:pPr/>
              <a:t>11/11/2022</a:t>
            </a:fld>
            <a:endParaRPr lang="en-US"/>
          </a:p>
        </p:txBody>
      </p:sp>
      <p:sp>
        <p:nvSpPr>
          <p:cNvPr id="22" name="Footer Placeholder 21"/>
          <p:cNvSpPr>
            <a:spLocks noGrp="1"/>
          </p:cNvSpPr>
          <p:nvPr>
            <p:ph type="ftr" sz="quarter" idx="3"/>
          </p:nvPr>
        </p:nvSpPr>
        <p:spPr>
          <a:xfrm>
            <a:off x="3285054" y="8543926"/>
            <a:ext cx="1763011" cy="486833"/>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6485454" y="8543926"/>
            <a:ext cx="274320" cy="486833"/>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p:fade/>
  </p:transition>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0" name="Rectangle 16"/>
          <p:cNvSpPr>
            <a:spLocks noChangeArrowheads="1"/>
          </p:cNvSpPr>
          <p:nvPr/>
        </p:nvSpPr>
        <p:spPr bwMode="auto">
          <a:xfrm>
            <a:off x="0" y="-5106492"/>
            <a:ext cx="6858000" cy="1171089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457200" algn="l" defTabSz="914400" rtl="0" eaLnBrk="1" fontAlgn="base" latinLnBrk="0" hangingPunct="1">
              <a:lnSpc>
                <a:spcPct val="100000"/>
              </a:lnSpc>
              <a:spcBef>
                <a:spcPct val="0"/>
              </a:spcBef>
              <a:spcAft>
                <a:spcPct val="0"/>
              </a:spcAft>
              <a:buClrTx/>
              <a:buSzTx/>
              <a:buFontTx/>
              <a:buNone/>
              <a:tabLst/>
            </a:pPr>
            <a:r>
              <a:rPr kumimoji="0" lang="en-US" sz="2600" b="0" i="1" u="none" strike="noStrike" cap="none" normalizeH="0" baseline="0" dirty="0" smtClean="0">
                <a:ln>
                  <a:noFill/>
                </a:ln>
                <a:solidFill>
                  <a:srgbClr val="17365D"/>
                </a:solidFill>
                <a:effectLst/>
                <a:latin typeface="Cambria" pitchFamily="18" charset="0"/>
                <a:ea typeface="Times New Roman" pitchFamily="18" charset="0"/>
                <a:cs typeface="Times New Roman" pitchFamily="18" charset="0"/>
              </a:rPr>
              <a:t>         </a:t>
            </a:r>
          </a:p>
          <a:p>
            <a:pPr marL="0" marR="0" lvl="0" indent="457200" algn="l" defTabSz="914400" rtl="0" eaLnBrk="1" fontAlgn="base" latinLnBrk="0" hangingPunct="1">
              <a:lnSpc>
                <a:spcPct val="100000"/>
              </a:lnSpc>
              <a:spcBef>
                <a:spcPct val="0"/>
              </a:spcBef>
              <a:spcAft>
                <a:spcPct val="0"/>
              </a:spcAft>
              <a:buClrTx/>
              <a:buSzTx/>
              <a:buFontTx/>
              <a:buNone/>
              <a:tabLst/>
            </a:pPr>
            <a:endParaRPr lang="en-US" sz="2600" i="1" dirty="0" smtClean="0">
              <a:solidFill>
                <a:srgbClr val="17365D"/>
              </a:solidFill>
              <a:latin typeface="Cambria" pitchFamily="18" charset="0"/>
              <a:ea typeface="Times New Roman" pitchFamily="18" charset="0"/>
              <a:cs typeface="Times New Roman" pitchFamily="18" charset="0"/>
            </a:endParaRPr>
          </a:p>
          <a:p>
            <a:pPr marL="0" marR="0" lvl="0" indent="457200" algn="l" defTabSz="914400" rtl="0" eaLnBrk="1" fontAlgn="base" latinLnBrk="0" hangingPunct="1">
              <a:lnSpc>
                <a:spcPct val="100000"/>
              </a:lnSpc>
              <a:spcBef>
                <a:spcPct val="0"/>
              </a:spcBef>
              <a:spcAft>
                <a:spcPct val="0"/>
              </a:spcAft>
              <a:buClrTx/>
              <a:buSzTx/>
              <a:buFontTx/>
              <a:buNone/>
              <a:tabLst/>
            </a:pPr>
            <a:endParaRPr kumimoji="0" lang="en-US" sz="2600" b="0" i="1" u="none" strike="noStrike" cap="none" normalizeH="0" baseline="0" dirty="0" smtClean="0">
              <a:ln>
                <a:noFill/>
              </a:ln>
              <a:solidFill>
                <a:srgbClr val="17365D"/>
              </a:solidFill>
              <a:effectLst/>
              <a:latin typeface="Cambria" pitchFamily="18" charset="0"/>
              <a:ea typeface="Times New Roman" pitchFamily="18" charset="0"/>
              <a:cs typeface="Times New Roman" pitchFamily="18" charset="0"/>
            </a:endParaRPr>
          </a:p>
          <a:p>
            <a:pPr marL="0" marR="0" lvl="0" indent="457200" algn="l" defTabSz="914400" rtl="0" eaLnBrk="1" fontAlgn="base" latinLnBrk="0" hangingPunct="1">
              <a:lnSpc>
                <a:spcPct val="100000"/>
              </a:lnSpc>
              <a:spcBef>
                <a:spcPct val="0"/>
              </a:spcBef>
              <a:spcAft>
                <a:spcPct val="0"/>
              </a:spcAft>
              <a:buClrTx/>
              <a:buSzTx/>
              <a:buFontTx/>
              <a:buNone/>
              <a:tabLst/>
            </a:pPr>
            <a:endParaRPr lang="en-US" sz="2600" i="1" dirty="0" smtClean="0">
              <a:solidFill>
                <a:srgbClr val="17365D"/>
              </a:solidFill>
              <a:latin typeface="Cambria" pitchFamily="18" charset="0"/>
              <a:ea typeface="Times New Roman" pitchFamily="18" charset="0"/>
              <a:cs typeface="Times New Roman" pitchFamily="18" charset="0"/>
            </a:endParaRPr>
          </a:p>
          <a:p>
            <a:pPr marL="0" marR="0" lvl="0" indent="457200" algn="l" defTabSz="914400" rtl="0" eaLnBrk="1" fontAlgn="base" latinLnBrk="0" hangingPunct="1">
              <a:lnSpc>
                <a:spcPct val="100000"/>
              </a:lnSpc>
              <a:spcBef>
                <a:spcPct val="0"/>
              </a:spcBef>
              <a:spcAft>
                <a:spcPct val="0"/>
              </a:spcAft>
              <a:buClrTx/>
              <a:buSzTx/>
              <a:buFontTx/>
              <a:buNone/>
              <a:tabLst/>
            </a:pPr>
            <a:endParaRPr kumimoji="0" lang="en-US" sz="2600" b="0" i="1" u="none" strike="noStrike" cap="none" normalizeH="0" baseline="0" dirty="0" smtClean="0">
              <a:ln>
                <a:noFill/>
              </a:ln>
              <a:solidFill>
                <a:srgbClr val="17365D"/>
              </a:solidFill>
              <a:effectLst/>
              <a:latin typeface="Cambria" pitchFamily="18" charset="0"/>
              <a:ea typeface="Times New Roman" pitchFamily="18" charset="0"/>
              <a:cs typeface="Times New Roman" pitchFamily="18" charset="0"/>
            </a:endParaRPr>
          </a:p>
          <a:p>
            <a:pPr marL="0" marR="0" lvl="0" indent="457200" algn="l" defTabSz="914400" rtl="0" eaLnBrk="1" fontAlgn="base" latinLnBrk="0" hangingPunct="1">
              <a:lnSpc>
                <a:spcPct val="100000"/>
              </a:lnSpc>
              <a:spcBef>
                <a:spcPct val="0"/>
              </a:spcBef>
              <a:spcAft>
                <a:spcPct val="0"/>
              </a:spcAft>
              <a:buClrTx/>
              <a:buSzTx/>
              <a:buFontTx/>
              <a:buNone/>
              <a:tabLst/>
            </a:pPr>
            <a:endParaRPr lang="en-US" sz="2600" i="1" dirty="0" smtClean="0">
              <a:solidFill>
                <a:srgbClr val="17365D"/>
              </a:solidFill>
              <a:latin typeface="Cambria" pitchFamily="18" charset="0"/>
              <a:ea typeface="Times New Roman" pitchFamily="18" charset="0"/>
              <a:cs typeface="Times New Roman" pitchFamily="18" charset="0"/>
            </a:endParaRPr>
          </a:p>
          <a:p>
            <a:pPr marL="0" marR="0" lvl="0" indent="457200" algn="l" defTabSz="914400" rtl="0" eaLnBrk="1" fontAlgn="base" latinLnBrk="0" hangingPunct="1">
              <a:lnSpc>
                <a:spcPct val="100000"/>
              </a:lnSpc>
              <a:spcBef>
                <a:spcPct val="0"/>
              </a:spcBef>
              <a:spcAft>
                <a:spcPct val="0"/>
              </a:spcAft>
              <a:buClrTx/>
              <a:buSzTx/>
              <a:buFontTx/>
              <a:buNone/>
              <a:tabLst/>
            </a:pPr>
            <a:endParaRPr kumimoji="0" lang="en-US" sz="2600" b="0" i="1" u="none" strike="noStrike" cap="none" normalizeH="0" baseline="0" dirty="0" smtClean="0">
              <a:ln>
                <a:noFill/>
              </a:ln>
              <a:solidFill>
                <a:srgbClr val="17365D"/>
              </a:solidFill>
              <a:effectLst/>
              <a:latin typeface="Cambria" pitchFamily="18" charset="0"/>
              <a:ea typeface="Times New Roman" pitchFamily="18" charset="0"/>
              <a:cs typeface="Times New Roman" pitchFamily="18" charset="0"/>
            </a:endParaRPr>
          </a:p>
          <a:p>
            <a:pPr marL="0" marR="0" lvl="0" indent="457200" algn="l" defTabSz="914400" rtl="0" eaLnBrk="1" fontAlgn="base" latinLnBrk="0" hangingPunct="1">
              <a:lnSpc>
                <a:spcPct val="100000"/>
              </a:lnSpc>
              <a:spcBef>
                <a:spcPct val="0"/>
              </a:spcBef>
              <a:spcAft>
                <a:spcPct val="0"/>
              </a:spcAft>
              <a:buClrTx/>
              <a:buSzTx/>
              <a:buFontTx/>
              <a:buNone/>
              <a:tabLst/>
            </a:pPr>
            <a:endParaRPr lang="en-US" sz="2600" i="1" dirty="0" smtClean="0">
              <a:solidFill>
                <a:srgbClr val="17365D"/>
              </a:solidFill>
              <a:latin typeface="Cambria" pitchFamily="18" charset="0"/>
              <a:ea typeface="Times New Roman" pitchFamily="18" charset="0"/>
              <a:cs typeface="Times New Roman" pitchFamily="18" charset="0"/>
            </a:endParaRPr>
          </a:p>
          <a:p>
            <a:pPr marL="0" marR="0" lvl="0" indent="457200" algn="l" defTabSz="914400" rtl="0" eaLnBrk="1" fontAlgn="base" latinLnBrk="0" hangingPunct="1">
              <a:lnSpc>
                <a:spcPct val="100000"/>
              </a:lnSpc>
              <a:spcBef>
                <a:spcPct val="0"/>
              </a:spcBef>
              <a:spcAft>
                <a:spcPct val="0"/>
              </a:spcAft>
              <a:buClrTx/>
              <a:buSzTx/>
              <a:buFontTx/>
              <a:buNone/>
              <a:tabLst/>
            </a:pPr>
            <a:endParaRPr kumimoji="0" lang="en-US" sz="2600" b="0" i="1" u="none" strike="noStrike" cap="none" normalizeH="0" baseline="0" dirty="0" smtClean="0">
              <a:ln>
                <a:noFill/>
              </a:ln>
              <a:solidFill>
                <a:srgbClr val="17365D"/>
              </a:solidFill>
              <a:effectLst/>
              <a:latin typeface="Cambria" pitchFamily="18" charset="0"/>
              <a:ea typeface="Times New Roman" pitchFamily="18" charset="0"/>
              <a:cs typeface="Times New Roman" pitchFamily="18" charset="0"/>
            </a:endParaRPr>
          </a:p>
          <a:p>
            <a:pPr marL="0" marR="0" lvl="0" indent="457200" algn="l" defTabSz="914400" rtl="0" eaLnBrk="1" fontAlgn="base" latinLnBrk="0" hangingPunct="1">
              <a:lnSpc>
                <a:spcPct val="100000"/>
              </a:lnSpc>
              <a:spcBef>
                <a:spcPct val="0"/>
              </a:spcBef>
              <a:spcAft>
                <a:spcPct val="0"/>
              </a:spcAft>
              <a:buClrTx/>
              <a:buSzTx/>
              <a:buFontTx/>
              <a:buNone/>
              <a:tabLst/>
            </a:pPr>
            <a:endParaRPr lang="en-US" sz="2600" i="1" dirty="0" smtClean="0">
              <a:solidFill>
                <a:srgbClr val="17365D"/>
              </a:solidFill>
              <a:latin typeface="Cambria" pitchFamily="18" charset="0"/>
              <a:ea typeface="Times New Roman" pitchFamily="18" charset="0"/>
              <a:cs typeface="Times New Roman" pitchFamily="18" charset="0"/>
            </a:endParaRPr>
          </a:p>
          <a:p>
            <a:pPr marL="0" marR="0" lvl="0" indent="457200" algn="l" defTabSz="914400" rtl="0" eaLnBrk="1" fontAlgn="base" latinLnBrk="0" hangingPunct="1">
              <a:lnSpc>
                <a:spcPct val="100000"/>
              </a:lnSpc>
              <a:spcBef>
                <a:spcPct val="0"/>
              </a:spcBef>
              <a:spcAft>
                <a:spcPct val="0"/>
              </a:spcAft>
              <a:buClrTx/>
              <a:buSzTx/>
              <a:buFontTx/>
              <a:buNone/>
              <a:tabLst/>
            </a:pPr>
            <a:endParaRPr kumimoji="0" lang="en-US" sz="2600" b="0" i="1" u="none" strike="noStrike" cap="none" normalizeH="0" baseline="0" dirty="0" smtClean="0">
              <a:ln>
                <a:noFill/>
              </a:ln>
              <a:solidFill>
                <a:srgbClr val="17365D"/>
              </a:solidFill>
              <a:effectLst/>
              <a:latin typeface="Cambria" pitchFamily="18" charset="0"/>
              <a:ea typeface="Times New Roman" pitchFamily="18" charset="0"/>
              <a:cs typeface="Times New Roman" pitchFamily="18" charset="0"/>
            </a:endParaRPr>
          </a:p>
          <a:p>
            <a:pPr marL="0" marR="0" lvl="0" indent="457200" algn="l" defTabSz="914400" rtl="0" eaLnBrk="1" fontAlgn="base" latinLnBrk="0" hangingPunct="1">
              <a:lnSpc>
                <a:spcPct val="100000"/>
              </a:lnSpc>
              <a:spcBef>
                <a:spcPct val="0"/>
              </a:spcBef>
              <a:spcAft>
                <a:spcPct val="0"/>
              </a:spcAft>
              <a:buClrTx/>
              <a:buSzTx/>
              <a:buFontTx/>
              <a:buNone/>
              <a:tabLst/>
            </a:pPr>
            <a:endParaRPr lang="en-US" sz="2600" i="1" dirty="0" smtClean="0">
              <a:solidFill>
                <a:srgbClr val="17365D"/>
              </a:solidFill>
              <a:latin typeface="Cambria" pitchFamily="18" charset="0"/>
              <a:ea typeface="Times New Roman" pitchFamily="18" charset="0"/>
              <a:cs typeface="Times New Roman" pitchFamily="18" charset="0"/>
            </a:endParaRPr>
          </a:p>
          <a:p>
            <a:pPr marL="0" marR="0" lvl="0" indent="457200" algn="l" defTabSz="914400" rtl="0" eaLnBrk="1" fontAlgn="base" latinLnBrk="0" hangingPunct="1">
              <a:lnSpc>
                <a:spcPct val="100000"/>
              </a:lnSpc>
              <a:spcBef>
                <a:spcPct val="0"/>
              </a:spcBef>
              <a:spcAft>
                <a:spcPct val="0"/>
              </a:spcAft>
              <a:buClrTx/>
              <a:buSzTx/>
              <a:buFontTx/>
              <a:buNone/>
              <a:tabLst/>
            </a:pPr>
            <a:endParaRPr kumimoji="0" lang="en-US" sz="2600" b="0" i="1" u="none" strike="noStrike" cap="none" normalizeH="0" baseline="0" dirty="0" smtClean="0">
              <a:ln>
                <a:noFill/>
              </a:ln>
              <a:solidFill>
                <a:srgbClr val="17365D"/>
              </a:solidFill>
              <a:effectLst/>
              <a:latin typeface="Cambria" pitchFamily="18" charset="0"/>
              <a:ea typeface="Times New Roman" pitchFamily="18" charset="0"/>
              <a:cs typeface="Times New Roman" pitchFamily="18" charset="0"/>
            </a:endParaRPr>
          </a:p>
          <a:p>
            <a:pPr marL="0" marR="0" lvl="0" indent="457200" algn="l" defTabSz="914400" rtl="0" eaLnBrk="1" fontAlgn="base" latinLnBrk="0" hangingPunct="1">
              <a:lnSpc>
                <a:spcPct val="100000"/>
              </a:lnSpc>
              <a:spcBef>
                <a:spcPct val="0"/>
              </a:spcBef>
              <a:spcAft>
                <a:spcPct val="0"/>
              </a:spcAft>
              <a:buClrTx/>
              <a:buSzTx/>
              <a:buFontTx/>
              <a:buNone/>
              <a:tabLst/>
            </a:pPr>
            <a:endParaRPr lang="en-US" sz="2600" i="1" dirty="0" smtClean="0">
              <a:solidFill>
                <a:srgbClr val="17365D"/>
              </a:solidFill>
              <a:latin typeface="Cambria" pitchFamily="18" charset="0"/>
              <a:ea typeface="Times New Roman" pitchFamily="18" charset="0"/>
              <a:cs typeface="Times New Roman" pitchFamily="18" charset="0"/>
            </a:endParaRPr>
          </a:p>
          <a:p>
            <a:pPr marL="0" marR="0" lvl="0" indent="457200" algn="l" defTabSz="914400" rtl="0" eaLnBrk="1" fontAlgn="base" latinLnBrk="0" hangingPunct="1">
              <a:lnSpc>
                <a:spcPct val="100000"/>
              </a:lnSpc>
              <a:spcBef>
                <a:spcPct val="0"/>
              </a:spcBef>
              <a:spcAft>
                <a:spcPct val="0"/>
              </a:spcAft>
              <a:buClrTx/>
              <a:buSzTx/>
              <a:buFontTx/>
              <a:buNone/>
              <a:tabLst/>
            </a:pPr>
            <a:endParaRPr kumimoji="0" lang="en-US" sz="2600" b="0" i="1" u="none" strike="noStrike" cap="none" normalizeH="0" baseline="0" dirty="0" smtClean="0">
              <a:ln>
                <a:noFill/>
              </a:ln>
              <a:solidFill>
                <a:srgbClr val="17365D"/>
              </a:solidFill>
              <a:effectLst/>
              <a:latin typeface="Cambria" pitchFamily="18" charset="0"/>
              <a:ea typeface="Times New Roman" pitchFamily="18" charset="0"/>
              <a:cs typeface="Times New Roman" pitchFamily="18" charset="0"/>
            </a:endParaRPr>
          </a:p>
          <a:p>
            <a:pPr marL="0" marR="0" lvl="0" indent="457200" algn="l" defTabSz="914400" rtl="0" eaLnBrk="1" fontAlgn="base" latinLnBrk="0" hangingPunct="1">
              <a:lnSpc>
                <a:spcPct val="100000"/>
              </a:lnSpc>
              <a:spcBef>
                <a:spcPct val="0"/>
              </a:spcBef>
              <a:spcAft>
                <a:spcPct val="0"/>
              </a:spcAft>
              <a:buClrTx/>
              <a:buSzTx/>
              <a:buFontTx/>
              <a:buNone/>
              <a:tabLst/>
            </a:pPr>
            <a:r>
              <a:rPr kumimoji="0" lang="en-US" sz="2600" b="0" i="1" u="none" strike="noStrike" cap="none" normalizeH="0" baseline="0" dirty="0" smtClean="0">
                <a:ln>
                  <a:noFill/>
                </a:ln>
                <a:solidFill>
                  <a:srgbClr val="17365D"/>
                </a:solidFill>
                <a:effectLst/>
                <a:latin typeface="Cambria" pitchFamily="18" charset="0"/>
                <a:ea typeface="Times New Roman" pitchFamily="18" charset="0"/>
                <a:cs typeface="Times New Roman" pitchFamily="18" charset="0"/>
              </a:rPr>
              <a:t>&lt; Stock trend Prediction in python &gt;</a:t>
            </a: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457200" algn="l" defTabSz="914400" rtl="0" eaLnBrk="0" fontAlgn="base" latinLnBrk="0" hangingPunct="0">
              <a:lnSpc>
                <a:spcPct val="100000"/>
              </a:lnSpc>
              <a:spcBef>
                <a:spcPct val="0"/>
              </a:spcBef>
              <a:spcAft>
                <a:spcPct val="0"/>
              </a:spcAft>
              <a:buClrTx/>
              <a:buSzTx/>
              <a:buFontTx/>
              <a:buNone/>
              <a:tabLst/>
            </a:pPr>
            <a:endParaRPr lang="en-US" sz="1400" b="1" dirty="0" smtClean="0">
              <a:latin typeface="Times New Roman" pitchFamily="18" charset="0"/>
              <a:ea typeface="Times New Roman" pitchFamily="18" charset="0"/>
              <a:cs typeface="Times New Roman" pitchFamily="18"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Project report in partial fulfillment of the requirement for the award of the     </a:t>
            </a:r>
            <a:r>
              <a:rPr kumimoji="0" lang="en-US" sz="1400" b="1" i="0" u="none" strike="noStrike" cap="none" normalizeH="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sz="14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degree of </a:t>
            </a: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Bachelor of Computer Applications</a:t>
            </a: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p>
          <a:p>
            <a:pPr marL="0" marR="0" lvl="0" indent="457200" algn="l" defTabSz="914400" rtl="0" eaLnBrk="0" fontAlgn="base" latinLnBrk="0" hangingPunct="0">
              <a:lnSpc>
                <a:spcPct val="100000"/>
              </a:lnSpc>
              <a:spcBef>
                <a:spcPct val="0"/>
              </a:spcBef>
              <a:spcAft>
                <a:spcPct val="0"/>
              </a:spcAft>
              <a:buClrTx/>
              <a:buSzTx/>
              <a:buFontTx/>
              <a:buNone/>
              <a:tabLst/>
            </a:pPr>
            <a:endParaRPr lang="en-US" sz="1200" b="1" dirty="0" smtClean="0">
              <a:latin typeface="Times New Roman" pitchFamily="18" charset="0"/>
              <a:ea typeface="Times New Roman" pitchFamily="18" charset="0"/>
              <a:cs typeface="Times New Roman" pitchFamily="18" charset="0"/>
            </a:endParaRPr>
          </a:p>
          <a:p>
            <a:pPr marL="0" marR="0" lvl="0" indent="457200" algn="l" defTabSz="914400" rtl="0" eaLnBrk="0" fontAlgn="base" latinLnBrk="0" hangingPunct="0">
              <a:lnSpc>
                <a:spcPct val="100000"/>
              </a:lnSpc>
              <a:spcBef>
                <a:spcPct val="0"/>
              </a:spcBef>
              <a:spcAft>
                <a:spcPct val="0"/>
              </a:spcAft>
              <a:buClrTx/>
              <a:buSzTx/>
              <a:buFontTx/>
              <a:buNone/>
              <a:tabLst/>
            </a:pPr>
            <a:endParaRPr kumimoji="0" lang="en-US" sz="12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457200" algn="l" defTabSz="914400" rtl="0" eaLnBrk="0" fontAlgn="base" latinLnBrk="0" hangingPunct="0">
              <a:lnSpc>
                <a:spcPct val="100000"/>
              </a:lnSpc>
              <a:spcBef>
                <a:spcPct val="0"/>
              </a:spcBef>
              <a:spcAft>
                <a:spcPct val="0"/>
              </a:spcAft>
              <a:buClrTx/>
              <a:buSzTx/>
              <a:buFontTx/>
              <a:buNone/>
              <a:tabLst/>
            </a:pPr>
            <a:endParaRPr lang="en-US" sz="1200" b="1" dirty="0" smtClean="0">
              <a:latin typeface="Times New Roman" pitchFamily="18" charset="0"/>
              <a:ea typeface="Times New Roman" pitchFamily="18" charset="0"/>
              <a:cs typeface="Times New Roman" pitchFamily="18"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Submitted By</a:t>
            </a: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Priyam</a:t>
            </a:r>
            <a:r>
              <a:rPr kumimoji="0" lang="en-US" sz="12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sz="1200" b="1"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Chowdhury</a:t>
            </a: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Enrolment Number : 12020004009013</a:t>
            </a: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Soumyadeep</a:t>
            </a:r>
            <a:r>
              <a:rPr kumimoji="0" lang="en-US" sz="12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Das</a:t>
            </a: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Enrolment Number : 12020004009046</a:t>
            </a: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Debomita</a:t>
            </a:r>
            <a:r>
              <a:rPr kumimoji="0" lang="en-US" sz="12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sz="1200" b="1"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Chakladar</a:t>
            </a:r>
            <a:r>
              <a:rPr kumimoji="0" lang="en-US" sz="12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Enrolment Number : 12020004009067</a:t>
            </a:r>
            <a:br>
              <a:rPr kumimoji="0" lang="en-US" sz="11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br>
            <a:r>
              <a:rPr kumimoji="0" lang="en-US" sz="12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sz="1200" b="1"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Sounak</a:t>
            </a:r>
            <a:r>
              <a:rPr kumimoji="0" lang="en-US" sz="12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Das</a:t>
            </a: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Enrolment Number: 12020004009069</a:t>
            </a: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Kusal</a:t>
            </a:r>
            <a:r>
              <a:rPr kumimoji="0" lang="en-US" sz="12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sz="1200" b="1"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Patra</a:t>
            </a:r>
            <a:r>
              <a:rPr kumimoji="0" lang="en-US" sz="11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a:t>
            </a: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Enrolment Number : 12020004009070</a:t>
            </a:r>
          </a:p>
          <a:p>
            <a:pPr marL="0" marR="0" lvl="0" indent="457200" algn="l" defTabSz="914400" rtl="0" eaLnBrk="0" fontAlgn="base" latinLnBrk="0" hangingPunct="0">
              <a:lnSpc>
                <a:spcPct val="100000"/>
              </a:lnSpc>
              <a:spcBef>
                <a:spcPct val="0"/>
              </a:spcBef>
              <a:spcAft>
                <a:spcPct val="0"/>
              </a:spcAft>
              <a:buClrTx/>
              <a:buSzTx/>
              <a:buFontTx/>
              <a:buNone/>
              <a:tabLst/>
            </a:pPr>
            <a:endParaRPr lang="en-IN" sz="1100" dirty="0" smtClean="0">
              <a:latin typeface="Calibri" pitchFamily="34" charset="0"/>
              <a:cs typeface="Times New Roman" pitchFamily="18" charset="0"/>
            </a:endParaRPr>
          </a:p>
          <a:p>
            <a:pPr marL="0" marR="0" lvl="0" indent="457200" algn="l" defTabSz="914400" rtl="0" eaLnBrk="0" fontAlgn="base" latinLnBrk="0" hangingPunct="0">
              <a:lnSpc>
                <a:spcPct val="100000"/>
              </a:lnSpc>
              <a:spcBef>
                <a:spcPct val="0"/>
              </a:spcBef>
              <a:spcAft>
                <a:spcPct val="0"/>
              </a:spcAft>
              <a:buClrTx/>
              <a:buSzTx/>
              <a:buFontTx/>
              <a:buNone/>
              <a:tabLst/>
            </a:pPr>
            <a:endParaRPr kumimoji="0" lang="en-IN" sz="1100" b="0" i="0" u="none" strike="noStrike" cap="none" normalizeH="0" baseline="0" dirty="0" smtClean="0">
              <a:ln>
                <a:noFill/>
              </a:ln>
              <a:solidFill>
                <a:schemeClr val="tx1"/>
              </a:solidFill>
              <a:effectLst/>
              <a:latin typeface="Calibri" pitchFamily="34" charset="0"/>
              <a:cs typeface="Times New Roman" pitchFamily="18" charset="0"/>
            </a:endParaRPr>
          </a:p>
          <a:p>
            <a:r>
              <a:rPr lang="en-US" sz="1100" dirty="0" smtClean="0"/>
              <a:t> </a:t>
            </a:r>
            <a:r>
              <a:rPr lang="en-US" sz="1100" dirty="0" smtClean="0"/>
              <a:t>      </a:t>
            </a:r>
            <a:r>
              <a:rPr lang="en-US" sz="1100" b="1" dirty="0" smtClean="0"/>
              <a:t>Under </a:t>
            </a:r>
            <a:r>
              <a:rPr lang="en-US" sz="1100" b="1" dirty="0" smtClean="0"/>
              <a:t>the guidance of</a:t>
            </a:r>
            <a:endParaRPr lang="en-US" sz="1100" dirty="0" smtClean="0"/>
          </a:p>
          <a:p>
            <a:r>
              <a:rPr lang="en-US" sz="1100" b="1" dirty="0" smtClean="0"/>
              <a:t>  </a:t>
            </a:r>
            <a:r>
              <a:rPr lang="en-US" sz="1100" b="1" dirty="0" smtClean="0"/>
              <a:t>    Prof</a:t>
            </a:r>
            <a:r>
              <a:rPr lang="en-US" sz="1100" b="1" dirty="0" smtClean="0"/>
              <a:t>. &lt;ANKUR BISWAS&gt;</a:t>
            </a:r>
            <a:endParaRPr lang="en-US" sz="1100" dirty="0" smtClean="0"/>
          </a:p>
          <a:p>
            <a:r>
              <a:rPr lang="en-US" sz="1100" b="1" dirty="0" smtClean="0"/>
              <a:t>      Department </a:t>
            </a:r>
            <a:r>
              <a:rPr lang="en-US" sz="1100" b="1" dirty="0" smtClean="0"/>
              <a:t>of Bachelor of Computer Applications</a:t>
            </a:r>
            <a:endParaRPr lang="en-US" sz="1100" dirty="0" smtClean="0"/>
          </a:p>
          <a:p>
            <a:endParaRPr lang="en-US" sz="800" dirty="0" smtClean="0"/>
          </a:p>
          <a:p>
            <a:pPr marL="0" marR="0" lvl="0" indent="457200" algn="l" defTabSz="914400" rtl="0" eaLnBrk="0" fontAlgn="base" latinLnBrk="0" hangingPunct="0">
              <a:lnSpc>
                <a:spcPct val="100000"/>
              </a:lnSpc>
              <a:spcBef>
                <a:spcPct val="0"/>
              </a:spcBef>
              <a:spcAft>
                <a:spcPct val="0"/>
              </a:spcAft>
              <a:buClrTx/>
              <a:buSzTx/>
              <a:buFontTx/>
              <a:buNone/>
              <a:tabLst/>
            </a:pP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
          <p:cNvSpPr>
            <a:spLocks noChangeArrowheads="1"/>
          </p:cNvSpPr>
          <p:nvPr/>
        </p:nvSpPr>
        <p:spPr bwMode="auto">
          <a:xfrm>
            <a:off x="1600200" y="0"/>
            <a:ext cx="3445174" cy="2677656"/>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sng"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CHAPTER 5</a:t>
            </a:r>
            <a:endParaRPr kumimoji="0" lang="en-US" sz="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1" i="0" u="sng"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EXPERIMENTAL SETUP </a:t>
            </a:r>
          </a:p>
          <a:p>
            <a:pPr marL="0" marR="0" lvl="0" indent="0" algn="ctr" defTabSz="914400" rtl="0" eaLnBrk="0" fontAlgn="base" latinLnBrk="0" hangingPunct="0">
              <a:lnSpc>
                <a:spcPct val="100000"/>
              </a:lnSpc>
              <a:spcBef>
                <a:spcPct val="0"/>
              </a:spcBef>
              <a:spcAft>
                <a:spcPct val="0"/>
              </a:spcAft>
              <a:buClrTx/>
              <a:buSzTx/>
              <a:buFontTx/>
              <a:buNone/>
              <a:tabLst/>
            </a:pPr>
            <a:endParaRPr lang="en-IN" sz="1400" b="1" u="sng" dirty="0" smtClean="0">
              <a:latin typeface="Times New Roman" pitchFamily="18" charset="0"/>
              <a:cs typeface="Times New Roman" pitchFamily="18" charset="0"/>
            </a:endParaRPr>
          </a:p>
          <a:p>
            <a:pPr lvl="0" algn="ctr" eaLnBrk="0" fontAlgn="base" hangingPunct="0">
              <a:spcBef>
                <a:spcPct val="0"/>
              </a:spcBef>
              <a:spcAft>
                <a:spcPct val="0"/>
              </a:spcAft>
            </a:pPr>
            <a:r>
              <a:rPr lang="en-US" b="1" dirty="0" smtClean="0"/>
              <a:t>Random Data classification  </a:t>
            </a:r>
            <a:r>
              <a:rPr lang="en-US" b="1" dirty="0" smtClean="0"/>
              <a:t>:</a:t>
            </a:r>
          </a:p>
          <a:p>
            <a:pPr lvl="0" algn="ctr" eaLnBrk="0" fontAlgn="base" hangingPunct="0">
              <a:spcBef>
                <a:spcPct val="0"/>
              </a:spcBef>
              <a:spcAft>
                <a:spcPct val="0"/>
              </a:spcAft>
            </a:pPr>
            <a:endParaRPr kumimoji="0" lang="en-IN" sz="1800" b="1" i="0" u="none" strike="noStrike" cap="none" normalizeH="0" baseline="0" dirty="0" smtClean="0">
              <a:ln>
                <a:noFill/>
              </a:ln>
              <a:solidFill>
                <a:schemeClr val="tx1"/>
              </a:solidFill>
              <a:effectLst/>
              <a:latin typeface="Arial" pitchFamily="34" charset="0"/>
              <a:cs typeface="Arial" pitchFamily="34" charset="0"/>
            </a:endParaRPr>
          </a:p>
          <a:p>
            <a:pPr lvl="0" algn="ctr" eaLnBrk="0" fontAlgn="base" hangingPunct="0">
              <a:spcBef>
                <a:spcPct val="0"/>
              </a:spcBef>
              <a:spcAft>
                <a:spcPct val="0"/>
              </a:spcAft>
            </a:pPr>
            <a:endParaRPr lang="en-IN" b="1" dirty="0" smtClean="0">
              <a:latin typeface="Arial" pitchFamily="34" charset="0"/>
              <a:cs typeface="Arial" pitchFamily="34" charset="0"/>
            </a:endParaRPr>
          </a:p>
          <a:p>
            <a:pPr lvl="0" algn="ctr" eaLnBrk="0" fontAlgn="base" hangingPunct="0">
              <a:spcBef>
                <a:spcPct val="0"/>
              </a:spcBef>
              <a:spcAft>
                <a:spcPct val="0"/>
              </a:spcAft>
            </a:pPr>
            <a:endParaRPr kumimoji="0" lang="en-IN" sz="1800" b="1" i="0" u="none" strike="noStrike" cap="none" normalizeH="0" baseline="0" dirty="0" smtClean="0">
              <a:ln>
                <a:noFill/>
              </a:ln>
              <a:solidFill>
                <a:schemeClr val="tx1"/>
              </a:solidFill>
              <a:effectLst/>
              <a:latin typeface="Arial" pitchFamily="34" charset="0"/>
              <a:cs typeface="Arial" pitchFamily="34" charset="0"/>
            </a:endParaRPr>
          </a:p>
          <a:p>
            <a:pPr lvl="0" algn="ctr" eaLnBrk="0" fontAlgn="base" hangingPunct="0">
              <a:spcBef>
                <a:spcPct val="0"/>
              </a:spcBef>
              <a:spcAft>
                <a:spcPct val="0"/>
              </a:spcAft>
            </a:pPr>
            <a:endParaRPr lang="en-IN" b="1" dirty="0" smtClean="0">
              <a:latin typeface="Arial" pitchFamily="34" charset="0"/>
              <a:cs typeface="Arial" pitchFamily="34" charset="0"/>
            </a:endParaRPr>
          </a:p>
          <a:p>
            <a:pPr lvl="0" algn="ctr" eaLnBrk="0" fontAlgn="base" hangingPunct="0">
              <a:spcBef>
                <a:spcPct val="0"/>
              </a:spcBef>
              <a:spcAft>
                <a:spcPct val="0"/>
              </a:spcAft>
            </a:pPr>
            <a:endParaRPr kumimoji="0" lang="en-IN" sz="1800" b="1" i="0" u="none" strike="noStrike" cap="none" normalizeH="0" baseline="0" dirty="0" smtClean="0">
              <a:ln>
                <a:noFill/>
              </a:ln>
              <a:solidFill>
                <a:schemeClr val="tx1"/>
              </a:solidFill>
              <a:effectLst/>
              <a:latin typeface="Arial" pitchFamily="34" charset="0"/>
              <a:cs typeface="Arial" pitchFamily="34" charset="0"/>
            </a:endParaRPr>
          </a:p>
          <a:p>
            <a:pPr lvl="0" algn="ctr" eaLnBrk="0" fontAlgn="base" hangingPunct="0">
              <a:spcBef>
                <a:spcPct val="0"/>
              </a:spcBef>
              <a:spcAft>
                <a:spcPct val="0"/>
              </a:spcAf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3" name="Picture 2" descr="WhatsApp Image 2022-11-10 at 11.24.00 PM.jpeg"/>
          <p:cNvPicPr/>
          <p:nvPr/>
        </p:nvPicPr>
        <p:blipFill>
          <a:blip r:embed="rId2" cstate="print"/>
          <a:stretch>
            <a:fillRect/>
          </a:stretch>
        </p:blipFill>
        <p:spPr>
          <a:xfrm>
            <a:off x="249555" y="1323975"/>
            <a:ext cx="6456045" cy="5991225"/>
          </a:xfrm>
          <a:prstGeom prst="rect">
            <a:avLst/>
          </a:prstGeom>
        </p:spPr>
      </p:pic>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1"/>
          <p:cNvSpPr>
            <a:spLocks noChangeArrowheads="1"/>
          </p:cNvSpPr>
          <p:nvPr/>
        </p:nvSpPr>
        <p:spPr bwMode="auto">
          <a:xfrm>
            <a:off x="0" y="1371600"/>
            <a:ext cx="6858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Close price </a:t>
            </a:r>
            <a:r>
              <a:rPr kumimoji="0" lang="en-US" sz="1400" b="1"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vs</a:t>
            </a:r>
            <a:r>
              <a:rPr kumimoji="0" lang="en-US" sz="14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Time graph :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3" name="Picture 2" descr="2.jpeg"/>
          <p:cNvPicPr/>
          <p:nvPr/>
        </p:nvPicPr>
        <p:blipFill>
          <a:blip r:embed="rId2" cstate="print"/>
          <a:stretch>
            <a:fillRect/>
          </a:stretch>
        </p:blipFill>
        <p:spPr>
          <a:xfrm>
            <a:off x="200977" y="2286001"/>
            <a:ext cx="6456045" cy="4157662"/>
          </a:xfrm>
          <a:prstGeom prst="rect">
            <a:avLst/>
          </a:prstGeom>
        </p:spPr>
      </p:pic>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1"/>
          <p:cNvSpPr>
            <a:spLocks noChangeArrowheads="1"/>
          </p:cNvSpPr>
          <p:nvPr/>
        </p:nvSpPr>
        <p:spPr bwMode="auto">
          <a:xfrm>
            <a:off x="0" y="347990"/>
            <a:ext cx="6858000" cy="5232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sng"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RESULT ANALYSIS</a:t>
            </a:r>
            <a:endParaRPr kumimoji="0" lang="en-US" sz="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1" i="0" u="sng"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Close price </a:t>
            </a:r>
            <a:r>
              <a:rPr kumimoji="0" lang="en-US" sz="1400" b="1" i="0" u="sng"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vs</a:t>
            </a:r>
            <a:r>
              <a:rPr kumimoji="0" lang="en-US" sz="1400" b="1" i="0" u="sng"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time graph (Prediction after 100 days)</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3" name="Picture 2" descr="WhatsApp Image 2022-11-11 at 1.14.26 AM.jpeg"/>
          <p:cNvPicPr/>
          <p:nvPr/>
        </p:nvPicPr>
        <p:blipFill>
          <a:blip r:embed="rId2" cstate="print"/>
          <a:stretch>
            <a:fillRect/>
          </a:stretch>
        </p:blipFill>
        <p:spPr>
          <a:xfrm>
            <a:off x="200977" y="1676400"/>
            <a:ext cx="6456045" cy="4748847"/>
          </a:xfrm>
          <a:prstGeom prst="rect">
            <a:avLst/>
          </a:prstGeom>
        </p:spPr>
      </p:pic>
      <p:sp>
        <p:nvSpPr>
          <p:cNvPr id="61442" name="Rectangle 2"/>
          <p:cNvSpPr>
            <a:spLocks noChangeArrowheads="1"/>
          </p:cNvSpPr>
          <p:nvPr/>
        </p:nvSpPr>
        <p:spPr bwMode="auto">
          <a:xfrm>
            <a:off x="0" y="6629400"/>
            <a:ext cx="6858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1028700" algn="l"/>
              </a:tabLst>
            </a:pPr>
            <a:r>
              <a:rPr kumimoji="0" lang="en-US" sz="1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(Redline denotes the moving average of the prediction)</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4.jpeg"/>
          <p:cNvPicPr/>
          <p:nvPr/>
        </p:nvPicPr>
        <p:blipFill>
          <a:blip r:embed="rId2" cstate="print"/>
          <a:stretch>
            <a:fillRect/>
          </a:stretch>
        </p:blipFill>
        <p:spPr>
          <a:xfrm>
            <a:off x="152400" y="457200"/>
            <a:ext cx="6456045" cy="3825240"/>
          </a:xfrm>
          <a:prstGeom prst="rect">
            <a:avLst/>
          </a:prstGeom>
        </p:spPr>
      </p:pic>
      <p:sp>
        <p:nvSpPr>
          <p:cNvPr id="62465" name="Rectangle 1"/>
          <p:cNvSpPr>
            <a:spLocks noChangeArrowheads="1"/>
          </p:cNvSpPr>
          <p:nvPr/>
        </p:nvSpPr>
        <p:spPr bwMode="auto">
          <a:xfrm>
            <a:off x="0" y="0"/>
            <a:ext cx="6858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sng"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Close price vs time graph</a:t>
            </a:r>
            <a:r>
              <a:rPr kumimoji="0" lang="en-US" sz="14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(If 100 days MA is true,then 200 days prediction as follows)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 name="Rectangle 3"/>
          <p:cNvSpPr/>
          <p:nvPr/>
        </p:nvSpPr>
        <p:spPr>
          <a:xfrm>
            <a:off x="1861102" y="4387334"/>
            <a:ext cx="3135795" cy="369332"/>
          </a:xfrm>
          <a:prstGeom prst="rect">
            <a:avLst/>
          </a:prstGeom>
        </p:spPr>
        <p:txBody>
          <a:bodyPr wrap="none">
            <a:spAutoFit/>
          </a:bodyPr>
          <a:lstStyle/>
          <a:p>
            <a:r>
              <a:rPr lang="en-US" b="1" u="sng" dirty="0" smtClean="0"/>
              <a:t>Green line follows the MA)</a:t>
            </a:r>
            <a:endParaRPr lang="en-US" dirty="0"/>
          </a:p>
        </p:txBody>
      </p:sp>
    </p:spTree>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cstate="print"/>
          <a:srcRect/>
          <a:stretch>
            <a:fillRect/>
          </a:stretch>
        </p:blipFill>
        <p:spPr bwMode="auto">
          <a:xfrm>
            <a:off x="200977" y="2931250"/>
            <a:ext cx="6456045" cy="3281499"/>
          </a:xfrm>
          <a:prstGeom prst="rect">
            <a:avLst/>
          </a:prstGeom>
          <a:noFill/>
          <a:ln w="9525">
            <a:noFill/>
            <a:miter lim="800000"/>
            <a:headEnd/>
            <a:tailEnd/>
          </a:ln>
        </p:spPr>
      </p:pic>
      <p:sp>
        <p:nvSpPr>
          <p:cNvPr id="63489" name="Rectangle 1"/>
          <p:cNvSpPr>
            <a:spLocks noChangeArrowheads="1"/>
          </p:cNvSpPr>
          <p:nvPr/>
        </p:nvSpPr>
        <p:spPr bwMode="auto">
          <a:xfrm>
            <a:off x="0" y="6781800"/>
            <a:ext cx="6858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(Prediction vs Actual)</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ChangeArrowheads="1"/>
          </p:cNvSpPr>
          <p:nvPr/>
        </p:nvSpPr>
        <p:spPr bwMode="auto">
          <a:xfrm>
            <a:off x="0" y="255285"/>
            <a:ext cx="6858000" cy="5232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sz="1400" b="1" i="0" u="sng"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CHAPTER 6</a:t>
            </a:r>
            <a:endParaRPr kumimoji="0" lang="en-US" sz="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sz="1400" b="1" i="0" u="sng"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CONCLUSION</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64515" name="Rectangle 3"/>
          <p:cNvSpPr>
            <a:spLocks noChangeArrowheads="1"/>
          </p:cNvSpPr>
          <p:nvPr/>
        </p:nvSpPr>
        <p:spPr bwMode="auto">
          <a:xfrm>
            <a:off x="0" y="2438481"/>
            <a:ext cx="6858000" cy="260738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There is no one-size-fits-all answer to this question, as the best machine learning algorithm for stock prediction will vary depending on the specific circumstances and data involved. However, some commonly used machine learning algorithms for stock prediction include support vector machines, decision trees, and artificial neural networks.</a:t>
            </a:r>
            <a:endParaRPr kumimoji="0" lang="en-US" sz="400" b="0" i="0" u="none" strike="noStrike" cap="none" normalizeH="0" baseline="0" dirty="0" smtClean="0">
              <a:ln>
                <a:noFill/>
              </a:ln>
              <a:solidFill>
                <a:schemeClr val="tx1"/>
              </a:solidFill>
              <a:effectLst/>
              <a:latin typeface="Arial" pitchFamily="34" charset="0"/>
              <a:cs typeface="Arial" pitchFamily="34" charset="0"/>
            </a:endParaRPr>
          </a:p>
          <a:p>
            <a:pPr algn="just">
              <a:lnSpc>
                <a:spcPct val="115000"/>
              </a:lnSpc>
              <a:spcAft>
                <a:spcPts val="1000"/>
              </a:spcAft>
            </a:pPr>
            <a:r>
              <a:rPr kumimoji="0" lang="en-US" sz="14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Stock prediction is a complex task that requires knowledge of both the stock market and the factors that can affect stock prices. Many factors, such as the overall health of the economy, the performance of specific sectors, and the political environment, can affect stock prices.</a:t>
            </a:r>
            <a:r>
              <a:rPr lang="en-US" sz="800" b="1" dirty="0" smtClean="0">
                <a:latin typeface="Times New Roman"/>
                <a:ea typeface="Times New Roman"/>
                <a:cs typeface="Times New Roman"/>
              </a:rPr>
              <a:t> </a:t>
            </a:r>
            <a:endParaRPr lang="en-US" sz="800" b="1" dirty="0" smtClean="0">
              <a:latin typeface="Times New Roman"/>
              <a:ea typeface="Times New Roman"/>
              <a:cs typeface="Times New Roman"/>
            </a:endParaRPr>
          </a:p>
          <a:p>
            <a:pPr algn="just">
              <a:lnSpc>
                <a:spcPct val="115000"/>
              </a:lnSpc>
              <a:spcAft>
                <a:spcPts val="1000"/>
              </a:spcAf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64516" name="Rectangle 4"/>
          <p:cNvSpPr>
            <a:spLocks noChangeArrowheads="1"/>
          </p:cNvSpPr>
          <p:nvPr/>
        </p:nvSpPr>
        <p:spPr bwMode="auto">
          <a:xfrm>
            <a:off x="228600" y="5105400"/>
            <a:ext cx="6400800" cy="73866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Stock analysts use a variety of methods to predict future stock prices, including technical analysis and fundamental analysis. No single method is perfect, and stock analysts often use a combination of methods to make their predictions.</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1"/>
          <p:cNvSpPr>
            <a:spLocks noChangeArrowheads="1"/>
          </p:cNvSpPr>
          <p:nvPr/>
        </p:nvSpPr>
        <p:spPr bwMode="auto">
          <a:xfrm>
            <a:off x="0" y="233690"/>
            <a:ext cx="6858000" cy="5232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sng"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CHAPTER 7</a:t>
            </a:r>
            <a:endParaRPr kumimoji="0" lang="en-US" sz="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1" i="0" u="sng"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BIBLIOGRAPHY</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65538" name="Rectangle 2"/>
          <p:cNvSpPr>
            <a:spLocks noChangeArrowheads="1"/>
          </p:cNvSpPr>
          <p:nvPr/>
        </p:nvSpPr>
        <p:spPr bwMode="auto">
          <a:xfrm>
            <a:off x="2057400" y="3581400"/>
            <a:ext cx="1446550" cy="307777"/>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tab pos="1249363" algn="l"/>
              </a:tabLst>
            </a:pPr>
            <a:r>
              <a:rPr kumimoji="0" lang="en-US" sz="1400" b="0"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rPr>
              <a:t>	</a:t>
            </a:r>
            <a:endParaRPr kumimoji="0" lang="en-US" sz="400" b="0" i="0" u="none" strike="noStrike" cap="none" normalizeH="0" baseline="0" dirty="0" smtClean="0">
              <a:ln>
                <a:noFill/>
              </a:ln>
              <a:solidFill>
                <a:schemeClr val="tx1"/>
              </a:solidFill>
              <a:effectLst/>
              <a:latin typeface="Arial" pitchFamily="34" charset="0"/>
              <a:cs typeface="Arial" pitchFamily="34" charset="0"/>
            </a:endParaRPr>
          </a:p>
        </p:txBody>
      </p:sp>
      <p:sp>
        <p:nvSpPr>
          <p:cNvPr id="65539" name="Rectangle 3"/>
          <p:cNvSpPr>
            <a:spLocks noChangeArrowheads="1"/>
          </p:cNvSpPr>
          <p:nvPr/>
        </p:nvSpPr>
        <p:spPr bwMode="auto">
          <a:xfrm>
            <a:off x="2667000" y="3048000"/>
            <a:ext cx="1446550" cy="307777"/>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tab pos="1249363" algn="l"/>
              </a:tabLst>
            </a:pPr>
            <a:r>
              <a:rPr kumimoji="0" lang="en-US" sz="1400" b="0"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rPr>
              <a:t>	</a:t>
            </a:r>
            <a:endParaRPr kumimoji="0" lang="en-US" sz="400" b="0" i="0" u="none" strike="noStrike" cap="none" normalizeH="0" baseline="0" dirty="0" smtClean="0">
              <a:ln>
                <a:noFill/>
              </a:ln>
              <a:solidFill>
                <a:schemeClr val="tx1"/>
              </a:solidFill>
              <a:effectLst/>
              <a:latin typeface="Arial" pitchFamily="34" charset="0"/>
              <a:cs typeface="Arial" pitchFamily="34" charset="0"/>
            </a:endParaRPr>
          </a:p>
        </p:txBody>
      </p:sp>
      <p:sp>
        <p:nvSpPr>
          <p:cNvPr id="65540" name="Rectangle 4"/>
          <p:cNvSpPr>
            <a:spLocks noChangeArrowheads="1"/>
          </p:cNvSpPr>
          <p:nvPr/>
        </p:nvSpPr>
        <p:spPr bwMode="auto">
          <a:xfrm>
            <a:off x="0" y="-3156937"/>
            <a:ext cx="5137176" cy="677108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1249363" algn="l"/>
              </a:tabLst>
            </a:pPr>
            <a:endParaRPr kumimoji="0" lang="en-US" sz="1400" b="0"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tab pos="1249363" algn="l"/>
              </a:tabLst>
            </a:pPr>
            <a:endParaRPr lang="en-US" sz="1400" dirty="0" smtClean="0">
              <a:latin typeface="Calibri" pitchFamily="34" charset="0"/>
              <a:ea typeface="Times New Roman" pitchFamily="18" charset="0"/>
              <a:cs typeface="Calibri"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tab pos="1249363" algn="l"/>
              </a:tabLst>
            </a:pPr>
            <a:endParaRPr kumimoji="0" lang="en-US" sz="1400" b="0"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tab pos="1249363" algn="l"/>
              </a:tabLst>
            </a:pPr>
            <a:endParaRPr lang="en-US" sz="1400" dirty="0" smtClean="0">
              <a:latin typeface="Calibri" pitchFamily="34" charset="0"/>
              <a:ea typeface="Times New Roman" pitchFamily="18" charset="0"/>
              <a:cs typeface="Calibri"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tab pos="1249363" algn="l"/>
              </a:tabLst>
            </a:pPr>
            <a:endParaRPr kumimoji="0" lang="en-US" sz="1400" b="0"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tab pos="1249363" algn="l"/>
              </a:tabLst>
            </a:pPr>
            <a:endParaRPr lang="en-US" sz="1400" dirty="0" smtClean="0">
              <a:latin typeface="Calibri" pitchFamily="34" charset="0"/>
              <a:ea typeface="Times New Roman" pitchFamily="18" charset="0"/>
              <a:cs typeface="Calibri"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tab pos="1249363" algn="l"/>
              </a:tabLst>
            </a:pPr>
            <a:endParaRPr kumimoji="0" lang="en-US" sz="1400" b="0"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tab pos="1249363" algn="l"/>
              </a:tabLst>
            </a:pPr>
            <a:endParaRPr lang="en-US" sz="1400" dirty="0" smtClean="0">
              <a:latin typeface="Calibri" pitchFamily="34" charset="0"/>
              <a:ea typeface="Times New Roman" pitchFamily="18" charset="0"/>
              <a:cs typeface="Calibri"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tab pos="1249363" algn="l"/>
              </a:tabLst>
            </a:pPr>
            <a:endParaRPr kumimoji="0" lang="en-US" sz="1400" b="0"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tab pos="1249363" algn="l"/>
              </a:tabLst>
            </a:pPr>
            <a:endParaRPr lang="en-US" sz="1400" dirty="0" smtClean="0">
              <a:latin typeface="Calibri" pitchFamily="34" charset="0"/>
              <a:ea typeface="Times New Roman" pitchFamily="18" charset="0"/>
              <a:cs typeface="Calibri"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tab pos="1249363" algn="l"/>
              </a:tabLst>
            </a:pPr>
            <a:endParaRPr kumimoji="0" lang="en-US" sz="1400" b="0"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tab pos="1249363" algn="l"/>
              </a:tabLst>
            </a:pPr>
            <a:endParaRPr lang="en-US" sz="1400" dirty="0" smtClean="0">
              <a:latin typeface="Calibri" pitchFamily="34" charset="0"/>
              <a:ea typeface="Times New Roman" pitchFamily="18" charset="0"/>
              <a:cs typeface="Calibri"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tab pos="1249363" algn="l"/>
              </a:tabLst>
            </a:pPr>
            <a:endParaRPr kumimoji="0" lang="en-US" sz="1400" b="0"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tab pos="1249363" algn="l"/>
              </a:tabLst>
            </a:pPr>
            <a:endParaRPr lang="en-US" sz="1400" dirty="0" smtClean="0">
              <a:latin typeface="Calibri" pitchFamily="34" charset="0"/>
              <a:ea typeface="Times New Roman" pitchFamily="18" charset="0"/>
              <a:cs typeface="Calibri"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tab pos="1249363" algn="l"/>
              </a:tabLst>
            </a:pPr>
            <a:endParaRPr kumimoji="0" lang="en-US" sz="1400" b="0"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tab pos="1249363" algn="l"/>
              </a:tabLst>
            </a:pPr>
            <a:endParaRPr lang="en-US" sz="1400" dirty="0" smtClean="0">
              <a:latin typeface="Calibri" pitchFamily="34" charset="0"/>
              <a:ea typeface="Times New Roman" pitchFamily="18" charset="0"/>
              <a:cs typeface="Calibri"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tab pos="1249363" algn="l"/>
              </a:tabLst>
            </a:pPr>
            <a:endParaRPr kumimoji="0" lang="en-US" sz="1400" b="0"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tab pos="1249363" algn="l"/>
              </a:tabLst>
            </a:pPr>
            <a:endParaRPr lang="en-US" sz="1400" dirty="0" smtClean="0">
              <a:latin typeface="Calibri" pitchFamily="34" charset="0"/>
              <a:ea typeface="Times New Roman" pitchFamily="18" charset="0"/>
              <a:cs typeface="Calibri"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tab pos="1249363" algn="l"/>
              </a:tabLst>
            </a:pPr>
            <a:endParaRPr kumimoji="0" lang="en-US" sz="1400" b="0"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tab pos="1249363" algn="l"/>
              </a:tabLst>
            </a:pPr>
            <a:endParaRPr lang="en-US" sz="1400" dirty="0" smtClean="0">
              <a:latin typeface="Calibri" pitchFamily="34" charset="0"/>
              <a:ea typeface="Times New Roman" pitchFamily="18" charset="0"/>
              <a:cs typeface="Calibri"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tab pos="1249363" algn="l"/>
              </a:tabLst>
            </a:pPr>
            <a:endParaRPr kumimoji="0" lang="en-US" sz="1400" b="0"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tab pos="1249363" algn="l"/>
              </a:tabLst>
            </a:pPr>
            <a:endParaRPr lang="en-US" sz="1400" dirty="0" smtClean="0">
              <a:latin typeface="Calibri" pitchFamily="34" charset="0"/>
              <a:ea typeface="Times New Roman" pitchFamily="18" charset="0"/>
              <a:cs typeface="Calibri"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tab pos="1249363" algn="l"/>
              </a:tabLst>
            </a:pPr>
            <a:r>
              <a:rPr kumimoji="0" lang="en-US" sz="1400" b="0"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rPr>
              <a:t>Here are the places we have taken help from:</a:t>
            </a:r>
            <a:endParaRPr kumimoji="0" lang="en-US" sz="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1249363" algn="l"/>
              </a:tabLst>
            </a:pPr>
            <a:r>
              <a:rPr kumimoji="0" lang="en-US" sz="1400" b="0"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rPr>
              <a:t>Specific help is provided by our group guide  Professor </a:t>
            </a:r>
            <a:r>
              <a:rPr kumimoji="0" lang="en-US" sz="1400" b="0" i="0" u="none" strike="noStrike" cap="none" normalizeH="0" baseline="0" dirty="0" err="1" smtClean="0">
                <a:ln>
                  <a:noFill/>
                </a:ln>
                <a:solidFill>
                  <a:schemeClr val="tx1"/>
                </a:solidFill>
                <a:effectLst/>
                <a:latin typeface="Calibri" pitchFamily="34" charset="0"/>
                <a:ea typeface="Times New Roman" pitchFamily="18" charset="0"/>
                <a:cs typeface="Calibri" pitchFamily="34" charset="0"/>
              </a:rPr>
              <a:t>Ankur</a:t>
            </a:r>
            <a:r>
              <a:rPr kumimoji="0" lang="en-US" sz="1400" b="0"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rPr>
              <a:t> </a:t>
            </a:r>
            <a:r>
              <a:rPr kumimoji="0" lang="en-US" sz="1400" b="0" i="0" u="none" strike="noStrike" cap="none" normalizeH="0" baseline="0" dirty="0" err="1" smtClean="0">
                <a:ln>
                  <a:noFill/>
                </a:ln>
                <a:solidFill>
                  <a:schemeClr val="tx1"/>
                </a:solidFill>
                <a:effectLst/>
                <a:latin typeface="Calibri" pitchFamily="34" charset="0"/>
                <a:ea typeface="Times New Roman" pitchFamily="18" charset="0"/>
                <a:cs typeface="Calibri" pitchFamily="34" charset="0"/>
              </a:rPr>
              <a:t>Biswas</a:t>
            </a:r>
            <a:endParaRPr kumimoji="0" lang="en-US" sz="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1249363" algn="l"/>
              </a:tabLst>
            </a:pPr>
            <a:r>
              <a:rPr kumimoji="0" lang="en-US" sz="1400" b="0"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rPr>
              <a:t>	</a:t>
            </a:r>
            <a:endParaRPr kumimoji="0" lang="en-US" sz="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1249363" algn="l"/>
              </a:tabLst>
            </a:pPr>
            <a:r>
              <a:rPr kumimoji="0" lang="en-US" sz="1400" b="0"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rPr>
              <a:t>1. Stock Market Predictions by Experts</a:t>
            </a:r>
            <a:endParaRPr kumimoji="0" lang="en-US" sz="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1249363" algn="l"/>
              </a:tabLst>
            </a:pPr>
            <a:r>
              <a:rPr kumimoji="0" lang="en-US" sz="1400" b="0"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rPr>
              <a:t>2. Stock Market Predictions for 2020</a:t>
            </a:r>
            <a:endParaRPr kumimoji="0" lang="en-US" sz="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1249363" algn="l"/>
              </a:tabLst>
            </a:pPr>
            <a:r>
              <a:rPr kumimoji="0" lang="en-US" sz="1400" b="0"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rPr>
              <a:t>3. Stock Market Forecasts and Predictions</a:t>
            </a:r>
            <a:endParaRPr kumimoji="0" lang="en-US" sz="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1249363" algn="l"/>
              </a:tabLst>
            </a:pPr>
            <a:r>
              <a:rPr kumimoji="0" lang="en-US" sz="1400" b="0"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rPr>
              <a:t>4. Stock Market Predictions for the Week Ahead</a:t>
            </a:r>
            <a:endParaRPr kumimoji="0" lang="en-US" sz="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1249363" algn="l"/>
              </a:tabLst>
            </a:pPr>
            <a:r>
              <a:rPr kumimoji="0" lang="en-US" sz="1400" b="0"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rPr>
              <a:t>5. Stock Market Forecasts from </a:t>
            </a:r>
            <a:r>
              <a:rPr kumimoji="0" lang="en-US" sz="1400" b="0" i="0" u="none" strike="noStrike" cap="none" normalizeH="0" baseline="0" dirty="0" err="1" smtClean="0">
                <a:ln>
                  <a:noFill/>
                </a:ln>
                <a:solidFill>
                  <a:schemeClr val="tx1"/>
                </a:solidFill>
                <a:effectLst/>
                <a:latin typeface="Calibri" pitchFamily="34" charset="0"/>
                <a:ea typeface="Times New Roman" pitchFamily="18" charset="0"/>
                <a:cs typeface="Calibri" pitchFamily="34" charset="0"/>
              </a:rPr>
              <a:t>Zacks</a:t>
            </a:r>
            <a:r>
              <a:rPr kumimoji="0" lang="en-US" sz="1400" b="0"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rPr>
              <a:t> Investment Research</a:t>
            </a:r>
            <a:endParaRPr kumimoji="0" lang="en-US" sz="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1249363" algn="l"/>
              </a:tabLst>
            </a:pPr>
            <a:r>
              <a:rPr kumimoji="0" lang="en-US" sz="1400" b="0"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rPr>
              <a:t>6. Stock Market Predictions 2020 – 2025</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0" y="1201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 name="object 2"/>
          <p:cNvSpPr txBox="1"/>
          <p:nvPr/>
        </p:nvSpPr>
        <p:spPr>
          <a:xfrm>
            <a:off x="738981" y="2087563"/>
            <a:ext cx="5475288" cy="479425"/>
          </a:xfrm>
          <a:prstGeom prst="rect">
            <a:avLst/>
          </a:prstGeom>
        </p:spPr>
        <p:txBody>
          <a:bodyPr lIns="0" tIns="0" rIns="0" bIns="0">
            <a:spAutoFit/>
          </a:bodyPr>
          <a:lstStyle/>
          <a:p>
            <a:pPr algn="ctr" fontAlgn="auto">
              <a:spcBef>
                <a:spcPts val="0"/>
              </a:spcBef>
              <a:spcAft>
                <a:spcPts val="0"/>
              </a:spcAft>
              <a:defRPr/>
            </a:pPr>
            <a:r>
              <a:rPr sz="1200" b="1" dirty="0">
                <a:latin typeface="Times New Roman"/>
                <a:cs typeface="Times New Roman"/>
              </a:rPr>
              <a:t>U</a:t>
            </a:r>
            <a:r>
              <a:rPr sz="1200" b="1" spc="-5" dirty="0">
                <a:latin typeface="Times New Roman"/>
                <a:cs typeface="Times New Roman"/>
              </a:rPr>
              <a:t>N</a:t>
            </a:r>
            <a:r>
              <a:rPr sz="1200" b="1" dirty="0">
                <a:latin typeface="Times New Roman"/>
                <a:cs typeface="Times New Roman"/>
              </a:rPr>
              <a:t>IVERSITY OF</a:t>
            </a:r>
            <a:r>
              <a:rPr sz="1200" b="1" spc="-15" dirty="0">
                <a:latin typeface="Times New Roman"/>
                <a:cs typeface="Times New Roman"/>
              </a:rPr>
              <a:t> </a:t>
            </a:r>
            <a:r>
              <a:rPr sz="1200" b="1" dirty="0">
                <a:latin typeface="Times New Roman"/>
                <a:cs typeface="Times New Roman"/>
              </a:rPr>
              <a:t>E</a:t>
            </a:r>
            <a:r>
              <a:rPr sz="1200" b="1" spc="5" dirty="0">
                <a:latin typeface="Times New Roman"/>
                <a:cs typeface="Times New Roman"/>
              </a:rPr>
              <a:t>N</a:t>
            </a:r>
            <a:r>
              <a:rPr sz="1200" b="1" spc="-10" dirty="0">
                <a:latin typeface="Times New Roman"/>
                <a:cs typeface="Times New Roman"/>
              </a:rPr>
              <a:t>G</a:t>
            </a:r>
            <a:r>
              <a:rPr sz="1200" b="1" dirty="0">
                <a:latin typeface="Times New Roman"/>
                <a:cs typeface="Times New Roman"/>
              </a:rPr>
              <a:t>INEERI</a:t>
            </a:r>
            <a:r>
              <a:rPr sz="1200" b="1" spc="-5" dirty="0">
                <a:latin typeface="Times New Roman"/>
                <a:cs typeface="Times New Roman"/>
              </a:rPr>
              <a:t>N</a:t>
            </a:r>
            <a:r>
              <a:rPr sz="1200" b="1" dirty="0">
                <a:latin typeface="Times New Roman"/>
                <a:cs typeface="Times New Roman"/>
              </a:rPr>
              <a:t>G &amp;</a:t>
            </a:r>
            <a:r>
              <a:rPr sz="1200" b="1" spc="-5" dirty="0">
                <a:latin typeface="Times New Roman"/>
                <a:cs typeface="Times New Roman"/>
              </a:rPr>
              <a:t> M</a:t>
            </a:r>
            <a:r>
              <a:rPr sz="1200" b="1" spc="5" dirty="0">
                <a:latin typeface="Times New Roman"/>
                <a:cs typeface="Times New Roman"/>
              </a:rPr>
              <a:t>AN</a:t>
            </a:r>
            <a:r>
              <a:rPr sz="1200" b="1" dirty="0">
                <a:latin typeface="Times New Roman"/>
                <a:cs typeface="Times New Roman"/>
              </a:rPr>
              <a:t>A</a:t>
            </a:r>
            <a:r>
              <a:rPr sz="1200" b="1" spc="-15" dirty="0">
                <a:latin typeface="Times New Roman"/>
                <a:cs typeface="Times New Roman"/>
              </a:rPr>
              <a:t>G</a:t>
            </a:r>
            <a:r>
              <a:rPr sz="1200" b="1" dirty="0">
                <a:latin typeface="Times New Roman"/>
                <a:cs typeface="Times New Roman"/>
              </a:rPr>
              <a:t>E</a:t>
            </a:r>
            <a:r>
              <a:rPr sz="1200" b="1" spc="-5" dirty="0">
                <a:latin typeface="Times New Roman"/>
                <a:cs typeface="Times New Roman"/>
              </a:rPr>
              <a:t>M</a:t>
            </a:r>
            <a:r>
              <a:rPr sz="1200" b="1" dirty="0">
                <a:latin typeface="Times New Roman"/>
                <a:cs typeface="Times New Roman"/>
              </a:rPr>
              <a:t>ENT,</a:t>
            </a:r>
            <a:r>
              <a:rPr sz="1200" b="1" spc="10" dirty="0">
                <a:latin typeface="Times New Roman"/>
                <a:cs typeface="Times New Roman"/>
              </a:rPr>
              <a:t> </a:t>
            </a:r>
            <a:r>
              <a:rPr sz="1200" b="1" spc="-10" dirty="0">
                <a:latin typeface="Times New Roman"/>
                <a:cs typeface="Times New Roman"/>
              </a:rPr>
              <a:t>K</a:t>
            </a:r>
            <a:r>
              <a:rPr sz="1200" b="1" dirty="0">
                <a:latin typeface="Times New Roman"/>
                <a:cs typeface="Times New Roman"/>
              </a:rPr>
              <a:t>OL</a:t>
            </a:r>
            <a:r>
              <a:rPr sz="1200" b="1" spc="-10" dirty="0">
                <a:latin typeface="Times New Roman"/>
                <a:cs typeface="Times New Roman"/>
              </a:rPr>
              <a:t>K</a:t>
            </a:r>
            <a:r>
              <a:rPr sz="1200" b="1" dirty="0">
                <a:latin typeface="Times New Roman"/>
                <a:cs typeface="Times New Roman"/>
              </a:rPr>
              <a:t>A</a:t>
            </a:r>
            <a:r>
              <a:rPr sz="1200" b="1" spc="10" dirty="0">
                <a:latin typeface="Times New Roman"/>
                <a:cs typeface="Times New Roman"/>
              </a:rPr>
              <a:t>T</a:t>
            </a:r>
            <a:r>
              <a:rPr sz="1200" b="1" dirty="0">
                <a:latin typeface="Times New Roman"/>
                <a:cs typeface="Times New Roman"/>
              </a:rPr>
              <a:t>A</a:t>
            </a:r>
            <a:endParaRPr sz="1200">
              <a:latin typeface="Times New Roman"/>
              <a:cs typeface="Times New Roman"/>
            </a:endParaRPr>
          </a:p>
          <a:p>
            <a:pPr algn="ctr" fontAlgn="auto">
              <a:spcBef>
                <a:spcPts val="935"/>
              </a:spcBef>
              <a:spcAft>
                <a:spcPts val="0"/>
              </a:spcAft>
              <a:defRPr/>
            </a:pPr>
            <a:r>
              <a:rPr sz="1200" b="1" dirty="0">
                <a:latin typeface="Times New Roman"/>
                <a:cs typeface="Times New Roman"/>
              </a:rPr>
              <a:t>Univ</a:t>
            </a:r>
            <a:r>
              <a:rPr sz="1200" b="1" spc="-5" dirty="0">
                <a:latin typeface="Times New Roman"/>
                <a:cs typeface="Times New Roman"/>
              </a:rPr>
              <a:t>er</a:t>
            </a:r>
            <a:r>
              <a:rPr sz="1200" b="1" dirty="0">
                <a:latin typeface="Times New Roman"/>
                <a:cs typeface="Times New Roman"/>
              </a:rPr>
              <a:t>sity A</a:t>
            </a:r>
            <a:r>
              <a:rPr sz="1200" b="1" spc="-10" dirty="0">
                <a:latin typeface="Times New Roman"/>
                <a:cs typeface="Times New Roman"/>
              </a:rPr>
              <a:t>r</a:t>
            </a:r>
            <a:r>
              <a:rPr sz="1200" b="1" spc="-5" dirty="0">
                <a:latin typeface="Times New Roman"/>
                <a:cs typeface="Times New Roman"/>
              </a:rPr>
              <a:t>e</a:t>
            </a:r>
            <a:r>
              <a:rPr sz="1200" b="1" dirty="0">
                <a:latin typeface="Times New Roman"/>
                <a:cs typeface="Times New Roman"/>
              </a:rPr>
              <a:t>a,</a:t>
            </a:r>
            <a:r>
              <a:rPr sz="1200" b="1" spc="10" dirty="0">
                <a:latin typeface="Times New Roman"/>
                <a:cs typeface="Times New Roman"/>
              </a:rPr>
              <a:t> </a:t>
            </a:r>
            <a:r>
              <a:rPr sz="1200" b="1" spc="-15" dirty="0">
                <a:latin typeface="Times New Roman"/>
                <a:cs typeface="Times New Roman"/>
              </a:rPr>
              <a:t>P</a:t>
            </a:r>
            <a:r>
              <a:rPr sz="1200" b="1" dirty="0">
                <a:latin typeface="Times New Roman"/>
                <a:cs typeface="Times New Roman"/>
              </a:rPr>
              <a:t>l</a:t>
            </a:r>
            <a:r>
              <a:rPr sz="1200" b="1" spc="10" dirty="0">
                <a:latin typeface="Times New Roman"/>
                <a:cs typeface="Times New Roman"/>
              </a:rPr>
              <a:t>o</a:t>
            </a:r>
            <a:r>
              <a:rPr sz="1200" b="1" dirty="0">
                <a:latin typeface="Times New Roman"/>
                <a:cs typeface="Times New Roman"/>
              </a:rPr>
              <a:t>t No. III</a:t>
            </a:r>
            <a:r>
              <a:rPr sz="1200" b="1" spc="10" dirty="0">
                <a:latin typeface="Times New Roman"/>
                <a:cs typeface="Times New Roman"/>
              </a:rPr>
              <a:t> </a:t>
            </a:r>
            <a:r>
              <a:rPr sz="1200" b="1" dirty="0">
                <a:latin typeface="Times New Roman"/>
                <a:cs typeface="Times New Roman"/>
              </a:rPr>
              <a:t>– B/5, N</a:t>
            </a:r>
            <a:r>
              <a:rPr sz="1200" b="1" spc="-5" dirty="0">
                <a:latin typeface="Times New Roman"/>
                <a:cs typeface="Times New Roman"/>
              </a:rPr>
              <a:t>e</a:t>
            </a:r>
            <a:r>
              <a:rPr sz="1200" b="1" dirty="0">
                <a:latin typeface="Times New Roman"/>
                <a:cs typeface="Times New Roman"/>
              </a:rPr>
              <a:t>w</a:t>
            </a:r>
            <a:r>
              <a:rPr sz="1200" b="1" spc="5" dirty="0">
                <a:latin typeface="Times New Roman"/>
                <a:cs typeface="Times New Roman"/>
              </a:rPr>
              <a:t> </a:t>
            </a:r>
            <a:r>
              <a:rPr sz="1200" b="1" dirty="0">
                <a:latin typeface="Times New Roman"/>
                <a:cs typeface="Times New Roman"/>
              </a:rPr>
              <a:t>T</a:t>
            </a:r>
            <a:r>
              <a:rPr sz="1200" b="1" spc="-15" dirty="0">
                <a:latin typeface="Times New Roman"/>
                <a:cs typeface="Times New Roman"/>
              </a:rPr>
              <a:t>o</a:t>
            </a:r>
            <a:r>
              <a:rPr sz="1200" b="1" spc="5" dirty="0">
                <a:latin typeface="Times New Roman"/>
                <a:cs typeface="Times New Roman"/>
              </a:rPr>
              <a:t>w</a:t>
            </a:r>
            <a:r>
              <a:rPr sz="1200" b="1" dirty="0">
                <a:latin typeface="Times New Roman"/>
                <a:cs typeface="Times New Roman"/>
              </a:rPr>
              <a:t>n,</a:t>
            </a:r>
            <a:r>
              <a:rPr sz="1200" b="1" spc="-15" dirty="0">
                <a:latin typeface="Times New Roman"/>
                <a:cs typeface="Times New Roman"/>
              </a:rPr>
              <a:t> </a:t>
            </a:r>
            <a:r>
              <a:rPr sz="1200" b="1" dirty="0">
                <a:latin typeface="Times New Roman"/>
                <a:cs typeface="Times New Roman"/>
              </a:rPr>
              <a:t>A</a:t>
            </a:r>
            <a:r>
              <a:rPr sz="1200" b="1" spc="-10" dirty="0">
                <a:latin typeface="Times New Roman"/>
                <a:cs typeface="Times New Roman"/>
              </a:rPr>
              <a:t>c</a:t>
            </a:r>
            <a:r>
              <a:rPr sz="1200" b="1" dirty="0">
                <a:latin typeface="Times New Roman"/>
                <a:cs typeface="Times New Roman"/>
              </a:rPr>
              <a:t>tion A</a:t>
            </a:r>
            <a:r>
              <a:rPr sz="1200" b="1" spc="-10" dirty="0">
                <a:latin typeface="Times New Roman"/>
                <a:cs typeface="Times New Roman"/>
              </a:rPr>
              <a:t>r</a:t>
            </a:r>
            <a:r>
              <a:rPr sz="1200" b="1" spc="-5" dirty="0">
                <a:latin typeface="Times New Roman"/>
                <a:cs typeface="Times New Roman"/>
              </a:rPr>
              <a:t>e</a:t>
            </a:r>
            <a:r>
              <a:rPr sz="1200" b="1" dirty="0">
                <a:latin typeface="Times New Roman"/>
                <a:cs typeface="Times New Roman"/>
              </a:rPr>
              <a:t>a</a:t>
            </a:r>
            <a:r>
              <a:rPr sz="1200" b="1" spc="10" dirty="0">
                <a:latin typeface="Times New Roman"/>
                <a:cs typeface="Times New Roman"/>
              </a:rPr>
              <a:t> </a:t>
            </a:r>
            <a:r>
              <a:rPr sz="1200" b="1" dirty="0">
                <a:latin typeface="Times New Roman"/>
                <a:cs typeface="Times New Roman"/>
              </a:rPr>
              <a:t>– III,</a:t>
            </a:r>
            <a:r>
              <a:rPr sz="1200" b="1" spc="10" dirty="0">
                <a:latin typeface="Times New Roman"/>
                <a:cs typeface="Times New Roman"/>
              </a:rPr>
              <a:t> </a:t>
            </a:r>
            <a:r>
              <a:rPr sz="1200" b="1" spc="-10" dirty="0">
                <a:latin typeface="Times New Roman"/>
                <a:cs typeface="Times New Roman"/>
              </a:rPr>
              <a:t>K</a:t>
            </a:r>
            <a:r>
              <a:rPr sz="1200" b="1" dirty="0">
                <a:latin typeface="Times New Roman"/>
                <a:cs typeface="Times New Roman"/>
              </a:rPr>
              <a:t>ol</a:t>
            </a:r>
            <a:r>
              <a:rPr sz="1200" b="1" spc="5" dirty="0">
                <a:latin typeface="Times New Roman"/>
                <a:cs typeface="Times New Roman"/>
              </a:rPr>
              <a:t>k</a:t>
            </a:r>
            <a:r>
              <a:rPr sz="1200" b="1" dirty="0">
                <a:latin typeface="Times New Roman"/>
                <a:cs typeface="Times New Roman"/>
              </a:rPr>
              <a:t>ata</a:t>
            </a:r>
            <a:r>
              <a:rPr sz="1200" b="1" spc="-5" dirty="0">
                <a:latin typeface="Times New Roman"/>
                <a:cs typeface="Times New Roman"/>
              </a:rPr>
              <a:t> </a:t>
            </a:r>
            <a:r>
              <a:rPr sz="1200" b="1" dirty="0">
                <a:latin typeface="Times New Roman"/>
                <a:cs typeface="Times New Roman"/>
              </a:rPr>
              <a:t>– 700160.</a:t>
            </a:r>
            <a:endParaRPr sz="1200">
              <a:latin typeface="Times New Roman"/>
              <a:cs typeface="Times New Roman"/>
            </a:endParaRPr>
          </a:p>
        </p:txBody>
      </p:sp>
      <p:sp>
        <p:nvSpPr>
          <p:cNvPr id="6" name="object 3"/>
          <p:cNvSpPr txBox="1"/>
          <p:nvPr/>
        </p:nvSpPr>
        <p:spPr>
          <a:xfrm>
            <a:off x="2845594" y="3386138"/>
            <a:ext cx="1262063" cy="203200"/>
          </a:xfrm>
          <a:prstGeom prst="rect">
            <a:avLst/>
          </a:prstGeom>
        </p:spPr>
        <p:txBody>
          <a:bodyPr lIns="0" tIns="0" rIns="0" bIns="0">
            <a:spAutoFit/>
          </a:bodyPr>
          <a:lstStyle/>
          <a:p>
            <a:pPr marL="12700" fontAlgn="auto">
              <a:spcBef>
                <a:spcPts val="0"/>
              </a:spcBef>
              <a:spcAft>
                <a:spcPts val="0"/>
              </a:spcAft>
              <a:defRPr/>
            </a:pPr>
            <a:r>
              <a:rPr sz="1400" b="1" spc="-10" dirty="0">
                <a:latin typeface="Times New Roman"/>
                <a:cs typeface="Times New Roman"/>
              </a:rPr>
              <a:t>C</a:t>
            </a:r>
            <a:r>
              <a:rPr sz="1400" b="1" dirty="0">
                <a:latin typeface="Times New Roman"/>
                <a:cs typeface="Times New Roman"/>
              </a:rPr>
              <a:t>E</a:t>
            </a:r>
            <a:r>
              <a:rPr sz="1400" b="1" spc="-10" dirty="0">
                <a:latin typeface="Times New Roman"/>
                <a:cs typeface="Times New Roman"/>
              </a:rPr>
              <a:t>R</a:t>
            </a:r>
            <a:r>
              <a:rPr sz="1400" b="1" dirty="0">
                <a:latin typeface="Times New Roman"/>
                <a:cs typeface="Times New Roman"/>
              </a:rPr>
              <a:t>TI</a:t>
            </a:r>
            <a:r>
              <a:rPr sz="1400" b="1" spc="-10" dirty="0">
                <a:latin typeface="Times New Roman"/>
                <a:cs typeface="Times New Roman"/>
              </a:rPr>
              <a:t>F</a:t>
            </a:r>
            <a:r>
              <a:rPr sz="1400" b="1" dirty="0">
                <a:latin typeface="Times New Roman"/>
                <a:cs typeface="Times New Roman"/>
              </a:rPr>
              <a:t>I</a:t>
            </a:r>
            <a:r>
              <a:rPr sz="1400" b="1" spc="-10" dirty="0">
                <a:latin typeface="Times New Roman"/>
                <a:cs typeface="Times New Roman"/>
              </a:rPr>
              <a:t>CA</a:t>
            </a:r>
            <a:r>
              <a:rPr sz="1400" b="1" dirty="0">
                <a:latin typeface="Times New Roman"/>
                <a:cs typeface="Times New Roman"/>
              </a:rPr>
              <a:t>TE</a:t>
            </a:r>
            <a:endParaRPr sz="1400">
              <a:latin typeface="Times New Roman"/>
              <a:cs typeface="Times New Roman"/>
            </a:endParaRPr>
          </a:p>
        </p:txBody>
      </p:sp>
      <p:sp>
        <p:nvSpPr>
          <p:cNvPr id="7" name="object 4"/>
          <p:cNvSpPr txBox="1"/>
          <p:nvPr/>
        </p:nvSpPr>
        <p:spPr>
          <a:xfrm>
            <a:off x="234157" y="4070350"/>
            <a:ext cx="6484937" cy="1993900"/>
          </a:xfrm>
          <a:prstGeom prst="rect">
            <a:avLst/>
          </a:prstGeom>
        </p:spPr>
        <p:txBody>
          <a:bodyPr lIns="0" tIns="0" rIns="0" bIns="0">
            <a:spAutoFit/>
          </a:bodyPr>
          <a:lstStyle/>
          <a:p>
            <a:pPr marL="12700" algn="just">
              <a:lnSpc>
                <a:spcPct val="110000"/>
              </a:lnSpc>
            </a:pPr>
            <a:r>
              <a:rPr lang="en-US" sz="1200">
                <a:latin typeface="Times New Roman" pitchFamily="18" charset="0"/>
                <a:cs typeface="Times New Roman" pitchFamily="18" charset="0"/>
              </a:rPr>
              <a:t>This is to certify that the project titled </a:t>
            </a:r>
            <a:r>
              <a:rPr lang="en-US" sz="1200" b="1">
                <a:latin typeface="Times New Roman" pitchFamily="18" charset="0"/>
                <a:cs typeface="Times New Roman" pitchFamily="18" charset="0"/>
              </a:rPr>
              <a:t>&lt;&lt;   Stock trend Prediction Web App in python   &gt;&gt; </a:t>
            </a:r>
            <a:r>
              <a:rPr lang="en-US" sz="1200">
                <a:latin typeface="Times New Roman" pitchFamily="18" charset="0"/>
                <a:cs typeface="Times New Roman" pitchFamily="18" charset="0"/>
              </a:rPr>
              <a:t>submitted by    </a:t>
            </a:r>
            <a:r>
              <a:rPr lang="en-US" sz="1200" b="1">
                <a:latin typeface="Times New Roman" pitchFamily="18" charset="0"/>
                <a:cs typeface="Times New Roman" pitchFamily="18" charset="0"/>
              </a:rPr>
              <a:t>&lt;&lt;Priyam    Chowdhury&gt;&gt;(University    Enrollment    No.    12020004009013),&lt;&lt;Soumyadeep Das&gt;&gt;(University     Enrollment     No.     12020004009046)</a:t>
            </a:r>
            <a:r>
              <a:rPr lang="en-US" sz="1200">
                <a:latin typeface="Times New Roman" pitchFamily="18" charset="0"/>
                <a:cs typeface="Times New Roman" pitchFamily="18" charset="0"/>
              </a:rPr>
              <a:t>,</a:t>
            </a:r>
            <a:r>
              <a:rPr lang="en-US" sz="1200" b="1">
                <a:latin typeface="Times New Roman" pitchFamily="18" charset="0"/>
                <a:cs typeface="Times New Roman" pitchFamily="18" charset="0"/>
              </a:rPr>
              <a:t>&lt;&lt;Debomita     Chakladar&gt;&gt;(University Enrollment  No.  12020004009067),  &lt;&lt;Sounak  Das&gt;&gt;(University  Enrollment  No.  12020004009069) </a:t>
            </a:r>
            <a:r>
              <a:rPr lang="en-US" sz="1200">
                <a:latin typeface="Times New Roman" pitchFamily="18" charset="0"/>
                <a:cs typeface="Times New Roman" pitchFamily="18" charset="0"/>
              </a:rPr>
              <a:t>and  </a:t>
            </a:r>
            <a:r>
              <a:rPr lang="en-US" sz="1200" b="1">
                <a:latin typeface="Times New Roman" pitchFamily="18" charset="0"/>
                <a:cs typeface="Times New Roman" pitchFamily="18" charset="0"/>
              </a:rPr>
              <a:t>&lt;&lt;Kusal  Patra&gt;&gt;(University  Enrollment  No.  12020004009070)  </a:t>
            </a:r>
            <a:r>
              <a:rPr lang="en-US" sz="1200">
                <a:latin typeface="Times New Roman" pitchFamily="18" charset="0"/>
                <a:cs typeface="Times New Roman" pitchFamily="18" charset="0"/>
              </a:rPr>
              <a:t>students  of  UNIVERSITY  OF ENGINEERING &amp; MANAGEMENT, KOLKATA, in partial fulfillment of requirement for the Degree of Bachelor of Computer Applications, is a bonafide work carried out by them under the supervision and guidance of Prof. Ankur Biswas during 6</a:t>
            </a:r>
            <a:r>
              <a:rPr lang="en-US" sz="1200" baseline="38000">
                <a:latin typeface="Times New Roman" pitchFamily="18" charset="0"/>
                <a:cs typeface="Times New Roman" pitchFamily="18" charset="0"/>
              </a:rPr>
              <a:t>th </a:t>
            </a:r>
            <a:r>
              <a:rPr lang="en-US" sz="1200">
                <a:latin typeface="Times New Roman" pitchFamily="18" charset="0"/>
                <a:cs typeface="Times New Roman" pitchFamily="18" charset="0"/>
              </a:rPr>
              <a:t>Semester of academic session of 2021 - 2022. The content of this report has not been submitted to any other university or institute. I am glad to inform that the work is entirely original and its performance is found to be quite satisfactory.</a:t>
            </a:r>
          </a:p>
        </p:txBody>
      </p:sp>
      <p:sp>
        <p:nvSpPr>
          <p:cNvPr id="8" name="object 5"/>
          <p:cNvSpPr txBox="1"/>
          <p:nvPr/>
        </p:nvSpPr>
        <p:spPr>
          <a:xfrm>
            <a:off x="228600" y="6400800"/>
            <a:ext cx="3133725" cy="1176337"/>
          </a:xfrm>
          <a:prstGeom prst="rect">
            <a:avLst/>
          </a:prstGeom>
        </p:spPr>
        <p:txBody>
          <a:bodyPr lIns="0" tIns="0" rIns="0" bIns="0">
            <a:spAutoFit/>
          </a:bodyPr>
          <a:lstStyle/>
          <a:p>
            <a:pPr marL="12700" algn="just"/>
            <a:r>
              <a:rPr lang="en-US" sz="1200" dirty="0">
                <a:latin typeface="Times New Roman" pitchFamily="18" charset="0"/>
                <a:cs typeface="Times New Roman" pitchFamily="18" charset="0"/>
              </a:rPr>
              <a:t>Prof. </a:t>
            </a:r>
            <a:r>
              <a:rPr lang="en-US" sz="1200" dirty="0" err="1">
                <a:latin typeface="Times New Roman" pitchFamily="18" charset="0"/>
                <a:cs typeface="Times New Roman" pitchFamily="18" charset="0"/>
              </a:rPr>
              <a:t>Ankur</a:t>
            </a:r>
            <a:r>
              <a:rPr lang="en-US" sz="1200" dirty="0">
                <a:latin typeface="Times New Roman" pitchFamily="18" charset="0"/>
                <a:cs typeface="Times New Roman" pitchFamily="18" charset="0"/>
              </a:rPr>
              <a:t> </a:t>
            </a:r>
            <a:r>
              <a:rPr lang="en-US" sz="1200" dirty="0" err="1">
                <a:latin typeface="Times New Roman" pitchFamily="18" charset="0"/>
                <a:cs typeface="Times New Roman" pitchFamily="18" charset="0"/>
              </a:rPr>
              <a:t>Biswas</a:t>
            </a:r>
            <a:endParaRPr lang="en-US" sz="1200" dirty="0">
              <a:latin typeface="Times New Roman" pitchFamily="18" charset="0"/>
              <a:cs typeface="Times New Roman" pitchFamily="18" charset="0"/>
            </a:endParaRPr>
          </a:p>
          <a:p>
            <a:pPr marL="12700" algn="just">
              <a:lnSpc>
                <a:spcPct val="181000"/>
              </a:lnSpc>
              <a:spcBef>
                <a:spcPts val="25"/>
              </a:spcBef>
            </a:pPr>
            <a:r>
              <a:rPr lang="en-US" sz="1200" dirty="0">
                <a:cs typeface="Calibri" pitchFamily="34" charset="0"/>
              </a:rPr>
              <a:t>Department</a:t>
            </a:r>
            <a:r>
              <a:rPr lang="en-US" sz="1200" dirty="0">
                <a:latin typeface="Times New Roman" pitchFamily="18" charset="0"/>
                <a:cs typeface="Times New Roman" pitchFamily="18" charset="0"/>
              </a:rPr>
              <a:t> </a:t>
            </a:r>
            <a:r>
              <a:rPr lang="en-US" sz="1200" dirty="0">
                <a:cs typeface="Calibri" pitchFamily="34" charset="0"/>
              </a:rPr>
              <a:t>of</a:t>
            </a:r>
            <a:r>
              <a:rPr lang="en-US" sz="1200" dirty="0">
                <a:latin typeface="Times New Roman" pitchFamily="18" charset="0"/>
                <a:cs typeface="Times New Roman" pitchFamily="18" charset="0"/>
              </a:rPr>
              <a:t> </a:t>
            </a:r>
            <a:r>
              <a:rPr lang="en-US" sz="1200" dirty="0">
                <a:cs typeface="Calibri" pitchFamily="34" charset="0"/>
              </a:rPr>
              <a:t>Bachelor</a:t>
            </a:r>
            <a:r>
              <a:rPr lang="en-US" sz="1200" dirty="0">
                <a:latin typeface="Times New Roman" pitchFamily="18" charset="0"/>
                <a:cs typeface="Times New Roman" pitchFamily="18" charset="0"/>
              </a:rPr>
              <a:t> </a:t>
            </a:r>
            <a:r>
              <a:rPr lang="en-US" sz="1200" dirty="0">
                <a:cs typeface="Calibri" pitchFamily="34" charset="0"/>
              </a:rPr>
              <a:t>of</a:t>
            </a:r>
            <a:r>
              <a:rPr lang="en-US" sz="1200" dirty="0">
                <a:latin typeface="Times New Roman" pitchFamily="18" charset="0"/>
                <a:cs typeface="Times New Roman" pitchFamily="18" charset="0"/>
              </a:rPr>
              <a:t> </a:t>
            </a:r>
            <a:r>
              <a:rPr lang="en-US" sz="1200" dirty="0">
                <a:cs typeface="Calibri" pitchFamily="34" charset="0"/>
              </a:rPr>
              <a:t>Computer</a:t>
            </a:r>
            <a:r>
              <a:rPr lang="en-US" sz="1200" dirty="0">
                <a:latin typeface="Times New Roman" pitchFamily="18" charset="0"/>
                <a:cs typeface="Times New Roman" pitchFamily="18" charset="0"/>
              </a:rPr>
              <a:t> </a:t>
            </a:r>
            <a:r>
              <a:rPr lang="en-US" sz="1200" dirty="0">
                <a:cs typeface="Calibri" pitchFamily="34" charset="0"/>
              </a:rPr>
              <a:t>Applications</a:t>
            </a:r>
            <a:r>
              <a:rPr lang="en-US" sz="1200" dirty="0">
                <a:latin typeface="Times New Roman" pitchFamily="18" charset="0"/>
                <a:cs typeface="Times New Roman" pitchFamily="18" charset="0"/>
              </a:rPr>
              <a:t> Department of Bachelor of Computer Applications UEM, Kolkata</a:t>
            </a:r>
          </a:p>
        </p:txBody>
      </p:sp>
      <p:sp>
        <p:nvSpPr>
          <p:cNvPr id="9" name="object 6"/>
          <p:cNvSpPr>
            <a:spLocks noChangeArrowheads="1"/>
          </p:cNvSpPr>
          <p:nvPr/>
        </p:nvSpPr>
        <p:spPr bwMode="auto">
          <a:xfrm>
            <a:off x="2620169" y="447675"/>
            <a:ext cx="1712912" cy="1198563"/>
          </a:xfrm>
          <a:prstGeom prst="rect">
            <a:avLst/>
          </a:prstGeom>
          <a:blipFill dpi="0" rotWithShape="1">
            <a:blip r:embed="rId2" cstate="print"/>
            <a:srcRect/>
            <a:stretch>
              <a:fillRect/>
            </a:stretch>
          </a:blipFill>
          <a:ln w="9525">
            <a:noFill/>
            <a:miter lim="800000"/>
            <a:headEnd/>
            <a:tailEnd/>
          </a:ln>
        </p:spPr>
        <p:txBody>
          <a:bodyPr lIns="0" tIns="0" rIns="0" bIns="0"/>
          <a:lstStyle/>
          <a:p>
            <a:endParaRPr lang="en-US"/>
          </a:p>
        </p:txBody>
      </p:sp>
      <p:sp>
        <p:nvSpPr>
          <p:cNvPr id="13" name="object 10"/>
          <p:cNvSpPr>
            <a:spLocks/>
          </p:cNvSpPr>
          <p:nvPr/>
        </p:nvSpPr>
        <p:spPr bwMode="auto">
          <a:xfrm>
            <a:off x="0" y="10382250"/>
            <a:ext cx="6953250" cy="0"/>
          </a:xfrm>
          <a:custGeom>
            <a:avLst/>
            <a:gdLst/>
            <a:ahLst/>
            <a:cxnLst>
              <a:cxn ang="0">
                <a:pos x="0" y="0"/>
              </a:cxn>
              <a:cxn ang="0">
                <a:pos x="6952487" y="0"/>
              </a:cxn>
            </a:cxnLst>
            <a:rect l="0" t="0" r="r" b="b"/>
            <a:pathLst>
              <a:path w="6952615">
                <a:moveTo>
                  <a:pt x="0" y="0"/>
                </a:moveTo>
                <a:lnTo>
                  <a:pt x="6952487" y="0"/>
                </a:lnTo>
              </a:path>
            </a:pathLst>
          </a:custGeom>
          <a:noFill/>
          <a:ln w="7365">
            <a:solidFill>
              <a:srgbClr val="000000"/>
            </a:solidFill>
            <a:round/>
            <a:headEnd/>
            <a:tailEnd/>
          </a:ln>
        </p:spPr>
        <p:txBody>
          <a:bodyPr lIns="0" tIns="0" rIns="0" bIns="0"/>
          <a:lstStyle/>
          <a:p>
            <a:endParaRPr lang="en-US"/>
          </a:p>
        </p:txBody>
      </p:sp>
      <p:sp>
        <p:nvSpPr>
          <p:cNvPr id="14" name="object 11"/>
          <p:cNvSpPr>
            <a:spLocks/>
          </p:cNvSpPr>
          <p:nvPr/>
        </p:nvSpPr>
        <p:spPr bwMode="auto">
          <a:xfrm>
            <a:off x="2362200" y="6248400"/>
            <a:ext cx="2362200" cy="0"/>
          </a:xfrm>
          <a:custGeom>
            <a:avLst/>
            <a:gdLst/>
            <a:ahLst/>
            <a:cxnLst>
              <a:cxn ang="0">
                <a:pos x="0" y="0"/>
              </a:cxn>
              <a:cxn ang="0">
                <a:pos x="2362202" y="0"/>
              </a:cxn>
            </a:cxnLst>
            <a:rect l="0" t="0" r="r" b="b"/>
            <a:pathLst>
              <a:path w="2362200">
                <a:moveTo>
                  <a:pt x="0" y="0"/>
                </a:moveTo>
                <a:lnTo>
                  <a:pt x="2362202" y="0"/>
                </a:lnTo>
              </a:path>
            </a:pathLst>
          </a:custGeom>
          <a:noFill/>
          <a:ln w="7620">
            <a:solidFill>
              <a:srgbClr val="000000"/>
            </a:solidFill>
            <a:round/>
            <a:headEnd/>
            <a:tailEnd/>
          </a:ln>
        </p:spPr>
        <p:txBody>
          <a:bodyPr lIns="0" tIns="0" rIns="0" bIns="0"/>
          <a:lstStyle/>
          <a:p>
            <a:endParaRPr lang="en-US"/>
          </a:p>
        </p:txBody>
      </p:sp>
      <p:sp>
        <p:nvSpPr>
          <p:cNvPr id="15" name="object 12"/>
          <p:cNvSpPr>
            <a:spLocks/>
          </p:cNvSpPr>
          <p:nvPr/>
        </p:nvSpPr>
        <p:spPr bwMode="auto">
          <a:xfrm>
            <a:off x="2219325" y="9658350"/>
            <a:ext cx="2514600" cy="0"/>
          </a:xfrm>
          <a:custGeom>
            <a:avLst/>
            <a:gdLst/>
            <a:ahLst/>
            <a:cxnLst>
              <a:cxn ang="0">
                <a:pos x="0" y="0"/>
              </a:cxn>
              <a:cxn ang="0">
                <a:pos x="2514602" y="0"/>
              </a:cxn>
            </a:cxnLst>
            <a:rect l="0" t="0" r="r" b="b"/>
            <a:pathLst>
              <a:path w="2514600">
                <a:moveTo>
                  <a:pt x="0" y="0"/>
                </a:moveTo>
                <a:lnTo>
                  <a:pt x="2514602" y="0"/>
                </a:lnTo>
              </a:path>
            </a:pathLst>
          </a:custGeom>
          <a:noFill/>
          <a:ln w="7620">
            <a:solidFill>
              <a:srgbClr val="000000"/>
            </a:solidFill>
            <a:round/>
            <a:headEnd/>
            <a:tailEnd/>
          </a:ln>
        </p:spPr>
        <p:txBody>
          <a:bodyPr lIns="0" tIns="0" rIns="0" bIns="0"/>
          <a:lstStyle/>
          <a:p>
            <a:endParaRPr lang="en-US"/>
          </a:p>
        </p:txBody>
      </p:sp>
      <p:sp>
        <p:nvSpPr>
          <p:cNvPr id="16" name="object 13"/>
          <p:cNvSpPr>
            <a:spLocks noGrp="1"/>
          </p:cNvSpPr>
          <p:nvPr>
            <p:ph type="sldNum" sz="quarter" idx="12"/>
          </p:nvPr>
        </p:nvSpPr>
        <p:spPr>
          <a:xfrm>
            <a:off x="3184525" y="9912350"/>
            <a:ext cx="584200" cy="166688"/>
          </a:xfrm>
        </p:spPr>
        <p:txBody>
          <a:bodyPr vert="horz" rtlCol="0"/>
          <a:lstStyle/>
          <a:p>
            <a:pPr>
              <a:defRPr/>
            </a:pPr>
            <a:r>
              <a:t>Pa</a:t>
            </a:r>
            <a:r>
              <a:rPr spc="-5"/>
              <a:t>g</a:t>
            </a:r>
            <a:r>
              <a:t>e</a:t>
            </a:r>
            <a:r>
              <a:rPr spc="-25">
                <a:latin typeface="Times New Roman"/>
                <a:cs typeface="Times New Roman"/>
              </a:rPr>
              <a:t> </a:t>
            </a:r>
            <a:r>
              <a:t>|</a:t>
            </a:r>
            <a:r>
              <a:rPr spc="-40">
                <a:latin typeface="Times New Roman"/>
                <a:cs typeface="Times New Roman"/>
              </a:rPr>
              <a:t> </a:t>
            </a:r>
            <a:fld id="{5AA9EC5D-B5FF-4046-9D75-29BE8E3F73F7}" type="slidenum">
              <a:rPr/>
              <a:pPr>
                <a:defRPr/>
              </a:pPr>
              <a:t>2</a:t>
            </a:fld>
            <a:endParaRPr/>
          </a:p>
        </p:txBody>
      </p:sp>
      <p:sp>
        <p:nvSpPr>
          <p:cNvPr id="17" name="Rectangle 16"/>
          <p:cNvSpPr/>
          <p:nvPr/>
        </p:nvSpPr>
        <p:spPr>
          <a:xfrm>
            <a:off x="3657600" y="6553200"/>
            <a:ext cx="3200400" cy="971869"/>
          </a:xfrm>
          <a:prstGeom prst="rect">
            <a:avLst/>
          </a:prstGeom>
        </p:spPr>
        <p:txBody>
          <a:bodyPr wrap="square">
            <a:spAutoFit/>
          </a:bodyPr>
          <a:lstStyle/>
          <a:p>
            <a:pPr marL="12700"/>
            <a:r>
              <a:rPr lang="en-US" sz="1400" dirty="0" smtClean="0">
                <a:latin typeface="Times New Roman" pitchFamily="18" charset="0"/>
                <a:cs typeface="Times New Roman" pitchFamily="18" charset="0"/>
              </a:rPr>
              <a:t>Prof. </a:t>
            </a:r>
            <a:r>
              <a:rPr lang="en-US" sz="1400" dirty="0" err="1" smtClean="0">
                <a:latin typeface="Times New Roman" pitchFamily="18" charset="0"/>
                <a:cs typeface="Times New Roman" pitchFamily="18" charset="0"/>
              </a:rPr>
              <a:t>Kaustuv</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Bhattacharjee</a:t>
            </a:r>
            <a:endParaRPr lang="en-US" sz="1400" dirty="0" smtClean="0">
              <a:latin typeface="Times New Roman" pitchFamily="18" charset="0"/>
              <a:cs typeface="Times New Roman" pitchFamily="18" charset="0"/>
            </a:endParaRPr>
          </a:p>
          <a:p>
            <a:pPr marL="12700">
              <a:lnSpc>
                <a:spcPts val="2588"/>
              </a:lnSpc>
              <a:spcBef>
                <a:spcPts val="275"/>
              </a:spcBef>
            </a:pPr>
            <a:r>
              <a:rPr lang="en-US" sz="1400" dirty="0" smtClean="0">
                <a:latin typeface="Times New Roman" pitchFamily="18" charset="0"/>
                <a:cs typeface="Times New Roman" pitchFamily="18" charset="0"/>
              </a:rPr>
              <a:t>HOD, Department of Bachelor of Computer Applications UEM, Kolkata</a:t>
            </a:r>
            <a:endParaRPr lang="en-US" sz="1400" dirty="0">
              <a:latin typeface="Times New Roman" pitchFamily="18" charset="0"/>
              <a:cs typeface="Times New Roman" pitchFamily="18" charset="0"/>
            </a:endParaRPr>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3"/>
          <p:cNvSpPr txBox="1"/>
          <p:nvPr/>
        </p:nvSpPr>
        <p:spPr>
          <a:xfrm>
            <a:off x="2443956" y="1042988"/>
            <a:ext cx="2020888" cy="203200"/>
          </a:xfrm>
          <a:prstGeom prst="rect">
            <a:avLst/>
          </a:prstGeom>
        </p:spPr>
        <p:txBody>
          <a:bodyPr lIns="0" tIns="0" rIns="0" bIns="0">
            <a:spAutoFit/>
          </a:bodyPr>
          <a:lstStyle/>
          <a:p>
            <a:pPr marL="12700" fontAlgn="auto">
              <a:spcBef>
                <a:spcPts val="0"/>
              </a:spcBef>
              <a:spcAft>
                <a:spcPts val="0"/>
              </a:spcAft>
              <a:defRPr/>
            </a:pPr>
            <a:r>
              <a:rPr sz="1400" b="1" spc="-10" dirty="0">
                <a:latin typeface="Times New Roman"/>
                <a:cs typeface="Times New Roman"/>
              </a:rPr>
              <a:t>AC</a:t>
            </a:r>
            <a:r>
              <a:rPr sz="1400" b="1" dirty="0">
                <a:latin typeface="Times New Roman"/>
                <a:cs typeface="Times New Roman"/>
              </a:rPr>
              <a:t>K</a:t>
            </a:r>
            <a:r>
              <a:rPr sz="1400" b="1" spc="-10" dirty="0">
                <a:latin typeface="Times New Roman"/>
                <a:cs typeface="Times New Roman"/>
              </a:rPr>
              <a:t>N</a:t>
            </a:r>
            <a:r>
              <a:rPr sz="1400" b="1" dirty="0">
                <a:latin typeface="Times New Roman"/>
                <a:cs typeface="Times New Roman"/>
              </a:rPr>
              <a:t>OWLE</a:t>
            </a:r>
            <a:r>
              <a:rPr sz="1400" b="1" spc="-10" dirty="0">
                <a:latin typeface="Times New Roman"/>
                <a:cs typeface="Times New Roman"/>
              </a:rPr>
              <a:t>D</a:t>
            </a:r>
            <a:r>
              <a:rPr sz="1400" b="1" dirty="0">
                <a:latin typeface="Times New Roman"/>
                <a:cs typeface="Times New Roman"/>
              </a:rPr>
              <a:t>G</a:t>
            </a:r>
            <a:r>
              <a:rPr sz="1400" b="1" spc="-15" dirty="0">
                <a:latin typeface="Times New Roman"/>
                <a:cs typeface="Times New Roman"/>
              </a:rPr>
              <a:t>E</a:t>
            </a:r>
            <a:r>
              <a:rPr sz="1400" b="1" spc="-10" dirty="0">
                <a:latin typeface="Times New Roman"/>
                <a:cs typeface="Times New Roman"/>
              </a:rPr>
              <a:t>M</a:t>
            </a:r>
            <a:r>
              <a:rPr sz="1400" b="1" dirty="0">
                <a:latin typeface="Times New Roman"/>
                <a:cs typeface="Times New Roman"/>
              </a:rPr>
              <a:t>E</a:t>
            </a:r>
            <a:r>
              <a:rPr sz="1400" b="1" spc="-10" dirty="0">
                <a:latin typeface="Times New Roman"/>
                <a:cs typeface="Times New Roman"/>
              </a:rPr>
              <a:t>N</a:t>
            </a:r>
            <a:r>
              <a:rPr sz="1400" b="1" dirty="0">
                <a:latin typeface="Times New Roman"/>
                <a:cs typeface="Times New Roman"/>
              </a:rPr>
              <a:t>T</a:t>
            </a:r>
            <a:endParaRPr sz="1400">
              <a:latin typeface="Times New Roman"/>
              <a:cs typeface="Times New Roman"/>
            </a:endParaRPr>
          </a:p>
        </p:txBody>
      </p:sp>
      <p:sp>
        <p:nvSpPr>
          <p:cNvPr id="3" name="object 4"/>
          <p:cNvSpPr txBox="1"/>
          <p:nvPr/>
        </p:nvSpPr>
        <p:spPr>
          <a:xfrm>
            <a:off x="211932" y="1728788"/>
            <a:ext cx="6484937" cy="2373312"/>
          </a:xfrm>
          <a:prstGeom prst="rect">
            <a:avLst/>
          </a:prstGeom>
        </p:spPr>
        <p:txBody>
          <a:bodyPr lIns="0" tIns="0" rIns="0" bIns="0">
            <a:spAutoFit/>
          </a:bodyPr>
          <a:lstStyle/>
          <a:p>
            <a:pPr marL="12700" algn="just">
              <a:lnSpc>
                <a:spcPct val="110000"/>
              </a:lnSpc>
            </a:pPr>
            <a:r>
              <a:rPr lang="en-US" sz="1200">
                <a:latin typeface="Times New Roman" pitchFamily="18" charset="0"/>
                <a:cs typeface="Times New Roman" pitchFamily="18" charset="0"/>
              </a:rPr>
              <a:t>We  would  like  to  take  this  opportunity  to  thank  everyone  whose  cooperation  and  encouragement throughout the ongoing course of this project remains invaluable to us.</a:t>
            </a:r>
          </a:p>
          <a:p>
            <a:pPr marL="12700" algn="just">
              <a:lnSpc>
                <a:spcPct val="110000"/>
              </a:lnSpc>
              <a:spcBef>
                <a:spcPts val="1000"/>
              </a:spcBef>
            </a:pPr>
            <a:r>
              <a:rPr lang="en-US" sz="1200">
                <a:latin typeface="Times New Roman" pitchFamily="18" charset="0"/>
                <a:cs typeface="Times New Roman" pitchFamily="18" charset="0"/>
              </a:rPr>
              <a:t>We are sincerely grateful to our guide </a:t>
            </a:r>
            <a:r>
              <a:rPr lang="en-US" sz="1200" b="1">
                <a:latin typeface="Times New Roman" pitchFamily="18" charset="0"/>
                <a:cs typeface="Times New Roman" pitchFamily="18" charset="0"/>
              </a:rPr>
              <a:t>Prof. Ankur Biswas </a:t>
            </a:r>
            <a:r>
              <a:rPr lang="en-US" sz="1200">
                <a:solidFill>
                  <a:srgbClr val="212121"/>
                </a:solidFill>
                <a:latin typeface="Times New Roman" pitchFamily="18" charset="0"/>
                <a:cs typeface="Times New Roman" pitchFamily="18" charset="0"/>
              </a:rPr>
              <a:t>of the Department of Bachelor of Computer Applications, UEM, Kolkata, for his/her wisdom, guidance and inspiration that helped us to go through with this project and take it to where it stands now.</a:t>
            </a:r>
            <a:endParaRPr lang="en-US" sz="1200">
              <a:latin typeface="Times New Roman" pitchFamily="18" charset="0"/>
              <a:cs typeface="Times New Roman" pitchFamily="18" charset="0"/>
            </a:endParaRPr>
          </a:p>
          <a:p>
            <a:pPr marL="12700" algn="just">
              <a:lnSpc>
                <a:spcPct val="110000"/>
              </a:lnSpc>
              <a:spcBef>
                <a:spcPts val="1000"/>
              </a:spcBef>
            </a:pPr>
            <a:r>
              <a:rPr lang="en-US" sz="1200">
                <a:solidFill>
                  <a:srgbClr val="212121"/>
                </a:solidFill>
                <a:latin typeface="Times New Roman" pitchFamily="18" charset="0"/>
                <a:cs typeface="Times New Roman" pitchFamily="18" charset="0"/>
              </a:rPr>
              <a:t>We would also like to express our sincere gratitude to </a:t>
            </a:r>
            <a:r>
              <a:rPr lang="en-US" sz="1200" b="1">
                <a:solidFill>
                  <a:srgbClr val="212121"/>
                </a:solidFill>
                <a:latin typeface="Times New Roman" pitchFamily="18" charset="0"/>
                <a:cs typeface="Times New Roman" pitchFamily="18" charset="0"/>
              </a:rPr>
              <a:t>Prof. Kaustuv Bhattacharjee</a:t>
            </a:r>
            <a:r>
              <a:rPr lang="en-US" sz="1200">
                <a:solidFill>
                  <a:srgbClr val="212121"/>
                </a:solidFill>
                <a:latin typeface="Times New Roman" pitchFamily="18" charset="0"/>
                <a:cs typeface="Times New Roman" pitchFamily="18" charset="0"/>
              </a:rPr>
              <a:t>, HOD, Department of Bachelor of Computer Applications, UEM, Kolkata and all other departmental faculties for their ever- present assistant and encouragement.</a:t>
            </a:r>
            <a:endParaRPr lang="en-US" sz="1200">
              <a:latin typeface="Times New Roman" pitchFamily="18" charset="0"/>
              <a:cs typeface="Times New Roman" pitchFamily="18" charset="0"/>
            </a:endParaRPr>
          </a:p>
          <a:p>
            <a:pPr marL="12700" algn="just">
              <a:lnSpc>
                <a:spcPct val="110000"/>
              </a:lnSpc>
              <a:spcBef>
                <a:spcPts val="1013"/>
              </a:spcBef>
            </a:pPr>
            <a:r>
              <a:rPr lang="en-US" sz="1200">
                <a:solidFill>
                  <a:srgbClr val="212121"/>
                </a:solidFill>
                <a:latin typeface="Times New Roman" pitchFamily="18" charset="0"/>
                <a:cs typeface="Times New Roman" pitchFamily="18" charset="0"/>
              </a:rPr>
              <a:t>Last but not the least, we would like to extend our warm regards to our families and peers who have kept supporting us and always had faith in our work.</a:t>
            </a:r>
            <a:endParaRPr lang="en-US" sz="1200">
              <a:latin typeface="Times New Roman" pitchFamily="18" charset="0"/>
              <a:cs typeface="Times New Roman" pitchFamily="18" charset="0"/>
            </a:endParaRPr>
          </a:p>
        </p:txBody>
      </p:sp>
      <p:sp>
        <p:nvSpPr>
          <p:cNvPr id="4" name="object 5"/>
          <p:cNvSpPr txBox="1"/>
          <p:nvPr/>
        </p:nvSpPr>
        <p:spPr>
          <a:xfrm>
            <a:off x="4191000" y="4800600"/>
            <a:ext cx="2260600" cy="1384995"/>
          </a:xfrm>
          <a:prstGeom prst="rect">
            <a:avLst/>
          </a:prstGeom>
        </p:spPr>
        <p:txBody>
          <a:bodyPr wrap="square" lIns="0" tIns="0" rIns="0" bIns="0">
            <a:spAutoFit/>
          </a:bodyPr>
          <a:lstStyle/>
          <a:p>
            <a:pPr marL="12700" fontAlgn="auto">
              <a:spcBef>
                <a:spcPts val="0"/>
              </a:spcBef>
              <a:spcAft>
                <a:spcPts val="0"/>
              </a:spcAft>
              <a:defRPr/>
            </a:pPr>
            <a:r>
              <a:rPr sz="1400" b="1" dirty="0">
                <a:latin typeface="Times New Roman"/>
                <a:cs typeface="Times New Roman"/>
              </a:rPr>
              <a:t>&lt;So</a:t>
            </a:r>
            <a:r>
              <a:rPr sz="1400" b="1" spc="5" dirty="0">
                <a:latin typeface="Times New Roman"/>
                <a:cs typeface="Times New Roman"/>
              </a:rPr>
              <a:t>u</a:t>
            </a:r>
            <a:r>
              <a:rPr sz="1400" b="1" spc="-20" dirty="0">
                <a:latin typeface="Times New Roman"/>
                <a:cs typeface="Times New Roman"/>
              </a:rPr>
              <a:t>m</a:t>
            </a:r>
            <a:r>
              <a:rPr sz="1400" b="1" dirty="0">
                <a:latin typeface="Times New Roman"/>
                <a:cs typeface="Times New Roman"/>
              </a:rPr>
              <a:t>yad</a:t>
            </a:r>
            <a:r>
              <a:rPr sz="1400" b="1" spc="-5" dirty="0">
                <a:latin typeface="Times New Roman"/>
                <a:cs typeface="Times New Roman"/>
              </a:rPr>
              <a:t>ee</a:t>
            </a:r>
            <a:r>
              <a:rPr sz="1400" b="1" dirty="0">
                <a:latin typeface="Times New Roman"/>
                <a:cs typeface="Times New Roman"/>
              </a:rPr>
              <a:t>p</a:t>
            </a:r>
            <a:r>
              <a:rPr sz="1400" b="1" dirty="0">
                <a:latin typeface="Times New Roman"/>
                <a:cs typeface="Times New Roman"/>
              </a:rPr>
              <a:t> Das&gt;</a:t>
            </a:r>
            <a:endParaRPr sz="1400" dirty="0">
              <a:latin typeface="Times New Roman"/>
              <a:cs typeface="Times New Roman"/>
            </a:endParaRPr>
          </a:p>
          <a:p>
            <a:pPr marL="12700" fontAlgn="auto">
              <a:spcBef>
                <a:spcPts val="625"/>
              </a:spcBef>
              <a:spcAft>
                <a:spcPts val="0"/>
              </a:spcAft>
              <a:defRPr/>
            </a:pPr>
            <a:r>
              <a:rPr sz="1400" b="1" dirty="0">
                <a:latin typeface="Times New Roman"/>
                <a:cs typeface="Times New Roman"/>
              </a:rPr>
              <a:t>&lt;</a:t>
            </a:r>
            <a:r>
              <a:rPr sz="1400" b="1" spc="-15" dirty="0">
                <a:latin typeface="Times New Roman"/>
                <a:cs typeface="Times New Roman"/>
              </a:rPr>
              <a:t>P</a:t>
            </a:r>
            <a:r>
              <a:rPr sz="1400" b="1" spc="-5" dirty="0">
                <a:latin typeface="Times New Roman"/>
                <a:cs typeface="Times New Roman"/>
              </a:rPr>
              <a:t>r</a:t>
            </a:r>
            <a:r>
              <a:rPr sz="1400" b="1" dirty="0">
                <a:latin typeface="Times New Roman"/>
                <a:cs typeface="Times New Roman"/>
              </a:rPr>
              <a:t>iy</a:t>
            </a:r>
            <a:r>
              <a:rPr sz="1400" b="1" spc="10" dirty="0">
                <a:latin typeface="Times New Roman"/>
                <a:cs typeface="Times New Roman"/>
              </a:rPr>
              <a:t>a</a:t>
            </a:r>
            <a:r>
              <a:rPr sz="1400" b="1" dirty="0">
                <a:latin typeface="Times New Roman"/>
                <a:cs typeface="Times New Roman"/>
              </a:rPr>
              <a:t>m</a:t>
            </a:r>
            <a:r>
              <a:rPr sz="1400" b="1" spc="-5" dirty="0">
                <a:latin typeface="Times New Roman"/>
                <a:cs typeface="Times New Roman"/>
              </a:rPr>
              <a:t> </a:t>
            </a:r>
            <a:r>
              <a:rPr sz="1400" b="1" dirty="0">
                <a:latin typeface="Times New Roman"/>
                <a:cs typeface="Times New Roman"/>
              </a:rPr>
              <a:t>Cho</a:t>
            </a:r>
            <a:r>
              <a:rPr sz="1400" b="1" spc="10" dirty="0">
                <a:latin typeface="Times New Roman"/>
                <a:cs typeface="Times New Roman"/>
              </a:rPr>
              <a:t>w</a:t>
            </a:r>
            <a:r>
              <a:rPr sz="1400" b="1" dirty="0">
                <a:latin typeface="Times New Roman"/>
                <a:cs typeface="Times New Roman"/>
              </a:rPr>
              <a:t>d</a:t>
            </a:r>
            <a:r>
              <a:rPr sz="1400" b="1" spc="-10" dirty="0">
                <a:latin typeface="Times New Roman"/>
                <a:cs typeface="Times New Roman"/>
              </a:rPr>
              <a:t>h</a:t>
            </a:r>
            <a:r>
              <a:rPr sz="1400" b="1" dirty="0">
                <a:latin typeface="Times New Roman"/>
                <a:cs typeface="Times New Roman"/>
              </a:rPr>
              <a:t>u</a:t>
            </a:r>
            <a:r>
              <a:rPr sz="1400" b="1" spc="-5" dirty="0">
                <a:latin typeface="Times New Roman"/>
                <a:cs typeface="Times New Roman"/>
              </a:rPr>
              <a:t>r</a:t>
            </a:r>
            <a:r>
              <a:rPr sz="1400" b="1" spc="5" dirty="0">
                <a:latin typeface="Times New Roman"/>
                <a:cs typeface="Times New Roman"/>
              </a:rPr>
              <a:t>y</a:t>
            </a:r>
            <a:r>
              <a:rPr sz="1400" b="1" dirty="0">
                <a:latin typeface="Times New Roman"/>
                <a:cs typeface="Times New Roman"/>
              </a:rPr>
              <a:t>&gt;</a:t>
            </a:r>
            <a:endParaRPr sz="1400" dirty="0">
              <a:latin typeface="Times New Roman"/>
              <a:cs typeface="Times New Roman"/>
            </a:endParaRPr>
          </a:p>
          <a:p>
            <a:pPr marL="12700" fontAlgn="auto">
              <a:spcBef>
                <a:spcPts val="635"/>
              </a:spcBef>
              <a:spcAft>
                <a:spcPts val="0"/>
              </a:spcAft>
              <a:defRPr/>
            </a:pPr>
            <a:r>
              <a:rPr sz="1400" b="1" dirty="0">
                <a:latin typeface="Times New Roman"/>
                <a:cs typeface="Times New Roman"/>
              </a:rPr>
              <a:t>&lt;Soun</a:t>
            </a:r>
            <a:r>
              <a:rPr sz="1400" b="1" spc="-15" dirty="0">
                <a:latin typeface="Times New Roman"/>
                <a:cs typeface="Times New Roman"/>
              </a:rPr>
              <a:t>a</a:t>
            </a:r>
            <a:r>
              <a:rPr sz="1400" b="1" dirty="0">
                <a:latin typeface="Times New Roman"/>
                <a:cs typeface="Times New Roman"/>
              </a:rPr>
              <a:t>k</a:t>
            </a:r>
            <a:r>
              <a:rPr sz="1400" b="1" dirty="0">
                <a:latin typeface="Times New Roman"/>
                <a:cs typeface="Times New Roman"/>
              </a:rPr>
              <a:t> Das&gt;</a:t>
            </a:r>
            <a:endParaRPr sz="1400" dirty="0">
              <a:latin typeface="Times New Roman"/>
              <a:cs typeface="Times New Roman"/>
            </a:endParaRPr>
          </a:p>
          <a:p>
            <a:pPr marL="12700" fontAlgn="auto">
              <a:spcBef>
                <a:spcPts val="625"/>
              </a:spcBef>
              <a:spcAft>
                <a:spcPts val="0"/>
              </a:spcAft>
              <a:defRPr/>
            </a:pPr>
            <a:r>
              <a:rPr sz="1400" b="1" dirty="0">
                <a:latin typeface="Times New Roman"/>
                <a:cs typeface="Times New Roman"/>
              </a:rPr>
              <a:t>&lt;</a:t>
            </a:r>
            <a:r>
              <a:rPr sz="1400" b="1" spc="-10" dirty="0">
                <a:latin typeface="Times New Roman"/>
                <a:cs typeface="Times New Roman"/>
              </a:rPr>
              <a:t>K</a:t>
            </a:r>
            <a:r>
              <a:rPr sz="1400" b="1" dirty="0">
                <a:latin typeface="Times New Roman"/>
                <a:cs typeface="Times New Roman"/>
              </a:rPr>
              <a:t>usal </a:t>
            </a:r>
            <a:r>
              <a:rPr sz="1400" b="1" spc="-10" dirty="0">
                <a:latin typeface="Times New Roman"/>
                <a:cs typeface="Times New Roman"/>
              </a:rPr>
              <a:t>P</a:t>
            </a:r>
            <a:r>
              <a:rPr sz="1400" b="1" spc="10" dirty="0">
                <a:latin typeface="Times New Roman"/>
                <a:cs typeface="Times New Roman"/>
              </a:rPr>
              <a:t>a</a:t>
            </a:r>
            <a:r>
              <a:rPr sz="1400" b="1" dirty="0">
                <a:latin typeface="Times New Roman"/>
                <a:cs typeface="Times New Roman"/>
              </a:rPr>
              <a:t>t</a:t>
            </a:r>
            <a:r>
              <a:rPr sz="1400" b="1" spc="-10" dirty="0">
                <a:latin typeface="Times New Roman"/>
                <a:cs typeface="Times New Roman"/>
              </a:rPr>
              <a:t>r</a:t>
            </a:r>
            <a:r>
              <a:rPr sz="1400" b="1" dirty="0">
                <a:latin typeface="Times New Roman"/>
                <a:cs typeface="Times New Roman"/>
              </a:rPr>
              <a:t>a</a:t>
            </a:r>
            <a:r>
              <a:rPr sz="1400" b="1" dirty="0">
                <a:latin typeface="Times New Roman"/>
                <a:cs typeface="Times New Roman"/>
              </a:rPr>
              <a:t>&gt;</a:t>
            </a:r>
            <a:endParaRPr sz="1400" dirty="0">
              <a:latin typeface="Times New Roman"/>
              <a:cs typeface="Times New Roman"/>
            </a:endParaRPr>
          </a:p>
          <a:p>
            <a:pPr marL="12700" fontAlgn="auto">
              <a:spcBef>
                <a:spcPts val="640"/>
              </a:spcBef>
              <a:spcAft>
                <a:spcPts val="0"/>
              </a:spcAft>
              <a:defRPr/>
            </a:pPr>
            <a:r>
              <a:rPr sz="1400" b="1" dirty="0">
                <a:latin typeface="Times New Roman"/>
                <a:cs typeface="Times New Roman"/>
              </a:rPr>
              <a:t>&lt;D</a:t>
            </a:r>
            <a:r>
              <a:rPr sz="1400" b="1" spc="-10" dirty="0">
                <a:latin typeface="Times New Roman"/>
                <a:cs typeface="Times New Roman"/>
              </a:rPr>
              <a:t>e</a:t>
            </a:r>
            <a:r>
              <a:rPr sz="1400" b="1" dirty="0">
                <a:latin typeface="Times New Roman"/>
                <a:cs typeface="Times New Roman"/>
              </a:rPr>
              <a:t>b</a:t>
            </a:r>
            <a:r>
              <a:rPr sz="1400" b="1" spc="10" dirty="0">
                <a:latin typeface="Times New Roman"/>
                <a:cs typeface="Times New Roman"/>
              </a:rPr>
              <a:t>o</a:t>
            </a:r>
            <a:r>
              <a:rPr sz="1400" b="1" spc="-20" dirty="0">
                <a:latin typeface="Times New Roman"/>
                <a:cs typeface="Times New Roman"/>
              </a:rPr>
              <a:t>m</a:t>
            </a:r>
            <a:r>
              <a:rPr sz="1400" b="1" dirty="0">
                <a:latin typeface="Times New Roman"/>
                <a:cs typeface="Times New Roman"/>
              </a:rPr>
              <a:t>ita </a:t>
            </a:r>
            <a:r>
              <a:rPr sz="1400" b="1" spc="-5" dirty="0">
                <a:latin typeface="Times New Roman"/>
                <a:cs typeface="Times New Roman"/>
              </a:rPr>
              <a:t>C</a:t>
            </a:r>
            <a:r>
              <a:rPr sz="1400" b="1" dirty="0">
                <a:latin typeface="Times New Roman"/>
                <a:cs typeface="Times New Roman"/>
              </a:rPr>
              <a:t>hakla</a:t>
            </a:r>
            <a:r>
              <a:rPr sz="1400" b="1" spc="5" dirty="0">
                <a:latin typeface="Times New Roman"/>
                <a:cs typeface="Times New Roman"/>
              </a:rPr>
              <a:t>d</a:t>
            </a:r>
            <a:r>
              <a:rPr sz="1400" b="1" dirty="0">
                <a:latin typeface="Times New Roman"/>
                <a:cs typeface="Times New Roman"/>
              </a:rPr>
              <a:t>a</a:t>
            </a:r>
            <a:r>
              <a:rPr sz="1400" b="1" spc="-5" dirty="0">
                <a:latin typeface="Times New Roman"/>
                <a:cs typeface="Times New Roman"/>
              </a:rPr>
              <a:t>r</a:t>
            </a:r>
            <a:r>
              <a:rPr sz="1400" b="1" dirty="0">
                <a:latin typeface="Times New Roman"/>
                <a:cs typeface="Times New Roman"/>
              </a:rPr>
              <a:t>&gt;</a:t>
            </a:r>
            <a:endParaRPr sz="1400" dirty="0">
              <a:latin typeface="Times New Roman"/>
              <a:cs typeface="Times New Roman"/>
            </a:endParaRPr>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533400"/>
            <a:ext cx="6858000" cy="3490186"/>
          </a:xfrm>
          <a:prstGeom prst="rect">
            <a:avLst/>
          </a:prstGeom>
        </p:spPr>
        <p:txBody>
          <a:bodyPr wrap="square">
            <a:spAutoFit/>
          </a:bodyPr>
          <a:lstStyle/>
          <a:p>
            <a:pPr marL="12700" indent="2132013"/>
            <a:r>
              <a:rPr lang="en-US" b="1" u="sng" dirty="0" smtClean="0">
                <a:latin typeface="Times New Roman" pitchFamily="18" charset="0"/>
                <a:cs typeface="Times New Roman" pitchFamily="18" charset="0"/>
              </a:rPr>
              <a:t>TABLE OF CONTENTS</a:t>
            </a:r>
            <a:endParaRPr lang="en-US" dirty="0" smtClean="0">
              <a:latin typeface="Times New Roman" pitchFamily="18" charset="0"/>
              <a:cs typeface="Times New Roman" pitchFamily="18" charset="0"/>
            </a:endParaRPr>
          </a:p>
          <a:p>
            <a:pPr marL="12700" indent="2132013"/>
            <a:endParaRPr lang="en-US" sz="1200" dirty="0" smtClean="0">
              <a:latin typeface="Times New Roman" pitchFamily="18" charset="0"/>
              <a:cs typeface="Times New Roman" pitchFamily="18" charset="0"/>
            </a:endParaRPr>
          </a:p>
          <a:p>
            <a:pPr marL="12700" indent="2132013">
              <a:spcBef>
                <a:spcPts val="25"/>
              </a:spcBef>
            </a:pPr>
            <a:endParaRPr lang="en-US" sz="1200" dirty="0" smtClean="0">
              <a:latin typeface="Times New Roman" pitchFamily="18" charset="0"/>
              <a:cs typeface="Times New Roman" pitchFamily="18" charset="0"/>
            </a:endParaRPr>
          </a:p>
          <a:p>
            <a:pPr marL="12700" indent="2132013"/>
            <a:endParaRPr lang="en-US" sz="1200" b="1" dirty="0" smtClean="0">
              <a:latin typeface="Times New Roman" pitchFamily="18" charset="0"/>
              <a:cs typeface="Times New Roman" pitchFamily="18" charset="0"/>
            </a:endParaRPr>
          </a:p>
          <a:p>
            <a:pPr marL="12700" indent="2132013"/>
            <a:endParaRPr lang="en-IN" sz="1200" b="1" dirty="0" smtClean="0">
              <a:latin typeface="Times New Roman" pitchFamily="18" charset="0"/>
              <a:cs typeface="Times New Roman" pitchFamily="18" charset="0"/>
            </a:endParaRPr>
          </a:p>
          <a:p>
            <a:pPr marL="12700" indent="2132013"/>
            <a:endParaRPr lang="en-US" sz="1200" dirty="0" smtClean="0">
              <a:latin typeface="Times New Roman" pitchFamily="18" charset="0"/>
              <a:cs typeface="Times New Roman" pitchFamily="18" charset="0"/>
            </a:endParaRPr>
          </a:p>
          <a:p>
            <a:pPr marL="12700" indent="2132013">
              <a:lnSpc>
                <a:spcPct val="170000"/>
              </a:lnSpc>
            </a:pPr>
            <a:r>
              <a:rPr lang="en-US" sz="1200" b="1" dirty="0" smtClean="0">
                <a:latin typeface="Times New Roman" pitchFamily="18" charset="0"/>
                <a:cs typeface="Times New Roman" pitchFamily="18" charset="0"/>
              </a:rPr>
              <a:t>CHAPTER  1. INTRODUCTION </a:t>
            </a:r>
            <a:endParaRPr lang="en-US" sz="1200" b="1" dirty="0" smtClean="0">
              <a:latin typeface="Times New Roman" pitchFamily="18" charset="0"/>
              <a:cs typeface="Times New Roman" pitchFamily="18" charset="0"/>
            </a:endParaRPr>
          </a:p>
          <a:p>
            <a:pPr marL="12700" indent="2132013">
              <a:lnSpc>
                <a:spcPct val="170000"/>
              </a:lnSpc>
            </a:pPr>
            <a:r>
              <a:rPr lang="en-US" sz="1200" b="1" dirty="0" smtClean="0">
                <a:latin typeface="Times New Roman" pitchFamily="18" charset="0"/>
                <a:cs typeface="Times New Roman" pitchFamily="18" charset="0"/>
              </a:rPr>
              <a:t>CHAPTER  2</a:t>
            </a:r>
            <a:r>
              <a:rPr lang="en-US" sz="1200" b="1" dirty="0" smtClean="0">
                <a:latin typeface="Times New Roman" pitchFamily="18" charset="0"/>
                <a:cs typeface="Times New Roman" pitchFamily="18" charset="0"/>
              </a:rPr>
              <a:t>. LITERATURE SURVEY </a:t>
            </a:r>
            <a:endParaRPr lang="en-US" sz="1200" b="1" dirty="0" smtClean="0">
              <a:latin typeface="Times New Roman" pitchFamily="18" charset="0"/>
              <a:cs typeface="Times New Roman" pitchFamily="18" charset="0"/>
            </a:endParaRPr>
          </a:p>
          <a:p>
            <a:pPr marL="12700" indent="2132013">
              <a:lnSpc>
                <a:spcPct val="170000"/>
              </a:lnSpc>
            </a:pPr>
            <a:r>
              <a:rPr lang="en-US" sz="1200" b="1" dirty="0" smtClean="0">
                <a:latin typeface="Times New Roman" pitchFamily="18" charset="0"/>
                <a:cs typeface="Times New Roman" pitchFamily="18" charset="0"/>
              </a:rPr>
              <a:t>CHAPTER  3</a:t>
            </a:r>
            <a:r>
              <a:rPr lang="en-US" sz="1200" b="1" dirty="0" smtClean="0">
                <a:latin typeface="Times New Roman" pitchFamily="18" charset="0"/>
                <a:cs typeface="Times New Roman" pitchFamily="18" charset="0"/>
              </a:rPr>
              <a:t>. PROBLEM STATEMENT </a:t>
            </a:r>
            <a:endParaRPr lang="en-US" sz="1200" b="1" dirty="0" smtClean="0">
              <a:latin typeface="Times New Roman" pitchFamily="18" charset="0"/>
              <a:cs typeface="Times New Roman" pitchFamily="18" charset="0"/>
            </a:endParaRPr>
          </a:p>
          <a:p>
            <a:pPr marL="12700" indent="2132013">
              <a:lnSpc>
                <a:spcPct val="170000"/>
              </a:lnSpc>
            </a:pPr>
            <a:r>
              <a:rPr lang="en-US" sz="1200" b="1" dirty="0" smtClean="0">
                <a:latin typeface="Times New Roman" pitchFamily="18" charset="0"/>
                <a:cs typeface="Times New Roman" pitchFamily="18" charset="0"/>
              </a:rPr>
              <a:t>CHAPTER  4</a:t>
            </a:r>
            <a:r>
              <a:rPr lang="en-US" sz="1200" b="1" dirty="0" smtClean="0">
                <a:latin typeface="Times New Roman" pitchFamily="18" charset="0"/>
                <a:cs typeface="Times New Roman" pitchFamily="18" charset="0"/>
              </a:rPr>
              <a:t>. PROPOSED </a:t>
            </a:r>
            <a:r>
              <a:rPr lang="en-US" sz="1200" b="1" dirty="0" smtClean="0">
                <a:latin typeface="Times New Roman" pitchFamily="18" charset="0"/>
                <a:cs typeface="Times New Roman" pitchFamily="18" charset="0"/>
              </a:rPr>
              <a:t>SOLUTION</a:t>
            </a:r>
            <a:endParaRPr lang="en-US" sz="1200" dirty="0" smtClean="0">
              <a:latin typeface="Times New Roman" pitchFamily="18" charset="0"/>
              <a:cs typeface="Times New Roman" pitchFamily="18" charset="0"/>
            </a:endParaRPr>
          </a:p>
          <a:p>
            <a:pPr marL="12700" indent="2132013">
              <a:lnSpc>
                <a:spcPct val="170000"/>
              </a:lnSpc>
            </a:pPr>
            <a:r>
              <a:rPr lang="en-US" sz="1200" b="1" dirty="0" smtClean="0">
                <a:latin typeface="Times New Roman" pitchFamily="18" charset="0"/>
                <a:cs typeface="Times New Roman" pitchFamily="18" charset="0"/>
              </a:rPr>
              <a:t>CHAPTER  </a:t>
            </a:r>
            <a:r>
              <a:rPr lang="en-US" sz="1200" b="1" dirty="0" smtClean="0">
                <a:latin typeface="Times New Roman" pitchFamily="18" charset="0"/>
                <a:cs typeface="Times New Roman" pitchFamily="18" charset="0"/>
              </a:rPr>
              <a:t>5: </a:t>
            </a:r>
            <a:r>
              <a:rPr lang="en-US" sz="1050" b="1" dirty="0" smtClean="0">
                <a:latin typeface="Times New Roman" pitchFamily="18" charset="0"/>
                <a:cs typeface="Times New Roman" pitchFamily="18" charset="0"/>
              </a:rPr>
              <a:t>EXPERIMENTAL SETUP AND RESULT </a:t>
            </a:r>
            <a:r>
              <a:rPr lang="en-US" sz="1050" b="1" dirty="0" smtClean="0">
                <a:latin typeface="Times New Roman" pitchFamily="18" charset="0"/>
                <a:cs typeface="Times New Roman" pitchFamily="18" charset="0"/>
              </a:rPr>
              <a:t>ANALYSIS  </a:t>
            </a:r>
            <a:r>
              <a:rPr lang="en-US" sz="1000" b="1" dirty="0" smtClean="0">
                <a:latin typeface="Times New Roman" pitchFamily="18" charset="0"/>
                <a:cs typeface="Times New Roman" pitchFamily="18" charset="0"/>
              </a:rPr>
              <a:t>			          </a:t>
            </a:r>
            <a:r>
              <a:rPr lang="en-US" sz="1200" b="1" dirty="0" smtClean="0">
                <a:latin typeface="Times New Roman" pitchFamily="18" charset="0"/>
                <a:cs typeface="Times New Roman" pitchFamily="18" charset="0"/>
              </a:rPr>
              <a:t>CHAPTER  </a:t>
            </a:r>
            <a:r>
              <a:rPr lang="en-US" sz="1200" b="1" dirty="0" smtClean="0">
                <a:latin typeface="Times New Roman" pitchFamily="18" charset="0"/>
                <a:cs typeface="Times New Roman" pitchFamily="18" charset="0"/>
              </a:rPr>
              <a:t>6: </a:t>
            </a:r>
            <a:r>
              <a:rPr lang="en-US" sz="1200" b="1" dirty="0" smtClean="0">
                <a:latin typeface="Times New Roman" pitchFamily="18" charset="0"/>
                <a:cs typeface="Times New Roman" pitchFamily="18" charset="0"/>
              </a:rPr>
              <a:t>CONCLUSION</a:t>
            </a:r>
            <a:endParaRPr lang="en-US" sz="1200" dirty="0" smtClean="0">
              <a:latin typeface="Times New Roman" pitchFamily="18" charset="0"/>
              <a:cs typeface="Times New Roman" pitchFamily="18" charset="0"/>
            </a:endParaRPr>
          </a:p>
          <a:p>
            <a:pPr marL="12700" indent="2132013">
              <a:lnSpc>
                <a:spcPct val="170000"/>
              </a:lnSpc>
            </a:pPr>
            <a:r>
              <a:rPr lang="en-US" sz="1200" b="1" dirty="0" smtClean="0">
                <a:latin typeface="Times New Roman" pitchFamily="18" charset="0"/>
                <a:cs typeface="Times New Roman" pitchFamily="18" charset="0"/>
              </a:rPr>
              <a:t>CHAPTER  </a:t>
            </a:r>
            <a:r>
              <a:rPr lang="en-US" sz="1200" b="1" dirty="0" smtClean="0">
                <a:latin typeface="Times New Roman" pitchFamily="18" charset="0"/>
                <a:cs typeface="Times New Roman" pitchFamily="18" charset="0"/>
              </a:rPr>
              <a:t>7: BIBLIOGRAPHY</a:t>
            </a:r>
            <a:endParaRPr lang="en-US" sz="1200" dirty="0">
              <a:latin typeface="Times New Roman" pitchFamily="18" charset="0"/>
              <a:cs typeface="Times New Roman" pitchFamily="18" charset="0"/>
            </a:endParaRPr>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057400"/>
            <a:ext cx="6781800" cy="1381019"/>
          </a:xfrm>
          <a:prstGeom prst="rect">
            <a:avLst/>
          </a:prstGeom>
        </p:spPr>
        <p:txBody>
          <a:bodyPr wrap="square">
            <a:spAutoFit/>
          </a:bodyPr>
          <a:lstStyle/>
          <a:p>
            <a:pPr marL="12700" algn="ctr">
              <a:lnSpc>
                <a:spcPct val="117000"/>
              </a:lnSpc>
            </a:pPr>
            <a:r>
              <a:rPr lang="en-US" sz="1200" b="1" dirty="0" smtClean="0">
                <a:cs typeface="Calibri" pitchFamily="34" charset="0"/>
              </a:rPr>
              <a:t>There</a:t>
            </a:r>
            <a:r>
              <a:rPr lang="en-US" sz="1200" b="1" dirty="0" smtClean="0">
                <a:latin typeface="Times New Roman" pitchFamily="18" charset="0"/>
                <a:cs typeface="Times New Roman" pitchFamily="18" charset="0"/>
              </a:rPr>
              <a:t> </a:t>
            </a:r>
            <a:r>
              <a:rPr lang="en-US" sz="1200" b="1" dirty="0" smtClean="0">
                <a:cs typeface="Calibri" pitchFamily="34" charset="0"/>
              </a:rPr>
              <a:t>are</a:t>
            </a:r>
            <a:r>
              <a:rPr lang="en-US" sz="1200" b="1" dirty="0" smtClean="0">
                <a:latin typeface="Times New Roman" pitchFamily="18" charset="0"/>
                <a:cs typeface="Times New Roman" pitchFamily="18" charset="0"/>
              </a:rPr>
              <a:t> </a:t>
            </a:r>
            <a:r>
              <a:rPr lang="en-US" sz="1200" b="1" dirty="0" smtClean="0">
                <a:cs typeface="Calibri" pitchFamily="34" charset="0"/>
              </a:rPr>
              <a:t>a</a:t>
            </a:r>
            <a:r>
              <a:rPr lang="en-US" sz="1200" b="1" dirty="0" smtClean="0">
                <a:latin typeface="Times New Roman" pitchFamily="18" charset="0"/>
                <a:cs typeface="Times New Roman" pitchFamily="18" charset="0"/>
              </a:rPr>
              <a:t> </a:t>
            </a:r>
            <a:r>
              <a:rPr lang="en-US" sz="1200" b="1" dirty="0" smtClean="0">
                <a:cs typeface="Calibri" pitchFamily="34" charset="0"/>
              </a:rPr>
              <a:t>number</a:t>
            </a:r>
            <a:r>
              <a:rPr lang="en-US" sz="1200" b="1" dirty="0" smtClean="0">
                <a:latin typeface="Times New Roman" pitchFamily="18" charset="0"/>
                <a:cs typeface="Times New Roman" pitchFamily="18" charset="0"/>
              </a:rPr>
              <a:t> </a:t>
            </a:r>
            <a:r>
              <a:rPr lang="en-US" sz="1200" b="1" dirty="0" smtClean="0">
                <a:cs typeface="Calibri" pitchFamily="34" charset="0"/>
              </a:rPr>
              <a:t>of</a:t>
            </a:r>
            <a:r>
              <a:rPr lang="en-US" sz="1200" b="1" dirty="0" smtClean="0">
                <a:latin typeface="Times New Roman" pitchFamily="18" charset="0"/>
                <a:cs typeface="Times New Roman" pitchFamily="18" charset="0"/>
              </a:rPr>
              <a:t> </a:t>
            </a:r>
            <a:r>
              <a:rPr lang="en-US" sz="1200" b="1" dirty="0" smtClean="0">
                <a:cs typeface="Calibri" pitchFamily="34" charset="0"/>
              </a:rPr>
              <a:t>reasons</a:t>
            </a:r>
            <a:r>
              <a:rPr lang="en-US" sz="1200" b="1" dirty="0" smtClean="0">
                <a:latin typeface="Times New Roman" pitchFamily="18" charset="0"/>
                <a:cs typeface="Times New Roman" pitchFamily="18" charset="0"/>
              </a:rPr>
              <a:t> </a:t>
            </a:r>
            <a:r>
              <a:rPr lang="en-US" sz="1200" b="1" dirty="0" smtClean="0">
                <a:cs typeface="Calibri" pitchFamily="34" charset="0"/>
              </a:rPr>
              <a:t>why</a:t>
            </a:r>
            <a:r>
              <a:rPr lang="en-US" sz="1200" b="1" dirty="0" smtClean="0">
                <a:latin typeface="Times New Roman" pitchFamily="18" charset="0"/>
                <a:cs typeface="Times New Roman" pitchFamily="18" charset="0"/>
              </a:rPr>
              <a:t> </a:t>
            </a:r>
            <a:r>
              <a:rPr lang="en-US" sz="1200" b="1" dirty="0" smtClean="0">
                <a:cs typeface="Calibri" pitchFamily="34" charset="0"/>
              </a:rPr>
              <a:t>stock</a:t>
            </a:r>
            <a:r>
              <a:rPr lang="en-US" sz="1200" b="1" dirty="0" smtClean="0">
                <a:latin typeface="Times New Roman" pitchFamily="18" charset="0"/>
                <a:cs typeface="Times New Roman" pitchFamily="18" charset="0"/>
              </a:rPr>
              <a:t> </a:t>
            </a:r>
            <a:r>
              <a:rPr lang="en-US" sz="1200" b="1" dirty="0" smtClean="0">
                <a:cs typeface="Calibri" pitchFamily="34" charset="0"/>
              </a:rPr>
              <a:t>market</a:t>
            </a:r>
            <a:r>
              <a:rPr lang="en-US" sz="1200" b="1" dirty="0" smtClean="0">
                <a:latin typeface="Times New Roman" pitchFamily="18" charset="0"/>
                <a:cs typeface="Times New Roman" pitchFamily="18" charset="0"/>
              </a:rPr>
              <a:t> </a:t>
            </a:r>
            <a:r>
              <a:rPr lang="en-US" sz="1200" b="1" dirty="0" smtClean="0">
                <a:cs typeface="Calibri" pitchFamily="34" charset="0"/>
              </a:rPr>
              <a:t>prediction</a:t>
            </a:r>
            <a:r>
              <a:rPr lang="en-US" sz="1200" b="1" dirty="0" smtClean="0">
                <a:latin typeface="Times New Roman" pitchFamily="18" charset="0"/>
                <a:cs typeface="Times New Roman" pitchFamily="18" charset="0"/>
              </a:rPr>
              <a:t> </a:t>
            </a:r>
            <a:r>
              <a:rPr lang="en-US" sz="1200" b="1" dirty="0" smtClean="0">
                <a:cs typeface="Calibri" pitchFamily="34" charset="0"/>
              </a:rPr>
              <a:t>is</a:t>
            </a:r>
            <a:r>
              <a:rPr lang="en-US" sz="1200" b="1" dirty="0" smtClean="0">
                <a:latin typeface="Times New Roman" pitchFamily="18" charset="0"/>
                <a:cs typeface="Times New Roman" pitchFamily="18" charset="0"/>
              </a:rPr>
              <a:t> </a:t>
            </a:r>
            <a:r>
              <a:rPr lang="en-US" sz="1200" b="1" dirty="0" smtClean="0">
                <a:cs typeface="Calibri" pitchFamily="34" charset="0"/>
              </a:rPr>
              <a:t>important</a:t>
            </a:r>
            <a:r>
              <a:rPr lang="en-US" sz="1200" b="1" dirty="0" smtClean="0">
                <a:latin typeface="Times New Roman" pitchFamily="18" charset="0"/>
                <a:cs typeface="Times New Roman" pitchFamily="18" charset="0"/>
              </a:rPr>
              <a:t> </a:t>
            </a:r>
            <a:r>
              <a:rPr lang="en-US" sz="1200" b="1" dirty="0" smtClean="0">
                <a:cs typeface="Calibri" pitchFamily="34" charset="0"/>
              </a:rPr>
              <a:t>in</a:t>
            </a:r>
            <a:r>
              <a:rPr lang="en-US" sz="1200" b="1" dirty="0" smtClean="0">
                <a:latin typeface="Times New Roman" pitchFamily="18" charset="0"/>
                <a:cs typeface="Times New Roman" pitchFamily="18" charset="0"/>
              </a:rPr>
              <a:t> </a:t>
            </a:r>
            <a:r>
              <a:rPr lang="en-US" sz="1200" b="1" dirty="0" smtClean="0">
                <a:cs typeface="Calibri" pitchFamily="34" charset="0"/>
              </a:rPr>
              <a:t>our</a:t>
            </a:r>
            <a:r>
              <a:rPr lang="en-US" sz="1200" b="1" dirty="0" smtClean="0">
                <a:latin typeface="Times New Roman" pitchFamily="18" charset="0"/>
                <a:cs typeface="Times New Roman" pitchFamily="18" charset="0"/>
              </a:rPr>
              <a:t> </a:t>
            </a:r>
            <a:r>
              <a:rPr lang="en-US" sz="1200" b="1" dirty="0" smtClean="0">
                <a:cs typeface="Calibri" pitchFamily="34" charset="0"/>
              </a:rPr>
              <a:t>daily</a:t>
            </a:r>
            <a:r>
              <a:rPr lang="en-US" sz="1200" b="1" dirty="0" smtClean="0">
                <a:latin typeface="Times New Roman" pitchFamily="18" charset="0"/>
                <a:cs typeface="Times New Roman" pitchFamily="18" charset="0"/>
              </a:rPr>
              <a:t> </a:t>
            </a:r>
            <a:r>
              <a:rPr lang="en-US" sz="1200" b="1" dirty="0" smtClean="0">
                <a:cs typeface="Calibri" pitchFamily="34" charset="0"/>
              </a:rPr>
              <a:t>life.</a:t>
            </a:r>
            <a:r>
              <a:rPr lang="en-US" sz="1200" b="1" dirty="0" smtClean="0">
                <a:latin typeface="Times New Roman" pitchFamily="18" charset="0"/>
                <a:cs typeface="Times New Roman" pitchFamily="18" charset="0"/>
              </a:rPr>
              <a:t>  </a:t>
            </a:r>
            <a:r>
              <a:rPr lang="en-US" sz="1200" b="1" dirty="0" smtClean="0">
                <a:cs typeface="Calibri" pitchFamily="34" charset="0"/>
              </a:rPr>
              <a:t>Perhaps</a:t>
            </a:r>
            <a:r>
              <a:rPr lang="en-US" sz="1200" b="1" dirty="0" smtClean="0">
                <a:latin typeface="Times New Roman" pitchFamily="18" charset="0"/>
                <a:cs typeface="Times New Roman" pitchFamily="18" charset="0"/>
              </a:rPr>
              <a:t>  </a:t>
            </a:r>
            <a:r>
              <a:rPr lang="en-US" sz="1200" b="1" dirty="0" smtClean="0">
                <a:cs typeface="Calibri" pitchFamily="34" charset="0"/>
              </a:rPr>
              <a:t>the</a:t>
            </a:r>
            <a:r>
              <a:rPr lang="en-US" sz="1200" b="1" dirty="0" smtClean="0">
                <a:latin typeface="Times New Roman" pitchFamily="18" charset="0"/>
                <a:cs typeface="Times New Roman" pitchFamily="18" charset="0"/>
              </a:rPr>
              <a:t>  </a:t>
            </a:r>
            <a:r>
              <a:rPr lang="en-US" sz="1200" b="1" dirty="0" smtClean="0">
                <a:cs typeface="Calibri" pitchFamily="34" charset="0"/>
              </a:rPr>
              <a:t>most</a:t>
            </a:r>
            <a:r>
              <a:rPr lang="en-US" sz="1200" b="1" dirty="0" smtClean="0">
                <a:latin typeface="Times New Roman" pitchFamily="18" charset="0"/>
                <a:cs typeface="Times New Roman" pitchFamily="18" charset="0"/>
              </a:rPr>
              <a:t>  </a:t>
            </a:r>
            <a:r>
              <a:rPr lang="en-US" sz="1200" b="1" dirty="0" smtClean="0">
                <a:cs typeface="Calibri" pitchFamily="34" charset="0"/>
              </a:rPr>
              <a:t>important</a:t>
            </a:r>
            <a:r>
              <a:rPr lang="en-US" sz="1200" b="1" dirty="0" smtClean="0">
                <a:latin typeface="Times New Roman" pitchFamily="18" charset="0"/>
                <a:cs typeface="Times New Roman" pitchFamily="18" charset="0"/>
              </a:rPr>
              <a:t>  </a:t>
            </a:r>
            <a:r>
              <a:rPr lang="en-US" sz="1200" b="1" dirty="0" smtClean="0">
                <a:cs typeface="Calibri" pitchFamily="34" charset="0"/>
              </a:rPr>
              <a:t>reason</a:t>
            </a:r>
            <a:r>
              <a:rPr lang="en-US" sz="1200" b="1" dirty="0" smtClean="0">
                <a:latin typeface="Times New Roman" pitchFamily="18" charset="0"/>
                <a:cs typeface="Times New Roman" pitchFamily="18" charset="0"/>
              </a:rPr>
              <a:t>  </a:t>
            </a:r>
            <a:r>
              <a:rPr lang="en-US" sz="1200" b="1" dirty="0" smtClean="0">
                <a:cs typeface="Calibri" pitchFamily="34" charset="0"/>
              </a:rPr>
              <a:t>is</a:t>
            </a:r>
            <a:r>
              <a:rPr lang="en-US" sz="1200" b="1" dirty="0" smtClean="0">
                <a:latin typeface="Times New Roman" pitchFamily="18" charset="0"/>
                <a:cs typeface="Times New Roman" pitchFamily="18" charset="0"/>
              </a:rPr>
              <a:t>  </a:t>
            </a:r>
            <a:r>
              <a:rPr lang="en-US" sz="1200" b="1" dirty="0" smtClean="0">
                <a:cs typeface="Calibri" pitchFamily="34" charset="0"/>
              </a:rPr>
              <a:t>that</a:t>
            </a:r>
            <a:r>
              <a:rPr lang="en-US" sz="1200" b="1" dirty="0" smtClean="0">
                <a:latin typeface="Times New Roman" pitchFamily="18" charset="0"/>
                <a:cs typeface="Times New Roman" pitchFamily="18" charset="0"/>
              </a:rPr>
              <a:t>  </a:t>
            </a:r>
            <a:r>
              <a:rPr lang="en-US" sz="1200" b="1" dirty="0" smtClean="0">
                <a:cs typeface="Calibri" pitchFamily="34" charset="0"/>
              </a:rPr>
              <a:t>stock</a:t>
            </a:r>
            <a:r>
              <a:rPr lang="en-US" sz="1200" b="1" dirty="0" smtClean="0">
                <a:latin typeface="Times New Roman" pitchFamily="18" charset="0"/>
                <a:cs typeface="Times New Roman" pitchFamily="18" charset="0"/>
              </a:rPr>
              <a:t>  </a:t>
            </a:r>
            <a:r>
              <a:rPr lang="en-US" sz="1200" b="1" dirty="0" smtClean="0">
                <a:cs typeface="Calibri" pitchFamily="34" charset="0"/>
              </a:rPr>
              <a:t>prices</a:t>
            </a:r>
            <a:r>
              <a:rPr lang="en-US" sz="1200" b="1" dirty="0" smtClean="0">
                <a:latin typeface="Times New Roman" pitchFamily="18" charset="0"/>
                <a:cs typeface="Times New Roman" pitchFamily="18" charset="0"/>
              </a:rPr>
              <a:t>  </a:t>
            </a:r>
            <a:r>
              <a:rPr lang="en-US" sz="1200" b="1" dirty="0" smtClean="0">
                <a:cs typeface="Calibri" pitchFamily="34" charset="0"/>
              </a:rPr>
              <a:t>can</a:t>
            </a:r>
            <a:r>
              <a:rPr lang="en-US" sz="1200" b="1" dirty="0" smtClean="0">
                <a:latin typeface="Times New Roman" pitchFamily="18" charset="0"/>
                <a:cs typeface="Times New Roman" pitchFamily="18" charset="0"/>
              </a:rPr>
              <a:t>  </a:t>
            </a:r>
            <a:r>
              <a:rPr lang="en-US" sz="1200" b="1" dirty="0" smtClean="0">
                <a:cs typeface="Calibri" pitchFamily="34" charset="0"/>
              </a:rPr>
              <a:t>have</a:t>
            </a:r>
            <a:r>
              <a:rPr lang="en-US" sz="1200" b="1" dirty="0" smtClean="0">
                <a:latin typeface="Times New Roman" pitchFamily="18" charset="0"/>
                <a:cs typeface="Times New Roman" pitchFamily="18" charset="0"/>
              </a:rPr>
              <a:t>  </a:t>
            </a:r>
            <a:r>
              <a:rPr lang="en-US" sz="1200" b="1" dirty="0" smtClean="0">
                <a:cs typeface="Calibri" pitchFamily="34" charset="0"/>
              </a:rPr>
              <a:t>a</a:t>
            </a:r>
            <a:r>
              <a:rPr lang="en-US" sz="1200" b="1" dirty="0" smtClean="0">
                <a:latin typeface="Times New Roman" pitchFamily="18" charset="0"/>
                <a:cs typeface="Times New Roman" pitchFamily="18" charset="0"/>
              </a:rPr>
              <a:t>  </a:t>
            </a:r>
            <a:r>
              <a:rPr lang="en-US" sz="1200" b="1" dirty="0" smtClean="0">
                <a:cs typeface="Calibri" pitchFamily="34" charset="0"/>
              </a:rPr>
              <a:t>significant</a:t>
            </a:r>
            <a:r>
              <a:rPr lang="en-US" sz="1200" b="1" dirty="0" smtClean="0">
                <a:latin typeface="Times New Roman" pitchFamily="18" charset="0"/>
                <a:cs typeface="Times New Roman" pitchFamily="18" charset="0"/>
              </a:rPr>
              <a:t> </a:t>
            </a:r>
            <a:r>
              <a:rPr lang="en-US" sz="1200" b="1" dirty="0" smtClean="0">
                <a:cs typeface="Calibri" pitchFamily="34" charset="0"/>
              </a:rPr>
              <a:t>impact</a:t>
            </a:r>
            <a:r>
              <a:rPr lang="en-US" sz="1200" b="1" dirty="0" smtClean="0">
                <a:latin typeface="Times New Roman" pitchFamily="18" charset="0"/>
                <a:cs typeface="Times New Roman" pitchFamily="18" charset="0"/>
              </a:rPr>
              <a:t> </a:t>
            </a:r>
            <a:r>
              <a:rPr lang="en-US" sz="1200" b="1" dirty="0" smtClean="0">
                <a:cs typeface="Calibri" pitchFamily="34" charset="0"/>
              </a:rPr>
              <a:t>on</a:t>
            </a:r>
            <a:r>
              <a:rPr lang="en-US" sz="1200" b="1" dirty="0" smtClean="0">
                <a:latin typeface="Times New Roman" pitchFamily="18" charset="0"/>
                <a:cs typeface="Times New Roman" pitchFamily="18" charset="0"/>
              </a:rPr>
              <a:t> </a:t>
            </a:r>
            <a:r>
              <a:rPr lang="en-US" sz="1200" b="1" dirty="0" smtClean="0">
                <a:cs typeface="Calibri" pitchFamily="34" charset="0"/>
              </a:rPr>
              <a:t>our</a:t>
            </a:r>
            <a:r>
              <a:rPr lang="en-US" sz="1200" b="1" dirty="0" smtClean="0">
                <a:latin typeface="Times New Roman" pitchFamily="18" charset="0"/>
                <a:cs typeface="Times New Roman" pitchFamily="18" charset="0"/>
              </a:rPr>
              <a:t> </a:t>
            </a:r>
            <a:r>
              <a:rPr lang="en-US" sz="1200" b="1" dirty="0" smtClean="0">
                <a:cs typeface="Calibri" pitchFamily="34" charset="0"/>
              </a:rPr>
              <a:t>personal</a:t>
            </a:r>
            <a:r>
              <a:rPr lang="en-US" sz="1200" b="1" dirty="0" smtClean="0">
                <a:latin typeface="Times New Roman" pitchFamily="18" charset="0"/>
                <a:cs typeface="Times New Roman" pitchFamily="18" charset="0"/>
              </a:rPr>
              <a:t> </a:t>
            </a:r>
            <a:r>
              <a:rPr lang="en-US" sz="1200" b="1" dirty="0" smtClean="0">
                <a:cs typeface="Calibri" pitchFamily="34" charset="0"/>
              </a:rPr>
              <a:t>finances.</a:t>
            </a:r>
            <a:r>
              <a:rPr lang="en-US" sz="1200" b="1" dirty="0" smtClean="0">
                <a:latin typeface="Times New Roman" pitchFamily="18" charset="0"/>
                <a:cs typeface="Times New Roman" pitchFamily="18" charset="0"/>
              </a:rPr>
              <a:t> </a:t>
            </a:r>
            <a:r>
              <a:rPr lang="en-US" sz="1200" b="1" dirty="0" smtClean="0">
                <a:cs typeface="Calibri" pitchFamily="34" charset="0"/>
              </a:rPr>
              <a:t>If</a:t>
            </a:r>
            <a:r>
              <a:rPr lang="en-US" sz="1200" b="1" dirty="0" smtClean="0">
                <a:latin typeface="Times New Roman" pitchFamily="18" charset="0"/>
                <a:cs typeface="Times New Roman" pitchFamily="18" charset="0"/>
              </a:rPr>
              <a:t> </a:t>
            </a:r>
            <a:r>
              <a:rPr lang="en-US" sz="1200" b="1" dirty="0" smtClean="0">
                <a:cs typeface="Calibri" pitchFamily="34" charset="0"/>
              </a:rPr>
              <a:t>we</a:t>
            </a:r>
            <a:r>
              <a:rPr lang="en-US" sz="1200" b="1" dirty="0" smtClean="0">
                <a:latin typeface="Times New Roman" pitchFamily="18" charset="0"/>
                <a:cs typeface="Times New Roman" pitchFamily="18" charset="0"/>
              </a:rPr>
              <a:t> </a:t>
            </a:r>
            <a:r>
              <a:rPr lang="en-US" sz="1200" b="1" dirty="0" smtClean="0">
                <a:cs typeface="Calibri" pitchFamily="34" charset="0"/>
              </a:rPr>
              <a:t>own</a:t>
            </a:r>
            <a:r>
              <a:rPr lang="en-US" sz="1200" b="1" dirty="0" smtClean="0">
                <a:latin typeface="Times New Roman" pitchFamily="18" charset="0"/>
                <a:cs typeface="Times New Roman" pitchFamily="18" charset="0"/>
              </a:rPr>
              <a:t> </a:t>
            </a:r>
            <a:r>
              <a:rPr lang="en-US" sz="1200" b="1" dirty="0" smtClean="0">
                <a:cs typeface="Calibri" pitchFamily="34" charset="0"/>
              </a:rPr>
              <a:t>shares</a:t>
            </a:r>
            <a:r>
              <a:rPr lang="en-US" sz="1200" b="1" dirty="0" smtClean="0">
                <a:latin typeface="Times New Roman" pitchFamily="18" charset="0"/>
                <a:cs typeface="Times New Roman" pitchFamily="18" charset="0"/>
              </a:rPr>
              <a:t> </a:t>
            </a:r>
            <a:r>
              <a:rPr lang="en-US" sz="1200" b="1" dirty="0" smtClean="0">
                <a:cs typeface="Calibri" pitchFamily="34" charset="0"/>
              </a:rPr>
              <a:t>of</a:t>
            </a:r>
            <a:r>
              <a:rPr lang="en-US" sz="1200" b="1" dirty="0" smtClean="0">
                <a:latin typeface="Times New Roman" pitchFamily="18" charset="0"/>
                <a:cs typeface="Times New Roman" pitchFamily="18" charset="0"/>
              </a:rPr>
              <a:t> </a:t>
            </a:r>
            <a:r>
              <a:rPr lang="en-US" sz="1200" b="1" dirty="0" smtClean="0">
                <a:cs typeface="Calibri" pitchFamily="34" charset="0"/>
              </a:rPr>
              <a:t>stock,</a:t>
            </a:r>
            <a:r>
              <a:rPr lang="en-US" sz="1200" b="1" dirty="0" smtClean="0">
                <a:latin typeface="Times New Roman" pitchFamily="18" charset="0"/>
                <a:cs typeface="Times New Roman" pitchFamily="18" charset="0"/>
              </a:rPr>
              <a:t> </a:t>
            </a:r>
            <a:r>
              <a:rPr lang="en-US" sz="1200" b="1" dirty="0" smtClean="0">
                <a:cs typeface="Calibri" pitchFamily="34" charset="0"/>
              </a:rPr>
              <a:t>their</a:t>
            </a:r>
            <a:r>
              <a:rPr lang="en-US" sz="1200" b="1" dirty="0" smtClean="0">
                <a:latin typeface="Times New Roman" pitchFamily="18" charset="0"/>
                <a:cs typeface="Times New Roman" pitchFamily="18" charset="0"/>
              </a:rPr>
              <a:t> </a:t>
            </a:r>
            <a:r>
              <a:rPr lang="en-US" sz="1200" b="1" dirty="0" smtClean="0">
                <a:cs typeface="Calibri" pitchFamily="34" charset="0"/>
              </a:rPr>
              <a:t>value</a:t>
            </a:r>
            <a:r>
              <a:rPr lang="en-US" sz="1200" b="1" dirty="0" smtClean="0">
                <a:latin typeface="Times New Roman" pitchFamily="18" charset="0"/>
                <a:cs typeface="Times New Roman" pitchFamily="18" charset="0"/>
              </a:rPr>
              <a:t> </a:t>
            </a:r>
            <a:r>
              <a:rPr lang="en-US" sz="1200" b="1" dirty="0" smtClean="0">
                <a:cs typeface="Calibri" pitchFamily="34" charset="0"/>
              </a:rPr>
              <a:t>can</a:t>
            </a:r>
            <a:r>
              <a:rPr lang="en-US" sz="1200" b="1" dirty="0" smtClean="0">
                <a:latin typeface="Times New Roman" pitchFamily="18" charset="0"/>
                <a:cs typeface="Times New Roman" pitchFamily="18" charset="0"/>
              </a:rPr>
              <a:t> </a:t>
            </a:r>
            <a:r>
              <a:rPr lang="en-US" sz="1200" b="1" dirty="0" smtClean="0">
                <a:cs typeface="Calibri" pitchFamily="34" charset="0"/>
              </a:rPr>
              <a:t>go</a:t>
            </a:r>
            <a:r>
              <a:rPr lang="en-US" sz="1200" b="1" dirty="0" smtClean="0">
                <a:latin typeface="Times New Roman" pitchFamily="18" charset="0"/>
                <a:cs typeface="Times New Roman" pitchFamily="18" charset="0"/>
              </a:rPr>
              <a:t> </a:t>
            </a:r>
            <a:r>
              <a:rPr lang="en-US" sz="1200" b="1" dirty="0" smtClean="0">
                <a:cs typeface="Calibri" pitchFamily="34" charset="0"/>
              </a:rPr>
              <a:t>up</a:t>
            </a:r>
            <a:r>
              <a:rPr lang="en-US" sz="1200" b="1" dirty="0" smtClean="0">
                <a:latin typeface="Times New Roman" pitchFamily="18" charset="0"/>
                <a:cs typeface="Times New Roman" pitchFamily="18" charset="0"/>
              </a:rPr>
              <a:t> </a:t>
            </a:r>
            <a:r>
              <a:rPr lang="en-US" sz="1200" b="1" dirty="0" smtClean="0">
                <a:cs typeface="Calibri" pitchFamily="34" charset="0"/>
              </a:rPr>
              <a:t>or</a:t>
            </a:r>
            <a:r>
              <a:rPr lang="en-US" sz="1200" b="1" dirty="0" smtClean="0">
                <a:latin typeface="Times New Roman" pitchFamily="18" charset="0"/>
                <a:cs typeface="Times New Roman" pitchFamily="18" charset="0"/>
              </a:rPr>
              <a:t> </a:t>
            </a:r>
            <a:r>
              <a:rPr lang="en-US" sz="1200" b="1" dirty="0" smtClean="0">
                <a:cs typeface="Calibri" pitchFamily="34" charset="0"/>
              </a:rPr>
              <a:t>down,</a:t>
            </a:r>
            <a:r>
              <a:rPr lang="en-US" sz="1200" b="1" dirty="0" smtClean="0">
                <a:latin typeface="Times New Roman" pitchFamily="18" charset="0"/>
                <a:cs typeface="Times New Roman" pitchFamily="18" charset="0"/>
              </a:rPr>
              <a:t>  </a:t>
            </a:r>
            <a:r>
              <a:rPr lang="en-US" sz="1200" b="1" dirty="0" smtClean="0">
                <a:cs typeface="Calibri" pitchFamily="34" charset="0"/>
              </a:rPr>
              <a:t>and</a:t>
            </a:r>
            <a:r>
              <a:rPr lang="en-US" sz="1200" b="1" dirty="0" smtClean="0">
                <a:latin typeface="Times New Roman" pitchFamily="18" charset="0"/>
                <a:cs typeface="Times New Roman" pitchFamily="18" charset="0"/>
              </a:rPr>
              <a:t>  </a:t>
            </a:r>
            <a:r>
              <a:rPr lang="en-US" sz="1200" b="1" dirty="0" smtClean="0">
                <a:cs typeface="Calibri" pitchFamily="34" charset="0"/>
              </a:rPr>
              <a:t>this</a:t>
            </a:r>
            <a:r>
              <a:rPr lang="en-US" sz="1200" b="1" dirty="0" smtClean="0">
                <a:latin typeface="Times New Roman" pitchFamily="18" charset="0"/>
                <a:cs typeface="Times New Roman" pitchFamily="18" charset="0"/>
              </a:rPr>
              <a:t>  </a:t>
            </a:r>
            <a:r>
              <a:rPr lang="en-US" sz="1200" b="1" dirty="0" smtClean="0">
                <a:cs typeface="Calibri" pitchFamily="34" charset="0"/>
              </a:rPr>
              <a:t>can</a:t>
            </a:r>
            <a:r>
              <a:rPr lang="en-US" sz="1200" b="1" dirty="0" smtClean="0">
                <a:latin typeface="Times New Roman" pitchFamily="18" charset="0"/>
                <a:cs typeface="Times New Roman" pitchFamily="18" charset="0"/>
              </a:rPr>
              <a:t>  </a:t>
            </a:r>
            <a:r>
              <a:rPr lang="en-US" sz="1200" b="1" dirty="0" smtClean="0">
                <a:cs typeface="Calibri" pitchFamily="34" charset="0"/>
              </a:rPr>
              <a:t>have</a:t>
            </a:r>
            <a:r>
              <a:rPr lang="en-US" sz="1200" b="1" dirty="0" smtClean="0">
                <a:latin typeface="Times New Roman" pitchFamily="18" charset="0"/>
                <a:cs typeface="Times New Roman" pitchFamily="18" charset="0"/>
              </a:rPr>
              <a:t>  </a:t>
            </a:r>
            <a:r>
              <a:rPr lang="en-US" sz="1200" b="1" dirty="0" smtClean="0">
                <a:cs typeface="Calibri" pitchFamily="34" charset="0"/>
              </a:rPr>
              <a:t>a</a:t>
            </a:r>
            <a:r>
              <a:rPr lang="en-US" sz="1200" b="1" dirty="0" smtClean="0">
                <a:latin typeface="Times New Roman" pitchFamily="18" charset="0"/>
                <a:cs typeface="Times New Roman" pitchFamily="18" charset="0"/>
              </a:rPr>
              <a:t>  </a:t>
            </a:r>
            <a:r>
              <a:rPr lang="en-US" sz="1200" b="1" dirty="0" smtClean="0">
                <a:cs typeface="Calibri" pitchFamily="34" charset="0"/>
              </a:rPr>
              <a:t>direct</a:t>
            </a:r>
            <a:r>
              <a:rPr lang="en-US" sz="1200" b="1" dirty="0" smtClean="0">
                <a:latin typeface="Times New Roman" pitchFamily="18" charset="0"/>
                <a:cs typeface="Times New Roman" pitchFamily="18" charset="0"/>
              </a:rPr>
              <a:t>  </a:t>
            </a:r>
            <a:r>
              <a:rPr lang="en-US" sz="1200" b="1" dirty="0" smtClean="0">
                <a:cs typeface="Calibri" pitchFamily="34" charset="0"/>
              </a:rPr>
              <a:t>impact</a:t>
            </a:r>
            <a:r>
              <a:rPr lang="en-US" sz="1200" b="1" dirty="0" smtClean="0">
                <a:latin typeface="Times New Roman" pitchFamily="18" charset="0"/>
                <a:cs typeface="Times New Roman" pitchFamily="18" charset="0"/>
              </a:rPr>
              <a:t>  </a:t>
            </a:r>
            <a:r>
              <a:rPr lang="en-US" sz="1200" b="1" dirty="0" smtClean="0">
                <a:cs typeface="Calibri" pitchFamily="34" charset="0"/>
              </a:rPr>
              <a:t>on</a:t>
            </a:r>
            <a:r>
              <a:rPr lang="en-US" sz="1200" b="1" dirty="0" smtClean="0">
                <a:latin typeface="Times New Roman" pitchFamily="18" charset="0"/>
                <a:cs typeface="Times New Roman" pitchFamily="18" charset="0"/>
              </a:rPr>
              <a:t>  </a:t>
            </a:r>
            <a:r>
              <a:rPr lang="en-US" sz="1200" b="1" dirty="0" smtClean="0">
                <a:cs typeface="Calibri" pitchFamily="34" charset="0"/>
              </a:rPr>
              <a:t>our</a:t>
            </a:r>
            <a:r>
              <a:rPr lang="en-US" sz="1200" b="1" dirty="0" smtClean="0">
                <a:latin typeface="Times New Roman" pitchFamily="18" charset="0"/>
                <a:cs typeface="Times New Roman" pitchFamily="18" charset="0"/>
              </a:rPr>
              <a:t>  </a:t>
            </a:r>
            <a:r>
              <a:rPr lang="en-US" sz="1200" b="1" dirty="0" smtClean="0">
                <a:cs typeface="Calibri" pitchFamily="34" charset="0"/>
              </a:rPr>
              <a:t>wealth.</a:t>
            </a:r>
            <a:r>
              <a:rPr lang="en-US" sz="1200" b="1" dirty="0" smtClean="0">
                <a:latin typeface="Times New Roman" pitchFamily="18" charset="0"/>
                <a:cs typeface="Times New Roman" pitchFamily="18" charset="0"/>
              </a:rPr>
              <a:t>  </a:t>
            </a:r>
            <a:r>
              <a:rPr lang="en-US" sz="1200" b="1" dirty="0" smtClean="0">
                <a:cs typeface="Calibri" pitchFamily="34" charset="0"/>
              </a:rPr>
              <a:t>If</a:t>
            </a:r>
            <a:r>
              <a:rPr lang="en-US" sz="1200" b="1" dirty="0" smtClean="0">
                <a:latin typeface="Times New Roman" pitchFamily="18" charset="0"/>
                <a:cs typeface="Times New Roman" pitchFamily="18" charset="0"/>
              </a:rPr>
              <a:t>  </a:t>
            </a:r>
            <a:r>
              <a:rPr lang="en-US" sz="1200" b="1" dirty="0" smtClean="0">
                <a:cs typeface="Calibri" pitchFamily="34" charset="0"/>
              </a:rPr>
              <a:t>we</a:t>
            </a:r>
            <a:r>
              <a:rPr lang="en-US" sz="1200" b="1" dirty="0" smtClean="0">
                <a:latin typeface="Times New Roman" pitchFamily="18" charset="0"/>
                <a:cs typeface="Times New Roman" pitchFamily="18" charset="0"/>
              </a:rPr>
              <a:t>  </a:t>
            </a:r>
            <a:r>
              <a:rPr lang="en-US" sz="1200" b="1" dirty="0" smtClean="0">
                <a:cs typeface="Calibri" pitchFamily="34" charset="0"/>
              </a:rPr>
              <a:t>are</a:t>
            </a:r>
            <a:r>
              <a:rPr lang="en-US" sz="1200" b="1" dirty="0" smtClean="0">
                <a:latin typeface="Times New Roman" pitchFamily="18" charset="0"/>
                <a:cs typeface="Times New Roman" pitchFamily="18" charset="0"/>
              </a:rPr>
              <a:t>  </a:t>
            </a:r>
            <a:r>
              <a:rPr lang="en-US" sz="1200" b="1" dirty="0" smtClean="0">
                <a:cs typeface="Calibri" pitchFamily="34" charset="0"/>
              </a:rPr>
              <a:t>thinking</a:t>
            </a:r>
            <a:r>
              <a:rPr lang="en-US" sz="1200" b="1" dirty="0" smtClean="0">
                <a:latin typeface="Times New Roman" pitchFamily="18" charset="0"/>
                <a:cs typeface="Times New Roman" pitchFamily="18" charset="0"/>
              </a:rPr>
              <a:t>  </a:t>
            </a:r>
            <a:r>
              <a:rPr lang="en-US" sz="1200" b="1" dirty="0" smtClean="0">
                <a:cs typeface="Calibri" pitchFamily="34" charset="0"/>
              </a:rPr>
              <a:t>about</a:t>
            </a:r>
            <a:r>
              <a:rPr lang="en-US" sz="1200" b="1" dirty="0" smtClean="0">
                <a:latin typeface="Times New Roman" pitchFamily="18" charset="0"/>
                <a:cs typeface="Times New Roman" pitchFamily="18" charset="0"/>
              </a:rPr>
              <a:t> </a:t>
            </a:r>
            <a:r>
              <a:rPr lang="en-US" sz="1200" b="1" dirty="0" smtClean="0">
                <a:cs typeface="Calibri" pitchFamily="34" charset="0"/>
              </a:rPr>
              <a:t>investing</a:t>
            </a:r>
            <a:r>
              <a:rPr lang="en-US" sz="1200" b="1" dirty="0" smtClean="0">
                <a:latin typeface="Times New Roman" pitchFamily="18" charset="0"/>
                <a:cs typeface="Times New Roman" pitchFamily="18" charset="0"/>
              </a:rPr>
              <a:t> </a:t>
            </a:r>
            <a:r>
              <a:rPr lang="en-US" sz="1200" b="1" dirty="0" smtClean="0">
                <a:cs typeface="Calibri" pitchFamily="34" charset="0"/>
              </a:rPr>
              <a:t>in</a:t>
            </a:r>
            <a:r>
              <a:rPr lang="en-US" sz="1200" b="1" dirty="0" smtClean="0">
                <a:latin typeface="Times New Roman" pitchFamily="18" charset="0"/>
                <a:cs typeface="Times New Roman" pitchFamily="18" charset="0"/>
              </a:rPr>
              <a:t> </a:t>
            </a:r>
            <a:r>
              <a:rPr lang="en-US" sz="1200" b="1" dirty="0" smtClean="0">
                <a:cs typeface="Calibri" pitchFamily="34" charset="0"/>
              </a:rPr>
              <a:t>shares,</a:t>
            </a:r>
            <a:r>
              <a:rPr lang="en-US" sz="1200" b="1" dirty="0" smtClean="0">
                <a:latin typeface="Times New Roman" pitchFamily="18" charset="0"/>
                <a:cs typeface="Times New Roman" pitchFamily="18" charset="0"/>
              </a:rPr>
              <a:t> </a:t>
            </a:r>
            <a:r>
              <a:rPr lang="en-US" sz="1200" b="1" dirty="0" smtClean="0">
                <a:cs typeface="Calibri" pitchFamily="34" charset="0"/>
              </a:rPr>
              <a:t>it</a:t>
            </a:r>
            <a:r>
              <a:rPr lang="en-US" sz="1200" b="1" dirty="0" smtClean="0">
                <a:latin typeface="Times New Roman" pitchFamily="18" charset="0"/>
                <a:cs typeface="Times New Roman" pitchFamily="18" charset="0"/>
              </a:rPr>
              <a:t> </a:t>
            </a:r>
            <a:r>
              <a:rPr lang="en-US" sz="1200" b="1" dirty="0" smtClean="0">
                <a:cs typeface="Calibri" pitchFamily="34" charset="0"/>
              </a:rPr>
              <a:t>is</a:t>
            </a:r>
            <a:r>
              <a:rPr lang="en-US" sz="1200" b="1" dirty="0" smtClean="0">
                <a:latin typeface="Times New Roman" pitchFamily="18" charset="0"/>
                <a:cs typeface="Times New Roman" pitchFamily="18" charset="0"/>
              </a:rPr>
              <a:t> </a:t>
            </a:r>
            <a:r>
              <a:rPr lang="en-US" sz="1200" b="1" dirty="0" smtClean="0">
                <a:cs typeface="Calibri" pitchFamily="34" charset="0"/>
              </a:rPr>
              <a:t>important</a:t>
            </a:r>
            <a:r>
              <a:rPr lang="en-US" sz="1200" b="1" dirty="0" smtClean="0">
                <a:latin typeface="Times New Roman" pitchFamily="18" charset="0"/>
                <a:cs typeface="Times New Roman" pitchFamily="18" charset="0"/>
              </a:rPr>
              <a:t> </a:t>
            </a:r>
            <a:r>
              <a:rPr lang="en-US" sz="1200" b="1" dirty="0" smtClean="0">
                <a:cs typeface="Calibri" pitchFamily="34" charset="0"/>
              </a:rPr>
              <a:t>to</a:t>
            </a:r>
            <a:r>
              <a:rPr lang="en-US" sz="1200" b="1" dirty="0" smtClean="0">
                <a:latin typeface="Times New Roman" pitchFamily="18" charset="0"/>
                <a:cs typeface="Times New Roman" pitchFamily="18" charset="0"/>
              </a:rPr>
              <a:t> </a:t>
            </a:r>
            <a:r>
              <a:rPr lang="en-US" sz="1200" b="1" dirty="0" smtClean="0">
                <a:cs typeface="Calibri" pitchFamily="34" charset="0"/>
              </a:rPr>
              <a:t>try</a:t>
            </a:r>
            <a:r>
              <a:rPr lang="en-US" sz="1200" b="1" dirty="0" smtClean="0">
                <a:latin typeface="Times New Roman" pitchFamily="18" charset="0"/>
                <a:cs typeface="Times New Roman" pitchFamily="18" charset="0"/>
              </a:rPr>
              <a:t> </a:t>
            </a:r>
            <a:r>
              <a:rPr lang="en-US" sz="1200" b="1" dirty="0" smtClean="0">
                <a:cs typeface="Calibri" pitchFamily="34" charset="0"/>
              </a:rPr>
              <a:t>to</a:t>
            </a:r>
            <a:r>
              <a:rPr lang="en-US" sz="1200" b="1" dirty="0" smtClean="0">
                <a:latin typeface="Times New Roman" pitchFamily="18" charset="0"/>
                <a:cs typeface="Times New Roman" pitchFamily="18" charset="0"/>
              </a:rPr>
              <a:t> </a:t>
            </a:r>
            <a:r>
              <a:rPr lang="en-US" sz="1200" b="1" dirty="0" smtClean="0">
                <a:cs typeface="Calibri" pitchFamily="34" charset="0"/>
              </a:rPr>
              <a:t>predict</a:t>
            </a:r>
            <a:r>
              <a:rPr lang="en-US" sz="1200" b="1" dirty="0" smtClean="0">
                <a:latin typeface="Times New Roman" pitchFamily="18" charset="0"/>
                <a:cs typeface="Times New Roman" pitchFamily="18" charset="0"/>
              </a:rPr>
              <a:t> </a:t>
            </a:r>
            <a:r>
              <a:rPr lang="en-US" sz="1200" b="1" dirty="0" smtClean="0">
                <a:cs typeface="Calibri" pitchFamily="34" charset="0"/>
              </a:rPr>
              <a:t>where</a:t>
            </a:r>
            <a:r>
              <a:rPr lang="en-US" sz="1200" b="1" dirty="0" smtClean="0">
                <a:latin typeface="Times New Roman" pitchFamily="18" charset="0"/>
                <a:cs typeface="Times New Roman" pitchFamily="18" charset="0"/>
              </a:rPr>
              <a:t> </a:t>
            </a:r>
            <a:r>
              <a:rPr lang="en-US" sz="1200" b="1" dirty="0" smtClean="0">
                <a:cs typeface="Calibri" pitchFamily="34" charset="0"/>
              </a:rPr>
              <a:t>the</a:t>
            </a:r>
            <a:r>
              <a:rPr lang="en-US" sz="1200" b="1" dirty="0" smtClean="0">
                <a:latin typeface="Times New Roman" pitchFamily="18" charset="0"/>
                <a:cs typeface="Times New Roman" pitchFamily="18" charset="0"/>
              </a:rPr>
              <a:t> </a:t>
            </a:r>
            <a:r>
              <a:rPr lang="en-US" sz="1200" b="1" dirty="0" smtClean="0">
                <a:cs typeface="Calibri" pitchFamily="34" charset="0"/>
              </a:rPr>
              <a:t>market</a:t>
            </a:r>
            <a:r>
              <a:rPr lang="en-US" sz="1200" b="1" dirty="0" smtClean="0">
                <a:latin typeface="Times New Roman" pitchFamily="18" charset="0"/>
                <a:cs typeface="Times New Roman" pitchFamily="18" charset="0"/>
              </a:rPr>
              <a:t> </a:t>
            </a:r>
            <a:r>
              <a:rPr lang="en-US" sz="1200" b="1" dirty="0" smtClean="0">
                <a:cs typeface="Calibri" pitchFamily="34" charset="0"/>
              </a:rPr>
              <a:t>is</a:t>
            </a:r>
            <a:r>
              <a:rPr lang="en-US" sz="1200" b="1" dirty="0" smtClean="0">
                <a:latin typeface="Times New Roman" pitchFamily="18" charset="0"/>
                <a:cs typeface="Times New Roman" pitchFamily="18" charset="0"/>
              </a:rPr>
              <a:t> </a:t>
            </a:r>
            <a:r>
              <a:rPr lang="en-US" sz="1200" b="1" dirty="0" smtClean="0">
                <a:cs typeface="Calibri" pitchFamily="34" charset="0"/>
              </a:rPr>
              <a:t>heading</a:t>
            </a:r>
            <a:r>
              <a:rPr lang="en-US" sz="1200" b="1" dirty="0" smtClean="0">
                <a:latin typeface="Times New Roman" pitchFamily="18" charset="0"/>
                <a:cs typeface="Times New Roman" pitchFamily="18" charset="0"/>
              </a:rPr>
              <a:t> </a:t>
            </a:r>
            <a:r>
              <a:rPr lang="en-US" sz="1200" b="1" dirty="0" smtClean="0">
                <a:cs typeface="Calibri" pitchFamily="34" charset="0"/>
              </a:rPr>
              <a:t>so</a:t>
            </a:r>
            <a:r>
              <a:rPr lang="en-US" sz="1200" b="1" dirty="0" smtClean="0">
                <a:latin typeface="Times New Roman" pitchFamily="18" charset="0"/>
                <a:cs typeface="Times New Roman" pitchFamily="18" charset="0"/>
              </a:rPr>
              <a:t> </a:t>
            </a:r>
            <a:r>
              <a:rPr lang="en-US" sz="1200" b="1" dirty="0" smtClean="0">
                <a:cs typeface="Calibri" pitchFamily="34" charset="0"/>
              </a:rPr>
              <a:t>that</a:t>
            </a:r>
            <a:r>
              <a:rPr lang="en-US" sz="1200" b="1" dirty="0" smtClean="0">
                <a:latin typeface="Times New Roman" pitchFamily="18" charset="0"/>
                <a:cs typeface="Times New Roman" pitchFamily="18" charset="0"/>
              </a:rPr>
              <a:t> </a:t>
            </a:r>
            <a:r>
              <a:rPr lang="en-US" sz="1200" b="1" dirty="0" smtClean="0">
                <a:cs typeface="Calibri" pitchFamily="34" charset="0"/>
              </a:rPr>
              <a:t>we</a:t>
            </a:r>
            <a:r>
              <a:rPr lang="en-US" sz="1200" b="1" dirty="0" smtClean="0">
                <a:latin typeface="Times New Roman" pitchFamily="18" charset="0"/>
                <a:cs typeface="Times New Roman" pitchFamily="18" charset="0"/>
              </a:rPr>
              <a:t> </a:t>
            </a:r>
            <a:r>
              <a:rPr lang="en-US" sz="1200" b="1" dirty="0" smtClean="0">
                <a:cs typeface="Calibri" pitchFamily="34" charset="0"/>
              </a:rPr>
              <a:t>can</a:t>
            </a:r>
            <a:r>
              <a:rPr lang="en-US" sz="1200" b="1" dirty="0" smtClean="0">
                <a:latin typeface="Times New Roman" pitchFamily="18" charset="0"/>
                <a:cs typeface="Times New Roman" pitchFamily="18" charset="0"/>
              </a:rPr>
              <a:t> </a:t>
            </a:r>
            <a:r>
              <a:rPr lang="en-US" sz="1200" b="1" dirty="0" smtClean="0">
                <a:cs typeface="Calibri" pitchFamily="34" charset="0"/>
              </a:rPr>
              <a:t>make</a:t>
            </a:r>
            <a:r>
              <a:rPr lang="en-US" sz="1200" b="1" dirty="0" smtClean="0">
                <a:latin typeface="Times New Roman" pitchFamily="18" charset="0"/>
                <a:cs typeface="Times New Roman" pitchFamily="18" charset="0"/>
              </a:rPr>
              <a:t> </a:t>
            </a:r>
            <a:r>
              <a:rPr lang="en-US" sz="1200" b="1" dirty="0" smtClean="0">
                <a:cs typeface="Calibri" pitchFamily="34" charset="0"/>
              </a:rPr>
              <a:t>the</a:t>
            </a:r>
            <a:r>
              <a:rPr lang="en-US" sz="1200" b="1" dirty="0" smtClean="0">
                <a:latin typeface="Times New Roman" pitchFamily="18" charset="0"/>
                <a:cs typeface="Times New Roman" pitchFamily="18" charset="0"/>
              </a:rPr>
              <a:t> </a:t>
            </a:r>
            <a:r>
              <a:rPr lang="en-US" sz="1200" b="1" dirty="0" smtClean="0">
                <a:cs typeface="Calibri" pitchFamily="34" charset="0"/>
              </a:rPr>
              <a:t>most</a:t>
            </a:r>
            <a:r>
              <a:rPr lang="en-US" sz="1200" b="1" dirty="0" smtClean="0">
                <a:latin typeface="Times New Roman" pitchFamily="18" charset="0"/>
                <a:cs typeface="Times New Roman" pitchFamily="18" charset="0"/>
              </a:rPr>
              <a:t> </a:t>
            </a:r>
            <a:r>
              <a:rPr lang="en-US" sz="1200" b="1" dirty="0" smtClean="0">
                <a:cs typeface="Calibri" pitchFamily="34" charset="0"/>
              </a:rPr>
              <a:t>profitable</a:t>
            </a:r>
            <a:r>
              <a:rPr lang="en-US" sz="1200" b="1" dirty="0" smtClean="0">
                <a:latin typeface="Times New Roman" pitchFamily="18" charset="0"/>
                <a:cs typeface="Times New Roman" pitchFamily="18" charset="0"/>
              </a:rPr>
              <a:t> </a:t>
            </a:r>
            <a:r>
              <a:rPr lang="en-US" sz="1200" b="1" dirty="0" smtClean="0">
                <a:cs typeface="Calibri" pitchFamily="34" charset="0"/>
              </a:rPr>
              <a:t>investment</a:t>
            </a:r>
            <a:r>
              <a:rPr lang="en-US" sz="1200" b="1" dirty="0" smtClean="0">
                <a:latin typeface="Times New Roman" pitchFamily="18" charset="0"/>
                <a:cs typeface="Times New Roman" pitchFamily="18" charset="0"/>
              </a:rPr>
              <a:t> </a:t>
            </a:r>
            <a:r>
              <a:rPr lang="en-US" sz="1200" b="1" dirty="0" smtClean="0">
                <a:cs typeface="Calibri" pitchFamily="34" charset="0"/>
              </a:rPr>
              <a:t>choices.</a:t>
            </a:r>
            <a:endParaRPr lang="en-US" sz="1200" dirty="0">
              <a:cs typeface="Calibri" pitchFamily="34" charset="0"/>
            </a:endParaRPr>
          </a:p>
        </p:txBody>
      </p:sp>
      <p:sp>
        <p:nvSpPr>
          <p:cNvPr id="3" name="Rectangle 2"/>
          <p:cNvSpPr/>
          <p:nvPr/>
        </p:nvSpPr>
        <p:spPr>
          <a:xfrm>
            <a:off x="0" y="3429000"/>
            <a:ext cx="6477000" cy="1164934"/>
          </a:xfrm>
          <a:prstGeom prst="rect">
            <a:avLst/>
          </a:prstGeom>
        </p:spPr>
        <p:txBody>
          <a:bodyPr wrap="square">
            <a:spAutoFit/>
          </a:bodyPr>
          <a:lstStyle/>
          <a:p>
            <a:pPr marL="12700" algn="just">
              <a:lnSpc>
                <a:spcPct val="117000"/>
              </a:lnSpc>
            </a:pPr>
            <a:r>
              <a:rPr lang="en-US" sz="1200" b="1" dirty="0" smtClean="0">
                <a:cs typeface="Calibri" pitchFamily="34" charset="0"/>
              </a:rPr>
              <a:t>Another</a:t>
            </a:r>
            <a:r>
              <a:rPr lang="en-US" sz="1200" b="1" dirty="0" smtClean="0">
                <a:latin typeface="Times New Roman" pitchFamily="18" charset="0"/>
                <a:cs typeface="Times New Roman" pitchFamily="18" charset="0"/>
              </a:rPr>
              <a:t> </a:t>
            </a:r>
            <a:r>
              <a:rPr lang="en-US" sz="1200" b="1" dirty="0" smtClean="0">
                <a:cs typeface="Calibri" pitchFamily="34" charset="0"/>
              </a:rPr>
              <a:t>reason</a:t>
            </a:r>
            <a:r>
              <a:rPr lang="en-US" sz="1200" b="1" dirty="0" smtClean="0">
                <a:latin typeface="Times New Roman" pitchFamily="18" charset="0"/>
                <a:cs typeface="Times New Roman" pitchFamily="18" charset="0"/>
              </a:rPr>
              <a:t> </a:t>
            </a:r>
            <a:r>
              <a:rPr lang="en-US" sz="1200" b="1" dirty="0" smtClean="0">
                <a:cs typeface="Calibri" pitchFamily="34" charset="0"/>
              </a:rPr>
              <a:t>why</a:t>
            </a:r>
            <a:r>
              <a:rPr lang="en-US" sz="1200" b="1" dirty="0" smtClean="0">
                <a:latin typeface="Times New Roman" pitchFamily="18" charset="0"/>
                <a:cs typeface="Times New Roman" pitchFamily="18" charset="0"/>
              </a:rPr>
              <a:t> </a:t>
            </a:r>
            <a:r>
              <a:rPr lang="en-US" sz="1200" b="1" dirty="0" smtClean="0">
                <a:cs typeface="Calibri" pitchFamily="34" charset="0"/>
              </a:rPr>
              <a:t>stock</a:t>
            </a:r>
            <a:r>
              <a:rPr lang="en-US" sz="1200" b="1" dirty="0" smtClean="0">
                <a:latin typeface="Times New Roman" pitchFamily="18" charset="0"/>
                <a:cs typeface="Times New Roman" pitchFamily="18" charset="0"/>
              </a:rPr>
              <a:t> </a:t>
            </a:r>
            <a:r>
              <a:rPr lang="en-US" sz="1200" b="1" dirty="0" smtClean="0">
                <a:cs typeface="Calibri" pitchFamily="34" charset="0"/>
              </a:rPr>
              <a:t>market</a:t>
            </a:r>
            <a:r>
              <a:rPr lang="en-US" sz="1200" b="1" dirty="0" smtClean="0">
                <a:latin typeface="Times New Roman" pitchFamily="18" charset="0"/>
                <a:cs typeface="Times New Roman" pitchFamily="18" charset="0"/>
              </a:rPr>
              <a:t> </a:t>
            </a:r>
            <a:r>
              <a:rPr lang="en-US" sz="1200" b="1" dirty="0" smtClean="0">
                <a:cs typeface="Calibri" pitchFamily="34" charset="0"/>
              </a:rPr>
              <a:t>prediction</a:t>
            </a:r>
            <a:r>
              <a:rPr lang="en-US" sz="1200" b="1" dirty="0" smtClean="0">
                <a:latin typeface="Times New Roman" pitchFamily="18" charset="0"/>
                <a:cs typeface="Times New Roman" pitchFamily="18" charset="0"/>
              </a:rPr>
              <a:t> </a:t>
            </a:r>
            <a:r>
              <a:rPr lang="en-US" sz="1200" b="1" dirty="0" smtClean="0">
                <a:cs typeface="Calibri" pitchFamily="34" charset="0"/>
              </a:rPr>
              <a:t>is</a:t>
            </a:r>
            <a:r>
              <a:rPr lang="en-US" sz="1200" b="1" dirty="0" smtClean="0">
                <a:latin typeface="Times New Roman" pitchFamily="18" charset="0"/>
                <a:cs typeface="Times New Roman" pitchFamily="18" charset="0"/>
              </a:rPr>
              <a:t> </a:t>
            </a:r>
            <a:r>
              <a:rPr lang="en-US" sz="1200" b="1" dirty="0" smtClean="0">
                <a:cs typeface="Calibri" pitchFamily="34" charset="0"/>
              </a:rPr>
              <a:t>important</a:t>
            </a:r>
            <a:r>
              <a:rPr lang="en-US" sz="1200" b="1" dirty="0" smtClean="0">
                <a:latin typeface="Times New Roman" pitchFamily="18" charset="0"/>
                <a:cs typeface="Times New Roman" pitchFamily="18" charset="0"/>
              </a:rPr>
              <a:t> </a:t>
            </a:r>
            <a:r>
              <a:rPr lang="en-US" sz="1200" b="1" dirty="0" smtClean="0">
                <a:cs typeface="Calibri" pitchFamily="34" charset="0"/>
              </a:rPr>
              <a:t>is</a:t>
            </a:r>
            <a:r>
              <a:rPr lang="en-US" sz="1200" b="1" dirty="0" smtClean="0">
                <a:latin typeface="Times New Roman" pitchFamily="18" charset="0"/>
                <a:cs typeface="Times New Roman" pitchFamily="18" charset="0"/>
              </a:rPr>
              <a:t> </a:t>
            </a:r>
            <a:r>
              <a:rPr lang="en-US" sz="1200" b="1" dirty="0" smtClean="0">
                <a:cs typeface="Calibri" pitchFamily="34" charset="0"/>
              </a:rPr>
              <a:t>that</a:t>
            </a:r>
            <a:r>
              <a:rPr lang="en-US" sz="1200" b="1" dirty="0" smtClean="0">
                <a:latin typeface="Times New Roman" pitchFamily="18" charset="0"/>
                <a:cs typeface="Times New Roman" pitchFamily="18" charset="0"/>
              </a:rPr>
              <a:t> </a:t>
            </a:r>
            <a:r>
              <a:rPr lang="en-US" sz="1200" b="1" dirty="0" smtClean="0">
                <a:cs typeface="Calibri" pitchFamily="34" charset="0"/>
              </a:rPr>
              <a:t>it</a:t>
            </a:r>
            <a:r>
              <a:rPr lang="en-US" sz="1200" b="1" dirty="0" smtClean="0">
                <a:latin typeface="Times New Roman" pitchFamily="18" charset="0"/>
                <a:cs typeface="Times New Roman" pitchFamily="18" charset="0"/>
              </a:rPr>
              <a:t> </a:t>
            </a:r>
            <a:r>
              <a:rPr lang="en-US" sz="1200" b="1" dirty="0" smtClean="0">
                <a:cs typeface="Calibri" pitchFamily="34" charset="0"/>
              </a:rPr>
              <a:t>can</a:t>
            </a:r>
            <a:r>
              <a:rPr lang="en-US" sz="1200" b="1" dirty="0" smtClean="0">
                <a:latin typeface="Times New Roman" pitchFamily="18" charset="0"/>
                <a:cs typeface="Times New Roman" pitchFamily="18" charset="0"/>
              </a:rPr>
              <a:t> </a:t>
            </a:r>
            <a:r>
              <a:rPr lang="en-US" sz="1200" b="1" dirty="0" smtClean="0">
                <a:cs typeface="Calibri" pitchFamily="34" charset="0"/>
              </a:rPr>
              <a:t>help</a:t>
            </a:r>
            <a:r>
              <a:rPr lang="en-US" sz="1200" b="1" dirty="0" smtClean="0">
                <a:latin typeface="Times New Roman" pitchFamily="18" charset="0"/>
                <a:cs typeface="Times New Roman" pitchFamily="18" charset="0"/>
              </a:rPr>
              <a:t> </a:t>
            </a:r>
            <a:r>
              <a:rPr lang="en-US" sz="1200" b="1" dirty="0" smtClean="0">
                <a:cs typeface="Calibri" pitchFamily="34" charset="0"/>
              </a:rPr>
              <a:t>us</a:t>
            </a:r>
            <a:r>
              <a:rPr lang="en-US" sz="1200" b="1" dirty="0" smtClean="0">
                <a:latin typeface="Times New Roman" pitchFamily="18" charset="0"/>
                <a:cs typeface="Times New Roman" pitchFamily="18" charset="0"/>
              </a:rPr>
              <a:t> </a:t>
            </a:r>
            <a:r>
              <a:rPr lang="en-US" sz="1200" b="1" dirty="0" smtClean="0">
                <a:cs typeface="Calibri" pitchFamily="34" charset="0"/>
              </a:rPr>
              <a:t>make</a:t>
            </a:r>
            <a:r>
              <a:rPr lang="en-US" sz="1200" b="1" dirty="0" smtClean="0">
                <a:latin typeface="Times New Roman" pitchFamily="18" charset="0"/>
                <a:cs typeface="Times New Roman" pitchFamily="18" charset="0"/>
              </a:rPr>
              <a:t> </a:t>
            </a:r>
            <a:r>
              <a:rPr lang="en-US" sz="1200" b="1" dirty="0" smtClean="0">
                <a:cs typeface="Calibri" pitchFamily="34" charset="0"/>
              </a:rPr>
              <a:t>more</a:t>
            </a:r>
            <a:r>
              <a:rPr lang="en-US" sz="1200" b="1" dirty="0" smtClean="0">
                <a:latin typeface="Times New Roman" pitchFamily="18" charset="0"/>
                <a:cs typeface="Times New Roman" pitchFamily="18" charset="0"/>
              </a:rPr>
              <a:t>  </a:t>
            </a:r>
            <a:r>
              <a:rPr lang="en-US" sz="1200" b="1" dirty="0" smtClean="0">
                <a:cs typeface="Calibri" pitchFamily="34" charset="0"/>
              </a:rPr>
              <a:t>informed</a:t>
            </a:r>
            <a:r>
              <a:rPr lang="en-US" sz="1200" b="1" dirty="0" smtClean="0">
                <a:latin typeface="Times New Roman" pitchFamily="18" charset="0"/>
                <a:cs typeface="Times New Roman" pitchFamily="18" charset="0"/>
              </a:rPr>
              <a:t>  </a:t>
            </a:r>
            <a:r>
              <a:rPr lang="en-US" sz="1200" b="1" dirty="0" smtClean="0">
                <a:cs typeface="Calibri" pitchFamily="34" charset="0"/>
              </a:rPr>
              <a:t>decisions</a:t>
            </a:r>
            <a:r>
              <a:rPr lang="en-US" sz="1200" b="1" dirty="0" smtClean="0">
                <a:latin typeface="Times New Roman" pitchFamily="18" charset="0"/>
                <a:cs typeface="Times New Roman" pitchFamily="18" charset="0"/>
              </a:rPr>
              <a:t>  </a:t>
            </a:r>
            <a:r>
              <a:rPr lang="en-US" sz="1200" b="1" dirty="0" smtClean="0">
                <a:cs typeface="Calibri" pitchFamily="34" charset="0"/>
              </a:rPr>
              <a:t>about</a:t>
            </a:r>
            <a:r>
              <a:rPr lang="en-US" sz="1200" b="1" dirty="0" smtClean="0">
                <a:latin typeface="Times New Roman" pitchFamily="18" charset="0"/>
                <a:cs typeface="Times New Roman" pitchFamily="18" charset="0"/>
              </a:rPr>
              <a:t>  </a:t>
            </a:r>
            <a:r>
              <a:rPr lang="en-US" sz="1200" b="1" dirty="0" smtClean="0">
                <a:cs typeface="Calibri" pitchFamily="34" charset="0"/>
              </a:rPr>
              <a:t>the</a:t>
            </a:r>
            <a:r>
              <a:rPr lang="en-US" sz="1200" b="1" dirty="0" smtClean="0">
                <a:latin typeface="Times New Roman" pitchFamily="18" charset="0"/>
                <a:cs typeface="Times New Roman" pitchFamily="18" charset="0"/>
              </a:rPr>
              <a:t>  </a:t>
            </a:r>
            <a:r>
              <a:rPr lang="en-US" sz="1200" b="1" dirty="0" smtClean="0">
                <a:cs typeface="Calibri" pitchFamily="34" charset="0"/>
              </a:rPr>
              <a:t>companies</a:t>
            </a:r>
            <a:r>
              <a:rPr lang="en-US" sz="1200" b="1" dirty="0" smtClean="0">
                <a:latin typeface="Times New Roman" pitchFamily="18" charset="0"/>
                <a:cs typeface="Times New Roman" pitchFamily="18" charset="0"/>
              </a:rPr>
              <a:t>  </a:t>
            </a:r>
            <a:r>
              <a:rPr lang="en-US" sz="1200" b="1" dirty="0" smtClean="0">
                <a:cs typeface="Calibri" pitchFamily="34" charset="0"/>
              </a:rPr>
              <a:t>we</a:t>
            </a:r>
            <a:r>
              <a:rPr lang="en-US" sz="1200" b="1" dirty="0" smtClean="0">
                <a:latin typeface="Times New Roman" pitchFamily="18" charset="0"/>
                <a:cs typeface="Times New Roman" pitchFamily="18" charset="0"/>
              </a:rPr>
              <a:t>  </a:t>
            </a:r>
            <a:r>
              <a:rPr lang="en-US" sz="1200" b="1" dirty="0" smtClean="0">
                <a:cs typeface="Calibri" pitchFamily="34" charset="0"/>
              </a:rPr>
              <a:t>invest</a:t>
            </a:r>
            <a:r>
              <a:rPr lang="en-US" sz="1200" b="1" dirty="0" smtClean="0">
                <a:latin typeface="Times New Roman" pitchFamily="18" charset="0"/>
                <a:cs typeface="Times New Roman" pitchFamily="18" charset="0"/>
              </a:rPr>
              <a:t>  </a:t>
            </a:r>
            <a:r>
              <a:rPr lang="en-US" sz="1200" b="1" dirty="0" smtClean="0">
                <a:cs typeface="Calibri" pitchFamily="34" charset="0"/>
              </a:rPr>
              <a:t>in.</a:t>
            </a:r>
            <a:r>
              <a:rPr lang="en-US" sz="1200" b="1" dirty="0" smtClean="0">
                <a:latin typeface="Times New Roman" pitchFamily="18" charset="0"/>
                <a:cs typeface="Times New Roman" pitchFamily="18" charset="0"/>
              </a:rPr>
              <a:t>  </a:t>
            </a:r>
            <a:r>
              <a:rPr lang="en-US" sz="1200" b="1" dirty="0" smtClean="0">
                <a:cs typeface="Calibri" pitchFamily="34" charset="0"/>
              </a:rPr>
              <a:t>If</a:t>
            </a:r>
            <a:r>
              <a:rPr lang="en-US" sz="1200" b="1" dirty="0" smtClean="0">
                <a:latin typeface="Times New Roman" pitchFamily="18" charset="0"/>
                <a:cs typeface="Times New Roman" pitchFamily="18" charset="0"/>
              </a:rPr>
              <a:t>  </a:t>
            </a:r>
            <a:r>
              <a:rPr lang="en-US" sz="1200" b="1" dirty="0" smtClean="0">
                <a:cs typeface="Calibri" pitchFamily="34" charset="0"/>
              </a:rPr>
              <a:t>we</a:t>
            </a:r>
            <a:r>
              <a:rPr lang="en-US" sz="1200" b="1" dirty="0" smtClean="0">
                <a:latin typeface="Times New Roman" pitchFamily="18" charset="0"/>
                <a:cs typeface="Times New Roman" pitchFamily="18" charset="0"/>
              </a:rPr>
              <a:t>  </a:t>
            </a:r>
            <a:r>
              <a:rPr lang="en-US" sz="1200" b="1" dirty="0" smtClean="0">
                <a:cs typeface="Calibri" pitchFamily="34" charset="0"/>
              </a:rPr>
              <a:t>know</a:t>
            </a:r>
            <a:r>
              <a:rPr lang="en-US" sz="1200" b="1" dirty="0" smtClean="0">
                <a:latin typeface="Times New Roman" pitchFamily="18" charset="0"/>
                <a:cs typeface="Times New Roman" pitchFamily="18" charset="0"/>
              </a:rPr>
              <a:t>  </a:t>
            </a:r>
            <a:r>
              <a:rPr lang="en-US" sz="1200" b="1" dirty="0" smtClean="0">
                <a:cs typeface="Calibri" pitchFamily="34" charset="0"/>
              </a:rPr>
              <a:t>that</a:t>
            </a:r>
            <a:r>
              <a:rPr lang="en-US" sz="1200" b="1" dirty="0" smtClean="0">
                <a:latin typeface="Times New Roman" pitchFamily="18" charset="0"/>
                <a:cs typeface="Times New Roman" pitchFamily="18" charset="0"/>
              </a:rPr>
              <a:t>  </a:t>
            </a:r>
            <a:r>
              <a:rPr lang="en-US" sz="1200" b="1" dirty="0" smtClean="0">
                <a:cs typeface="Calibri" pitchFamily="34" charset="0"/>
              </a:rPr>
              <a:t>a</a:t>
            </a:r>
            <a:r>
              <a:rPr lang="en-US" sz="1200" b="1" dirty="0" smtClean="0">
                <a:latin typeface="Times New Roman" pitchFamily="18" charset="0"/>
                <a:cs typeface="Times New Roman" pitchFamily="18" charset="0"/>
              </a:rPr>
              <a:t> </a:t>
            </a:r>
            <a:r>
              <a:rPr lang="en-US" sz="1200" b="1" dirty="0" smtClean="0">
                <a:cs typeface="Calibri" pitchFamily="34" charset="0"/>
              </a:rPr>
              <a:t>particular</a:t>
            </a:r>
            <a:r>
              <a:rPr lang="en-US" sz="1200" b="1" dirty="0" smtClean="0">
                <a:latin typeface="Times New Roman" pitchFamily="18" charset="0"/>
                <a:cs typeface="Times New Roman" pitchFamily="18" charset="0"/>
              </a:rPr>
              <a:t> </a:t>
            </a:r>
            <a:r>
              <a:rPr lang="en-US" sz="1200" b="1" dirty="0" smtClean="0">
                <a:cs typeface="Calibri" pitchFamily="34" charset="0"/>
              </a:rPr>
              <a:t>company</a:t>
            </a:r>
            <a:r>
              <a:rPr lang="en-US" sz="1200" b="1" dirty="0" smtClean="0">
                <a:latin typeface="Times New Roman" pitchFamily="18" charset="0"/>
                <a:cs typeface="Times New Roman" pitchFamily="18" charset="0"/>
              </a:rPr>
              <a:t> </a:t>
            </a:r>
            <a:r>
              <a:rPr lang="en-US" sz="1200" b="1" dirty="0" smtClean="0">
                <a:cs typeface="Calibri" pitchFamily="34" charset="0"/>
              </a:rPr>
              <a:t>is</a:t>
            </a:r>
            <a:r>
              <a:rPr lang="en-US" sz="1200" b="1" dirty="0" smtClean="0">
                <a:latin typeface="Times New Roman" pitchFamily="18" charset="0"/>
                <a:cs typeface="Times New Roman" pitchFamily="18" charset="0"/>
              </a:rPr>
              <a:t> </a:t>
            </a:r>
            <a:r>
              <a:rPr lang="en-US" sz="1200" b="1" dirty="0" smtClean="0">
                <a:cs typeface="Calibri" pitchFamily="34" charset="0"/>
              </a:rPr>
              <a:t>likely</a:t>
            </a:r>
            <a:r>
              <a:rPr lang="en-US" sz="1200" b="1" dirty="0" smtClean="0">
                <a:latin typeface="Times New Roman" pitchFamily="18" charset="0"/>
                <a:cs typeface="Times New Roman" pitchFamily="18" charset="0"/>
              </a:rPr>
              <a:t> </a:t>
            </a:r>
            <a:r>
              <a:rPr lang="en-US" sz="1200" b="1" dirty="0" smtClean="0">
                <a:cs typeface="Calibri" pitchFamily="34" charset="0"/>
              </a:rPr>
              <a:t>to</a:t>
            </a:r>
            <a:r>
              <a:rPr lang="en-US" sz="1200" b="1" dirty="0" smtClean="0">
                <a:latin typeface="Times New Roman" pitchFamily="18" charset="0"/>
                <a:cs typeface="Times New Roman" pitchFamily="18" charset="0"/>
              </a:rPr>
              <a:t> </a:t>
            </a:r>
            <a:r>
              <a:rPr lang="en-US" sz="1200" b="1" dirty="0" smtClean="0">
                <a:cs typeface="Calibri" pitchFamily="34" charset="0"/>
              </a:rPr>
              <a:t>do</a:t>
            </a:r>
            <a:r>
              <a:rPr lang="en-US" sz="1200" b="1" dirty="0" smtClean="0">
                <a:latin typeface="Times New Roman" pitchFamily="18" charset="0"/>
                <a:cs typeface="Times New Roman" pitchFamily="18" charset="0"/>
              </a:rPr>
              <a:t> </a:t>
            </a:r>
            <a:r>
              <a:rPr lang="en-US" sz="1200" b="1" dirty="0" smtClean="0">
                <a:cs typeface="Calibri" pitchFamily="34" charset="0"/>
              </a:rPr>
              <a:t>well</a:t>
            </a:r>
            <a:r>
              <a:rPr lang="en-US" sz="1200" b="1" dirty="0" smtClean="0">
                <a:latin typeface="Times New Roman" pitchFamily="18" charset="0"/>
                <a:cs typeface="Times New Roman" pitchFamily="18" charset="0"/>
              </a:rPr>
              <a:t> </a:t>
            </a:r>
            <a:r>
              <a:rPr lang="en-US" sz="1200" b="1" dirty="0" smtClean="0">
                <a:cs typeface="Calibri" pitchFamily="34" charset="0"/>
              </a:rPr>
              <a:t>in</a:t>
            </a:r>
            <a:r>
              <a:rPr lang="en-US" sz="1200" b="1" dirty="0" smtClean="0">
                <a:latin typeface="Times New Roman" pitchFamily="18" charset="0"/>
                <a:cs typeface="Times New Roman" pitchFamily="18" charset="0"/>
              </a:rPr>
              <a:t> </a:t>
            </a:r>
            <a:r>
              <a:rPr lang="en-US" sz="1200" b="1" dirty="0" smtClean="0">
                <a:cs typeface="Calibri" pitchFamily="34" charset="0"/>
              </a:rPr>
              <a:t>the</a:t>
            </a:r>
            <a:r>
              <a:rPr lang="en-US" sz="1200" b="1" dirty="0" smtClean="0">
                <a:latin typeface="Times New Roman" pitchFamily="18" charset="0"/>
                <a:cs typeface="Times New Roman" pitchFamily="18" charset="0"/>
              </a:rPr>
              <a:t> </a:t>
            </a:r>
            <a:r>
              <a:rPr lang="en-US" sz="1200" b="1" dirty="0" smtClean="0">
                <a:cs typeface="Calibri" pitchFamily="34" charset="0"/>
              </a:rPr>
              <a:t>future,</a:t>
            </a:r>
            <a:r>
              <a:rPr lang="en-US" sz="1200" b="1" dirty="0" smtClean="0">
                <a:latin typeface="Times New Roman" pitchFamily="18" charset="0"/>
                <a:cs typeface="Times New Roman" pitchFamily="18" charset="0"/>
              </a:rPr>
              <a:t> </a:t>
            </a:r>
            <a:r>
              <a:rPr lang="en-US" sz="1200" b="1" dirty="0" smtClean="0">
                <a:cs typeface="Calibri" pitchFamily="34" charset="0"/>
              </a:rPr>
              <a:t>we</a:t>
            </a:r>
            <a:r>
              <a:rPr lang="en-US" sz="1200" b="1" dirty="0" smtClean="0">
                <a:latin typeface="Times New Roman" pitchFamily="18" charset="0"/>
                <a:cs typeface="Times New Roman" pitchFamily="18" charset="0"/>
              </a:rPr>
              <a:t> </a:t>
            </a:r>
            <a:r>
              <a:rPr lang="en-US" sz="1200" b="1" dirty="0" smtClean="0">
                <a:cs typeface="Calibri" pitchFamily="34" charset="0"/>
              </a:rPr>
              <a:t>may</a:t>
            </a:r>
            <a:r>
              <a:rPr lang="en-US" sz="1200" b="1" dirty="0" smtClean="0">
                <a:latin typeface="Times New Roman" pitchFamily="18" charset="0"/>
                <a:cs typeface="Times New Roman" pitchFamily="18" charset="0"/>
              </a:rPr>
              <a:t> </a:t>
            </a:r>
            <a:r>
              <a:rPr lang="en-US" sz="1200" b="1" dirty="0" smtClean="0">
                <a:cs typeface="Calibri" pitchFamily="34" charset="0"/>
              </a:rPr>
              <a:t>be</a:t>
            </a:r>
            <a:r>
              <a:rPr lang="en-US" sz="1200" b="1" dirty="0" smtClean="0">
                <a:latin typeface="Times New Roman" pitchFamily="18" charset="0"/>
                <a:cs typeface="Times New Roman" pitchFamily="18" charset="0"/>
              </a:rPr>
              <a:t> </a:t>
            </a:r>
            <a:r>
              <a:rPr lang="en-US" sz="1200" b="1" dirty="0" smtClean="0">
                <a:cs typeface="Calibri" pitchFamily="34" charset="0"/>
              </a:rPr>
              <a:t>more</a:t>
            </a:r>
            <a:r>
              <a:rPr lang="en-US" sz="1200" b="1" dirty="0" smtClean="0">
                <a:latin typeface="Times New Roman" pitchFamily="18" charset="0"/>
                <a:cs typeface="Times New Roman" pitchFamily="18" charset="0"/>
              </a:rPr>
              <a:t> </a:t>
            </a:r>
            <a:r>
              <a:rPr lang="en-US" sz="1200" b="1" dirty="0" smtClean="0">
                <a:cs typeface="Calibri" pitchFamily="34" charset="0"/>
              </a:rPr>
              <a:t>likely</a:t>
            </a:r>
            <a:r>
              <a:rPr lang="en-US" sz="1200" b="1" dirty="0" smtClean="0">
                <a:latin typeface="Times New Roman" pitchFamily="18" charset="0"/>
                <a:cs typeface="Times New Roman" pitchFamily="18" charset="0"/>
              </a:rPr>
              <a:t> </a:t>
            </a:r>
            <a:r>
              <a:rPr lang="en-US" sz="1200" b="1" dirty="0" smtClean="0">
                <a:cs typeface="Calibri" pitchFamily="34" charset="0"/>
              </a:rPr>
              <a:t>to</a:t>
            </a:r>
            <a:r>
              <a:rPr lang="en-US" sz="1200" b="1" dirty="0" smtClean="0">
                <a:latin typeface="Times New Roman" pitchFamily="18" charset="0"/>
                <a:cs typeface="Times New Roman" pitchFamily="18" charset="0"/>
              </a:rPr>
              <a:t> </a:t>
            </a:r>
            <a:r>
              <a:rPr lang="en-US" sz="1200" b="1" dirty="0" smtClean="0">
                <a:cs typeface="Calibri" pitchFamily="34" charset="0"/>
              </a:rPr>
              <a:t>invest</a:t>
            </a:r>
            <a:r>
              <a:rPr lang="en-US" sz="1200" b="1" dirty="0" smtClean="0">
                <a:latin typeface="Times New Roman" pitchFamily="18" charset="0"/>
                <a:cs typeface="Times New Roman" pitchFamily="18" charset="0"/>
              </a:rPr>
              <a:t> </a:t>
            </a:r>
            <a:r>
              <a:rPr lang="en-US" sz="1200" b="1" dirty="0" smtClean="0">
                <a:cs typeface="Calibri" pitchFamily="34" charset="0"/>
              </a:rPr>
              <a:t>in</a:t>
            </a:r>
            <a:r>
              <a:rPr lang="en-US" sz="1200" b="1" dirty="0" smtClean="0">
                <a:latin typeface="Times New Roman" pitchFamily="18" charset="0"/>
                <a:cs typeface="Times New Roman" pitchFamily="18" charset="0"/>
              </a:rPr>
              <a:t> </a:t>
            </a:r>
            <a:r>
              <a:rPr lang="en-US" sz="1200" b="1" dirty="0" smtClean="0">
                <a:cs typeface="Calibri" pitchFamily="34" charset="0"/>
              </a:rPr>
              <a:t>it.</a:t>
            </a:r>
            <a:r>
              <a:rPr lang="en-US" sz="1200" b="1" dirty="0" smtClean="0">
                <a:latin typeface="Times New Roman" pitchFamily="18" charset="0"/>
                <a:cs typeface="Times New Roman" pitchFamily="18" charset="0"/>
              </a:rPr>
              <a:t> </a:t>
            </a:r>
            <a:r>
              <a:rPr lang="en-US" sz="1200" b="1" dirty="0" smtClean="0">
                <a:cs typeface="Calibri" pitchFamily="34" charset="0"/>
              </a:rPr>
              <a:t>On</a:t>
            </a:r>
            <a:r>
              <a:rPr lang="en-US" sz="1200" b="1" dirty="0" smtClean="0">
                <a:latin typeface="Times New Roman" pitchFamily="18" charset="0"/>
                <a:cs typeface="Times New Roman" pitchFamily="18" charset="0"/>
              </a:rPr>
              <a:t> </a:t>
            </a:r>
            <a:r>
              <a:rPr lang="en-US" sz="1200" b="1" dirty="0" smtClean="0">
                <a:cs typeface="Calibri" pitchFamily="34" charset="0"/>
              </a:rPr>
              <a:t>the</a:t>
            </a:r>
            <a:r>
              <a:rPr lang="en-US" sz="1200" b="1" dirty="0" smtClean="0">
                <a:latin typeface="Times New Roman" pitchFamily="18" charset="0"/>
                <a:cs typeface="Times New Roman" pitchFamily="18" charset="0"/>
              </a:rPr>
              <a:t> </a:t>
            </a:r>
            <a:r>
              <a:rPr lang="en-US" sz="1200" b="1" dirty="0" smtClean="0">
                <a:cs typeface="Calibri" pitchFamily="34" charset="0"/>
              </a:rPr>
              <a:t>other</a:t>
            </a:r>
            <a:r>
              <a:rPr lang="en-US" sz="1200" b="1" dirty="0" smtClean="0">
                <a:latin typeface="Times New Roman" pitchFamily="18" charset="0"/>
                <a:cs typeface="Times New Roman" pitchFamily="18" charset="0"/>
              </a:rPr>
              <a:t> </a:t>
            </a:r>
            <a:r>
              <a:rPr lang="en-US" sz="1200" b="1" dirty="0" smtClean="0">
                <a:cs typeface="Calibri" pitchFamily="34" charset="0"/>
              </a:rPr>
              <a:t>hand,</a:t>
            </a:r>
            <a:r>
              <a:rPr lang="en-US" sz="1200" b="1" dirty="0" smtClean="0">
                <a:latin typeface="Times New Roman" pitchFamily="18" charset="0"/>
                <a:cs typeface="Times New Roman" pitchFamily="18" charset="0"/>
              </a:rPr>
              <a:t> </a:t>
            </a:r>
            <a:r>
              <a:rPr lang="en-US" sz="1200" b="1" dirty="0" smtClean="0">
                <a:cs typeface="Calibri" pitchFamily="34" charset="0"/>
              </a:rPr>
              <a:t>if</a:t>
            </a:r>
            <a:r>
              <a:rPr lang="en-US" sz="1200" b="1" dirty="0" smtClean="0">
                <a:latin typeface="Times New Roman" pitchFamily="18" charset="0"/>
                <a:cs typeface="Times New Roman" pitchFamily="18" charset="0"/>
              </a:rPr>
              <a:t> </a:t>
            </a:r>
            <a:r>
              <a:rPr lang="en-US" sz="1200" b="1" dirty="0" smtClean="0">
                <a:cs typeface="Calibri" pitchFamily="34" charset="0"/>
              </a:rPr>
              <a:t>we</a:t>
            </a:r>
            <a:r>
              <a:rPr lang="en-US" sz="1200" b="1" dirty="0" smtClean="0">
                <a:latin typeface="Times New Roman" pitchFamily="18" charset="0"/>
                <a:cs typeface="Times New Roman" pitchFamily="18" charset="0"/>
              </a:rPr>
              <a:t> </a:t>
            </a:r>
            <a:r>
              <a:rPr lang="en-US" sz="1200" b="1" dirty="0" smtClean="0">
                <a:cs typeface="Calibri" pitchFamily="34" charset="0"/>
              </a:rPr>
              <a:t>believe</a:t>
            </a:r>
            <a:r>
              <a:rPr lang="en-US" sz="1200" b="1" dirty="0" smtClean="0">
                <a:latin typeface="Times New Roman" pitchFamily="18" charset="0"/>
                <a:cs typeface="Times New Roman" pitchFamily="18" charset="0"/>
              </a:rPr>
              <a:t> </a:t>
            </a:r>
            <a:r>
              <a:rPr lang="en-US" sz="1200" b="1" dirty="0" smtClean="0">
                <a:cs typeface="Calibri" pitchFamily="34" charset="0"/>
              </a:rPr>
              <a:t>that</a:t>
            </a:r>
            <a:r>
              <a:rPr lang="en-US" sz="1200" b="1" dirty="0" smtClean="0">
                <a:latin typeface="Times New Roman" pitchFamily="18" charset="0"/>
                <a:cs typeface="Times New Roman" pitchFamily="18" charset="0"/>
              </a:rPr>
              <a:t> </a:t>
            </a:r>
            <a:r>
              <a:rPr lang="en-US" sz="1200" b="1" dirty="0" smtClean="0">
                <a:cs typeface="Calibri" pitchFamily="34" charset="0"/>
              </a:rPr>
              <a:t>a</a:t>
            </a:r>
            <a:r>
              <a:rPr lang="en-US" sz="1200" b="1" dirty="0" smtClean="0">
                <a:latin typeface="Times New Roman" pitchFamily="18" charset="0"/>
                <a:cs typeface="Times New Roman" pitchFamily="18" charset="0"/>
              </a:rPr>
              <a:t> </a:t>
            </a:r>
            <a:r>
              <a:rPr lang="en-US" sz="1200" b="1" dirty="0" smtClean="0">
                <a:cs typeface="Calibri" pitchFamily="34" charset="0"/>
              </a:rPr>
              <a:t>company</a:t>
            </a:r>
            <a:r>
              <a:rPr lang="en-US" sz="1200" b="1" dirty="0" smtClean="0">
                <a:latin typeface="Times New Roman" pitchFamily="18" charset="0"/>
                <a:cs typeface="Times New Roman" pitchFamily="18" charset="0"/>
              </a:rPr>
              <a:t> </a:t>
            </a:r>
            <a:r>
              <a:rPr lang="en-US" sz="1200" b="1" dirty="0" smtClean="0">
                <a:cs typeface="Calibri" pitchFamily="34" charset="0"/>
              </a:rPr>
              <a:t>is</a:t>
            </a:r>
            <a:r>
              <a:rPr lang="en-US" sz="1200" b="1" dirty="0" smtClean="0">
                <a:latin typeface="Times New Roman" pitchFamily="18" charset="0"/>
                <a:cs typeface="Times New Roman" pitchFamily="18" charset="0"/>
              </a:rPr>
              <a:t> </a:t>
            </a:r>
            <a:r>
              <a:rPr lang="en-US" sz="1200" b="1" dirty="0" smtClean="0">
                <a:cs typeface="Calibri" pitchFamily="34" charset="0"/>
              </a:rPr>
              <a:t>likely</a:t>
            </a:r>
            <a:r>
              <a:rPr lang="en-US" sz="1200" b="1" dirty="0" smtClean="0">
                <a:latin typeface="Times New Roman" pitchFamily="18" charset="0"/>
                <a:cs typeface="Times New Roman" pitchFamily="18" charset="0"/>
              </a:rPr>
              <a:t> </a:t>
            </a:r>
            <a:r>
              <a:rPr lang="en-US" sz="1200" b="1" dirty="0" smtClean="0">
                <a:cs typeface="Calibri" pitchFamily="34" charset="0"/>
              </a:rPr>
              <a:t>to</a:t>
            </a:r>
            <a:r>
              <a:rPr lang="en-US" sz="1200" b="1" dirty="0" smtClean="0">
                <a:latin typeface="Times New Roman" pitchFamily="18" charset="0"/>
                <a:cs typeface="Times New Roman" pitchFamily="18" charset="0"/>
              </a:rPr>
              <a:t> </a:t>
            </a:r>
            <a:r>
              <a:rPr lang="en-US" sz="1200" b="1" dirty="0" smtClean="0">
                <a:cs typeface="Calibri" pitchFamily="34" charset="0"/>
              </a:rPr>
              <a:t>underperform,</a:t>
            </a:r>
            <a:r>
              <a:rPr lang="en-US" sz="1200" b="1" dirty="0" smtClean="0">
                <a:latin typeface="Times New Roman" pitchFamily="18" charset="0"/>
                <a:cs typeface="Times New Roman" pitchFamily="18" charset="0"/>
              </a:rPr>
              <a:t> </a:t>
            </a:r>
            <a:r>
              <a:rPr lang="en-US" sz="1200" b="1" dirty="0" smtClean="0">
                <a:cs typeface="Calibri" pitchFamily="34" charset="0"/>
              </a:rPr>
              <a:t>we</a:t>
            </a:r>
            <a:r>
              <a:rPr lang="en-US" sz="1200" b="1" dirty="0" smtClean="0">
                <a:latin typeface="Times New Roman" pitchFamily="18" charset="0"/>
                <a:cs typeface="Times New Roman" pitchFamily="18" charset="0"/>
              </a:rPr>
              <a:t> </a:t>
            </a:r>
            <a:r>
              <a:rPr lang="en-US" sz="1200" b="1" dirty="0" smtClean="0">
                <a:cs typeface="Calibri" pitchFamily="34" charset="0"/>
              </a:rPr>
              <a:t>may</a:t>
            </a:r>
            <a:r>
              <a:rPr lang="en-US" sz="1200" b="1" dirty="0" smtClean="0">
                <a:latin typeface="Times New Roman" pitchFamily="18" charset="0"/>
                <a:cs typeface="Times New Roman" pitchFamily="18" charset="0"/>
              </a:rPr>
              <a:t> </a:t>
            </a:r>
            <a:r>
              <a:rPr lang="en-US" sz="1200" b="1" dirty="0" smtClean="0">
                <a:cs typeface="Calibri" pitchFamily="34" charset="0"/>
              </a:rPr>
              <a:t>decide</a:t>
            </a:r>
            <a:r>
              <a:rPr lang="en-US" sz="1200" b="1" dirty="0" smtClean="0">
                <a:latin typeface="Times New Roman" pitchFamily="18" charset="0"/>
                <a:cs typeface="Times New Roman" pitchFamily="18" charset="0"/>
              </a:rPr>
              <a:t> </a:t>
            </a:r>
            <a:r>
              <a:rPr lang="en-US" sz="1200" b="1" dirty="0" smtClean="0">
                <a:cs typeface="Calibri" pitchFamily="34" charset="0"/>
              </a:rPr>
              <a:t>to</a:t>
            </a:r>
            <a:r>
              <a:rPr lang="en-US" sz="1200" b="1" dirty="0" smtClean="0">
                <a:latin typeface="Times New Roman" pitchFamily="18" charset="0"/>
                <a:cs typeface="Times New Roman" pitchFamily="18" charset="0"/>
              </a:rPr>
              <a:t> </a:t>
            </a:r>
            <a:r>
              <a:rPr lang="en-US" sz="1200" b="1" dirty="0" smtClean="0">
                <a:cs typeface="Calibri" pitchFamily="34" charset="0"/>
              </a:rPr>
              <a:t>sell</a:t>
            </a:r>
            <a:r>
              <a:rPr lang="en-US" sz="1200" b="1" dirty="0" smtClean="0">
                <a:latin typeface="Times New Roman" pitchFamily="18" charset="0"/>
                <a:cs typeface="Times New Roman" pitchFamily="18" charset="0"/>
              </a:rPr>
              <a:t> </a:t>
            </a:r>
            <a:r>
              <a:rPr lang="en-US" sz="1200" b="1" dirty="0" smtClean="0">
                <a:cs typeface="Calibri" pitchFamily="34" charset="0"/>
              </a:rPr>
              <a:t>our</a:t>
            </a:r>
            <a:r>
              <a:rPr lang="en-US" sz="1200" b="1" dirty="0" smtClean="0">
                <a:latin typeface="Times New Roman" pitchFamily="18" charset="0"/>
                <a:cs typeface="Times New Roman" pitchFamily="18" charset="0"/>
              </a:rPr>
              <a:t> </a:t>
            </a:r>
            <a:r>
              <a:rPr lang="en-US" sz="1200" b="1" dirty="0" smtClean="0">
                <a:cs typeface="Calibri" pitchFamily="34" charset="0"/>
              </a:rPr>
              <a:t>shares</a:t>
            </a:r>
            <a:r>
              <a:rPr lang="en-US" sz="1200" b="1" dirty="0" smtClean="0">
                <a:latin typeface="Times New Roman" pitchFamily="18" charset="0"/>
                <a:cs typeface="Times New Roman" pitchFamily="18" charset="0"/>
              </a:rPr>
              <a:t> </a:t>
            </a:r>
            <a:r>
              <a:rPr lang="en-US" sz="1200" b="1" dirty="0" smtClean="0">
                <a:cs typeface="Calibri" pitchFamily="34" charset="0"/>
              </a:rPr>
              <a:t>or</a:t>
            </a:r>
            <a:r>
              <a:rPr lang="en-US" sz="1200" b="1" dirty="0" smtClean="0">
                <a:latin typeface="Times New Roman" pitchFamily="18" charset="0"/>
                <a:cs typeface="Times New Roman" pitchFamily="18" charset="0"/>
              </a:rPr>
              <a:t> </a:t>
            </a:r>
            <a:r>
              <a:rPr lang="en-US" sz="1200" b="1" dirty="0" smtClean="0">
                <a:cs typeface="Calibri" pitchFamily="34" charset="0"/>
              </a:rPr>
              <a:t>avoid</a:t>
            </a:r>
            <a:r>
              <a:rPr lang="en-US" sz="1200" b="1" dirty="0" smtClean="0">
                <a:latin typeface="Times New Roman" pitchFamily="18" charset="0"/>
                <a:cs typeface="Times New Roman" pitchFamily="18" charset="0"/>
              </a:rPr>
              <a:t> </a:t>
            </a:r>
            <a:r>
              <a:rPr lang="en-US" sz="1200" b="1" dirty="0" smtClean="0">
                <a:cs typeface="Calibri" pitchFamily="34" charset="0"/>
              </a:rPr>
              <a:t>investing</a:t>
            </a:r>
            <a:r>
              <a:rPr lang="en-US" sz="1200" b="1" dirty="0" smtClean="0">
                <a:latin typeface="Times New Roman" pitchFamily="18" charset="0"/>
                <a:cs typeface="Times New Roman" pitchFamily="18" charset="0"/>
              </a:rPr>
              <a:t> </a:t>
            </a:r>
            <a:r>
              <a:rPr lang="en-US" sz="1200" b="1" dirty="0" smtClean="0">
                <a:cs typeface="Calibri" pitchFamily="34" charset="0"/>
              </a:rPr>
              <a:t>in</a:t>
            </a:r>
            <a:r>
              <a:rPr lang="en-US" sz="1200" b="1" dirty="0" smtClean="0">
                <a:latin typeface="Times New Roman" pitchFamily="18" charset="0"/>
                <a:cs typeface="Times New Roman" pitchFamily="18" charset="0"/>
              </a:rPr>
              <a:t> </a:t>
            </a:r>
            <a:r>
              <a:rPr lang="en-US" sz="1200" b="1" dirty="0" smtClean="0">
                <a:cs typeface="Calibri" pitchFamily="34" charset="0"/>
              </a:rPr>
              <a:t>it</a:t>
            </a:r>
            <a:r>
              <a:rPr lang="en-US" sz="1200" b="1" dirty="0" smtClean="0">
                <a:latin typeface="Times New Roman" pitchFamily="18" charset="0"/>
                <a:cs typeface="Times New Roman" pitchFamily="18" charset="0"/>
              </a:rPr>
              <a:t> </a:t>
            </a:r>
            <a:r>
              <a:rPr lang="en-US" sz="1200" b="1" dirty="0" smtClean="0">
                <a:cs typeface="Calibri" pitchFamily="34" charset="0"/>
              </a:rPr>
              <a:t>altogether.</a:t>
            </a:r>
            <a:endParaRPr lang="en-US" sz="1200" dirty="0">
              <a:cs typeface="Calibri" pitchFamily="34" charset="0"/>
            </a:endParaRPr>
          </a:p>
        </p:txBody>
      </p:sp>
      <p:sp>
        <p:nvSpPr>
          <p:cNvPr id="4" name="Rectangle 3"/>
          <p:cNvSpPr/>
          <p:nvPr/>
        </p:nvSpPr>
        <p:spPr>
          <a:xfrm>
            <a:off x="0" y="4724400"/>
            <a:ext cx="6858000" cy="1604927"/>
          </a:xfrm>
          <a:prstGeom prst="rect">
            <a:avLst/>
          </a:prstGeom>
        </p:spPr>
        <p:txBody>
          <a:bodyPr wrap="square">
            <a:spAutoFit/>
          </a:bodyPr>
          <a:lstStyle/>
          <a:p>
            <a:pPr marL="12700" algn="just">
              <a:lnSpc>
                <a:spcPct val="117000"/>
              </a:lnSpc>
              <a:spcBef>
                <a:spcPts val="988"/>
              </a:spcBef>
            </a:pPr>
            <a:r>
              <a:rPr lang="en-US" sz="1200" b="1" dirty="0" smtClean="0">
                <a:cs typeface="Calibri" pitchFamily="34" charset="0"/>
              </a:rPr>
              <a:t>The</a:t>
            </a:r>
            <a:r>
              <a:rPr lang="en-US" sz="1200" b="1" dirty="0" smtClean="0">
                <a:latin typeface="Times New Roman" pitchFamily="18" charset="0"/>
                <a:cs typeface="Times New Roman" pitchFamily="18" charset="0"/>
              </a:rPr>
              <a:t>   </a:t>
            </a:r>
            <a:r>
              <a:rPr lang="en-US" sz="1200" b="1" dirty="0" smtClean="0">
                <a:cs typeface="Calibri" pitchFamily="34" charset="0"/>
              </a:rPr>
              <a:t>stock</a:t>
            </a:r>
            <a:r>
              <a:rPr lang="en-US" sz="1200" b="1" dirty="0" smtClean="0">
                <a:latin typeface="Times New Roman" pitchFamily="18" charset="0"/>
                <a:cs typeface="Times New Roman" pitchFamily="18" charset="0"/>
              </a:rPr>
              <a:t>  </a:t>
            </a:r>
            <a:r>
              <a:rPr lang="en-US" sz="1200" b="1" dirty="0" smtClean="0">
                <a:cs typeface="Calibri" pitchFamily="34" charset="0"/>
              </a:rPr>
              <a:t>market</a:t>
            </a:r>
            <a:r>
              <a:rPr lang="en-US" sz="1200" b="1" dirty="0" smtClean="0">
                <a:latin typeface="Times New Roman" pitchFamily="18" charset="0"/>
                <a:cs typeface="Times New Roman" pitchFamily="18" charset="0"/>
              </a:rPr>
              <a:t>   </a:t>
            </a:r>
            <a:r>
              <a:rPr lang="en-US" sz="1200" b="1" dirty="0" smtClean="0">
                <a:cs typeface="Calibri" pitchFamily="34" charset="0"/>
              </a:rPr>
              <a:t>is</a:t>
            </a:r>
            <a:r>
              <a:rPr lang="en-US" sz="1200" b="1" dirty="0" smtClean="0">
                <a:latin typeface="Times New Roman" pitchFamily="18" charset="0"/>
                <a:cs typeface="Times New Roman" pitchFamily="18" charset="0"/>
              </a:rPr>
              <a:t>   </a:t>
            </a:r>
            <a:r>
              <a:rPr lang="en-US" sz="1200" b="1" dirty="0" smtClean="0">
                <a:cs typeface="Calibri" pitchFamily="34" charset="0"/>
              </a:rPr>
              <a:t>a</a:t>
            </a:r>
            <a:r>
              <a:rPr lang="en-US" sz="1200" b="1" dirty="0" smtClean="0">
                <a:latin typeface="Times New Roman" pitchFamily="18" charset="0"/>
                <a:cs typeface="Times New Roman" pitchFamily="18" charset="0"/>
              </a:rPr>
              <a:t>   </a:t>
            </a:r>
            <a:r>
              <a:rPr lang="en-US" sz="1200" b="1" dirty="0" smtClean="0">
                <a:cs typeface="Calibri" pitchFamily="34" charset="0"/>
              </a:rPr>
              <a:t>complex</a:t>
            </a:r>
            <a:r>
              <a:rPr lang="en-US" sz="1200" b="1" dirty="0" smtClean="0">
                <a:latin typeface="Times New Roman" pitchFamily="18" charset="0"/>
                <a:cs typeface="Times New Roman" pitchFamily="18" charset="0"/>
              </a:rPr>
              <a:t>   </a:t>
            </a:r>
            <a:r>
              <a:rPr lang="en-US" sz="1200" b="1" dirty="0" smtClean="0">
                <a:cs typeface="Calibri" pitchFamily="34" charset="0"/>
              </a:rPr>
              <a:t>and</a:t>
            </a:r>
            <a:r>
              <a:rPr lang="en-US" sz="1200" b="1" dirty="0" smtClean="0">
                <a:latin typeface="Times New Roman" pitchFamily="18" charset="0"/>
                <a:cs typeface="Times New Roman" pitchFamily="18" charset="0"/>
              </a:rPr>
              <a:t>  </a:t>
            </a:r>
            <a:r>
              <a:rPr lang="en-US" sz="1200" b="1" dirty="0" smtClean="0">
                <a:cs typeface="Calibri" pitchFamily="34" charset="0"/>
              </a:rPr>
              <a:t>ever-changing</a:t>
            </a:r>
            <a:r>
              <a:rPr lang="en-US" sz="1200" b="1" dirty="0" smtClean="0">
                <a:latin typeface="Times New Roman" pitchFamily="18" charset="0"/>
                <a:cs typeface="Times New Roman" pitchFamily="18" charset="0"/>
              </a:rPr>
              <a:t>  </a:t>
            </a:r>
            <a:r>
              <a:rPr lang="en-US" sz="1200" b="1" dirty="0" smtClean="0">
                <a:cs typeface="Calibri" pitchFamily="34" charset="0"/>
              </a:rPr>
              <a:t>beast.</a:t>
            </a:r>
            <a:r>
              <a:rPr lang="en-US" sz="1200" b="1" dirty="0" smtClean="0">
                <a:latin typeface="Times New Roman" pitchFamily="18" charset="0"/>
                <a:cs typeface="Times New Roman" pitchFamily="18" charset="0"/>
              </a:rPr>
              <a:t>  </a:t>
            </a:r>
            <a:r>
              <a:rPr lang="en-US" sz="1200" b="1" dirty="0" smtClean="0">
                <a:cs typeface="Calibri" pitchFamily="34" charset="0"/>
              </a:rPr>
              <a:t>Trying</a:t>
            </a:r>
            <a:r>
              <a:rPr lang="en-US" sz="1200" b="1" dirty="0" smtClean="0">
                <a:latin typeface="Times New Roman" pitchFamily="18" charset="0"/>
                <a:cs typeface="Times New Roman" pitchFamily="18" charset="0"/>
              </a:rPr>
              <a:t>  </a:t>
            </a:r>
            <a:r>
              <a:rPr lang="en-US" sz="1200" b="1" dirty="0" smtClean="0">
                <a:cs typeface="Calibri" pitchFamily="34" charset="0"/>
              </a:rPr>
              <a:t>to</a:t>
            </a:r>
            <a:r>
              <a:rPr lang="en-US" sz="1200" b="1" dirty="0" smtClean="0">
                <a:latin typeface="Times New Roman" pitchFamily="18" charset="0"/>
                <a:cs typeface="Times New Roman" pitchFamily="18" charset="0"/>
              </a:rPr>
              <a:t>   </a:t>
            </a:r>
            <a:r>
              <a:rPr lang="en-US" sz="1200" b="1" dirty="0" smtClean="0">
                <a:cs typeface="Calibri" pitchFamily="34" charset="0"/>
              </a:rPr>
              <a:t>predict</a:t>
            </a:r>
            <a:r>
              <a:rPr lang="en-US" sz="1200" b="1" dirty="0" smtClean="0">
                <a:latin typeface="Times New Roman" pitchFamily="18" charset="0"/>
                <a:cs typeface="Times New Roman" pitchFamily="18" charset="0"/>
              </a:rPr>
              <a:t>  </a:t>
            </a:r>
            <a:r>
              <a:rPr lang="en-US" sz="1200" b="1" dirty="0" smtClean="0">
                <a:cs typeface="Calibri" pitchFamily="34" charset="0"/>
              </a:rPr>
              <a:t>its</a:t>
            </a:r>
            <a:r>
              <a:rPr lang="en-US" sz="1200" b="1" dirty="0" smtClean="0">
                <a:latin typeface="Times New Roman" pitchFamily="18" charset="0"/>
                <a:cs typeface="Times New Roman" pitchFamily="18" charset="0"/>
              </a:rPr>
              <a:t> </a:t>
            </a:r>
            <a:r>
              <a:rPr lang="en-US" sz="1200" b="1" dirty="0" smtClean="0">
                <a:cs typeface="Calibri" pitchFamily="34" charset="0"/>
              </a:rPr>
              <a:t>movements</a:t>
            </a:r>
            <a:r>
              <a:rPr lang="en-US" sz="1200" b="1" dirty="0" smtClean="0">
                <a:latin typeface="Times New Roman" pitchFamily="18" charset="0"/>
                <a:cs typeface="Times New Roman" pitchFamily="18" charset="0"/>
              </a:rPr>
              <a:t> </a:t>
            </a:r>
            <a:r>
              <a:rPr lang="en-US" sz="1200" b="1" dirty="0" smtClean="0">
                <a:cs typeface="Calibri" pitchFamily="34" charset="0"/>
              </a:rPr>
              <a:t>is</a:t>
            </a:r>
            <a:r>
              <a:rPr lang="en-US" sz="1200" b="1" dirty="0" smtClean="0">
                <a:latin typeface="Times New Roman" pitchFamily="18" charset="0"/>
                <a:cs typeface="Times New Roman" pitchFamily="18" charset="0"/>
              </a:rPr>
              <a:t> </a:t>
            </a:r>
            <a:r>
              <a:rPr lang="en-US" sz="1200" b="1" dirty="0" smtClean="0">
                <a:cs typeface="Calibri" pitchFamily="34" charset="0"/>
              </a:rPr>
              <a:t>a</a:t>
            </a:r>
            <a:r>
              <a:rPr lang="en-US" sz="1200" b="1" dirty="0" smtClean="0">
                <a:latin typeface="Times New Roman" pitchFamily="18" charset="0"/>
                <a:cs typeface="Times New Roman" pitchFamily="18" charset="0"/>
              </a:rPr>
              <a:t> </a:t>
            </a:r>
            <a:r>
              <a:rPr lang="en-US" sz="1200" b="1" dirty="0" smtClean="0">
                <a:cs typeface="Calibri" pitchFamily="34" charset="0"/>
              </a:rPr>
              <a:t>daunting</a:t>
            </a:r>
            <a:r>
              <a:rPr lang="en-US" sz="1200" b="1" dirty="0" smtClean="0">
                <a:latin typeface="Times New Roman" pitchFamily="18" charset="0"/>
                <a:cs typeface="Times New Roman" pitchFamily="18" charset="0"/>
              </a:rPr>
              <a:t> </a:t>
            </a:r>
            <a:r>
              <a:rPr lang="en-US" sz="1200" b="1" dirty="0" smtClean="0">
                <a:cs typeface="Calibri" pitchFamily="34" charset="0"/>
              </a:rPr>
              <a:t>task</a:t>
            </a:r>
            <a:r>
              <a:rPr lang="en-US" sz="1200" b="1" dirty="0" smtClean="0">
                <a:latin typeface="Times New Roman" pitchFamily="18" charset="0"/>
                <a:cs typeface="Times New Roman" pitchFamily="18" charset="0"/>
              </a:rPr>
              <a:t> </a:t>
            </a:r>
            <a:r>
              <a:rPr lang="en-US" sz="1200" b="1" dirty="0" smtClean="0">
                <a:cs typeface="Calibri" pitchFamily="34" charset="0"/>
              </a:rPr>
              <a:t>for</a:t>
            </a:r>
            <a:r>
              <a:rPr lang="en-US" sz="1200" b="1" dirty="0" smtClean="0">
                <a:latin typeface="Times New Roman" pitchFamily="18" charset="0"/>
                <a:cs typeface="Times New Roman" pitchFamily="18" charset="0"/>
              </a:rPr>
              <a:t> </a:t>
            </a:r>
            <a:r>
              <a:rPr lang="en-US" sz="1200" b="1" dirty="0" smtClean="0">
                <a:cs typeface="Calibri" pitchFamily="34" charset="0"/>
              </a:rPr>
              <a:t>even</a:t>
            </a:r>
            <a:r>
              <a:rPr lang="en-US" sz="1200" b="1" dirty="0" smtClean="0">
                <a:latin typeface="Times New Roman" pitchFamily="18" charset="0"/>
                <a:cs typeface="Times New Roman" pitchFamily="18" charset="0"/>
              </a:rPr>
              <a:t> </a:t>
            </a:r>
            <a:r>
              <a:rPr lang="en-US" sz="1200" b="1" dirty="0" smtClean="0">
                <a:cs typeface="Calibri" pitchFamily="34" charset="0"/>
              </a:rPr>
              <a:t>the</a:t>
            </a:r>
            <a:r>
              <a:rPr lang="en-US" sz="1200" b="1" dirty="0" smtClean="0">
                <a:latin typeface="Times New Roman" pitchFamily="18" charset="0"/>
                <a:cs typeface="Times New Roman" pitchFamily="18" charset="0"/>
              </a:rPr>
              <a:t> </a:t>
            </a:r>
            <a:r>
              <a:rPr lang="en-US" sz="1200" b="1" dirty="0" smtClean="0">
                <a:cs typeface="Calibri" pitchFamily="34" charset="0"/>
              </a:rPr>
              <a:t>most</a:t>
            </a:r>
            <a:r>
              <a:rPr lang="en-US" sz="1200" b="1" dirty="0" smtClean="0">
                <a:latin typeface="Times New Roman" pitchFamily="18" charset="0"/>
                <a:cs typeface="Times New Roman" pitchFamily="18" charset="0"/>
              </a:rPr>
              <a:t> </a:t>
            </a:r>
            <a:r>
              <a:rPr lang="en-US" sz="1200" b="1" dirty="0" smtClean="0">
                <a:cs typeface="Calibri" pitchFamily="34" charset="0"/>
              </a:rPr>
              <a:t>experienced</a:t>
            </a:r>
            <a:r>
              <a:rPr lang="en-US" sz="1200" b="1" dirty="0" smtClean="0">
                <a:latin typeface="Times New Roman" pitchFamily="18" charset="0"/>
                <a:cs typeface="Times New Roman" pitchFamily="18" charset="0"/>
              </a:rPr>
              <a:t> </a:t>
            </a:r>
            <a:r>
              <a:rPr lang="en-US" sz="1200" b="1" dirty="0" smtClean="0">
                <a:cs typeface="Calibri" pitchFamily="34" charset="0"/>
              </a:rPr>
              <a:t>investors.</a:t>
            </a:r>
            <a:r>
              <a:rPr lang="en-US" sz="1200" b="1" dirty="0" smtClean="0">
                <a:latin typeface="Times New Roman" pitchFamily="18" charset="0"/>
                <a:cs typeface="Times New Roman" pitchFamily="18" charset="0"/>
              </a:rPr>
              <a:t> </a:t>
            </a:r>
            <a:r>
              <a:rPr lang="en-US" sz="1200" b="1" dirty="0" smtClean="0">
                <a:cs typeface="Calibri" pitchFamily="34" charset="0"/>
              </a:rPr>
              <a:t>In</a:t>
            </a:r>
            <a:r>
              <a:rPr lang="en-US" sz="1200" b="1" dirty="0" smtClean="0">
                <a:latin typeface="Times New Roman" pitchFamily="18" charset="0"/>
                <a:cs typeface="Times New Roman" pitchFamily="18" charset="0"/>
              </a:rPr>
              <a:t> </a:t>
            </a:r>
            <a:r>
              <a:rPr lang="en-US" sz="1200" b="1" dirty="0" smtClean="0">
                <a:cs typeface="Calibri" pitchFamily="34" charset="0"/>
              </a:rPr>
              <a:t>this</a:t>
            </a:r>
            <a:r>
              <a:rPr lang="en-US" sz="1200" b="1" dirty="0" smtClean="0">
                <a:latin typeface="Times New Roman" pitchFamily="18" charset="0"/>
                <a:cs typeface="Times New Roman" pitchFamily="18" charset="0"/>
              </a:rPr>
              <a:t> </a:t>
            </a:r>
            <a:r>
              <a:rPr lang="en-US" sz="1200" b="1" dirty="0" smtClean="0">
                <a:cs typeface="Calibri" pitchFamily="34" charset="0"/>
              </a:rPr>
              <a:t>paper,</a:t>
            </a:r>
            <a:r>
              <a:rPr lang="en-US" sz="1200" b="1" dirty="0" smtClean="0">
                <a:latin typeface="Times New Roman" pitchFamily="18" charset="0"/>
                <a:cs typeface="Times New Roman" pitchFamily="18" charset="0"/>
              </a:rPr>
              <a:t> </a:t>
            </a:r>
            <a:r>
              <a:rPr lang="en-US" sz="1200" b="1" dirty="0" smtClean="0">
                <a:cs typeface="Calibri" pitchFamily="34" charset="0"/>
              </a:rPr>
              <a:t>we</a:t>
            </a:r>
            <a:r>
              <a:rPr lang="en-US" sz="1200" b="1" dirty="0" smtClean="0">
                <a:latin typeface="Times New Roman" pitchFamily="18" charset="0"/>
                <a:cs typeface="Times New Roman" pitchFamily="18" charset="0"/>
              </a:rPr>
              <a:t> </a:t>
            </a:r>
            <a:r>
              <a:rPr lang="en-US" sz="1200" b="1" dirty="0" smtClean="0">
                <a:cs typeface="Calibri" pitchFamily="34" charset="0"/>
              </a:rPr>
              <a:t>propose</a:t>
            </a:r>
            <a:r>
              <a:rPr lang="en-US" sz="1200" b="1" dirty="0" smtClean="0">
                <a:latin typeface="Times New Roman" pitchFamily="18" charset="0"/>
                <a:cs typeface="Times New Roman" pitchFamily="18" charset="0"/>
              </a:rPr>
              <a:t> </a:t>
            </a:r>
            <a:r>
              <a:rPr lang="en-US" sz="1200" b="1" dirty="0" smtClean="0">
                <a:cs typeface="Calibri" pitchFamily="34" charset="0"/>
              </a:rPr>
              <a:t>a</a:t>
            </a:r>
            <a:r>
              <a:rPr lang="en-US" sz="1200" b="1" dirty="0" smtClean="0">
                <a:latin typeface="Times New Roman" pitchFamily="18" charset="0"/>
                <a:cs typeface="Times New Roman" pitchFamily="18" charset="0"/>
              </a:rPr>
              <a:t> </a:t>
            </a:r>
            <a:r>
              <a:rPr lang="en-US" sz="1200" b="1" dirty="0" smtClean="0">
                <a:cs typeface="Calibri" pitchFamily="34" charset="0"/>
              </a:rPr>
              <a:t>machine</a:t>
            </a:r>
            <a:r>
              <a:rPr lang="en-US" sz="1200" b="1" dirty="0" smtClean="0">
                <a:latin typeface="Times New Roman" pitchFamily="18" charset="0"/>
                <a:cs typeface="Times New Roman" pitchFamily="18" charset="0"/>
              </a:rPr>
              <a:t> </a:t>
            </a:r>
            <a:r>
              <a:rPr lang="en-US" sz="1200" b="1" dirty="0" smtClean="0">
                <a:cs typeface="Calibri" pitchFamily="34" charset="0"/>
              </a:rPr>
              <a:t>learning</a:t>
            </a:r>
            <a:r>
              <a:rPr lang="en-US" sz="1200" b="1" dirty="0" smtClean="0">
                <a:latin typeface="Times New Roman" pitchFamily="18" charset="0"/>
                <a:cs typeface="Times New Roman" pitchFamily="18" charset="0"/>
              </a:rPr>
              <a:t> </a:t>
            </a:r>
            <a:r>
              <a:rPr lang="en-US" sz="1200" b="1" dirty="0" smtClean="0">
                <a:cs typeface="Calibri" pitchFamily="34" charset="0"/>
              </a:rPr>
              <a:t>approach</a:t>
            </a:r>
            <a:r>
              <a:rPr lang="en-US" sz="1200" b="1" dirty="0" smtClean="0">
                <a:latin typeface="Times New Roman" pitchFamily="18" charset="0"/>
                <a:cs typeface="Times New Roman" pitchFamily="18" charset="0"/>
              </a:rPr>
              <a:t> </a:t>
            </a:r>
            <a:r>
              <a:rPr lang="en-US" sz="1200" b="1" dirty="0" smtClean="0">
                <a:cs typeface="Calibri" pitchFamily="34" charset="0"/>
              </a:rPr>
              <a:t>for</a:t>
            </a:r>
            <a:r>
              <a:rPr lang="en-US" sz="1200" b="1" dirty="0" smtClean="0">
                <a:latin typeface="Times New Roman" pitchFamily="18" charset="0"/>
                <a:cs typeface="Times New Roman" pitchFamily="18" charset="0"/>
              </a:rPr>
              <a:t> </a:t>
            </a:r>
            <a:r>
              <a:rPr lang="en-US" sz="1200" b="1" dirty="0" smtClean="0">
                <a:cs typeface="Calibri" pitchFamily="34" charset="0"/>
              </a:rPr>
              <a:t>stock</a:t>
            </a:r>
            <a:r>
              <a:rPr lang="en-US" sz="1200" b="1" dirty="0" smtClean="0">
                <a:latin typeface="Times New Roman" pitchFamily="18" charset="0"/>
                <a:cs typeface="Times New Roman" pitchFamily="18" charset="0"/>
              </a:rPr>
              <a:t> </a:t>
            </a:r>
            <a:r>
              <a:rPr lang="en-US" sz="1200" b="1" dirty="0" smtClean="0">
                <a:cs typeface="Calibri" pitchFamily="34" charset="0"/>
              </a:rPr>
              <a:t>market</a:t>
            </a:r>
            <a:r>
              <a:rPr lang="en-US" sz="1200" b="1" dirty="0" smtClean="0">
                <a:latin typeface="Times New Roman" pitchFamily="18" charset="0"/>
                <a:cs typeface="Times New Roman" pitchFamily="18" charset="0"/>
              </a:rPr>
              <a:t> </a:t>
            </a:r>
            <a:r>
              <a:rPr lang="en-US" sz="1200" b="1" dirty="0" smtClean="0">
                <a:cs typeface="Calibri" pitchFamily="34" charset="0"/>
              </a:rPr>
              <a:t>prediction.</a:t>
            </a:r>
            <a:r>
              <a:rPr lang="en-US" sz="1200" b="1" dirty="0" smtClean="0">
                <a:latin typeface="Times New Roman" pitchFamily="18" charset="0"/>
                <a:cs typeface="Times New Roman" pitchFamily="18" charset="0"/>
              </a:rPr>
              <a:t> </a:t>
            </a:r>
            <a:r>
              <a:rPr lang="en-US" sz="1200" b="1" dirty="0" smtClean="0">
                <a:cs typeface="Calibri" pitchFamily="34" charset="0"/>
              </a:rPr>
              <a:t>Our</a:t>
            </a:r>
            <a:r>
              <a:rPr lang="en-US" sz="1200" b="1" dirty="0" smtClean="0">
                <a:latin typeface="Times New Roman" pitchFamily="18" charset="0"/>
                <a:cs typeface="Times New Roman" pitchFamily="18" charset="0"/>
              </a:rPr>
              <a:t> </a:t>
            </a:r>
            <a:r>
              <a:rPr lang="en-US" sz="1200" b="1" dirty="0" smtClean="0">
                <a:cs typeface="Calibri" pitchFamily="34" charset="0"/>
              </a:rPr>
              <a:t>approach</a:t>
            </a:r>
            <a:r>
              <a:rPr lang="en-US" sz="1200" b="1" dirty="0" smtClean="0">
                <a:latin typeface="Times New Roman" pitchFamily="18" charset="0"/>
                <a:cs typeface="Times New Roman" pitchFamily="18" charset="0"/>
              </a:rPr>
              <a:t> </a:t>
            </a:r>
            <a:r>
              <a:rPr lang="en-US" sz="1200" b="1" dirty="0" smtClean="0">
                <a:cs typeface="Calibri" pitchFamily="34" charset="0"/>
              </a:rPr>
              <a:t>is</a:t>
            </a:r>
            <a:r>
              <a:rPr lang="en-US" sz="1200" b="1" dirty="0" smtClean="0">
                <a:latin typeface="Times New Roman" pitchFamily="18" charset="0"/>
                <a:cs typeface="Times New Roman" pitchFamily="18" charset="0"/>
              </a:rPr>
              <a:t> </a:t>
            </a:r>
            <a:r>
              <a:rPr lang="en-US" sz="1200" b="1" dirty="0" smtClean="0">
                <a:cs typeface="Calibri" pitchFamily="34" charset="0"/>
              </a:rPr>
              <a:t>based</a:t>
            </a:r>
            <a:r>
              <a:rPr lang="en-US" sz="1200" b="1" dirty="0" smtClean="0">
                <a:latin typeface="Times New Roman" pitchFamily="18" charset="0"/>
                <a:cs typeface="Times New Roman" pitchFamily="18" charset="0"/>
              </a:rPr>
              <a:t> </a:t>
            </a:r>
            <a:r>
              <a:rPr lang="en-US" sz="1200" b="1" dirty="0" smtClean="0">
                <a:cs typeface="Calibri" pitchFamily="34" charset="0"/>
              </a:rPr>
              <a:t>on</a:t>
            </a:r>
            <a:r>
              <a:rPr lang="en-US" sz="1200" b="1" dirty="0" smtClean="0">
                <a:latin typeface="Times New Roman" pitchFamily="18" charset="0"/>
                <a:cs typeface="Times New Roman" pitchFamily="18" charset="0"/>
              </a:rPr>
              <a:t> </a:t>
            </a:r>
            <a:r>
              <a:rPr lang="en-US" sz="1200" b="1" dirty="0" smtClean="0">
                <a:cs typeface="Calibri" pitchFamily="34" charset="0"/>
              </a:rPr>
              <a:t>a</a:t>
            </a:r>
            <a:r>
              <a:rPr lang="en-US" sz="1200" b="1" dirty="0" smtClean="0">
                <a:latin typeface="Times New Roman" pitchFamily="18" charset="0"/>
                <a:cs typeface="Times New Roman" pitchFamily="18" charset="0"/>
              </a:rPr>
              <a:t> </a:t>
            </a:r>
            <a:r>
              <a:rPr lang="en-US" sz="1200" b="1" dirty="0" smtClean="0">
                <a:cs typeface="Calibri" pitchFamily="34" charset="0"/>
              </a:rPr>
              <a:t>deep</a:t>
            </a:r>
            <a:r>
              <a:rPr lang="en-US" sz="1200" b="1" dirty="0" smtClean="0">
                <a:latin typeface="Times New Roman" pitchFamily="18" charset="0"/>
                <a:cs typeface="Times New Roman" pitchFamily="18" charset="0"/>
              </a:rPr>
              <a:t> </a:t>
            </a:r>
            <a:r>
              <a:rPr lang="en-US" sz="1200" b="1" dirty="0" smtClean="0">
                <a:cs typeface="Calibri" pitchFamily="34" charset="0"/>
              </a:rPr>
              <a:t>neural</a:t>
            </a:r>
            <a:r>
              <a:rPr lang="en-US" sz="1200" b="1" dirty="0" smtClean="0">
                <a:latin typeface="Times New Roman" pitchFamily="18" charset="0"/>
                <a:cs typeface="Times New Roman" pitchFamily="18" charset="0"/>
              </a:rPr>
              <a:t> </a:t>
            </a:r>
            <a:r>
              <a:rPr lang="en-US" sz="1200" b="1" dirty="0" smtClean="0">
                <a:cs typeface="Calibri" pitchFamily="34" charset="0"/>
              </a:rPr>
              <a:t>network</a:t>
            </a:r>
            <a:r>
              <a:rPr lang="en-US" sz="1200" b="1" dirty="0" smtClean="0">
                <a:latin typeface="Times New Roman" pitchFamily="18" charset="0"/>
                <a:cs typeface="Times New Roman" pitchFamily="18" charset="0"/>
              </a:rPr>
              <a:t> </a:t>
            </a:r>
            <a:r>
              <a:rPr lang="en-US" sz="1200" b="1" dirty="0" smtClean="0">
                <a:cs typeface="Calibri" pitchFamily="34" charset="0"/>
              </a:rPr>
              <a:t>that</a:t>
            </a:r>
            <a:r>
              <a:rPr lang="en-US" sz="1200" b="1" dirty="0" smtClean="0">
                <a:latin typeface="Times New Roman" pitchFamily="18" charset="0"/>
                <a:cs typeface="Times New Roman" pitchFamily="18" charset="0"/>
              </a:rPr>
              <a:t> </a:t>
            </a:r>
            <a:r>
              <a:rPr lang="en-US" sz="1200" b="1" dirty="0" smtClean="0">
                <a:cs typeface="Calibri" pitchFamily="34" charset="0"/>
              </a:rPr>
              <a:t>is</a:t>
            </a:r>
            <a:r>
              <a:rPr lang="en-US" sz="1200" b="1" dirty="0" smtClean="0">
                <a:latin typeface="Times New Roman" pitchFamily="18" charset="0"/>
                <a:cs typeface="Times New Roman" pitchFamily="18" charset="0"/>
              </a:rPr>
              <a:t> </a:t>
            </a:r>
            <a:r>
              <a:rPr lang="en-US" sz="1200" b="1" dirty="0" smtClean="0">
                <a:cs typeface="Calibri" pitchFamily="34" charset="0"/>
              </a:rPr>
              <a:t>trained</a:t>
            </a:r>
            <a:r>
              <a:rPr lang="en-US" sz="1200" b="1" dirty="0" smtClean="0">
                <a:latin typeface="Times New Roman" pitchFamily="18" charset="0"/>
                <a:cs typeface="Times New Roman" pitchFamily="18" charset="0"/>
              </a:rPr>
              <a:t> </a:t>
            </a:r>
            <a:r>
              <a:rPr lang="en-US" sz="1200" b="1" dirty="0" smtClean="0">
                <a:cs typeface="Calibri" pitchFamily="34" charset="0"/>
              </a:rPr>
              <a:t>on</a:t>
            </a:r>
            <a:r>
              <a:rPr lang="en-US" sz="1200" b="1" dirty="0" smtClean="0">
                <a:latin typeface="Times New Roman" pitchFamily="18" charset="0"/>
                <a:cs typeface="Times New Roman" pitchFamily="18" charset="0"/>
              </a:rPr>
              <a:t> </a:t>
            </a:r>
            <a:r>
              <a:rPr lang="en-US" sz="1200" b="1" dirty="0" smtClean="0">
                <a:cs typeface="Calibri" pitchFamily="34" charset="0"/>
              </a:rPr>
              <a:t>historical</a:t>
            </a:r>
            <a:r>
              <a:rPr lang="en-US" sz="1200" b="1" dirty="0" smtClean="0">
                <a:latin typeface="Times New Roman" pitchFamily="18" charset="0"/>
                <a:cs typeface="Times New Roman" pitchFamily="18" charset="0"/>
              </a:rPr>
              <a:t> </a:t>
            </a:r>
            <a:r>
              <a:rPr lang="en-US" sz="1200" b="1" dirty="0" smtClean="0">
                <a:cs typeface="Calibri" pitchFamily="34" charset="0"/>
              </a:rPr>
              <a:t>stock</a:t>
            </a:r>
            <a:r>
              <a:rPr lang="en-US" sz="1200" b="1" dirty="0" smtClean="0">
                <a:latin typeface="Times New Roman" pitchFamily="18" charset="0"/>
                <a:cs typeface="Times New Roman" pitchFamily="18" charset="0"/>
              </a:rPr>
              <a:t> </a:t>
            </a:r>
            <a:r>
              <a:rPr lang="en-US" sz="1200" b="1" dirty="0" smtClean="0">
                <a:cs typeface="Calibri" pitchFamily="34" charset="0"/>
              </a:rPr>
              <a:t>data.</a:t>
            </a:r>
            <a:r>
              <a:rPr lang="en-US" sz="1200" b="1" dirty="0" smtClean="0">
                <a:latin typeface="Times New Roman" pitchFamily="18" charset="0"/>
                <a:cs typeface="Times New Roman" pitchFamily="18" charset="0"/>
              </a:rPr>
              <a:t> </a:t>
            </a:r>
            <a:r>
              <a:rPr lang="en-US" sz="1200" b="1" dirty="0" smtClean="0">
                <a:cs typeface="Calibri" pitchFamily="34" charset="0"/>
              </a:rPr>
              <a:t>The</a:t>
            </a:r>
            <a:r>
              <a:rPr lang="en-US" sz="1200" b="1" dirty="0" smtClean="0">
                <a:latin typeface="Times New Roman" pitchFamily="18" charset="0"/>
                <a:cs typeface="Times New Roman" pitchFamily="18" charset="0"/>
              </a:rPr>
              <a:t> </a:t>
            </a:r>
            <a:r>
              <a:rPr lang="en-US" sz="1200" b="1" dirty="0" smtClean="0">
                <a:cs typeface="Calibri" pitchFamily="34" charset="0"/>
              </a:rPr>
              <a:t>network</a:t>
            </a:r>
            <a:r>
              <a:rPr lang="en-US" sz="1200" b="1" dirty="0" smtClean="0">
                <a:latin typeface="Times New Roman" pitchFamily="18" charset="0"/>
                <a:cs typeface="Times New Roman" pitchFamily="18" charset="0"/>
              </a:rPr>
              <a:t> </a:t>
            </a:r>
            <a:r>
              <a:rPr lang="en-US" sz="1200" b="1" dirty="0" smtClean="0">
                <a:cs typeface="Calibri" pitchFamily="34" charset="0"/>
              </a:rPr>
              <a:t>is</a:t>
            </a:r>
            <a:r>
              <a:rPr lang="en-US" sz="1200" b="1" dirty="0" smtClean="0">
                <a:latin typeface="Times New Roman" pitchFamily="18" charset="0"/>
                <a:cs typeface="Times New Roman" pitchFamily="18" charset="0"/>
              </a:rPr>
              <a:t> </a:t>
            </a:r>
            <a:r>
              <a:rPr lang="en-US" sz="1200" b="1" dirty="0" smtClean="0">
                <a:cs typeface="Calibri" pitchFamily="34" charset="0"/>
              </a:rPr>
              <a:t>then</a:t>
            </a:r>
            <a:r>
              <a:rPr lang="en-US" sz="1200" b="1" dirty="0" smtClean="0">
                <a:latin typeface="Times New Roman" pitchFamily="18" charset="0"/>
                <a:cs typeface="Times New Roman" pitchFamily="18" charset="0"/>
              </a:rPr>
              <a:t>  </a:t>
            </a:r>
            <a:r>
              <a:rPr lang="en-US" sz="1200" b="1" dirty="0" smtClean="0">
                <a:cs typeface="Calibri" pitchFamily="34" charset="0"/>
              </a:rPr>
              <a:t>used</a:t>
            </a:r>
            <a:r>
              <a:rPr lang="en-US" sz="1200" b="1" dirty="0" smtClean="0">
                <a:latin typeface="Times New Roman" pitchFamily="18" charset="0"/>
                <a:cs typeface="Times New Roman" pitchFamily="18" charset="0"/>
              </a:rPr>
              <a:t>  </a:t>
            </a:r>
            <a:r>
              <a:rPr lang="en-US" sz="1200" b="1" dirty="0" smtClean="0">
                <a:cs typeface="Calibri" pitchFamily="34" charset="0"/>
              </a:rPr>
              <a:t>to</a:t>
            </a:r>
            <a:r>
              <a:rPr lang="en-US" sz="1200" b="1" dirty="0" smtClean="0">
                <a:latin typeface="Times New Roman" pitchFamily="18" charset="0"/>
                <a:cs typeface="Times New Roman" pitchFamily="18" charset="0"/>
              </a:rPr>
              <a:t>  </a:t>
            </a:r>
            <a:r>
              <a:rPr lang="en-US" sz="1200" b="1" dirty="0" smtClean="0">
                <a:cs typeface="Calibri" pitchFamily="34" charset="0"/>
              </a:rPr>
              <a:t>predict</a:t>
            </a:r>
            <a:r>
              <a:rPr lang="en-US" sz="1200" b="1" dirty="0" smtClean="0">
                <a:latin typeface="Times New Roman" pitchFamily="18" charset="0"/>
                <a:cs typeface="Times New Roman" pitchFamily="18" charset="0"/>
              </a:rPr>
              <a:t>  </a:t>
            </a:r>
            <a:r>
              <a:rPr lang="en-US" sz="1200" b="1" dirty="0" smtClean="0">
                <a:cs typeface="Calibri" pitchFamily="34" charset="0"/>
              </a:rPr>
              <a:t>the</a:t>
            </a:r>
            <a:r>
              <a:rPr lang="en-US" sz="1200" b="1" dirty="0" smtClean="0">
                <a:latin typeface="Times New Roman" pitchFamily="18" charset="0"/>
                <a:cs typeface="Times New Roman" pitchFamily="18" charset="0"/>
              </a:rPr>
              <a:t>  </a:t>
            </a:r>
            <a:r>
              <a:rPr lang="en-US" sz="1200" b="1" dirty="0" smtClean="0">
                <a:cs typeface="Calibri" pitchFamily="34" charset="0"/>
              </a:rPr>
              <a:t>future</a:t>
            </a:r>
            <a:r>
              <a:rPr lang="en-US" sz="1200" b="1" dirty="0" smtClean="0">
                <a:latin typeface="Times New Roman" pitchFamily="18" charset="0"/>
                <a:cs typeface="Times New Roman" pitchFamily="18" charset="0"/>
              </a:rPr>
              <a:t>  </a:t>
            </a:r>
            <a:r>
              <a:rPr lang="en-US" sz="1200" b="1" dirty="0" smtClean="0">
                <a:cs typeface="Calibri" pitchFamily="34" charset="0"/>
              </a:rPr>
              <a:t>movements</a:t>
            </a:r>
            <a:r>
              <a:rPr lang="en-US" sz="1200" b="1" dirty="0" smtClean="0">
                <a:latin typeface="Times New Roman" pitchFamily="18" charset="0"/>
                <a:cs typeface="Times New Roman" pitchFamily="18" charset="0"/>
              </a:rPr>
              <a:t>  </a:t>
            </a:r>
            <a:r>
              <a:rPr lang="en-US" sz="1200" b="1" dirty="0" smtClean="0">
                <a:cs typeface="Calibri" pitchFamily="34" charset="0"/>
              </a:rPr>
              <a:t>of</a:t>
            </a:r>
            <a:r>
              <a:rPr lang="en-US" sz="1200" b="1" dirty="0" smtClean="0">
                <a:latin typeface="Times New Roman" pitchFamily="18" charset="0"/>
                <a:cs typeface="Times New Roman" pitchFamily="18" charset="0"/>
              </a:rPr>
              <a:t>  </a:t>
            </a:r>
            <a:r>
              <a:rPr lang="en-US" sz="1200" b="1" dirty="0" smtClean="0">
                <a:cs typeface="Calibri" pitchFamily="34" charset="0"/>
              </a:rPr>
              <a:t>the</a:t>
            </a:r>
            <a:r>
              <a:rPr lang="en-US" sz="1200" b="1" dirty="0" smtClean="0">
                <a:latin typeface="Times New Roman" pitchFamily="18" charset="0"/>
                <a:cs typeface="Times New Roman" pitchFamily="18" charset="0"/>
              </a:rPr>
              <a:t>  </a:t>
            </a:r>
            <a:r>
              <a:rPr lang="en-US" sz="1200" b="1" dirty="0" smtClean="0">
                <a:cs typeface="Calibri" pitchFamily="34" charset="0"/>
              </a:rPr>
              <a:t>stock</a:t>
            </a:r>
            <a:r>
              <a:rPr lang="en-US" sz="1200" b="1" dirty="0" smtClean="0">
                <a:latin typeface="Times New Roman" pitchFamily="18" charset="0"/>
                <a:cs typeface="Times New Roman" pitchFamily="18" charset="0"/>
              </a:rPr>
              <a:t>  </a:t>
            </a:r>
            <a:r>
              <a:rPr lang="en-US" sz="1200" b="1" dirty="0" smtClean="0">
                <a:cs typeface="Calibri" pitchFamily="34" charset="0"/>
              </a:rPr>
              <a:t>market.</a:t>
            </a:r>
            <a:r>
              <a:rPr lang="en-US" sz="1200" b="1" dirty="0" smtClean="0">
                <a:latin typeface="Times New Roman" pitchFamily="18" charset="0"/>
                <a:cs typeface="Times New Roman" pitchFamily="18" charset="0"/>
              </a:rPr>
              <a:t>  </a:t>
            </a:r>
            <a:r>
              <a:rPr lang="en-US" sz="1200" b="1" dirty="0" smtClean="0">
                <a:cs typeface="Calibri" pitchFamily="34" charset="0"/>
              </a:rPr>
              <a:t>We</a:t>
            </a:r>
            <a:r>
              <a:rPr lang="en-US" sz="1200" b="1" dirty="0" smtClean="0">
                <a:latin typeface="Times New Roman" pitchFamily="18" charset="0"/>
                <a:cs typeface="Times New Roman" pitchFamily="18" charset="0"/>
              </a:rPr>
              <a:t>  </a:t>
            </a:r>
            <a:r>
              <a:rPr lang="en-US" sz="1200" b="1" dirty="0" smtClean="0">
                <a:cs typeface="Calibri" pitchFamily="34" charset="0"/>
              </a:rPr>
              <a:t>compare</a:t>
            </a:r>
            <a:r>
              <a:rPr lang="en-US" sz="1200" b="1" dirty="0" smtClean="0">
                <a:latin typeface="Times New Roman" pitchFamily="18" charset="0"/>
                <a:cs typeface="Times New Roman" pitchFamily="18" charset="0"/>
              </a:rPr>
              <a:t>  </a:t>
            </a:r>
            <a:r>
              <a:rPr lang="en-US" sz="1200" b="1" dirty="0" smtClean="0">
                <a:cs typeface="Calibri" pitchFamily="34" charset="0"/>
              </a:rPr>
              <a:t>our</a:t>
            </a:r>
            <a:r>
              <a:rPr lang="en-US" sz="1200" b="1" dirty="0" smtClean="0">
                <a:latin typeface="Times New Roman" pitchFamily="18" charset="0"/>
                <a:cs typeface="Times New Roman" pitchFamily="18" charset="0"/>
              </a:rPr>
              <a:t> </a:t>
            </a:r>
            <a:r>
              <a:rPr lang="en-US" sz="1200" b="1" dirty="0" smtClean="0">
                <a:cs typeface="Calibri" pitchFamily="34" charset="0"/>
              </a:rPr>
              <a:t>approach</a:t>
            </a:r>
            <a:r>
              <a:rPr lang="en-US" sz="1200" b="1" dirty="0" smtClean="0">
                <a:latin typeface="Times New Roman" pitchFamily="18" charset="0"/>
                <a:cs typeface="Times New Roman" pitchFamily="18" charset="0"/>
              </a:rPr>
              <a:t>   </a:t>
            </a:r>
            <a:r>
              <a:rPr lang="en-US" sz="1200" b="1" dirty="0" smtClean="0">
                <a:cs typeface="Calibri" pitchFamily="34" charset="0"/>
              </a:rPr>
              <a:t>to</a:t>
            </a:r>
            <a:r>
              <a:rPr lang="en-US" sz="1200" b="1" dirty="0" smtClean="0">
                <a:latin typeface="Times New Roman" pitchFamily="18" charset="0"/>
                <a:cs typeface="Times New Roman" pitchFamily="18" charset="0"/>
              </a:rPr>
              <a:t>   </a:t>
            </a:r>
            <a:r>
              <a:rPr lang="en-US" sz="1200" b="1" dirty="0" smtClean="0">
                <a:cs typeface="Calibri" pitchFamily="34" charset="0"/>
              </a:rPr>
              <a:t>other</a:t>
            </a:r>
            <a:r>
              <a:rPr lang="en-US" sz="1200" b="1" dirty="0" smtClean="0">
                <a:latin typeface="Times New Roman" pitchFamily="18" charset="0"/>
                <a:cs typeface="Times New Roman" pitchFamily="18" charset="0"/>
              </a:rPr>
              <a:t>   </a:t>
            </a:r>
            <a:r>
              <a:rPr lang="en-US" sz="1200" b="1" dirty="0" smtClean="0">
                <a:cs typeface="Calibri" pitchFamily="34" charset="0"/>
              </a:rPr>
              <a:t>machine</a:t>
            </a:r>
            <a:r>
              <a:rPr lang="en-US" sz="1200" b="1" dirty="0" smtClean="0">
                <a:latin typeface="Times New Roman" pitchFamily="18" charset="0"/>
                <a:cs typeface="Times New Roman" pitchFamily="18" charset="0"/>
              </a:rPr>
              <a:t>   </a:t>
            </a:r>
            <a:r>
              <a:rPr lang="en-US" sz="1200" b="1" dirty="0" smtClean="0">
                <a:cs typeface="Calibri" pitchFamily="34" charset="0"/>
              </a:rPr>
              <a:t>learning</a:t>
            </a:r>
            <a:r>
              <a:rPr lang="en-US" sz="1200" b="1" dirty="0" smtClean="0">
                <a:latin typeface="Times New Roman" pitchFamily="18" charset="0"/>
                <a:cs typeface="Times New Roman" pitchFamily="18" charset="0"/>
              </a:rPr>
              <a:t>   </a:t>
            </a:r>
            <a:r>
              <a:rPr lang="en-US" sz="1200" b="1" dirty="0" smtClean="0">
                <a:cs typeface="Calibri" pitchFamily="34" charset="0"/>
              </a:rPr>
              <a:t>approaches</a:t>
            </a:r>
            <a:r>
              <a:rPr lang="en-US" sz="1200" b="1" dirty="0" smtClean="0">
                <a:latin typeface="Times New Roman" pitchFamily="18" charset="0"/>
                <a:cs typeface="Times New Roman" pitchFamily="18" charset="0"/>
              </a:rPr>
              <a:t>   </a:t>
            </a:r>
            <a:r>
              <a:rPr lang="en-US" sz="1200" b="1" dirty="0" smtClean="0">
                <a:cs typeface="Calibri" pitchFamily="34" charset="0"/>
              </a:rPr>
              <a:t>and</a:t>
            </a:r>
            <a:r>
              <a:rPr lang="en-US" sz="1200" b="1" dirty="0" smtClean="0">
                <a:latin typeface="Times New Roman" pitchFamily="18" charset="0"/>
                <a:cs typeface="Times New Roman" pitchFamily="18" charset="0"/>
              </a:rPr>
              <a:t>   </a:t>
            </a:r>
            <a:r>
              <a:rPr lang="en-US" sz="1200" b="1" dirty="0" smtClean="0">
                <a:cs typeface="Calibri" pitchFamily="34" charset="0"/>
              </a:rPr>
              <a:t>show</a:t>
            </a:r>
            <a:r>
              <a:rPr lang="en-US" sz="1200" b="1" dirty="0" smtClean="0">
                <a:latin typeface="Times New Roman" pitchFamily="18" charset="0"/>
                <a:cs typeface="Times New Roman" pitchFamily="18" charset="0"/>
              </a:rPr>
              <a:t>   </a:t>
            </a:r>
            <a:r>
              <a:rPr lang="en-US" sz="1200" b="1" dirty="0" smtClean="0">
                <a:cs typeface="Calibri" pitchFamily="34" charset="0"/>
              </a:rPr>
              <a:t>that</a:t>
            </a:r>
            <a:r>
              <a:rPr lang="en-US" sz="1200" b="1" dirty="0" smtClean="0">
                <a:latin typeface="Times New Roman" pitchFamily="18" charset="0"/>
                <a:cs typeface="Times New Roman" pitchFamily="18" charset="0"/>
              </a:rPr>
              <a:t>   </a:t>
            </a:r>
            <a:r>
              <a:rPr lang="en-US" sz="1200" b="1" dirty="0" smtClean="0">
                <a:cs typeface="Calibri" pitchFamily="34" charset="0"/>
              </a:rPr>
              <a:t>our</a:t>
            </a:r>
            <a:r>
              <a:rPr lang="en-US" sz="1200" b="1" dirty="0" smtClean="0">
                <a:latin typeface="Times New Roman" pitchFamily="18" charset="0"/>
                <a:cs typeface="Times New Roman" pitchFamily="18" charset="0"/>
              </a:rPr>
              <a:t>   </a:t>
            </a:r>
            <a:r>
              <a:rPr lang="en-US" sz="1200" b="1" dirty="0" smtClean="0">
                <a:cs typeface="Calibri" pitchFamily="34" charset="0"/>
              </a:rPr>
              <a:t>approach</a:t>
            </a:r>
            <a:r>
              <a:rPr lang="en-US" sz="1200" b="1" dirty="0" smtClean="0">
                <a:latin typeface="Times New Roman" pitchFamily="18" charset="0"/>
                <a:cs typeface="Times New Roman" pitchFamily="18" charset="0"/>
              </a:rPr>
              <a:t> </a:t>
            </a:r>
            <a:r>
              <a:rPr lang="en-US" sz="1200" b="1" dirty="0" smtClean="0">
                <a:cs typeface="Calibri" pitchFamily="34" charset="0"/>
              </a:rPr>
              <a:t>outperforms</a:t>
            </a:r>
            <a:r>
              <a:rPr lang="en-US" sz="1200" b="1" dirty="0" smtClean="0">
                <a:latin typeface="Times New Roman" pitchFamily="18" charset="0"/>
                <a:cs typeface="Times New Roman" pitchFamily="18" charset="0"/>
              </a:rPr>
              <a:t> </a:t>
            </a:r>
            <a:r>
              <a:rPr lang="en-US" sz="1200" b="1" dirty="0" smtClean="0">
                <a:cs typeface="Calibri" pitchFamily="34" charset="0"/>
              </a:rPr>
              <a:t>the</a:t>
            </a:r>
            <a:r>
              <a:rPr lang="en-US" sz="1200" b="1" dirty="0" smtClean="0">
                <a:latin typeface="Times New Roman" pitchFamily="18" charset="0"/>
                <a:cs typeface="Times New Roman" pitchFamily="18" charset="0"/>
              </a:rPr>
              <a:t> </a:t>
            </a:r>
            <a:r>
              <a:rPr lang="en-US" sz="1200" b="1" dirty="0" smtClean="0">
                <a:cs typeface="Calibri" pitchFamily="34" charset="0"/>
              </a:rPr>
              <a:t>others.</a:t>
            </a:r>
            <a:endParaRPr lang="en-US" sz="1200" dirty="0">
              <a:cs typeface="Calibri" pitchFamily="34" charset="0"/>
            </a:endParaRPr>
          </a:p>
        </p:txBody>
      </p:sp>
      <p:sp>
        <p:nvSpPr>
          <p:cNvPr id="5" name="Rectangle 4"/>
          <p:cNvSpPr/>
          <p:nvPr/>
        </p:nvSpPr>
        <p:spPr>
          <a:xfrm>
            <a:off x="304800" y="1219200"/>
            <a:ext cx="4648200" cy="369332"/>
          </a:xfrm>
          <a:prstGeom prst="rect">
            <a:avLst/>
          </a:prstGeom>
        </p:spPr>
        <p:txBody>
          <a:bodyPr wrap="square">
            <a:spAutoFit/>
          </a:bodyPr>
          <a:lstStyle/>
          <a:p>
            <a:pPr marL="12700" indent="2132013"/>
            <a:r>
              <a:rPr lang="en-US" b="1" u="sng" dirty="0" smtClean="0">
                <a:latin typeface="Times New Roman" pitchFamily="18" charset="0"/>
                <a:cs typeface="Times New Roman" pitchFamily="18" charset="0"/>
              </a:rPr>
              <a:t>ABSTRACT</a:t>
            </a:r>
          </a:p>
        </p:txBody>
      </p: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
            <a:ext cx="7010400" cy="6423297"/>
          </a:xfrm>
          <a:prstGeom prst="rect">
            <a:avLst/>
          </a:prstGeom>
        </p:spPr>
        <p:txBody>
          <a:bodyPr wrap="square">
            <a:spAutoFit/>
          </a:bodyPr>
          <a:lstStyle/>
          <a:p>
            <a:pPr marL="2525713">
              <a:lnSpc>
                <a:spcPct val="170000"/>
              </a:lnSpc>
            </a:pPr>
            <a:r>
              <a:rPr lang="en-US" sz="1100" b="1" u="sng" dirty="0" smtClean="0">
                <a:latin typeface="Times New Roman" pitchFamily="18" charset="0"/>
                <a:cs typeface="Times New Roman" pitchFamily="18" charset="0"/>
              </a:rPr>
              <a:t>CHAPTER 1</a:t>
            </a:r>
            <a:r>
              <a:rPr lang="en-US" sz="1100" b="1" dirty="0" smtClean="0">
                <a:latin typeface="Times New Roman" pitchFamily="18" charset="0"/>
                <a:cs typeface="Times New Roman" pitchFamily="18" charset="0"/>
              </a:rPr>
              <a:t> </a:t>
            </a:r>
            <a:endParaRPr lang="en-US" sz="1100" b="1" dirty="0" smtClean="0">
              <a:latin typeface="Times New Roman" pitchFamily="18" charset="0"/>
              <a:cs typeface="Times New Roman" pitchFamily="18" charset="0"/>
            </a:endParaRPr>
          </a:p>
          <a:p>
            <a:pPr marL="2525713">
              <a:lnSpc>
                <a:spcPct val="170000"/>
              </a:lnSpc>
            </a:pPr>
            <a:r>
              <a:rPr lang="en-US" sz="1100" b="1" u="sng" dirty="0" smtClean="0">
                <a:latin typeface="Times New Roman" pitchFamily="18" charset="0"/>
                <a:cs typeface="Times New Roman" pitchFamily="18" charset="0"/>
              </a:rPr>
              <a:t>INTRODUCTION</a:t>
            </a:r>
          </a:p>
          <a:p>
            <a:pPr marL="2525713">
              <a:lnSpc>
                <a:spcPct val="170000"/>
              </a:lnSpc>
            </a:pPr>
            <a:endParaRPr lang="en-IN" sz="1100" b="1" u="sng" dirty="0" smtClean="0">
              <a:latin typeface="Times New Roman" pitchFamily="18" charset="0"/>
              <a:cs typeface="Times New Roman" pitchFamily="18" charset="0"/>
            </a:endParaRPr>
          </a:p>
          <a:p>
            <a:r>
              <a:rPr lang="en-US" sz="1100" b="1" dirty="0" smtClean="0"/>
              <a:t>The code is based on the following concepts</a:t>
            </a:r>
            <a:r>
              <a:rPr lang="en-US" sz="1100" b="1" dirty="0" smtClean="0"/>
              <a:t>: </a:t>
            </a:r>
          </a:p>
          <a:p>
            <a:r>
              <a:rPr lang="en-US" sz="1100" b="1" dirty="0" smtClean="0"/>
              <a:t>1. </a:t>
            </a:r>
            <a:r>
              <a:rPr lang="en-US" sz="1100" b="1" dirty="0" smtClean="0"/>
              <a:t>Fundamental analysis: This is a method of stock valuation that looks at the underlying factors that affect a company's financial performance.</a:t>
            </a:r>
            <a:endParaRPr lang="en-US" sz="1100" dirty="0" smtClean="0"/>
          </a:p>
          <a:p>
            <a:r>
              <a:rPr lang="en-US" sz="1100" b="1" dirty="0" smtClean="0"/>
              <a:t> </a:t>
            </a:r>
            <a:endParaRPr lang="en-US" sz="1100" dirty="0" smtClean="0"/>
          </a:p>
          <a:p>
            <a:r>
              <a:rPr lang="en-US" sz="1100" b="1" dirty="0" smtClean="0"/>
              <a:t>2. Technical analysis: This is a method of stock valuation that looks at past price data and trading patterns to identify future trends.</a:t>
            </a:r>
            <a:endParaRPr lang="en-US" sz="1100" dirty="0" smtClean="0"/>
          </a:p>
          <a:p>
            <a:r>
              <a:rPr lang="en-US" sz="1100" b="1" dirty="0" smtClean="0"/>
              <a:t> </a:t>
            </a:r>
            <a:endParaRPr lang="en-US" sz="1100" dirty="0" smtClean="0"/>
          </a:p>
          <a:p>
            <a:r>
              <a:rPr lang="en-US" sz="1100" b="1" dirty="0" smtClean="0"/>
              <a:t>3. Sentiment analysis: This is a method of stock valuation that looks at social media data to identify positive or negative sentiment about a company.</a:t>
            </a:r>
            <a:endParaRPr lang="en-US" sz="1100" dirty="0" smtClean="0"/>
          </a:p>
          <a:p>
            <a:r>
              <a:rPr lang="en-US" sz="1100" b="1" dirty="0" smtClean="0"/>
              <a:t> </a:t>
            </a:r>
            <a:endParaRPr lang="en-US" sz="1100" dirty="0" smtClean="0"/>
          </a:p>
          <a:p>
            <a:r>
              <a:rPr lang="en-US" sz="1100" b="1" dirty="0" smtClean="0"/>
              <a:t>4. Machine learning: This is a method of stock predictions that uses algorithms to learn from historical data and make predictions about future prices.</a:t>
            </a:r>
            <a:endParaRPr lang="en-US" sz="1100" dirty="0" smtClean="0"/>
          </a:p>
          <a:p>
            <a:r>
              <a:rPr lang="en-US" sz="1100" b="1" dirty="0" smtClean="0"/>
              <a:t> </a:t>
            </a:r>
            <a:endParaRPr lang="en-US" sz="1100" dirty="0" smtClean="0"/>
          </a:p>
          <a:p>
            <a:r>
              <a:rPr lang="en-US" sz="1100" b="1" dirty="0" smtClean="0"/>
              <a:t> </a:t>
            </a:r>
            <a:endParaRPr lang="en-US" sz="1100" dirty="0" smtClean="0"/>
          </a:p>
          <a:p>
            <a:r>
              <a:rPr lang="en-US" sz="1100" b="1" dirty="0" smtClean="0"/>
              <a:t> </a:t>
            </a:r>
            <a:endParaRPr lang="en-US" sz="1100" dirty="0" smtClean="0"/>
          </a:p>
          <a:p>
            <a:endParaRPr lang="en-US" sz="1100" dirty="0" smtClean="0"/>
          </a:p>
          <a:p>
            <a:r>
              <a:rPr lang="en-US" sz="1100" b="1" dirty="0" smtClean="0"/>
              <a:t> </a:t>
            </a:r>
            <a:endParaRPr lang="en-US" sz="1100" dirty="0" smtClean="0"/>
          </a:p>
          <a:p>
            <a:pPr marL="2525713">
              <a:lnSpc>
                <a:spcPct val="170000"/>
              </a:lnSpc>
            </a:pPr>
            <a:endParaRPr lang="en-US" sz="1100" b="1" u="sng" dirty="0" smtClean="0">
              <a:latin typeface="Times New Roman" pitchFamily="18" charset="0"/>
              <a:cs typeface="Times New Roman" pitchFamily="18" charset="0"/>
            </a:endParaRPr>
          </a:p>
          <a:p>
            <a:pPr marL="2525713">
              <a:lnSpc>
                <a:spcPct val="170000"/>
              </a:lnSpc>
            </a:pPr>
            <a:endParaRPr lang="en-IN" sz="1100" b="1" u="sng" dirty="0" smtClean="0">
              <a:latin typeface="Times New Roman" pitchFamily="18" charset="0"/>
              <a:cs typeface="Times New Roman" pitchFamily="18" charset="0"/>
            </a:endParaRPr>
          </a:p>
          <a:p>
            <a:pPr marL="2525713">
              <a:lnSpc>
                <a:spcPct val="170000"/>
              </a:lnSpc>
            </a:pPr>
            <a:endParaRPr lang="en-IN" sz="1100" b="1" u="sng" dirty="0" smtClean="0">
              <a:latin typeface="Times New Roman" pitchFamily="18" charset="0"/>
              <a:cs typeface="Times New Roman" pitchFamily="18" charset="0"/>
            </a:endParaRPr>
          </a:p>
          <a:p>
            <a:pPr marL="2525713">
              <a:lnSpc>
                <a:spcPct val="170000"/>
              </a:lnSpc>
            </a:pPr>
            <a:endParaRPr lang="en-IN" sz="1100" b="1" u="sng" dirty="0" smtClean="0">
              <a:latin typeface="Times New Roman" pitchFamily="18" charset="0"/>
              <a:cs typeface="Times New Roman" pitchFamily="18" charset="0"/>
            </a:endParaRPr>
          </a:p>
          <a:p>
            <a:pPr marL="2525713">
              <a:lnSpc>
                <a:spcPct val="170000"/>
              </a:lnSpc>
            </a:pPr>
            <a:endParaRPr lang="en-IN" sz="1100" b="1" u="sng" dirty="0" smtClean="0">
              <a:latin typeface="Times New Roman" pitchFamily="18" charset="0"/>
              <a:cs typeface="Times New Roman" pitchFamily="18" charset="0"/>
            </a:endParaRPr>
          </a:p>
          <a:p>
            <a:pPr marL="2525713">
              <a:lnSpc>
                <a:spcPct val="170000"/>
              </a:lnSpc>
            </a:pPr>
            <a:endParaRPr lang="en-US" sz="1100" b="1" u="sng" dirty="0" smtClean="0">
              <a:latin typeface="Times New Roman" pitchFamily="18" charset="0"/>
              <a:cs typeface="Times New Roman" pitchFamily="18" charset="0"/>
            </a:endParaRPr>
          </a:p>
          <a:p>
            <a:pPr marL="2525713">
              <a:lnSpc>
                <a:spcPct val="170000"/>
              </a:lnSpc>
            </a:pPr>
            <a:endParaRPr lang="en-IN" sz="1100" b="1" u="sng" dirty="0" smtClean="0">
              <a:latin typeface="Times New Roman" pitchFamily="18" charset="0"/>
              <a:cs typeface="Times New Roman" pitchFamily="18" charset="0"/>
            </a:endParaRPr>
          </a:p>
          <a:p>
            <a:pPr marL="2525713">
              <a:lnSpc>
                <a:spcPct val="170000"/>
              </a:lnSpc>
            </a:pPr>
            <a:endParaRPr lang="en-IN" sz="1100" b="1" u="sng" dirty="0" smtClean="0">
              <a:latin typeface="Times New Roman" pitchFamily="18" charset="0"/>
              <a:cs typeface="Times New Roman" pitchFamily="18" charset="0"/>
            </a:endParaRPr>
          </a:p>
          <a:p>
            <a:pPr marL="2525713">
              <a:lnSpc>
                <a:spcPct val="170000"/>
              </a:lnSpc>
            </a:pPr>
            <a:endParaRPr lang="en-US" sz="1100" dirty="0">
              <a:latin typeface="Times New Roman" pitchFamily="18" charset="0"/>
              <a:cs typeface="Times New Roman" pitchFamily="18" charset="0"/>
            </a:endParaRPr>
          </a:p>
        </p:txBody>
      </p:sp>
      <p:sp>
        <p:nvSpPr>
          <p:cNvPr id="9" name="Rectangle 8"/>
          <p:cNvSpPr/>
          <p:nvPr/>
        </p:nvSpPr>
        <p:spPr>
          <a:xfrm>
            <a:off x="1714500" y="-11137427"/>
            <a:ext cx="6972300" cy="3334246"/>
          </a:xfrm>
          <a:prstGeom prst="rect">
            <a:avLst/>
          </a:prstGeom>
        </p:spPr>
        <p:txBody>
          <a:bodyPr wrap="square">
            <a:spAutoFit/>
          </a:bodyPr>
          <a:lstStyle/>
          <a:p>
            <a:pPr marL="2435225" indent="-2333625" algn="ctr"/>
            <a:r>
              <a:rPr lang="en-US" sz="1100" b="1" dirty="0" smtClean="0">
                <a:latin typeface="Times New Roman" pitchFamily="18" charset="0"/>
                <a:cs typeface="Times New Roman" pitchFamily="18" charset="0"/>
              </a:rPr>
              <a:t>. The code is based on the following concepts:</a:t>
            </a:r>
            <a:endParaRPr lang="en-US" sz="1100" dirty="0" smtClean="0">
              <a:latin typeface="Times New Roman" pitchFamily="18" charset="0"/>
              <a:cs typeface="Times New Roman" pitchFamily="18" charset="0"/>
            </a:endParaRPr>
          </a:p>
          <a:p>
            <a:pPr marL="2435225" indent="-2333625" algn="ctr"/>
            <a:endParaRPr lang="en-US" sz="1100" dirty="0" smtClean="0">
              <a:latin typeface="Times New Roman" pitchFamily="18" charset="0"/>
              <a:cs typeface="Times New Roman" pitchFamily="18" charset="0"/>
            </a:endParaRPr>
          </a:p>
          <a:p>
            <a:pPr marL="2435225" indent="-2333625" algn="ctr"/>
            <a:endParaRPr lang="en-US" sz="1100" dirty="0" smtClean="0">
              <a:latin typeface="Times New Roman" pitchFamily="18" charset="0"/>
              <a:cs typeface="Times New Roman" pitchFamily="18" charset="0"/>
            </a:endParaRPr>
          </a:p>
          <a:p>
            <a:pPr marL="2435225" indent="-2333625" algn="ctr">
              <a:buFont typeface="Times New Roman" pitchFamily="18" charset="0"/>
              <a:buAutoNum type="arabicPeriod"/>
            </a:pPr>
            <a:r>
              <a:rPr lang="en-US" sz="1100" b="1" dirty="0" smtClean="0">
                <a:latin typeface="Times New Roman" pitchFamily="18" charset="0"/>
                <a:cs typeface="Times New Roman" pitchFamily="18" charset="0"/>
              </a:rPr>
              <a:t>Fundamental analysis: This is a method of stock valuation that looks at the underlying factors that affect a company's financial performance.</a:t>
            </a:r>
            <a:endParaRPr lang="en-US" sz="1100" dirty="0" smtClean="0">
              <a:latin typeface="Times New Roman" pitchFamily="18" charset="0"/>
              <a:cs typeface="Times New Roman" pitchFamily="18" charset="0"/>
            </a:endParaRPr>
          </a:p>
          <a:p>
            <a:pPr marL="2435225" indent="-2333625" algn="ctr">
              <a:buFont typeface="Times New Roman" pitchFamily="18" charset="0"/>
              <a:buAutoNum type="arabicPeriod"/>
            </a:pPr>
            <a:endParaRPr lang="en-US" sz="1100" dirty="0" smtClean="0">
              <a:latin typeface="Times New Roman" pitchFamily="18" charset="0"/>
              <a:cs typeface="Times New Roman" pitchFamily="18" charset="0"/>
            </a:endParaRPr>
          </a:p>
          <a:p>
            <a:pPr marL="2435225" indent="-2333625" algn="ctr">
              <a:spcBef>
                <a:spcPts val="50"/>
              </a:spcBef>
              <a:buFont typeface="Times New Roman" pitchFamily="18" charset="0"/>
              <a:buAutoNum type="arabicPeriod"/>
            </a:pPr>
            <a:endParaRPr lang="en-US" sz="1100" dirty="0" smtClean="0">
              <a:latin typeface="Times New Roman" pitchFamily="18" charset="0"/>
              <a:cs typeface="Times New Roman" pitchFamily="18" charset="0"/>
            </a:endParaRPr>
          </a:p>
          <a:p>
            <a:pPr marL="2435225" indent="-2333625" algn="ctr">
              <a:buFont typeface="Times New Roman" pitchFamily="18" charset="0"/>
              <a:buAutoNum type="arabicPeriod"/>
            </a:pPr>
            <a:r>
              <a:rPr lang="en-US" sz="1100" b="1" dirty="0" smtClean="0">
                <a:latin typeface="Times New Roman" pitchFamily="18" charset="0"/>
                <a:cs typeface="Times New Roman" pitchFamily="18" charset="0"/>
              </a:rPr>
              <a:t>Technical analysis: This is a method of stock valuation that looks at past price data and trading patterns to identify future trends.</a:t>
            </a:r>
            <a:endParaRPr lang="en-US" sz="1100" dirty="0" smtClean="0">
              <a:latin typeface="Times New Roman" pitchFamily="18" charset="0"/>
              <a:cs typeface="Times New Roman" pitchFamily="18" charset="0"/>
            </a:endParaRPr>
          </a:p>
          <a:p>
            <a:pPr marL="2435225" indent="-2333625" algn="ctr">
              <a:buFont typeface="Times New Roman" pitchFamily="18" charset="0"/>
              <a:buAutoNum type="arabicPeriod"/>
            </a:pPr>
            <a:endParaRPr lang="en-US" sz="1100" dirty="0" smtClean="0">
              <a:latin typeface="Times New Roman" pitchFamily="18" charset="0"/>
              <a:cs typeface="Times New Roman" pitchFamily="18" charset="0"/>
            </a:endParaRPr>
          </a:p>
          <a:p>
            <a:pPr marL="2435225" indent="-2333625" algn="ctr">
              <a:buFont typeface="Times New Roman" pitchFamily="18" charset="0"/>
              <a:buAutoNum type="arabicPeriod"/>
            </a:pPr>
            <a:endParaRPr lang="en-US" sz="1100" dirty="0" smtClean="0">
              <a:latin typeface="Times New Roman" pitchFamily="18" charset="0"/>
              <a:cs typeface="Times New Roman" pitchFamily="18" charset="0"/>
            </a:endParaRPr>
          </a:p>
          <a:p>
            <a:pPr marL="2435225" indent="-2333625" algn="ctr">
              <a:buFont typeface="Times New Roman" pitchFamily="18" charset="0"/>
              <a:buAutoNum type="arabicPeriod"/>
            </a:pPr>
            <a:r>
              <a:rPr lang="en-US" sz="1100" b="1" dirty="0" smtClean="0">
                <a:latin typeface="Times New Roman" pitchFamily="18" charset="0"/>
                <a:cs typeface="Times New Roman" pitchFamily="18" charset="0"/>
              </a:rPr>
              <a:t>Sentiment analysis: This is a method of stock valuation that looks at social media data to identify positive or negative sentiment about a company.</a:t>
            </a:r>
            <a:endParaRPr lang="en-US" sz="1100" dirty="0" smtClean="0">
              <a:latin typeface="Times New Roman" pitchFamily="18" charset="0"/>
              <a:cs typeface="Times New Roman" pitchFamily="18" charset="0"/>
            </a:endParaRPr>
          </a:p>
          <a:p>
            <a:pPr marL="2435225" indent="-2333625" algn="ctr">
              <a:buFont typeface="Times New Roman" pitchFamily="18" charset="0"/>
              <a:buAutoNum type="arabicPeriod"/>
            </a:pPr>
            <a:endParaRPr lang="en-US" sz="1100" dirty="0" smtClean="0">
              <a:latin typeface="Times New Roman" pitchFamily="18" charset="0"/>
              <a:cs typeface="Times New Roman" pitchFamily="18" charset="0"/>
            </a:endParaRPr>
          </a:p>
          <a:p>
            <a:pPr marL="2435225" indent="-2333625" algn="ctr">
              <a:spcBef>
                <a:spcPts val="50"/>
              </a:spcBef>
              <a:buFont typeface="Times New Roman" pitchFamily="18" charset="0"/>
              <a:buAutoNum type="arabicPeriod"/>
            </a:pPr>
            <a:endParaRPr lang="en-US" sz="1100" dirty="0" smtClean="0">
              <a:latin typeface="Times New Roman" pitchFamily="18" charset="0"/>
              <a:cs typeface="Times New Roman" pitchFamily="18" charset="0"/>
            </a:endParaRPr>
          </a:p>
          <a:p>
            <a:pPr marL="2435225" indent="-2333625" algn="ctr">
              <a:buFont typeface="Times New Roman" pitchFamily="18" charset="0"/>
              <a:buAutoNum type="arabicPeriod"/>
            </a:pPr>
            <a:r>
              <a:rPr lang="en-US" sz="1100" b="1" dirty="0" smtClean="0">
                <a:latin typeface="Times New Roman" pitchFamily="18" charset="0"/>
                <a:cs typeface="Times New Roman" pitchFamily="18" charset="0"/>
              </a:rPr>
              <a:t>Machine learning: This is a method of stock predictions that uses algorithms to learn from historical data and make predictions about future prices.</a:t>
            </a:r>
            <a:endParaRPr lang="en-US" sz="1100" dirty="0">
              <a:latin typeface="Times New Roman" pitchFamily="18" charset="0"/>
              <a:cs typeface="Times New Roman" pitchFamily="18" charset="0"/>
            </a:endParaRPr>
          </a:p>
        </p:txBody>
      </p:sp>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1"/>
          <p:cNvSpPr>
            <a:spLocks noChangeArrowheads="1"/>
          </p:cNvSpPr>
          <p:nvPr/>
        </p:nvSpPr>
        <p:spPr bwMode="auto">
          <a:xfrm>
            <a:off x="1371600" y="1143000"/>
            <a:ext cx="4114800" cy="510909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sng"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CHAPTER 2</a:t>
            </a:r>
          </a:p>
          <a:p>
            <a:pPr algn="ctr" fontAlgn="base">
              <a:spcBef>
                <a:spcPct val="0"/>
              </a:spcBef>
              <a:spcAft>
                <a:spcPct val="0"/>
              </a:spcAft>
            </a:pPr>
            <a:r>
              <a:rPr lang="en-US" sz="1400" b="1" u="sng" dirty="0" smtClean="0"/>
              <a:t>LITERATURE </a:t>
            </a:r>
            <a:r>
              <a:rPr lang="en-US" sz="1400" b="1" u="sng" dirty="0" smtClean="0"/>
              <a:t>SURVEY</a:t>
            </a:r>
          </a:p>
          <a:p>
            <a:pPr algn="ctr" fontAlgn="base">
              <a:spcBef>
                <a:spcPct val="0"/>
              </a:spcBef>
              <a:spcAft>
                <a:spcPct val="0"/>
              </a:spcAft>
            </a:pPr>
            <a:endParaRPr lang="en-IN" sz="1400" b="1" u="sng" dirty="0" smtClean="0"/>
          </a:p>
          <a:p>
            <a:pPr algn="ctr" fontAlgn="base">
              <a:spcBef>
                <a:spcPct val="0"/>
              </a:spcBef>
              <a:spcAft>
                <a:spcPct val="0"/>
              </a:spcAft>
            </a:pPr>
            <a:r>
              <a:rPr lang="en-US" sz="1400" b="1" dirty="0" smtClean="0"/>
              <a:t>Stock market prediction is the act of trying to determine the future value of a company stock or other financial instrument traded on an exchange. The successful prediction of a stock's future price could yield significant profit. The efficient-market hypothesis suggests that stock prices reflect all currently available information and any price changes that are not based on newly revealed information thus are inherently unpredictable. Others disagree and those with this viewpoint possess myriad methods and technologies which purportedly allow them to gain future price information</a:t>
            </a:r>
            <a:endParaRPr lang="en-US" sz="1400" dirty="0" smtClean="0"/>
          </a:p>
          <a:p>
            <a:pPr algn="ctr" fontAlgn="base">
              <a:spcBef>
                <a:spcPct val="0"/>
              </a:spcBef>
              <a:spcAft>
                <a:spcPct val="0"/>
              </a:spcAft>
            </a:pPr>
            <a:endParaRPr lang="en-US" sz="1400" b="1" u="sng" dirty="0" smtClean="0"/>
          </a:p>
          <a:p>
            <a:pPr algn="ctr" fontAlgn="base">
              <a:spcBef>
                <a:spcPct val="0"/>
              </a:spcBef>
              <a:spcAft>
                <a:spcPct val="0"/>
              </a:spcAft>
            </a:pPr>
            <a:endParaRPr lang="en-IN" sz="1400" b="1" u="sng" dirty="0" smtClean="0"/>
          </a:p>
          <a:p>
            <a:pPr algn="ctr" fontAlgn="base">
              <a:spcBef>
                <a:spcPct val="0"/>
              </a:spcBef>
              <a:spcAft>
                <a:spcPct val="0"/>
              </a:spcAft>
            </a:pPr>
            <a:endParaRPr lang="en-US" sz="1400" dirty="0" smtClean="0"/>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400" b="1" i="0" u="sng"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lang="en-IN" sz="1400" b="1" u="sng" dirty="0" smtClean="0">
              <a:latin typeface="Times New Roman" pitchFamily="18" charset="0"/>
              <a:cs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
          <p:cNvSpPr>
            <a:spLocks noChangeArrowheads="1"/>
          </p:cNvSpPr>
          <p:nvPr/>
        </p:nvSpPr>
        <p:spPr bwMode="auto">
          <a:xfrm>
            <a:off x="152400" y="838200"/>
            <a:ext cx="6705600" cy="618630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sng"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CHAPTER 3</a:t>
            </a:r>
            <a:endParaRPr kumimoji="0" lang="en-US" sz="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1" i="0" u="sng"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PROBLEM STATEMENT</a:t>
            </a:r>
          </a:p>
          <a:p>
            <a:pPr marL="0" marR="0" lvl="0" indent="0" algn="ctr" defTabSz="914400" rtl="0" eaLnBrk="0" fontAlgn="base" latinLnBrk="0" hangingPunct="0">
              <a:lnSpc>
                <a:spcPct val="100000"/>
              </a:lnSpc>
              <a:spcBef>
                <a:spcPct val="0"/>
              </a:spcBef>
              <a:spcAft>
                <a:spcPct val="0"/>
              </a:spcAft>
              <a:buClrTx/>
              <a:buSzTx/>
              <a:buFontTx/>
              <a:buNone/>
              <a:tabLst/>
            </a:pPr>
            <a:endParaRPr lang="en-IN" sz="1400" b="1" u="sng" dirty="0" smtClean="0">
              <a:latin typeface="Times New Roman" pitchFamily="18" charset="0"/>
              <a:ea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IN" sz="1400" b="1" i="0" u="sng"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lang="en-IN" sz="1400" b="1" u="sng" dirty="0" smtClean="0">
              <a:latin typeface="Times New Roman" pitchFamily="18" charset="0"/>
              <a:ea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IN" sz="1400" b="1" i="0" u="sng"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r>
              <a:rPr lang="en-US" sz="1400" b="1" dirty="0" smtClean="0"/>
              <a:t>Trying to predict the stock market is an enticing prospect to data scientists motivated not so much as a desire for material gain, but for the </a:t>
            </a:r>
            <a:r>
              <a:rPr lang="en-US" sz="1400" b="1" dirty="0" err="1" smtClean="0"/>
              <a:t>challenge.We</a:t>
            </a:r>
            <a:r>
              <a:rPr lang="en-US" sz="1400" b="1" dirty="0" smtClean="0"/>
              <a:t> see the daily up and downs of the market and imagine there must be patterns we, or our models, can learn in order to beat all those day traders with business degrees.</a:t>
            </a:r>
            <a:endParaRPr lang="en-US" sz="1400" dirty="0" smtClean="0"/>
          </a:p>
          <a:p>
            <a:r>
              <a:rPr lang="en-US" sz="1400" b="1" dirty="0" smtClean="0"/>
              <a:t>Naturally, when I started using additive models for time series prediction, I had to test the method in the proving ground of the stock market with </a:t>
            </a:r>
            <a:r>
              <a:rPr lang="en-US" sz="1400" b="1" dirty="0" err="1" smtClean="0"/>
              <a:t>simulat&amp;d</a:t>
            </a:r>
            <a:r>
              <a:rPr lang="en-US" sz="1400" b="1" dirty="0" smtClean="0"/>
              <a:t> funds. Inevitably, I joined the many others who have tried to beat the market on a day-to-day basis and failed.</a:t>
            </a:r>
            <a:endParaRPr lang="en-US" sz="1400" dirty="0" smtClean="0"/>
          </a:p>
          <a:p>
            <a:r>
              <a:rPr lang="en-US" sz="1400" b="1" dirty="0" smtClean="0"/>
              <a:t>However, in the process, I learned a ton of Python including object-oriented</a:t>
            </a:r>
            <a:endParaRPr lang="en-US" sz="1400" dirty="0" smtClean="0"/>
          </a:p>
          <a:p>
            <a:r>
              <a:rPr lang="en-US" sz="1400" b="1" dirty="0" smtClean="0"/>
              <a:t>'programming, data manipulation, modeling, and visualization. I also found out why we should avoid playing the daily stock market without losing a single dollar (all I can say is play the long game)!</a:t>
            </a:r>
            <a:endParaRPr lang="en-US" sz="1400" dirty="0" smtClean="0"/>
          </a:p>
          <a:p>
            <a:r>
              <a:rPr lang="en-US" sz="1400" dirty="0" smtClean="0"/>
              <a:t> </a:t>
            </a:r>
          </a:p>
          <a:p>
            <a:r>
              <a:rPr lang="en-US" sz="1400" b="1" dirty="0" smtClean="0"/>
              <a:t> </a:t>
            </a:r>
            <a:endParaRPr lang="en-US" sz="1400" dirty="0" smtClean="0"/>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1400" b="1" i="0" u="sng"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lang="en-IN" sz="1400" b="1" u="sng" dirty="0" smtClean="0">
              <a:latin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IN" sz="1400" b="1" i="0" u="sng"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lang="en-IN" sz="1400" b="1" u="sng" dirty="0" smtClean="0">
              <a:latin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IN" sz="1400" b="1" i="0" u="sng"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1"/>
          <p:cNvSpPr>
            <a:spLocks noChangeArrowheads="1"/>
          </p:cNvSpPr>
          <p:nvPr/>
        </p:nvSpPr>
        <p:spPr bwMode="auto">
          <a:xfrm>
            <a:off x="0" y="533400"/>
            <a:ext cx="6858000" cy="372409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sng"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CHAPTER 4</a:t>
            </a:r>
            <a:endParaRPr kumimoji="0" lang="en-US" sz="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1" i="0" u="sng"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PROPOSED SOLUTION</a:t>
            </a:r>
          </a:p>
          <a:p>
            <a:pPr marL="0" marR="0" lvl="0" indent="0" algn="ctr" defTabSz="914400" rtl="0" eaLnBrk="0" fontAlgn="base" latinLnBrk="0" hangingPunct="0">
              <a:lnSpc>
                <a:spcPct val="100000"/>
              </a:lnSpc>
              <a:spcBef>
                <a:spcPct val="0"/>
              </a:spcBef>
              <a:spcAft>
                <a:spcPct val="0"/>
              </a:spcAft>
              <a:buClrTx/>
              <a:buSzTx/>
              <a:buFontTx/>
              <a:buNone/>
              <a:tabLst/>
            </a:pPr>
            <a:endParaRPr lang="en-IN" sz="1400" b="1" u="sng" dirty="0" smtClean="0">
              <a:latin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IN" sz="1400" b="1" i="0" u="sng" strike="noStrike" cap="none" normalizeH="0" baseline="0" dirty="0" smtClean="0">
              <a:ln>
                <a:noFill/>
              </a:ln>
              <a:solidFill>
                <a:schemeClr val="tx1"/>
              </a:solidFill>
              <a:effectLst/>
              <a:latin typeface="Times New Roman" pitchFamily="18" charset="0"/>
              <a:cs typeface="Times New Roman" pitchFamily="18" charset="0"/>
            </a:endParaRPr>
          </a:p>
          <a:p>
            <a:r>
              <a:rPr lang="en-US" b="1" dirty="0" smtClean="0"/>
              <a:t>We have chosen the data from 2010-2019 and then divided the data set in two part training &amp; testing. According to the code, training part to be 70% &amp; testing part to be 30% and therefore our final prediction will be on testing part only and plot simple graph which will be showing the predicted values and the actual values.</a:t>
            </a:r>
            <a:endParaRPr lang="en-US" dirty="0" smtClean="0"/>
          </a:p>
          <a:p>
            <a:r>
              <a:rPr lang="en-US" b="1" dirty="0" smtClean="0"/>
              <a:t>By this we can have simple description  of the predicted values between 2010-2019.</a:t>
            </a:r>
            <a:endParaRPr lang="en-US" dirty="0" smtClean="0"/>
          </a:p>
          <a:p>
            <a:r>
              <a:rPr lang="en-US" b="1" dirty="0" smtClean="0"/>
              <a:t> </a:t>
            </a:r>
            <a:endParaRPr lang="en-US" dirty="0" smtClean="0"/>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ransition>
    <p:fad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74</TotalTime>
  <Words>1469</Words>
  <Application>Microsoft Office PowerPoint</Application>
  <PresentationFormat>On-screen Show (4:3)</PresentationFormat>
  <Paragraphs>197</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Concourse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SOUMYADEEP</dc:creator>
  <cp:lastModifiedBy>SOUMYADEEP</cp:lastModifiedBy>
  <cp:revision>14</cp:revision>
  <dcterms:created xsi:type="dcterms:W3CDTF">2006-08-16T00:00:00Z</dcterms:created>
  <dcterms:modified xsi:type="dcterms:W3CDTF">2022-11-11T06:58:35Z</dcterms:modified>
</cp:coreProperties>
</file>