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74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4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5"/>
    <a:srgbClr val="EB8F43"/>
    <a:srgbClr val="EA8F44"/>
    <a:srgbClr val="50EE44"/>
    <a:srgbClr val="F4E90C"/>
    <a:srgbClr val="06C0FA"/>
    <a:srgbClr val="FD3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8" autoAdjust="0"/>
    <p:restoredTop sz="97700"/>
  </p:normalViewPr>
  <p:slideViewPr>
    <p:cSldViewPr snapToGrid="0">
      <p:cViewPr varScale="1">
        <p:scale>
          <a:sx n="205" d="100"/>
          <a:sy n="205" d="100"/>
        </p:scale>
        <p:origin x="2040" y="176"/>
      </p:cViewPr>
      <p:guideLst>
        <p:guide orient="horz" pos="2160"/>
        <p:guide pos="14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7C90B6-37D0-42EB-87F3-28D63CAD7A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30E7AEED-035E-44D2-B78B-FAF103FA24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solidFill>
                <a:schemeClr val="bg1"/>
              </a:solidFill>
            </a:rPr>
            <a:t>Tax filing for clients in an effective and Time-saving manner</a:t>
          </a:r>
        </a:p>
      </dgm:t>
    </dgm:pt>
    <dgm:pt modelId="{5BD1CED1-A0BC-4A38-B7C2-DBD836C5E766}" type="parTrans" cxnId="{04F27D61-2210-4552-841B-A60F1737E9E1}">
      <dgm:prSet/>
      <dgm:spPr/>
      <dgm:t>
        <a:bodyPr/>
        <a:lstStyle/>
        <a:p>
          <a:endParaRPr lang="en-US"/>
        </a:p>
      </dgm:t>
    </dgm:pt>
    <dgm:pt modelId="{5E5A5A36-AC47-42B0-8CF8-384FF9A67142}" type="sibTrans" cxnId="{04F27D61-2210-4552-841B-A60F1737E9E1}">
      <dgm:prSet/>
      <dgm:spPr/>
      <dgm:t>
        <a:bodyPr/>
        <a:lstStyle/>
        <a:p>
          <a:endParaRPr lang="en-US"/>
        </a:p>
      </dgm:t>
    </dgm:pt>
    <dgm:pt modelId="{8DED07FD-D1AC-4466-9607-9887EADCB7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solidFill>
                <a:schemeClr val="bg1"/>
              </a:solidFill>
            </a:rPr>
            <a:t>Prevent clients from excess tax filing</a:t>
          </a:r>
        </a:p>
      </dgm:t>
    </dgm:pt>
    <dgm:pt modelId="{A46F45B3-D094-4905-A370-9AA2537EC957}" type="parTrans" cxnId="{D4A72B6F-CE1F-4E14-A0B1-70957EA8DBCA}">
      <dgm:prSet/>
      <dgm:spPr/>
      <dgm:t>
        <a:bodyPr/>
        <a:lstStyle/>
        <a:p>
          <a:endParaRPr lang="en-US"/>
        </a:p>
      </dgm:t>
    </dgm:pt>
    <dgm:pt modelId="{9417679C-0370-4212-B944-D0263FFF017F}" type="sibTrans" cxnId="{D4A72B6F-CE1F-4E14-A0B1-70957EA8DBCA}">
      <dgm:prSet/>
      <dgm:spPr/>
      <dgm:t>
        <a:bodyPr/>
        <a:lstStyle/>
        <a:p>
          <a:endParaRPr lang="en-US"/>
        </a:p>
      </dgm:t>
    </dgm:pt>
    <dgm:pt modelId="{281F054D-D30C-43A6-8BA9-59B52A3F3D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solidFill>
                <a:schemeClr val="bg1"/>
              </a:solidFill>
            </a:rPr>
            <a:t>Reducing tax overheads YOY for our clients</a:t>
          </a:r>
        </a:p>
      </dgm:t>
    </dgm:pt>
    <dgm:pt modelId="{2B202810-19C9-4619-B454-0628E8D7DBC2}" type="parTrans" cxnId="{E12FFD61-12C3-469A-BD38-A191C2B9D3B4}">
      <dgm:prSet/>
      <dgm:spPr/>
      <dgm:t>
        <a:bodyPr/>
        <a:lstStyle/>
        <a:p>
          <a:endParaRPr lang="en-US"/>
        </a:p>
      </dgm:t>
    </dgm:pt>
    <dgm:pt modelId="{581D7078-013F-4EA8-9D70-648A40D64B25}" type="sibTrans" cxnId="{E12FFD61-12C3-469A-BD38-A191C2B9D3B4}">
      <dgm:prSet/>
      <dgm:spPr/>
      <dgm:t>
        <a:bodyPr/>
        <a:lstStyle/>
        <a:p>
          <a:endParaRPr lang="en-US"/>
        </a:p>
      </dgm:t>
    </dgm:pt>
    <dgm:pt modelId="{8111F19A-1A2E-4C2F-82D6-EC1AE86708A0}" type="pres">
      <dgm:prSet presAssocID="{287C90B6-37D0-42EB-87F3-28D63CAD7A86}" presName="root" presStyleCnt="0">
        <dgm:presLayoutVars>
          <dgm:dir/>
          <dgm:resizeHandles val="exact"/>
        </dgm:presLayoutVars>
      </dgm:prSet>
      <dgm:spPr/>
    </dgm:pt>
    <dgm:pt modelId="{CB0AC095-2CB9-4A2B-A898-2D83C22B13EC}" type="pres">
      <dgm:prSet presAssocID="{30E7AEED-035E-44D2-B78B-FAF103FA24B7}" presName="compNode" presStyleCnt="0"/>
      <dgm:spPr/>
    </dgm:pt>
    <dgm:pt modelId="{15FFC5C8-562A-4B9D-9770-DF9E7BB46530}" type="pres">
      <dgm:prSet presAssocID="{30E7AEED-035E-44D2-B78B-FAF103FA24B7}" presName="iconBgRect" presStyleLbl="bgShp" presStyleIdx="0" presStyleCnt="3"/>
      <dgm:spPr/>
    </dgm:pt>
    <dgm:pt modelId="{40EB3F73-D2DA-4D35-A84B-A1AB381493E1}" type="pres">
      <dgm:prSet presAssocID="{30E7AEED-035E-44D2-B78B-FAF103FA24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F7734DA-0C04-4BEE-A480-4490190B6E4C}" type="pres">
      <dgm:prSet presAssocID="{30E7AEED-035E-44D2-B78B-FAF103FA24B7}" presName="spaceRect" presStyleCnt="0"/>
      <dgm:spPr/>
    </dgm:pt>
    <dgm:pt modelId="{1210314B-8CAC-4A17-A3D0-9ED375302AF2}" type="pres">
      <dgm:prSet presAssocID="{30E7AEED-035E-44D2-B78B-FAF103FA24B7}" presName="textRect" presStyleLbl="revTx" presStyleIdx="0" presStyleCnt="3">
        <dgm:presLayoutVars>
          <dgm:chMax val="1"/>
          <dgm:chPref val="1"/>
        </dgm:presLayoutVars>
      </dgm:prSet>
      <dgm:spPr/>
    </dgm:pt>
    <dgm:pt modelId="{DEDC0276-FDD3-4C9E-A79B-7CB814A79503}" type="pres">
      <dgm:prSet presAssocID="{5E5A5A36-AC47-42B0-8CF8-384FF9A67142}" presName="sibTrans" presStyleCnt="0"/>
      <dgm:spPr/>
    </dgm:pt>
    <dgm:pt modelId="{5901D776-5092-4522-8446-06CFE197912D}" type="pres">
      <dgm:prSet presAssocID="{8DED07FD-D1AC-4466-9607-9887EADCB7B5}" presName="compNode" presStyleCnt="0"/>
      <dgm:spPr/>
    </dgm:pt>
    <dgm:pt modelId="{83CBF276-D026-48D9-BA6C-645AD107EEF2}" type="pres">
      <dgm:prSet presAssocID="{8DED07FD-D1AC-4466-9607-9887EADCB7B5}" presName="iconBgRect" presStyleLbl="bgShp" presStyleIdx="1" presStyleCnt="3"/>
      <dgm:spPr/>
    </dgm:pt>
    <dgm:pt modelId="{45898650-6E43-4D52-A7DD-4CDC28CCAF00}" type="pres">
      <dgm:prSet presAssocID="{8DED07FD-D1AC-4466-9607-9887EADCB7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0537BFA-86D8-4548-AC50-7342A9E0F9E4}" type="pres">
      <dgm:prSet presAssocID="{8DED07FD-D1AC-4466-9607-9887EADCB7B5}" presName="spaceRect" presStyleCnt="0"/>
      <dgm:spPr/>
    </dgm:pt>
    <dgm:pt modelId="{1B5A4427-760C-479C-9FAC-FED6450A061B}" type="pres">
      <dgm:prSet presAssocID="{8DED07FD-D1AC-4466-9607-9887EADCB7B5}" presName="textRect" presStyleLbl="revTx" presStyleIdx="1" presStyleCnt="3">
        <dgm:presLayoutVars>
          <dgm:chMax val="1"/>
          <dgm:chPref val="1"/>
        </dgm:presLayoutVars>
      </dgm:prSet>
      <dgm:spPr/>
    </dgm:pt>
    <dgm:pt modelId="{0E6253E5-B954-43AF-A53E-95CA182F67ED}" type="pres">
      <dgm:prSet presAssocID="{9417679C-0370-4212-B944-D0263FFF017F}" presName="sibTrans" presStyleCnt="0"/>
      <dgm:spPr/>
    </dgm:pt>
    <dgm:pt modelId="{E314BA7C-778D-48AA-B004-C596A6FF2AC3}" type="pres">
      <dgm:prSet presAssocID="{281F054D-D30C-43A6-8BA9-59B52A3F3D52}" presName="compNode" presStyleCnt="0"/>
      <dgm:spPr/>
    </dgm:pt>
    <dgm:pt modelId="{4F103333-7185-4392-A333-09C2545C501C}" type="pres">
      <dgm:prSet presAssocID="{281F054D-D30C-43A6-8BA9-59B52A3F3D52}" presName="iconBgRect" presStyleLbl="bgShp" presStyleIdx="2" presStyleCnt="3"/>
      <dgm:spPr/>
    </dgm:pt>
    <dgm:pt modelId="{981D8342-669B-4DEB-89E4-3FF7DCE0D791}" type="pres">
      <dgm:prSet presAssocID="{281F054D-D30C-43A6-8BA9-59B52A3F3D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C73520D-AB12-4738-8764-D54521474D88}" type="pres">
      <dgm:prSet presAssocID="{281F054D-D30C-43A6-8BA9-59B52A3F3D52}" presName="spaceRect" presStyleCnt="0"/>
      <dgm:spPr/>
    </dgm:pt>
    <dgm:pt modelId="{C20ACC7C-CB20-4675-8ED3-E1C518BCD629}" type="pres">
      <dgm:prSet presAssocID="{281F054D-D30C-43A6-8BA9-59B52A3F3D5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F8B6E5E-1015-CD4A-9DF7-9031A911E4F3}" type="presOf" srcId="{287C90B6-37D0-42EB-87F3-28D63CAD7A86}" destId="{8111F19A-1A2E-4C2F-82D6-EC1AE86708A0}" srcOrd="0" destOrd="0" presId="urn:microsoft.com/office/officeart/2018/5/layout/IconCircleLabelList"/>
    <dgm:cxn modelId="{04F27D61-2210-4552-841B-A60F1737E9E1}" srcId="{287C90B6-37D0-42EB-87F3-28D63CAD7A86}" destId="{30E7AEED-035E-44D2-B78B-FAF103FA24B7}" srcOrd="0" destOrd="0" parTransId="{5BD1CED1-A0BC-4A38-B7C2-DBD836C5E766}" sibTransId="{5E5A5A36-AC47-42B0-8CF8-384FF9A67142}"/>
    <dgm:cxn modelId="{E12FFD61-12C3-469A-BD38-A191C2B9D3B4}" srcId="{287C90B6-37D0-42EB-87F3-28D63CAD7A86}" destId="{281F054D-D30C-43A6-8BA9-59B52A3F3D52}" srcOrd="2" destOrd="0" parTransId="{2B202810-19C9-4619-B454-0628E8D7DBC2}" sibTransId="{581D7078-013F-4EA8-9D70-648A40D64B25}"/>
    <dgm:cxn modelId="{4A60DA6E-D8CD-A140-B7AC-972B384ACB04}" type="presOf" srcId="{8DED07FD-D1AC-4466-9607-9887EADCB7B5}" destId="{1B5A4427-760C-479C-9FAC-FED6450A061B}" srcOrd="0" destOrd="0" presId="urn:microsoft.com/office/officeart/2018/5/layout/IconCircleLabelList"/>
    <dgm:cxn modelId="{D4A72B6F-CE1F-4E14-A0B1-70957EA8DBCA}" srcId="{287C90B6-37D0-42EB-87F3-28D63CAD7A86}" destId="{8DED07FD-D1AC-4466-9607-9887EADCB7B5}" srcOrd="1" destOrd="0" parTransId="{A46F45B3-D094-4905-A370-9AA2537EC957}" sibTransId="{9417679C-0370-4212-B944-D0263FFF017F}"/>
    <dgm:cxn modelId="{CC747099-5F38-5B48-9969-F8A8BFDE3D50}" type="presOf" srcId="{30E7AEED-035E-44D2-B78B-FAF103FA24B7}" destId="{1210314B-8CAC-4A17-A3D0-9ED375302AF2}" srcOrd="0" destOrd="0" presId="urn:microsoft.com/office/officeart/2018/5/layout/IconCircleLabelList"/>
    <dgm:cxn modelId="{27CBA5A6-15D6-AC47-8F75-69E0D665DFA7}" type="presOf" srcId="{281F054D-D30C-43A6-8BA9-59B52A3F3D52}" destId="{C20ACC7C-CB20-4675-8ED3-E1C518BCD629}" srcOrd="0" destOrd="0" presId="urn:microsoft.com/office/officeart/2018/5/layout/IconCircleLabelList"/>
    <dgm:cxn modelId="{60B841AB-6CA7-DB49-AC05-B57D0330C93B}" type="presParOf" srcId="{8111F19A-1A2E-4C2F-82D6-EC1AE86708A0}" destId="{CB0AC095-2CB9-4A2B-A898-2D83C22B13EC}" srcOrd="0" destOrd="0" presId="urn:microsoft.com/office/officeart/2018/5/layout/IconCircleLabelList"/>
    <dgm:cxn modelId="{9B4B3DC1-5BA3-104E-BA54-5A555AB11565}" type="presParOf" srcId="{CB0AC095-2CB9-4A2B-A898-2D83C22B13EC}" destId="{15FFC5C8-562A-4B9D-9770-DF9E7BB46530}" srcOrd="0" destOrd="0" presId="urn:microsoft.com/office/officeart/2018/5/layout/IconCircleLabelList"/>
    <dgm:cxn modelId="{FD2D028D-1695-0649-9F73-693356149F50}" type="presParOf" srcId="{CB0AC095-2CB9-4A2B-A898-2D83C22B13EC}" destId="{40EB3F73-D2DA-4D35-A84B-A1AB381493E1}" srcOrd="1" destOrd="0" presId="urn:microsoft.com/office/officeart/2018/5/layout/IconCircleLabelList"/>
    <dgm:cxn modelId="{536D1D94-5AF1-4843-A562-B2608A26E988}" type="presParOf" srcId="{CB0AC095-2CB9-4A2B-A898-2D83C22B13EC}" destId="{1F7734DA-0C04-4BEE-A480-4490190B6E4C}" srcOrd="2" destOrd="0" presId="urn:microsoft.com/office/officeart/2018/5/layout/IconCircleLabelList"/>
    <dgm:cxn modelId="{160C2BFB-2C12-D34C-AE4C-D74E2FE33ED0}" type="presParOf" srcId="{CB0AC095-2CB9-4A2B-A898-2D83C22B13EC}" destId="{1210314B-8CAC-4A17-A3D0-9ED375302AF2}" srcOrd="3" destOrd="0" presId="urn:microsoft.com/office/officeart/2018/5/layout/IconCircleLabelList"/>
    <dgm:cxn modelId="{4BE5D32D-CAF5-524A-ADAF-5A4F943E46EF}" type="presParOf" srcId="{8111F19A-1A2E-4C2F-82D6-EC1AE86708A0}" destId="{DEDC0276-FDD3-4C9E-A79B-7CB814A79503}" srcOrd="1" destOrd="0" presId="urn:microsoft.com/office/officeart/2018/5/layout/IconCircleLabelList"/>
    <dgm:cxn modelId="{349E09C3-99A1-D34B-A53B-27660F5ED13D}" type="presParOf" srcId="{8111F19A-1A2E-4C2F-82D6-EC1AE86708A0}" destId="{5901D776-5092-4522-8446-06CFE197912D}" srcOrd="2" destOrd="0" presId="urn:microsoft.com/office/officeart/2018/5/layout/IconCircleLabelList"/>
    <dgm:cxn modelId="{1E467C75-F480-D249-BC0E-68FFA665831C}" type="presParOf" srcId="{5901D776-5092-4522-8446-06CFE197912D}" destId="{83CBF276-D026-48D9-BA6C-645AD107EEF2}" srcOrd="0" destOrd="0" presId="urn:microsoft.com/office/officeart/2018/5/layout/IconCircleLabelList"/>
    <dgm:cxn modelId="{D1501E53-4F56-D345-99C2-97B3EF0A2AB9}" type="presParOf" srcId="{5901D776-5092-4522-8446-06CFE197912D}" destId="{45898650-6E43-4D52-A7DD-4CDC28CCAF00}" srcOrd="1" destOrd="0" presId="urn:microsoft.com/office/officeart/2018/5/layout/IconCircleLabelList"/>
    <dgm:cxn modelId="{EDB87D0D-B079-3C48-8B99-A40ABEB2BC8A}" type="presParOf" srcId="{5901D776-5092-4522-8446-06CFE197912D}" destId="{00537BFA-86D8-4548-AC50-7342A9E0F9E4}" srcOrd="2" destOrd="0" presId="urn:microsoft.com/office/officeart/2018/5/layout/IconCircleLabelList"/>
    <dgm:cxn modelId="{335B650B-CB84-4549-93AC-A3CB2E29C787}" type="presParOf" srcId="{5901D776-5092-4522-8446-06CFE197912D}" destId="{1B5A4427-760C-479C-9FAC-FED6450A061B}" srcOrd="3" destOrd="0" presId="urn:microsoft.com/office/officeart/2018/5/layout/IconCircleLabelList"/>
    <dgm:cxn modelId="{0CB80F6E-E4F1-8A47-9450-52912E23F122}" type="presParOf" srcId="{8111F19A-1A2E-4C2F-82D6-EC1AE86708A0}" destId="{0E6253E5-B954-43AF-A53E-95CA182F67ED}" srcOrd="3" destOrd="0" presId="urn:microsoft.com/office/officeart/2018/5/layout/IconCircleLabelList"/>
    <dgm:cxn modelId="{9EC78185-CA97-B144-85F2-ECAEFD893E2B}" type="presParOf" srcId="{8111F19A-1A2E-4C2F-82D6-EC1AE86708A0}" destId="{E314BA7C-778D-48AA-B004-C596A6FF2AC3}" srcOrd="4" destOrd="0" presId="urn:microsoft.com/office/officeart/2018/5/layout/IconCircleLabelList"/>
    <dgm:cxn modelId="{07A1B86F-E6CF-8444-AE81-89B24DD13CAD}" type="presParOf" srcId="{E314BA7C-778D-48AA-B004-C596A6FF2AC3}" destId="{4F103333-7185-4392-A333-09C2545C501C}" srcOrd="0" destOrd="0" presId="urn:microsoft.com/office/officeart/2018/5/layout/IconCircleLabelList"/>
    <dgm:cxn modelId="{1C2ECB69-0BAC-BE46-80F8-BF4E7E9BEDF7}" type="presParOf" srcId="{E314BA7C-778D-48AA-B004-C596A6FF2AC3}" destId="{981D8342-669B-4DEB-89E4-3FF7DCE0D791}" srcOrd="1" destOrd="0" presId="urn:microsoft.com/office/officeart/2018/5/layout/IconCircleLabelList"/>
    <dgm:cxn modelId="{58D0286F-C18A-BD49-8F34-48D97A35E02E}" type="presParOf" srcId="{E314BA7C-778D-48AA-B004-C596A6FF2AC3}" destId="{4C73520D-AB12-4738-8764-D54521474D88}" srcOrd="2" destOrd="0" presId="urn:microsoft.com/office/officeart/2018/5/layout/IconCircleLabelList"/>
    <dgm:cxn modelId="{B6129FE9-71DB-6643-8547-21D20BE55DBA}" type="presParOf" srcId="{E314BA7C-778D-48AA-B004-C596A6FF2AC3}" destId="{C20ACC7C-CB20-4675-8ED3-E1C518BCD62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3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FC5C8-562A-4B9D-9770-DF9E7BB46530}">
      <dsp:nvSpPr>
        <dsp:cNvPr id="0" name=""/>
        <dsp:cNvSpPr/>
      </dsp:nvSpPr>
      <dsp:spPr>
        <a:xfrm>
          <a:off x="401773" y="279476"/>
          <a:ext cx="1200937" cy="1200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B3F73-D2DA-4D35-A84B-A1AB381493E1}">
      <dsp:nvSpPr>
        <dsp:cNvPr id="0" name=""/>
        <dsp:cNvSpPr/>
      </dsp:nvSpPr>
      <dsp:spPr>
        <a:xfrm>
          <a:off x="657711" y="535414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0314B-8CAC-4A17-A3D0-9ED375302AF2}">
      <dsp:nvSpPr>
        <dsp:cNvPr id="0" name=""/>
        <dsp:cNvSpPr/>
      </dsp:nvSpPr>
      <dsp:spPr>
        <a:xfrm>
          <a:off x="17867" y="1854477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>
              <a:solidFill>
                <a:schemeClr val="bg1"/>
              </a:solidFill>
            </a:rPr>
            <a:t>Tax filing for clients in an effective and Time-saving manner</a:t>
          </a:r>
        </a:p>
      </dsp:txBody>
      <dsp:txXfrm>
        <a:off x="17867" y="1854477"/>
        <a:ext cx="1968750" cy="720000"/>
      </dsp:txXfrm>
    </dsp:sp>
    <dsp:sp modelId="{83CBF276-D026-48D9-BA6C-645AD107EEF2}">
      <dsp:nvSpPr>
        <dsp:cNvPr id="0" name=""/>
        <dsp:cNvSpPr/>
      </dsp:nvSpPr>
      <dsp:spPr>
        <a:xfrm>
          <a:off x="2715054" y="279476"/>
          <a:ext cx="1200937" cy="1200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98650-6E43-4D52-A7DD-4CDC28CCAF00}">
      <dsp:nvSpPr>
        <dsp:cNvPr id="0" name=""/>
        <dsp:cNvSpPr/>
      </dsp:nvSpPr>
      <dsp:spPr>
        <a:xfrm>
          <a:off x="2970992" y="535414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A4427-760C-479C-9FAC-FED6450A061B}">
      <dsp:nvSpPr>
        <dsp:cNvPr id="0" name=""/>
        <dsp:cNvSpPr/>
      </dsp:nvSpPr>
      <dsp:spPr>
        <a:xfrm>
          <a:off x="2331148" y="1854477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>
              <a:solidFill>
                <a:schemeClr val="bg1"/>
              </a:solidFill>
            </a:rPr>
            <a:t>Prevent clients from excess tax filing</a:t>
          </a:r>
        </a:p>
      </dsp:txBody>
      <dsp:txXfrm>
        <a:off x="2331148" y="1854477"/>
        <a:ext cx="1968750" cy="720000"/>
      </dsp:txXfrm>
    </dsp:sp>
    <dsp:sp modelId="{4F103333-7185-4392-A333-09C2545C501C}">
      <dsp:nvSpPr>
        <dsp:cNvPr id="0" name=""/>
        <dsp:cNvSpPr/>
      </dsp:nvSpPr>
      <dsp:spPr>
        <a:xfrm>
          <a:off x="5028335" y="279476"/>
          <a:ext cx="1200937" cy="1200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D8342-669B-4DEB-89E4-3FF7DCE0D791}">
      <dsp:nvSpPr>
        <dsp:cNvPr id="0" name=""/>
        <dsp:cNvSpPr/>
      </dsp:nvSpPr>
      <dsp:spPr>
        <a:xfrm>
          <a:off x="5284273" y="535414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ACC7C-CB20-4675-8ED3-E1C518BCD629}">
      <dsp:nvSpPr>
        <dsp:cNvPr id="0" name=""/>
        <dsp:cNvSpPr/>
      </dsp:nvSpPr>
      <dsp:spPr>
        <a:xfrm>
          <a:off x="4644429" y="1854477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>
              <a:solidFill>
                <a:schemeClr val="bg1"/>
              </a:solidFill>
            </a:rPr>
            <a:t>Reducing tax overheads YOY for our clients</a:t>
          </a:r>
        </a:p>
      </dsp:txBody>
      <dsp:txXfrm>
        <a:off x="4644429" y="1854477"/>
        <a:ext cx="19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3FEFB-D63D-EB4C-BE32-0D09982504F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01B08-4327-DF4C-9044-9BEE92936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6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01B08-4327-DF4C-9044-9BEE929368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9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01B08-4327-DF4C-9044-9BEE929368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01B08-4327-DF4C-9044-9BEE929368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1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01B08-4327-DF4C-9044-9BEE929368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42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01B08-4327-DF4C-9044-9BEE929368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32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01B08-4327-DF4C-9044-9BEE929368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9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01B08-4327-DF4C-9044-9BEE929368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8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01B08-4327-DF4C-9044-9BEE929368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89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01B08-4327-DF4C-9044-9BEE929368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ECB1-A00C-8BE2-BC67-2214A0E8D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41ACF-7A5F-D8E1-EB7B-1F788301B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ADFA8-D580-A1EF-D925-0DAFA32E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5F23-06A4-405C-AE15-5241E3B243D1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25C6D-93F7-C960-A7B2-A1F312E4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0A9D-9757-2AFA-5C5B-663E840F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6A38-841E-4B59-9D06-2D9BF821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78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C199-3522-46D9-C34E-E317907C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B68D7-90F8-E6FF-67E1-65C3792DA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2F59-58DC-6824-D12E-0142D7DE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5F23-06A4-405C-AE15-5241E3B243D1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3EFC-E5D3-4C6F-88FB-18852EA6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1A08E-2519-2767-3A0E-2347CCAA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6A38-841E-4B59-9D06-2D9BF821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6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CB545-CAE0-32F4-1C09-0888BCD95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F9681-B1D9-17BF-F666-4DF77DC6F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963D5-5A1D-B12E-DDD7-6639173C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5F23-06A4-405C-AE15-5241E3B243D1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6BF93-BCCF-A2B3-834F-06E625D5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5AC7-E567-7034-1576-7C17FC06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6A38-841E-4B59-9D06-2D9BF821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0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8D40-BF35-A91F-D033-26C80993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77EAF-9753-CA23-4D9B-44A0CD56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E9F55-1C7D-0B6C-BF95-5DC735B6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5F23-06A4-405C-AE15-5241E3B243D1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5CA77-1A5D-1E97-8E2E-51CF9B76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731F9-C5A5-8C07-C26D-2BFAAA31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6A38-841E-4B59-9D06-2D9BF821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19D0-403C-51F5-0E01-AFE08B37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12791-F7EF-9E1F-8645-070D37E5C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12B15-F391-EA47-78C4-93478ADD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5F23-06A4-405C-AE15-5241E3B243D1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26162-241E-7942-E5EF-8D395FA0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48817-1E46-A2FF-FA67-8ED7D89A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6A38-841E-4B59-9D06-2D9BF821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83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A395-4221-9F5B-AF0C-38929CAF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4443-BEE0-E5D2-BFD2-43CD0717B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34EAD-133D-032C-0926-CC574DF2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B6E79-74F9-04FA-8448-DF21EA96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5F23-06A4-405C-AE15-5241E3B243D1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F2D51-54C3-A345-E558-0079B01E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7F442-6E7E-2E01-19C8-D38E5121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6A38-841E-4B59-9D06-2D9BF821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84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1FD4-E430-8201-8B39-73ECDCB5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C9243-7ED3-47A1-F8ED-5524384D7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E5B9C-848F-7F89-94D8-524023DEE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9FFD7-5264-AABC-3666-0DFEC7289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278B3-9B4A-579B-1F00-DBB960D7A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AF14A-93E9-037C-63F6-E770C696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5F23-06A4-405C-AE15-5241E3B243D1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65C55-F6E0-5A42-B817-17E9EFF8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07E78-2A7E-FB0D-D10A-29616E66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6A38-841E-4B59-9D06-2D9BF821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68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A301-0E77-6BD0-8A7C-D64A0967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3213B-D77F-5FD0-95B2-11428B37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5F23-06A4-405C-AE15-5241E3B243D1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2BC99-3AE0-AA6D-BAD4-F5FD95BF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0EE0A-32F0-2A4B-951D-F0CAF2A9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6A38-841E-4B59-9D06-2D9BF821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16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34B7A-0226-EB5D-0596-345C08CB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5F23-06A4-405C-AE15-5241E3B243D1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769DC-4C56-2F92-5E38-0A237F58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6F1AF-D5FB-BF80-D6FA-4BF07F66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6A38-841E-4B59-9D06-2D9BF821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20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FAC8-F20F-0280-DCB8-2C381E52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10D9-4B05-2A3C-BC2A-ACA4F4933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CBF42-B643-AA71-662A-21A997B98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76522-5AE9-B42F-80AA-CAC45459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5F23-06A4-405C-AE15-5241E3B243D1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A9EE6-158F-BE05-CD33-D65DB0B0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45382-BF5F-CBDA-A89F-AD1711E7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6A38-841E-4B59-9D06-2D9BF821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31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6CF8-03F6-087D-4B2D-3C60A254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EC305-9710-45AE-5143-F14E0288E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C04C4-BF3C-E472-C810-5A7818995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F1A39-5A44-BFD6-01E6-A29436FD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5F23-06A4-405C-AE15-5241E3B243D1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ECE65-50F4-E5B9-F52A-9A43C34E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E3711-0513-B029-D0F5-F82D3A82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6A38-841E-4B59-9D06-2D9BF821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78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D5EB4-5419-CEB9-4CB1-BEBAADDD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23571-FA43-16F3-79C9-9E38151AC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500E4-C0EC-48E5-A324-CFF607335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C5F23-06A4-405C-AE15-5241E3B243D1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D3231-B93F-9D16-2EB9-CF05D5AF5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7289F-2B60-4666-092B-C9F04127D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6A38-841E-4B59-9D06-2D9BF821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62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image" Target="../media/image12.sv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4.svg"/><Relationship Id="rId7" Type="http://schemas.openxmlformats.org/officeDocument/2006/relationships/slide" Target="slide1.xml"/><Relationship Id="rId12" Type="http://schemas.openxmlformats.org/officeDocument/2006/relationships/image" Target="../media/image8.svg"/><Relationship Id="rId17" Type="http://schemas.openxmlformats.org/officeDocument/2006/relationships/image" Target="../media/image11.png"/><Relationship Id="rId25" Type="http://schemas.openxmlformats.org/officeDocument/2006/relationships/slide" Target="slide3.xml"/><Relationship Id="rId2" Type="http://schemas.openxmlformats.org/officeDocument/2006/relationships/notesSlide" Target="../notesSlides/notesSlide2.xml"/><Relationship Id="rId16" Type="http://schemas.openxmlformats.org/officeDocument/2006/relationships/slide" Target="slide5.xml"/><Relationship Id="rId20" Type="http://schemas.openxmlformats.org/officeDocument/2006/relationships/image" Target="../media/image13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24" Type="http://schemas.openxmlformats.org/officeDocument/2006/relationships/image" Target="../media/image16.sv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5.png"/><Relationship Id="rId28" Type="http://schemas.openxmlformats.org/officeDocument/2006/relationships/slide" Target="slide9.xml"/><Relationship Id="rId10" Type="http://schemas.openxmlformats.org/officeDocument/2006/relationships/slide" Target="slide6.xml"/><Relationship Id="rId19" Type="http://schemas.openxmlformats.org/officeDocument/2006/relationships/slide" Target="slide4.xml"/><Relationship Id="rId4" Type="http://schemas.openxmlformats.org/officeDocument/2006/relationships/image" Target="../media/image2.svg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slide" Target="slide8.xml"/><Relationship Id="rId27" Type="http://schemas.openxmlformats.org/officeDocument/2006/relationships/image" Target="../media/image18.svg"/><Relationship Id="rId30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slide" Target="slide7.xml"/><Relationship Id="rId18" Type="http://schemas.openxmlformats.org/officeDocument/2006/relationships/image" Target="../media/image12.sv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4.svg"/><Relationship Id="rId34" Type="http://schemas.openxmlformats.org/officeDocument/2006/relationships/diagramColors" Target="../diagrams/colors1.xml"/><Relationship Id="rId7" Type="http://schemas.openxmlformats.org/officeDocument/2006/relationships/slide" Target="slide1.xml"/><Relationship Id="rId12" Type="http://schemas.openxmlformats.org/officeDocument/2006/relationships/image" Target="../media/image8.svg"/><Relationship Id="rId17" Type="http://schemas.openxmlformats.org/officeDocument/2006/relationships/image" Target="../media/image11.png"/><Relationship Id="rId25" Type="http://schemas.openxmlformats.org/officeDocument/2006/relationships/slide" Target="slide3.xml"/><Relationship Id="rId33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6" Type="http://schemas.openxmlformats.org/officeDocument/2006/relationships/slide" Target="slide5.xml"/><Relationship Id="rId20" Type="http://schemas.openxmlformats.org/officeDocument/2006/relationships/image" Target="../media/image13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24" Type="http://schemas.openxmlformats.org/officeDocument/2006/relationships/image" Target="../media/image16.svg"/><Relationship Id="rId32" Type="http://schemas.openxmlformats.org/officeDocument/2006/relationships/diagramLayout" Target="../diagrams/layout1.xml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5.png"/><Relationship Id="rId28" Type="http://schemas.openxmlformats.org/officeDocument/2006/relationships/slide" Target="slide9.xml"/><Relationship Id="rId10" Type="http://schemas.openxmlformats.org/officeDocument/2006/relationships/slide" Target="slide6.xml"/><Relationship Id="rId19" Type="http://schemas.openxmlformats.org/officeDocument/2006/relationships/slide" Target="slide4.xml"/><Relationship Id="rId31" Type="http://schemas.openxmlformats.org/officeDocument/2006/relationships/diagramData" Target="../diagrams/data1.xml"/><Relationship Id="rId4" Type="http://schemas.openxmlformats.org/officeDocument/2006/relationships/image" Target="../media/image2.svg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slide" Target="slide8.xml"/><Relationship Id="rId27" Type="http://schemas.openxmlformats.org/officeDocument/2006/relationships/image" Target="../media/image18.svg"/><Relationship Id="rId30" Type="http://schemas.openxmlformats.org/officeDocument/2006/relationships/image" Target="../media/image20.svg"/><Relationship Id="rId35" Type="http://schemas.microsoft.com/office/2007/relationships/diagramDrawing" Target="../diagrams/drawing1.xml"/><Relationship Id="rId8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image" Target="../media/image12.sv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4.svg"/><Relationship Id="rId7" Type="http://schemas.openxmlformats.org/officeDocument/2006/relationships/slide" Target="slide1.xml"/><Relationship Id="rId12" Type="http://schemas.openxmlformats.org/officeDocument/2006/relationships/image" Target="../media/image8.svg"/><Relationship Id="rId17" Type="http://schemas.openxmlformats.org/officeDocument/2006/relationships/image" Target="../media/image11.png"/><Relationship Id="rId25" Type="http://schemas.openxmlformats.org/officeDocument/2006/relationships/slide" Target="slide3.xml"/><Relationship Id="rId2" Type="http://schemas.openxmlformats.org/officeDocument/2006/relationships/notesSlide" Target="../notesSlides/notesSlide4.xml"/><Relationship Id="rId16" Type="http://schemas.openxmlformats.org/officeDocument/2006/relationships/slide" Target="slide5.xml"/><Relationship Id="rId20" Type="http://schemas.openxmlformats.org/officeDocument/2006/relationships/image" Target="../media/image13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24" Type="http://schemas.openxmlformats.org/officeDocument/2006/relationships/image" Target="../media/image16.sv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5.png"/><Relationship Id="rId28" Type="http://schemas.openxmlformats.org/officeDocument/2006/relationships/slide" Target="slide9.xml"/><Relationship Id="rId10" Type="http://schemas.openxmlformats.org/officeDocument/2006/relationships/slide" Target="slide6.xml"/><Relationship Id="rId19" Type="http://schemas.openxmlformats.org/officeDocument/2006/relationships/slide" Target="slide4.xml"/><Relationship Id="rId31" Type="http://schemas.openxmlformats.org/officeDocument/2006/relationships/image" Target="../media/image27.png"/><Relationship Id="rId4" Type="http://schemas.openxmlformats.org/officeDocument/2006/relationships/image" Target="../media/image2.svg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slide" Target="slide8.xml"/><Relationship Id="rId27" Type="http://schemas.openxmlformats.org/officeDocument/2006/relationships/image" Target="../media/image18.svg"/><Relationship Id="rId30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image" Target="../media/image12.sv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4.svg"/><Relationship Id="rId7" Type="http://schemas.openxmlformats.org/officeDocument/2006/relationships/slide" Target="slide1.xml"/><Relationship Id="rId12" Type="http://schemas.openxmlformats.org/officeDocument/2006/relationships/image" Target="../media/image8.svg"/><Relationship Id="rId17" Type="http://schemas.openxmlformats.org/officeDocument/2006/relationships/image" Target="../media/image11.png"/><Relationship Id="rId25" Type="http://schemas.openxmlformats.org/officeDocument/2006/relationships/slide" Target="slide3.xml"/><Relationship Id="rId2" Type="http://schemas.openxmlformats.org/officeDocument/2006/relationships/notesSlide" Target="../notesSlides/notesSlide5.xml"/><Relationship Id="rId16" Type="http://schemas.openxmlformats.org/officeDocument/2006/relationships/slide" Target="slide5.xml"/><Relationship Id="rId20" Type="http://schemas.openxmlformats.org/officeDocument/2006/relationships/image" Target="../media/image13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24" Type="http://schemas.openxmlformats.org/officeDocument/2006/relationships/image" Target="../media/image16.sv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5.png"/><Relationship Id="rId28" Type="http://schemas.openxmlformats.org/officeDocument/2006/relationships/slide" Target="slide9.xml"/><Relationship Id="rId10" Type="http://schemas.openxmlformats.org/officeDocument/2006/relationships/slide" Target="slide6.xml"/><Relationship Id="rId19" Type="http://schemas.openxmlformats.org/officeDocument/2006/relationships/slide" Target="slide4.xml"/><Relationship Id="rId4" Type="http://schemas.openxmlformats.org/officeDocument/2006/relationships/image" Target="../media/image2.svg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slide" Target="slide8.xml"/><Relationship Id="rId27" Type="http://schemas.openxmlformats.org/officeDocument/2006/relationships/image" Target="../media/image18.svg"/><Relationship Id="rId30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slide" Target="slide7.xml"/><Relationship Id="rId18" Type="http://schemas.openxmlformats.org/officeDocument/2006/relationships/image" Target="../media/image12.sv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4.svg"/><Relationship Id="rId34" Type="http://schemas.openxmlformats.org/officeDocument/2006/relationships/image" Target="../media/image31.svg"/><Relationship Id="rId7" Type="http://schemas.openxmlformats.org/officeDocument/2006/relationships/slide" Target="slide1.xml"/><Relationship Id="rId12" Type="http://schemas.openxmlformats.org/officeDocument/2006/relationships/image" Target="../media/image8.svg"/><Relationship Id="rId17" Type="http://schemas.openxmlformats.org/officeDocument/2006/relationships/image" Target="../media/image11.png"/><Relationship Id="rId25" Type="http://schemas.openxmlformats.org/officeDocument/2006/relationships/slide" Target="slide3.xml"/><Relationship Id="rId3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6" Type="http://schemas.openxmlformats.org/officeDocument/2006/relationships/slide" Target="slide5.xml"/><Relationship Id="rId20" Type="http://schemas.openxmlformats.org/officeDocument/2006/relationships/image" Target="../media/image13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24" Type="http://schemas.openxmlformats.org/officeDocument/2006/relationships/image" Target="../media/image16.svg"/><Relationship Id="rId32" Type="http://schemas.openxmlformats.org/officeDocument/2006/relationships/image" Target="../media/image29.sv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5.png"/><Relationship Id="rId28" Type="http://schemas.openxmlformats.org/officeDocument/2006/relationships/slide" Target="slide9.xml"/><Relationship Id="rId36" Type="http://schemas.openxmlformats.org/officeDocument/2006/relationships/image" Target="../media/image33.svg"/><Relationship Id="rId10" Type="http://schemas.openxmlformats.org/officeDocument/2006/relationships/slide" Target="slide6.xml"/><Relationship Id="rId19" Type="http://schemas.openxmlformats.org/officeDocument/2006/relationships/slide" Target="slide4.xml"/><Relationship Id="rId31" Type="http://schemas.openxmlformats.org/officeDocument/2006/relationships/image" Target="../media/image28.png"/><Relationship Id="rId4" Type="http://schemas.openxmlformats.org/officeDocument/2006/relationships/image" Target="../media/image2.svg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slide" Target="slide8.xml"/><Relationship Id="rId27" Type="http://schemas.openxmlformats.org/officeDocument/2006/relationships/image" Target="../media/image18.svg"/><Relationship Id="rId30" Type="http://schemas.openxmlformats.org/officeDocument/2006/relationships/image" Target="../media/image20.svg"/><Relationship Id="rId35" Type="http://schemas.openxmlformats.org/officeDocument/2006/relationships/image" Target="../media/image32.png"/><Relationship Id="rId8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image" Target="../media/image12.sv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4.svg"/><Relationship Id="rId7" Type="http://schemas.openxmlformats.org/officeDocument/2006/relationships/slide" Target="slide1.xml"/><Relationship Id="rId12" Type="http://schemas.openxmlformats.org/officeDocument/2006/relationships/image" Target="../media/image8.svg"/><Relationship Id="rId17" Type="http://schemas.openxmlformats.org/officeDocument/2006/relationships/image" Target="../media/image11.png"/><Relationship Id="rId25" Type="http://schemas.openxmlformats.org/officeDocument/2006/relationships/slide" Target="slide3.xml"/><Relationship Id="rId2" Type="http://schemas.openxmlformats.org/officeDocument/2006/relationships/notesSlide" Target="../notesSlides/notesSlide7.xml"/><Relationship Id="rId16" Type="http://schemas.openxmlformats.org/officeDocument/2006/relationships/slide" Target="slide5.xml"/><Relationship Id="rId20" Type="http://schemas.openxmlformats.org/officeDocument/2006/relationships/image" Target="../media/image13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24" Type="http://schemas.openxmlformats.org/officeDocument/2006/relationships/image" Target="../media/image16.sv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5.png"/><Relationship Id="rId28" Type="http://schemas.openxmlformats.org/officeDocument/2006/relationships/slide" Target="slide9.xml"/><Relationship Id="rId10" Type="http://schemas.openxmlformats.org/officeDocument/2006/relationships/slide" Target="slide6.xml"/><Relationship Id="rId19" Type="http://schemas.openxmlformats.org/officeDocument/2006/relationships/slide" Target="slide4.xml"/><Relationship Id="rId4" Type="http://schemas.openxmlformats.org/officeDocument/2006/relationships/image" Target="../media/image2.svg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slide" Target="slide8.xml"/><Relationship Id="rId27" Type="http://schemas.openxmlformats.org/officeDocument/2006/relationships/image" Target="../media/image18.svg"/><Relationship Id="rId30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image" Target="../media/image12.sv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4.svg"/><Relationship Id="rId7" Type="http://schemas.openxmlformats.org/officeDocument/2006/relationships/slide" Target="slide1.xml"/><Relationship Id="rId12" Type="http://schemas.openxmlformats.org/officeDocument/2006/relationships/image" Target="../media/image8.svg"/><Relationship Id="rId17" Type="http://schemas.openxmlformats.org/officeDocument/2006/relationships/image" Target="../media/image11.png"/><Relationship Id="rId25" Type="http://schemas.openxmlformats.org/officeDocument/2006/relationships/slide" Target="slide3.xml"/><Relationship Id="rId2" Type="http://schemas.openxmlformats.org/officeDocument/2006/relationships/notesSlide" Target="../notesSlides/notesSlide8.xml"/><Relationship Id="rId16" Type="http://schemas.openxmlformats.org/officeDocument/2006/relationships/slide" Target="slide5.xml"/><Relationship Id="rId20" Type="http://schemas.openxmlformats.org/officeDocument/2006/relationships/image" Target="../media/image13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24" Type="http://schemas.openxmlformats.org/officeDocument/2006/relationships/image" Target="../media/image16.sv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5.png"/><Relationship Id="rId28" Type="http://schemas.openxmlformats.org/officeDocument/2006/relationships/slide" Target="slide9.xml"/><Relationship Id="rId10" Type="http://schemas.openxmlformats.org/officeDocument/2006/relationships/slide" Target="slide6.xml"/><Relationship Id="rId19" Type="http://schemas.openxmlformats.org/officeDocument/2006/relationships/slide" Target="slide4.xml"/><Relationship Id="rId4" Type="http://schemas.openxmlformats.org/officeDocument/2006/relationships/image" Target="../media/image2.svg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slide" Target="slide8.xml"/><Relationship Id="rId27" Type="http://schemas.openxmlformats.org/officeDocument/2006/relationships/image" Target="../media/image18.svg"/><Relationship Id="rId30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image" Target="../media/image12.sv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4.svg"/><Relationship Id="rId7" Type="http://schemas.openxmlformats.org/officeDocument/2006/relationships/slide" Target="slide1.xml"/><Relationship Id="rId12" Type="http://schemas.openxmlformats.org/officeDocument/2006/relationships/image" Target="../media/image8.svg"/><Relationship Id="rId17" Type="http://schemas.openxmlformats.org/officeDocument/2006/relationships/image" Target="../media/image11.png"/><Relationship Id="rId25" Type="http://schemas.openxmlformats.org/officeDocument/2006/relationships/slide" Target="slide3.xml"/><Relationship Id="rId2" Type="http://schemas.openxmlformats.org/officeDocument/2006/relationships/notesSlide" Target="../notesSlides/notesSlide9.xml"/><Relationship Id="rId16" Type="http://schemas.openxmlformats.org/officeDocument/2006/relationships/slide" Target="slide5.xml"/><Relationship Id="rId20" Type="http://schemas.openxmlformats.org/officeDocument/2006/relationships/image" Target="../media/image13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24" Type="http://schemas.openxmlformats.org/officeDocument/2006/relationships/image" Target="../media/image16.sv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5.png"/><Relationship Id="rId28" Type="http://schemas.openxmlformats.org/officeDocument/2006/relationships/slide" Target="slide9.xml"/><Relationship Id="rId10" Type="http://schemas.openxmlformats.org/officeDocument/2006/relationships/slide" Target="slide6.xml"/><Relationship Id="rId19" Type="http://schemas.openxmlformats.org/officeDocument/2006/relationships/slide" Target="slide4.xml"/><Relationship Id="rId4" Type="http://schemas.openxmlformats.org/officeDocument/2006/relationships/image" Target="../media/image2.svg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slide" Target="slide8.xml"/><Relationship Id="rId27" Type="http://schemas.openxmlformats.org/officeDocument/2006/relationships/image" Target="../media/image18.svg"/><Relationship Id="rId30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E7BE022B-61B6-CE4A-A6CB-1A8DBE5116EF}"/>
              </a:ext>
            </a:extLst>
          </p:cNvPr>
          <p:cNvSpPr txBox="1"/>
          <p:nvPr/>
        </p:nvSpPr>
        <p:spPr>
          <a:xfrm>
            <a:off x="0" y="2291889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EA8F44"/>
                </a:solidFill>
                <a:latin typeface="Berlin Sans FB Demi" panose="020E0802020502020306" pitchFamily="34" charset="0"/>
              </a:rPr>
              <a:t>Tax </a:t>
            </a:r>
            <a:r>
              <a:rPr lang="en-US" sz="6600" b="1" dirty="0">
                <a:solidFill>
                  <a:srgbClr val="EA8F44"/>
                </a:solidFill>
                <a:latin typeface="Berlin Sans FB Demi" panose="020E0802020502020306" pitchFamily="34" charset="0"/>
              </a:rPr>
              <a:t>classification</a:t>
            </a:r>
            <a:r>
              <a:rPr lang="en-US" sz="8000" b="1" dirty="0">
                <a:solidFill>
                  <a:srgbClr val="EA8F44"/>
                </a:solidFill>
                <a:latin typeface="Berlin Sans FB Demi" panose="020E0802020502020306" pitchFamily="34" charset="0"/>
              </a:rPr>
              <a:t> using ML</a:t>
            </a:r>
            <a:endParaRPr lang="ru-RU" sz="8000" b="1" dirty="0">
              <a:solidFill>
                <a:srgbClr val="EA8F44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922255-E978-6357-2298-776D204AAE11}"/>
              </a:ext>
            </a:extLst>
          </p:cNvPr>
          <p:cNvSpPr txBox="1"/>
          <p:nvPr/>
        </p:nvSpPr>
        <p:spPr>
          <a:xfrm>
            <a:off x="3342089" y="3813734"/>
            <a:ext cx="610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Bahnschrift SemiLight Condensed" panose="020B0502040204020203" pitchFamily="34" charset="0"/>
                <a:cs typeface="Calibri" panose="020F0502020204030204" pitchFamily="34" charset="0"/>
              </a:rPr>
              <a:t>Utilizing Machine Learning for Tax Categorization</a:t>
            </a:r>
            <a:endParaRPr lang="ru-R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EFFFF8-0504-3BBA-895A-EEC310F03EDE}"/>
              </a:ext>
            </a:extLst>
          </p:cNvPr>
          <p:cNvSpPr txBox="1"/>
          <p:nvPr/>
        </p:nvSpPr>
        <p:spPr>
          <a:xfrm>
            <a:off x="9360391" y="6235508"/>
            <a:ext cx="2748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Bahnschrift SemiLight Condensed" panose="020B0502040204020203" pitchFamily="34" charset="0"/>
                <a:cs typeface="Calibri" panose="020F0502020204030204" pitchFamily="34" charset="0"/>
              </a:rPr>
              <a:t>Soumya Dasgupta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0710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BE022B-61B6-CE4A-A6CB-1A8DBE5116EF}"/>
              </a:ext>
            </a:extLst>
          </p:cNvPr>
          <p:cNvSpPr txBox="1"/>
          <p:nvPr/>
        </p:nvSpPr>
        <p:spPr>
          <a:xfrm>
            <a:off x="3784184" y="2470150"/>
            <a:ext cx="4620584" cy="1222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solidFill>
                  <a:srgbClr val="EA8F44"/>
                </a:solidFill>
                <a:latin typeface="Berlin Sans FB Demi" panose="020E0802020502020306" pitchFamily="34" charset="0"/>
                <a:cs typeface="ADLaM Display" panose="020100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200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 end circle">
            <a:extLst>
              <a:ext uri="{FF2B5EF4-FFF2-40B4-BE49-F238E27FC236}">
                <a16:creationId xmlns:a16="http://schemas.microsoft.com/office/drawing/2014/main" id="{10539AAD-0331-C92A-5961-F456B286320E}"/>
              </a:ext>
            </a:extLst>
          </p:cNvPr>
          <p:cNvSpPr/>
          <p:nvPr/>
        </p:nvSpPr>
        <p:spPr>
          <a:xfrm>
            <a:off x="932086" y="2044923"/>
            <a:ext cx="2768154" cy="2768154"/>
          </a:xfrm>
          <a:custGeom>
            <a:avLst/>
            <a:gdLst>
              <a:gd name="connsiteX0" fmla="*/ 1384077 w 2768154"/>
              <a:gd name="connsiteY0" fmla="*/ 727511 h 2768154"/>
              <a:gd name="connsiteX1" fmla="*/ 727511 w 2768154"/>
              <a:gd name="connsiteY1" fmla="*/ 1384077 h 2768154"/>
              <a:gd name="connsiteX2" fmla="*/ 1384077 w 2768154"/>
              <a:gd name="connsiteY2" fmla="*/ 2040643 h 2768154"/>
              <a:gd name="connsiteX3" fmla="*/ 2040643 w 2768154"/>
              <a:gd name="connsiteY3" fmla="*/ 1384077 h 2768154"/>
              <a:gd name="connsiteX4" fmla="*/ 1384077 w 2768154"/>
              <a:gd name="connsiteY4" fmla="*/ 727511 h 2768154"/>
              <a:gd name="connsiteX5" fmla="*/ 1384077 w 2768154"/>
              <a:gd name="connsiteY5" fmla="*/ 0 h 2768154"/>
              <a:gd name="connsiteX6" fmla="*/ 2768154 w 2768154"/>
              <a:gd name="connsiteY6" fmla="*/ 1384077 h 2768154"/>
              <a:gd name="connsiteX7" fmla="*/ 1384077 w 2768154"/>
              <a:gd name="connsiteY7" fmla="*/ 2768154 h 2768154"/>
              <a:gd name="connsiteX8" fmla="*/ 0 w 2768154"/>
              <a:gd name="connsiteY8" fmla="*/ 1384077 h 2768154"/>
              <a:gd name="connsiteX9" fmla="*/ 1384077 w 2768154"/>
              <a:gd name="connsiteY9" fmla="*/ 0 h 276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8154" h="2768154">
                <a:moveTo>
                  <a:pt x="1384077" y="727511"/>
                </a:moveTo>
                <a:cubicBezTo>
                  <a:pt x="1021466" y="727511"/>
                  <a:pt x="727511" y="1021466"/>
                  <a:pt x="727511" y="1384077"/>
                </a:cubicBezTo>
                <a:cubicBezTo>
                  <a:pt x="727511" y="1746688"/>
                  <a:pt x="1021466" y="2040643"/>
                  <a:pt x="1384077" y="2040643"/>
                </a:cubicBezTo>
                <a:cubicBezTo>
                  <a:pt x="1746688" y="2040643"/>
                  <a:pt x="2040643" y="1746688"/>
                  <a:pt x="2040643" y="1384077"/>
                </a:cubicBezTo>
                <a:cubicBezTo>
                  <a:pt x="2040643" y="1021466"/>
                  <a:pt x="1746688" y="727511"/>
                  <a:pt x="1384077" y="727511"/>
                </a:cubicBezTo>
                <a:close/>
                <a:moveTo>
                  <a:pt x="1384077" y="0"/>
                </a:moveTo>
                <a:cubicBezTo>
                  <a:pt x="2148482" y="0"/>
                  <a:pt x="2768154" y="619672"/>
                  <a:pt x="2768154" y="1384077"/>
                </a:cubicBezTo>
                <a:cubicBezTo>
                  <a:pt x="2768154" y="2148482"/>
                  <a:pt x="2148482" y="2768154"/>
                  <a:pt x="1384077" y="2768154"/>
                </a:cubicBezTo>
                <a:cubicBezTo>
                  <a:pt x="619672" y="2768154"/>
                  <a:pt x="0" y="2148482"/>
                  <a:pt x="0" y="1384077"/>
                </a:cubicBezTo>
                <a:cubicBezTo>
                  <a:pt x="0" y="619672"/>
                  <a:pt x="619672" y="0"/>
                  <a:pt x="1384077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grpSp>
        <p:nvGrpSpPr>
          <p:cNvPr id="20" name="rotating shape">
            <a:extLst>
              <a:ext uri="{FF2B5EF4-FFF2-40B4-BE49-F238E27FC236}">
                <a16:creationId xmlns:a16="http://schemas.microsoft.com/office/drawing/2014/main" id="{778364FC-4BC5-5055-6BA4-4306E92E0F67}"/>
              </a:ext>
            </a:extLst>
          </p:cNvPr>
          <p:cNvGrpSpPr/>
          <p:nvPr/>
        </p:nvGrpSpPr>
        <p:grpSpPr>
          <a:xfrm>
            <a:off x="541358" y="3057199"/>
            <a:ext cx="3549610" cy="747059"/>
            <a:chOff x="541358" y="3057199"/>
            <a:chExt cx="3549610" cy="7470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0D34EC-4390-2B5E-E3CB-40004E5D05F5}"/>
                </a:ext>
              </a:extLst>
            </p:cNvPr>
            <p:cNvSpPr/>
            <p:nvPr/>
          </p:nvSpPr>
          <p:spPr>
            <a:xfrm>
              <a:off x="805238" y="3057199"/>
              <a:ext cx="3285730" cy="7435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75C3350-F9FE-679E-477F-E4E254B86EBF}"/>
                </a:ext>
              </a:extLst>
            </p:cNvPr>
            <p:cNvSpPr/>
            <p:nvPr/>
          </p:nvSpPr>
          <p:spPr>
            <a:xfrm>
              <a:off x="541358" y="3067579"/>
              <a:ext cx="736679" cy="736679"/>
            </a:xfrm>
            <a:prstGeom prst="ellipse">
              <a:avLst/>
            </a:prstGeom>
            <a:solidFill>
              <a:srgbClr val="EA8F44"/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2" name="open button" descr="Badge Follow with solid fill">
            <a:extLst>
              <a:ext uri="{FF2B5EF4-FFF2-40B4-BE49-F238E27FC236}">
                <a16:creationId xmlns:a16="http://schemas.microsoft.com/office/drawing/2014/main" id="{2A89A07E-CB40-0DAE-0E0F-7B52B055B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1951" y="3190457"/>
            <a:ext cx="477082" cy="477082"/>
          </a:xfrm>
          <a:prstGeom prst="rect">
            <a:avLst/>
          </a:prstGeom>
        </p:spPr>
      </p:pic>
      <p:pic>
        <p:nvPicPr>
          <p:cNvPr id="24" name="close button" descr="Badge Cross with solid fill">
            <a:extLst>
              <a:ext uri="{FF2B5EF4-FFF2-40B4-BE49-F238E27FC236}">
                <a16:creationId xmlns:a16="http://schemas.microsoft.com/office/drawing/2014/main" id="{5202FDB2-2C56-CB0A-5A64-FF2A60A6FF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81951" y="3190457"/>
            <a:ext cx="477082" cy="477082"/>
          </a:xfrm>
          <a:prstGeom prst="rect">
            <a:avLst/>
          </a:prstGeom>
        </p:spPr>
      </p:pic>
      <p:pic>
        <p:nvPicPr>
          <p:cNvPr id="28" name="Graphic 27" descr="Home outline">
            <a:hlinkClick r:id="rId7" action="ppaction://hlinksldjump"/>
            <a:extLst>
              <a:ext uri="{FF2B5EF4-FFF2-40B4-BE49-F238E27FC236}">
                <a16:creationId xmlns:a16="http://schemas.microsoft.com/office/drawing/2014/main" id="{9C92C755-DB3D-18F7-C78D-B1D3B3A9AC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5424" y="3169218"/>
            <a:ext cx="474378" cy="474378"/>
          </a:xfrm>
          <a:prstGeom prst="rect">
            <a:avLst/>
          </a:prstGeom>
        </p:spPr>
      </p:pic>
      <p:pic>
        <p:nvPicPr>
          <p:cNvPr id="30" name="Graphic 29" descr="Cycle with people outline">
            <a:hlinkClick r:id="rId10" action="ppaction://hlinksldjump"/>
            <a:extLst>
              <a:ext uri="{FF2B5EF4-FFF2-40B4-BE49-F238E27FC236}">
                <a16:creationId xmlns:a16="http://schemas.microsoft.com/office/drawing/2014/main" id="{685B1423-CDC9-AC30-6502-14910B9509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0078" y="3169218"/>
            <a:ext cx="453419" cy="479900"/>
          </a:xfrm>
          <a:prstGeom prst="rect">
            <a:avLst/>
          </a:prstGeom>
        </p:spPr>
      </p:pic>
      <p:pic>
        <p:nvPicPr>
          <p:cNvPr id="32" name="Graphic 31" descr="Work from home desk outline">
            <a:hlinkClick r:id="rId13" action="ppaction://hlinksldjump"/>
            <a:extLst>
              <a:ext uri="{FF2B5EF4-FFF2-40B4-BE49-F238E27FC236}">
                <a16:creationId xmlns:a16="http://schemas.microsoft.com/office/drawing/2014/main" id="{7C42C5ED-9F48-7CC1-6A01-1AF1CAB872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61332" y="3914169"/>
            <a:ext cx="382789" cy="459722"/>
          </a:xfrm>
          <a:prstGeom prst="rect">
            <a:avLst/>
          </a:prstGeom>
        </p:spPr>
      </p:pic>
      <p:pic>
        <p:nvPicPr>
          <p:cNvPr id="34" name="Graphic 33" descr="Questions outline">
            <a:hlinkClick r:id="rId16" action="ppaction://hlinksldjump"/>
            <a:extLst>
              <a:ext uri="{FF2B5EF4-FFF2-40B4-BE49-F238E27FC236}">
                <a16:creationId xmlns:a16="http://schemas.microsoft.com/office/drawing/2014/main" id="{B2243DB2-3A6F-14F3-FE90-583B00B4FC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41102" y="2466100"/>
            <a:ext cx="415392" cy="416600"/>
          </a:xfrm>
          <a:prstGeom prst="rect">
            <a:avLst/>
          </a:prstGeom>
        </p:spPr>
      </p:pic>
      <p:pic>
        <p:nvPicPr>
          <p:cNvPr id="36" name="Graphic 35" descr="Gauge outline">
            <a:hlinkClick r:id="rId19" action="ppaction://hlinksldjump"/>
            <a:extLst>
              <a:ext uri="{FF2B5EF4-FFF2-40B4-BE49-F238E27FC236}">
                <a16:creationId xmlns:a16="http://schemas.microsoft.com/office/drawing/2014/main" id="{5643EDAD-8137-AC2A-61E8-5C28AEBB2F7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98573" y="2155146"/>
            <a:ext cx="435179" cy="474629"/>
          </a:xfrm>
          <a:prstGeom prst="rect">
            <a:avLst/>
          </a:prstGeom>
        </p:spPr>
      </p:pic>
      <p:pic>
        <p:nvPicPr>
          <p:cNvPr id="38" name="Graphic 37" descr="Building Brick Wall outline">
            <a:hlinkClick r:id="rId22" action="ppaction://hlinksldjump"/>
            <a:extLst>
              <a:ext uri="{FF2B5EF4-FFF2-40B4-BE49-F238E27FC236}">
                <a16:creationId xmlns:a16="http://schemas.microsoft.com/office/drawing/2014/main" id="{8AE777A2-C2C3-EC79-2ACB-B9474AFD854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091320" y="4192912"/>
            <a:ext cx="435179" cy="459722"/>
          </a:xfrm>
          <a:prstGeom prst="rect">
            <a:avLst/>
          </a:prstGeom>
        </p:spPr>
      </p:pic>
      <p:pic>
        <p:nvPicPr>
          <p:cNvPr id="40" name="Graphic 39" descr="Clipboard outline">
            <a:hlinkClick r:id="rId25" action="ppaction://hlinksldjump"/>
            <a:extLst>
              <a:ext uri="{FF2B5EF4-FFF2-40B4-BE49-F238E27FC236}">
                <a16:creationId xmlns:a16="http://schemas.microsoft.com/office/drawing/2014/main" id="{D3BD4B70-79D5-CC35-0079-8F908FEB18C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42686" y="2466100"/>
            <a:ext cx="452264" cy="452264"/>
          </a:xfrm>
          <a:prstGeom prst="rect">
            <a:avLst/>
          </a:prstGeom>
        </p:spPr>
      </p:pic>
      <p:pic>
        <p:nvPicPr>
          <p:cNvPr id="42" name="Graphic 41" descr="Rollercoaster Down outline">
            <a:hlinkClick r:id="rId28" action="ppaction://hlinksldjump"/>
            <a:extLst>
              <a:ext uri="{FF2B5EF4-FFF2-40B4-BE49-F238E27FC236}">
                <a16:creationId xmlns:a16="http://schemas.microsoft.com/office/drawing/2014/main" id="{618D6239-48CB-0B94-6E2E-D27A9A3541F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360369" y="3939632"/>
            <a:ext cx="439194" cy="4451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30B4CE-C56E-2DE7-EAD1-2245DA669308}"/>
              </a:ext>
            </a:extLst>
          </p:cNvPr>
          <p:cNvSpPr txBox="1"/>
          <p:nvPr/>
        </p:nvSpPr>
        <p:spPr>
          <a:xfrm>
            <a:off x="5704050" y="1970364"/>
            <a:ext cx="56827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8F44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Motivation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8F44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8F44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Data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8F44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ML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8F44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Deployment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8F44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Business Metrics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8F44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Key Takeaways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8F44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Further Client Scopes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F7583-D68F-9629-803C-B5AAC29C29BC}"/>
              </a:ext>
            </a:extLst>
          </p:cNvPr>
          <p:cNvSpPr txBox="1"/>
          <p:nvPr/>
        </p:nvSpPr>
        <p:spPr>
          <a:xfrm>
            <a:off x="4413584" y="1013035"/>
            <a:ext cx="7700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A8F44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Outline of the Presentation</a:t>
            </a:r>
            <a:endParaRPr lang="ru-RU" sz="4800" dirty="0">
              <a:solidFill>
                <a:srgbClr val="EA8F44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412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"/>
                            </p:stCondLst>
                            <p:childTnLst>
                              <p:par>
                                <p:cTn id="7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50"/>
                            </p:stCondLst>
                            <p:childTnLst>
                              <p:par>
                                <p:cTn id="111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 end circle">
            <a:extLst>
              <a:ext uri="{FF2B5EF4-FFF2-40B4-BE49-F238E27FC236}">
                <a16:creationId xmlns:a16="http://schemas.microsoft.com/office/drawing/2014/main" id="{140EF66B-DB8C-FB05-4592-213C9680426C}"/>
              </a:ext>
            </a:extLst>
          </p:cNvPr>
          <p:cNvSpPr/>
          <p:nvPr/>
        </p:nvSpPr>
        <p:spPr>
          <a:xfrm>
            <a:off x="932086" y="2044923"/>
            <a:ext cx="2768154" cy="2768154"/>
          </a:xfrm>
          <a:custGeom>
            <a:avLst/>
            <a:gdLst>
              <a:gd name="connsiteX0" fmla="*/ 1384077 w 2768154"/>
              <a:gd name="connsiteY0" fmla="*/ 727511 h 2768154"/>
              <a:gd name="connsiteX1" fmla="*/ 727511 w 2768154"/>
              <a:gd name="connsiteY1" fmla="*/ 1384077 h 2768154"/>
              <a:gd name="connsiteX2" fmla="*/ 1384077 w 2768154"/>
              <a:gd name="connsiteY2" fmla="*/ 2040643 h 2768154"/>
              <a:gd name="connsiteX3" fmla="*/ 2040643 w 2768154"/>
              <a:gd name="connsiteY3" fmla="*/ 1384077 h 2768154"/>
              <a:gd name="connsiteX4" fmla="*/ 1384077 w 2768154"/>
              <a:gd name="connsiteY4" fmla="*/ 727511 h 2768154"/>
              <a:gd name="connsiteX5" fmla="*/ 1384077 w 2768154"/>
              <a:gd name="connsiteY5" fmla="*/ 0 h 2768154"/>
              <a:gd name="connsiteX6" fmla="*/ 2768154 w 2768154"/>
              <a:gd name="connsiteY6" fmla="*/ 1384077 h 2768154"/>
              <a:gd name="connsiteX7" fmla="*/ 1384077 w 2768154"/>
              <a:gd name="connsiteY7" fmla="*/ 2768154 h 2768154"/>
              <a:gd name="connsiteX8" fmla="*/ 0 w 2768154"/>
              <a:gd name="connsiteY8" fmla="*/ 1384077 h 2768154"/>
              <a:gd name="connsiteX9" fmla="*/ 1384077 w 2768154"/>
              <a:gd name="connsiteY9" fmla="*/ 0 h 276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8154" h="2768154">
                <a:moveTo>
                  <a:pt x="1384077" y="727511"/>
                </a:moveTo>
                <a:cubicBezTo>
                  <a:pt x="1021466" y="727511"/>
                  <a:pt x="727511" y="1021466"/>
                  <a:pt x="727511" y="1384077"/>
                </a:cubicBezTo>
                <a:cubicBezTo>
                  <a:pt x="727511" y="1746688"/>
                  <a:pt x="1021466" y="2040643"/>
                  <a:pt x="1384077" y="2040643"/>
                </a:cubicBezTo>
                <a:cubicBezTo>
                  <a:pt x="1746688" y="2040643"/>
                  <a:pt x="2040643" y="1746688"/>
                  <a:pt x="2040643" y="1384077"/>
                </a:cubicBezTo>
                <a:cubicBezTo>
                  <a:pt x="2040643" y="1021466"/>
                  <a:pt x="1746688" y="727511"/>
                  <a:pt x="1384077" y="727511"/>
                </a:cubicBezTo>
                <a:close/>
                <a:moveTo>
                  <a:pt x="1384077" y="0"/>
                </a:moveTo>
                <a:cubicBezTo>
                  <a:pt x="2148482" y="0"/>
                  <a:pt x="2768154" y="619672"/>
                  <a:pt x="2768154" y="1384077"/>
                </a:cubicBezTo>
                <a:cubicBezTo>
                  <a:pt x="2768154" y="2148482"/>
                  <a:pt x="2148482" y="2768154"/>
                  <a:pt x="1384077" y="2768154"/>
                </a:cubicBezTo>
                <a:cubicBezTo>
                  <a:pt x="619672" y="2768154"/>
                  <a:pt x="0" y="2148482"/>
                  <a:pt x="0" y="1384077"/>
                </a:cubicBezTo>
                <a:cubicBezTo>
                  <a:pt x="0" y="619672"/>
                  <a:pt x="619672" y="0"/>
                  <a:pt x="1384077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grpSp>
        <p:nvGrpSpPr>
          <p:cNvPr id="16" name="rotating shape">
            <a:extLst>
              <a:ext uri="{FF2B5EF4-FFF2-40B4-BE49-F238E27FC236}">
                <a16:creationId xmlns:a16="http://schemas.microsoft.com/office/drawing/2014/main" id="{FCD33BCF-CB37-453E-E15D-2276EA44AA4C}"/>
              </a:ext>
            </a:extLst>
          </p:cNvPr>
          <p:cNvGrpSpPr/>
          <p:nvPr/>
        </p:nvGrpSpPr>
        <p:grpSpPr>
          <a:xfrm rot="2709176">
            <a:off x="541358" y="3057199"/>
            <a:ext cx="3549610" cy="747059"/>
            <a:chOff x="541358" y="3057199"/>
            <a:chExt cx="3549610" cy="74705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E59671-F966-C3D8-6927-CB70F5B9F0E6}"/>
                </a:ext>
              </a:extLst>
            </p:cNvPr>
            <p:cNvSpPr/>
            <p:nvPr/>
          </p:nvSpPr>
          <p:spPr>
            <a:xfrm>
              <a:off x="805238" y="3057199"/>
              <a:ext cx="3285730" cy="7435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0D9673-6A8D-B5AC-7EBE-6D8693034858}"/>
                </a:ext>
              </a:extLst>
            </p:cNvPr>
            <p:cNvSpPr/>
            <p:nvPr/>
          </p:nvSpPr>
          <p:spPr>
            <a:xfrm>
              <a:off x="541358" y="3067579"/>
              <a:ext cx="736679" cy="736679"/>
            </a:xfrm>
            <a:prstGeom prst="ellipse">
              <a:avLst/>
            </a:prstGeom>
            <a:solidFill>
              <a:srgbClr val="EA8F44"/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6C0FA"/>
                </a:solidFill>
              </a:endParaRPr>
            </a:p>
          </p:txBody>
        </p:sp>
      </p:grpSp>
      <p:pic>
        <p:nvPicPr>
          <p:cNvPr id="19" name="open button" descr="Badge Follow with solid fill">
            <a:extLst>
              <a:ext uri="{FF2B5EF4-FFF2-40B4-BE49-F238E27FC236}">
                <a16:creationId xmlns:a16="http://schemas.microsoft.com/office/drawing/2014/main" id="{E2A974DE-64A3-6001-0E5F-4497DED4C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1951" y="3190457"/>
            <a:ext cx="477082" cy="477082"/>
          </a:xfrm>
          <a:prstGeom prst="rect">
            <a:avLst/>
          </a:prstGeom>
        </p:spPr>
      </p:pic>
      <p:pic>
        <p:nvPicPr>
          <p:cNvPr id="21" name="close button" descr="Badge Cross with solid fill">
            <a:extLst>
              <a:ext uri="{FF2B5EF4-FFF2-40B4-BE49-F238E27FC236}">
                <a16:creationId xmlns:a16="http://schemas.microsoft.com/office/drawing/2014/main" id="{9F3D242F-40E1-0A1A-56A1-3FA7A0DFC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81951" y="3190457"/>
            <a:ext cx="477082" cy="477082"/>
          </a:xfrm>
          <a:prstGeom prst="rect">
            <a:avLst/>
          </a:prstGeom>
        </p:spPr>
      </p:pic>
      <p:pic>
        <p:nvPicPr>
          <p:cNvPr id="23" name="Graphic 22" descr="Home outline">
            <a:hlinkClick r:id="rId7" action="ppaction://hlinksldjump"/>
            <a:extLst>
              <a:ext uri="{FF2B5EF4-FFF2-40B4-BE49-F238E27FC236}">
                <a16:creationId xmlns:a16="http://schemas.microsoft.com/office/drawing/2014/main" id="{F23B4842-D82E-D43C-8517-872176DD5B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8828" y="3169218"/>
            <a:ext cx="474378" cy="474378"/>
          </a:xfrm>
          <a:prstGeom prst="rect">
            <a:avLst/>
          </a:prstGeom>
        </p:spPr>
      </p:pic>
      <p:pic>
        <p:nvPicPr>
          <p:cNvPr id="25" name="Graphic 24" descr="Cycle with people outline">
            <a:hlinkClick r:id="rId10" action="ppaction://hlinksldjump"/>
            <a:extLst>
              <a:ext uri="{FF2B5EF4-FFF2-40B4-BE49-F238E27FC236}">
                <a16:creationId xmlns:a16="http://schemas.microsoft.com/office/drawing/2014/main" id="{CA2F3554-EA5F-4458-4FA0-D68A83F3CC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0078" y="3169218"/>
            <a:ext cx="453419" cy="479900"/>
          </a:xfrm>
          <a:prstGeom prst="rect">
            <a:avLst/>
          </a:prstGeom>
        </p:spPr>
      </p:pic>
      <p:pic>
        <p:nvPicPr>
          <p:cNvPr id="26" name="Graphic 25" descr="Work from home desk outline">
            <a:hlinkClick r:id="rId13" action="ppaction://hlinksldjump"/>
            <a:extLst>
              <a:ext uri="{FF2B5EF4-FFF2-40B4-BE49-F238E27FC236}">
                <a16:creationId xmlns:a16="http://schemas.microsoft.com/office/drawing/2014/main" id="{0622084B-4BE9-E419-534B-3DFF487EFE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61332" y="3914169"/>
            <a:ext cx="382789" cy="459722"/>
          </a:xfrm>
          <a:prstGeom prst="rect">
            <a:avLst/>
          </a:prstGeom>
        </p:spPr>
      </p:pic>
      <p:pic>
        <p:nvPicPr>
          <p:cNvPr id="27" name="Graphic 26" descr="Questions outline">
            <a:hlinkClick r:id="rId16" action="ppaction://hlinksldjump"/>
            <a:extLst>
              <a:ext uri="{FF2B5EF4-FFF2-40B4-BE49-F238E27FC236}">
                <a16:creationId xmlns:a16="http://schemas.microsoft.com/office/drawing/2014/main" id="{668080FD-CB19-D44A-F102-F60F419A2EA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41102" y="2466100"/>
            <a:ext cx="415392" cy="416600"/>
          </a:xfrm>
          <a:prstGeom prst="rect">
            <a:avLst/>
          </a:prstGeom>
        </p:spPr>
      </p:pic>
      <p:pic>
        <p:nvPicPr>
          <p:cNvPr id="29" name="Graphic 28" descr="Gauge outline">
            <a:hlinkClick r:id="rId19" action="ppaction://hlinksldjump"/>
            <a:extLst>
              <a:ext uri="{FF2B5EF4-FFF2-40B4-BE49-F238E27FC236}">
                <a16:creationId xmlns:a16="http://schemas.microsoft.com/office/drawing/2014/main" id="{84D0D3DD-F45E-CE36-85EF-39C70EB7344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98573" y="2155146"/>
            <a:ext cx="435179" cy="474629"/>
          </a:xfrm>
          <a:prstGeom prst="rect">
            <a:avLst/>
          </a:prstGeom>
        </p:spPr>
      </p:pic>
      <p:pic>
        <p:nvPicPr>
          <p:cNvPr id="31" name="Graphic 30" descr="Building Brick Wall outline">
            <a:hlinkClick r:id="rId22" action="ppaction://hlinksldjump"/>
            <a:extLst>
              <a:ext uri="{FF2B5EF4-FFF2-40B4-BE49-F238E27FC236}">
                <a16:creationId xmlns:a16="http://schemas.microsoft.com/office/drawing/2014/main" id="{D1BB4E5F-5301-5726-30CF-7EA55356440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091320" y="4192912"/>
            <a:ext cx="435179" cy="459722"/>
          </a:xfrm>
          <a:prstGeom prst="rect">
            <a:avLst/>
          </a:prstGeom>
        </p:spPr>
      </p:pic>
      <p:pic>
        <p:nvPicPr>
          <p:cNvPr id="33" name="Graphic 32" descr="Clipboard outline">
            <a:hlinkClick r:id="rId25" action="ppaction://hlinksldjump"/>
            <a:extLst>
              <a:ext uri="{FF2B5EF4-FFF2-40B4-BE49-F238E27FC236}">
                <a16:creationId xmlns:a16="http://schemas.microsoft.com/office/drawing/2014/main" id="{CFF7F446-B9A4-F20B-5205-1D99DCC9B9D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80942" y="2215646"/>
            <a:ext cx="452264" cy="452264"/>
          </a:xfrm>
          <a:prstGeom prst="rect">
            <a:avLst/>
          </a:prstGeom>
        </p:spPr>
      </p:pic>
      <p:pic>
        <p:nvPicPr>
          <p:cNvPr id="35" name="Graphic 34" descr="Rollercoaster Down outline">
            <a:hlinkClick r:id="rId28" action="ppaction://hlinksldjump"/>
            <a:extLst>
              <a:ext uri="{FF2B5EF4-FFF2-40B4-BE49-F238E27FC236}">
                <a16:creationId xmlns:a16="http://schemas.microsoft.com/office/drawing/2014/main" id="{A91AF188-B3B0-D148-8BF2-18E1A19A92E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360369" y="3939632"/>
            <a:ext cx="439194" cy="44517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2CA6748-FC75-E9AA-80AC-B9CC0F89ADFD}"/>
              </a:ext>
            </a:extLst>
          </p:cNvPr>
          <p:cNvSpPr txBox="1"/>
          <p:nvPr/>
        </p:nvSpPr>
        <p:spPr>
          <a:xfrm>
            <a:off x="4824679" y="844593"/>
            <a:ext cx="6025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EA8F44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Motivation</a:t>
            </a:r>
            <a:endParaRPr lang="ru-RU" sz="7200" dirty="0">
              <a:solidFill>
                <a:srgbClr val="EA8F44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642F99-4CAF-543B-4788-92590B640793}"/>
              </a:ext>
            </a:extLst>
          </p:cNvPr>
          <p:cNvSpPr txBox="1"/>
          <p:nvPr/>
        </p:nvSpPr>
        <p:spPr>
          <a:xfrm>
            <a:off x="4824678" y="2136336"/>
            <a:ext cx="6943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1. Tax Classification using ML for Efficient Tax Management</a:t>
            </a:r>
            <a:endParaRPr lang="ru-RU" sz="2000" dirty="0">
              <a:solidFill>
                <a:schemeClr val="bg1"/>
              </a:solidFill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B16D23-209D-020D-A37F-A9F3D86FEFAF}"/>
              </a:ext>
            </a:extLst>
          </p:cNvPr>
          <p:cNvSpPr/>
          <p:nvPr/>
        </p:nvSpPr>
        <p:spPr>
          <a:xfrm>
            <a:off x="4895849" y="1968500"/>
            <a:ext cx="6567609" cy="76422"/>
          </a:xfrm>
          <a:prstGeom prst="rect">
            <a:avLst/>
          </a:prstGeom>
          <a:solidFill>
            <a:srgbClr val="EA8F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A8F44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2D0D6E1-FCED-C865-0608-1963E5851E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309504"/>
              </p:ext>
            </p:extLst>
          </p:nvPr>
        </p:nvGraphicFramePr>
        <p:xfrm>
          <a:off x="4890393" y="2958126"/>
          <a:ext cx="6631047" cy="285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1" r:lo="rId32" r:qs="rId33" r:cs="rId34"/>
          </a:graphicData>
        </a:graphic>
      </p:graphicFrame>
    </p:spTree>
    <p:extLst>
      <p:ext uri="{BB962C8B-B14F-4D97-AF65-F5344CB8AC3E}">
        <p14:creationId xmlns:p14="http://schemas.microsoft.com/office/powerpoint/2010/main" val="3756507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"/>
                            </p:stCondLst>
                            <p:childTnLst>
                              <p:par>
                                <p:cTn id="1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"/>
                            </p:stCondLst>
                            <p:childTnLst>
                              <p:par>
                                <p:cTn id="53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5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 end circle">
            <a:extLst>
              <a:ext uri="{FF2B5EF4-FFF2-40B4-BE49-F238E27FC236}">
                <a16:creationId xmlns:a16="http://schemas.microsoft.com/office/drawing/2014/main" id="{C12CDA84-05C2-BBB6-5636-E5D7EE03DFFE}"/>
              </a:ext>
            </a:extLst>
          </p:cNvPr>
          <p:cNvSpPr/>
          <p:nvPr/>
        </p:nvSpPr>
        <p:spPr>
          <a:xfrm>
            <a:off x="932086" y="2044923"/>
            <a:ext cx="2768154" cy="2768154"/>
          </a:xfrm>
          <a:custGeom>
            <a:avLst/>
            <a:gdLst>
              <a:gd name="connsiteX0" fmla="*/ 1384077 w 2768154"/>
              <a:gd name="connsiteY0" fmla="*/ 727511 h 2768154"/>
              <a:gd name="connsiteX1" fmla="*/ 727511 w 2768154"/>
              <a:gd name="connsiteY1" fmla="*/ 1384077 h 2768154"/>
              <a:gd name="connsiteX2" fmla="*/ 1384077 w 2768154"/>
              <a:gd name="connsiteY2" fmla="*/ 2040643 h 2768154"/>
              <a:gd name="connsiteX3" fmla="*/ 2040643 w 2768154"/>
              <a:gd name="connsiteY3" fmla="*/ 1384077 h 2768154"/>
              <a:gd name="connsiteX4" fmla="*/ 1384077 w 2768154"/>
              <a:gd name="connsiteY4" fmla="*/ 727511 h 2768154"/>
              <a:gd name="connsiteX5" fmla="*/ 1384077 w 2768154"/>
              <a:gd name="connsiteY5" fmla="*/ 0 h 2768154"/>
              <a:gd name="connsiteX6" fmla="*/ 2768154 w 2768154"/>
              <a:gd name="connsiteY6" fmla="*/ 1384077 h 2768154"/>
              <a:gd name="connsiteX7" fmla="*/ 1384077 w 2768154"/>
              <a:gd name="connsiteY7" fmla="*/ 2768154 h 2768154"/>
              <a:gd name="connsiteX8" fmla="*/ 0 w 2768154"/>
              <a:gd name="connsiteY8" fmla="*/ 1384077 h 2768154"/>
              <a:gd name="connsiteX9" fmla="*/ 1384077 w 2768154"/>
              <a:gd name="connsiteY9" fmla="*/ 0 h 276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8154" h="2768154">
                <a:moveTo>
                  <a:pt x="1384077" y="727511"/>
                </a:moveTo>
                <a:cubicBezTo>
                  <a:pt x="1021466" y="727511"/>
                  <a:pt x="727511" y="1021466"/>
                  <a:pt x="727511" y="1384077"/>
                </a:cubicBezTo>
                <a:cubicBezTo>
                  <a:pt x="727511" y="1746688"/>
                  <a:pt x="1021466" y="2040643"/>
                  <a:pt x="1384077" y="2040643"/>
                </a:cubicBezTo>
                <a:cubicBezTo>
                  <a:pt x="1746688" y="2040643"/>
                  <a:pt x="2040643" y="1746688"/>
                  <a:pt x="2040643" y="1384077"/>
                </a:cubicBezTo>
                <a:cubicBezTo>
                  <a:pt x="2040643" y="1021466"/>
                  <a:pt x="1746688" y="727511"/>
                  <a:pt x="1384077" y="727511"/>
                </a:cubicBezTo>
                <a:close/>
                <a:moveTo>
                  <a:pt x="1384077" y="0"/>
                </a:moveTo>
                <a:cubicBezTo>
                  <a:pt x="2148482" y="0"/>
                  <a:pt x="2768154" y="619672"/>
                  <a:pt x="2768154" y="1384077"/>
                </a:cubicBezTo>
                <a:cubicBezTo>
                  <a:pt x="2768154" y="2148482"/>
                  <a:pt x="2148482" y="2768154"/>
                  <a:pt x="1384077" y="2768154"/>
                </a:cubicBezTo>
                <a:cubicBezTo>
                  <a:pt x="619672" y="2768154"/>
                  <a:pt x="0" y="2148482"/>
                  <a:pt x="0" y="1384077"/>
                </a:cubicBezTo>
                <a:cubicBezTo>
                  <a:pt x="0" y="619672"/>
                  <a:pt x="619672" y="0"/>
                  <a:pt x="1384077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grpSp>
        <p:nvGrpSpPr>
          <p:cNvPr id="8" name="rotating shape">
            <a:extLst>
              <a:ext uri="{FF2B5EF4-FFF2-40B4-BE49-F238E27FC236}">
                <a16:creationId xmlns:a16="http://schemas.microsoft.com/office/drawing/2014/main" id="{A133FB1E-8985-F484-B129-7ACB93ACA0BC}"/>
              </a:ext>
            </a:extLst>
          </p:cNvPr>
          <p:cNvGrpSpPr/>
          <p:nvPr/>
        </p:nvGrpSpPr>
        <p:grpSpPr>
          <a:xfrm rot="5400000">
            <a:off x="541358" y="3057199"/>
            <a:ext cx="3549610" cy="747059"/>
            <a:chOff x="541358" y="3057199"/>
            <a:chExt cx="3549610" cy="7470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0A01E8-F2EC-DA35-20F9-6C40FB66DABF}"/>
                </a:ext>
              </a:extLst>
            </p:cNvPr>
            <p:cNvSpPr/>
            <p:nvPr/>
          </p:nvSpPr>
          <p:spPr>
            <a:xfrm>
              <a:off x="805238" y="3057199"/>
              <a:ext cx="3285730" cy="7435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E53CB5-04DD-F989-6881-2F74665C1E75}"/>
                </a:ext>
              </a:extLst>
            </p:cNvPr>
            <p:cNvSpPr/>
            <p:nvPr/>
          </p:nvSpPr>
          <p:spPr>
            <a:xfrm>
              <a:off x="541358" y="3067579"/>
              <a:ext cx="736679" cy="736679"/>
            </a:xfrm>
            <a:prstGeom prst="ellipse">
              <a:avLst/>
            </a:prstGeom>
            <a:solidFill>
              <a:srgbClr val="EA8F44"/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C0FA"/>
                </a:solidFill>
              </a:endParaRPr>
            </a:p>
          </p:txBody>
        </p:sp>
      </p:grpSp>
      <p:pic>
        <p:nvPicPr>
          <p:cNvPr id="11" name="open button" descr="Badge Follow with solid fill">
            <a:extLst>
              <a:ext uri="{FF2B5EF4-FFF2-40B4-BE49-F238E27FC236}">
                <a16:creationId xmlns:a16="http://schemas.microsoft.com/office/drawing/2014/main" id="{34869A6F-8532-67AD-8F1A-25B2C8B56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1951" y="3190457"/>
            <a:ext cx="477082" cy="477082"/>
          </a:xfrm>
          <a:prstGeom prst="rect">
            <a:avLst/>
          </a:prstGeom>
        </p:spPr>
      </p:pic>
      <p:pic>
        <p:nvPicPr>
          <p:cNvPr id="12" name="close button" descr="Badge Cross with solid fill">
            <a:extLst>
              <a:ext uri="{FF2B5EF4-FFF2-40B4-BE49-F238E27FC236}">
                <a16:creationId xmlns:a16="http://schemas.microsoft.com/office/drawing/2014/main" id="{FD99448F-4CBD-053B-BC4F-E1E6A7B82B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81951" y="3190457"/>
            <a:ext cx="477082" cy="477082"/>
          </a:xfrm>
          <a:prstGeom prst="rect">
            <a:avLst/>
          </a:prstGeom>
        </p:spPr>
      </p:pic>
      <p:pic>
        <p:nvPicPr>
          <p:cNvPr id="13" name="Graphic 12" descr="Home outline">
            <a:hlinkClick r:id="rId7" action="ppaction://hlinksldjump"/>
            <a:extLst>
              <a:ext uri="{FF2B5EF4-FFF2-40B4-BE49-F238E27FC236}">
                <a16:creationId xmlns:a16="http://schemas.microsoft.com/office/drawing/2014/main" id="{A89D6A2C-B5FD-8E62-3DE0-1022F37885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8828" y="3169218"/>
            <a:ext cx="474378" cy="474378"/>
          </a:xfrm>
          <a:prstGeom prst="rect">
            <a:avLst/>
          </a:prstGeom>
        </p:spPr>
      </p:pic>
      <p:pic>
        <p:nvPicPr>
          <p:cNvPr id="14" name="Graphic 13" descr="Cycle with people outline">
            <a:hlinkClick r:id="rId10" action="ppaction://hlinksldjump"/>
            <a:extLst>
              <a:ext uri="{FF2B5EF4-FFF2-40B4-BE49-F238E27FC236}">
                <a16:creationId xmlns:a16="http://schemas.microsoft.com/office/drawing/2014/main" id="{5CE6CBD2-6F44-B138-B469-6E2CFC2039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0078" y="3169218"/>
            <a:ext cx="453419" cy="479900"/>
          </a:xfrm>
          <a:prstGeom prst="rect">
            <a:avLst/>
          </a:prstGeom>
        </p:spPr>
      </p:pic>
      <p:pic>
        <p:nvPicPr>
          <p:cNvPr id="15" name="Graphic 14" descr="Work from home desk outline">
            <a:hlinkClick r:id="rId13" action="ppaction://hlinksldjump"/>
            <a:extLst>
              <a:ext uri="{FF2B5EF4-FFF2-40B4-BE49-F238E27FC236}">
                <a16:creationId xmlns:a16="http://schemas.microsoft.com/office/drawing/2014/main" id="{5DDA5366-DF3C-CA1A-E44A-2D250D655C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61332" y="3914169"/>
            <a:ext cx="382789" cy="459722"/>
          </a:xfrm>
          <a:prstGeom prst="rect">
            <a:avLst/>
          </a:prstGeom>
        </p:spPr>
      </p:pic>
      <p:pic>
        <p:nvPicPr>
          <p:cNvPr id="16" name="Graphic 15" descr="Questions outline">
            <a:hlinkClick r:id="rId16" action="ppaction://hlinksldjump"/>
            <a:extLst>
              <a:ext uri="{FF2B5EF4-FFF2-40B4-BE49-F238E27FC236}">
                <a16:creationId xmlns:a16="http://schemas.microsoft.com/office/drawing/2014/main" id="{A5CB559B-158F-2FE7-3D5E-FEC05BB1061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41102" y="2466100"/>
            <a:ext cx="415392" cy="416600"/>
          </a:xfrm>
          <a:prstGeom prst="rect">
            <a:avLst/>
          </a:prstGeom>
        </p:spPr>
      </p:pic>
      <p:pic>
        <p:nvPicPr>
          <p:cNvPr id="17" name="Graphic 16" descr="Gauge outline">
            <a:hlinkClick r:id="rId19" action="ppaction://hlinksldjump"/>
            <a:extLst>
              <a:ext uri="{FF2B5EF4-FFF2-40B4-BE49-F238E27FC236}">
                <a16:creationId xmlns:a16="http://schemas.microsoft.com/office/drawing/2014/main" id="{0B6C6ADD-91E3-A291-02C9-4C1791B74BB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02249" y="1786476"/>
            <a:ext cx="435179" cy="474629"/>
          </a:xfrm>
          <a:prstGeom prst="rect">
            <a:avLst/>
          </a:prstGeom>
        </p:spPr>
      </p:pic>
      <p:pic>
        <p:nvPicPr>
          <p:cNvPr id="18" name="Graphic 17" descr="Building Brick Wall outline">
            <a:hlinkClick r:id="rId22" action="ppaction://hlinksldjump"/>
            <a:extLst>
              <a:ext uri="{FF2B5EF4-FFF2-40B4-BE49-F238E27FC236}">
                <a16:creationId xmlns:a16="http://schemas.microsoft.com/office/drawing/2014/main" id="{B5ED5827-6E41-2507-EAF8-C591447A368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091320" y="4192912"/>
            <a:ext cx="435179" cy="459722"/>
          </a:xfrm>
          <a:prstGeom prst="rect">
            <a:avLst/>
          </a:prstGeom>
        </p:spPr>
      </p:pic>
      <p:pic>
        <p:nvPicPr>
          <p:cNvPr id="19" name="Graphic 18" descr="Clipboard outline">
            <a:hlinkClick r:id="rId25" action="ppaction://hlinksldjump"/>
            <a:extLst>
              <a:ext uri="{FF2B5EF4-FFF2-40B4-BE49-F238E27FC236}">
                <a16:creationId xmlns:a16="http://schemas.microsoft.com/office/drawing/2014/main" id="{1745BC8C-B1BD-B1C8-7532-EE61C90170B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58475" y="2501189"/>
            <a:ext cx="452264" cy="452264"/>
          </a:xfrm>
          <a:prstGeom prst="rect">
            <a:avLst/>
          </a:prstGeom>
        </p:spPr>
      </p:pic>
      <p:pic>
        <p:nvPicPr>
          <p:cNvPr id="20" name="Graphic 19" descr="Rollercoaster Down outline">
            <a:hlinkClick r:id="rId28" action="ppaction://hlinksldjump"/>
            <a:extLst>
              <a:ext uri="{FF2B5EF4-FFF2-40B4-BE49-F238E27FC236}">
                <a16:creationId xmlns:a16="http://schemas.microsoft.com/office/drawing/2014/main" id="{A5CE476A-A966-B5EA-905E-FAB0E0E5B99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360369" y="3939632"/>
            <a:ext cx="439194" cy="4451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DE5EBD-9CDB-FA04-C604-6F0B959D6A7D}"/>
              </a:ext>
            </a:extLst>
          </p:cNvPr>
          <p:cNvSpPr txBox="1"/>
          <p:nvPr/>
        </p:nvSpPr>
        <p:spPr>
          <a:xfrm>
            <a:off x="4743583" y="904052"/>
            <a:ext cx="5865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EA8F44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Data</a:t>
            </a:r>
            <a:endParaRPr lang="ru-RU" sz="7200" dirty="0">
              <a:solidFill>
                <a:srgbClr val="EA8F44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54280D-D5B6-3589-4C61-6CB755718D00}"/>
              </a:ext>
            </a:extLst>
          </p:cNvPr>
          <p:cNvSpPr/>
          <p:nvPr/>
        </p:nvSpPr>
        <p:spPr>
          <a:xfrm>
            <a:off x="4895849" y="1967163"/>
            <a:ext cx="6684213" cy="77759"/>
          </a:xfrm>
          <a:prstGeom prst="rect">
            <a:avLst/>
          </a:prstGeom>
          <a:solidFill>
            <a:srgbClr val="EA8F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D319C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4F2E86B-0DDB-14C5-4372-33054EFD599C}"/>
              </a:ext>
            </a:extLst>
          </p:cNvPr>
          <p:cNvSpPr/>
          <p:nvPr/>
        </p:nvSpPr>
        <p:spPr>
          <a:xfrm>
            <a:off x="1984682" y="5196965"/>
            <a:ext cx="6967689" cy="286697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27BE3-CE09-4697-F598-8433F64B9A04}"/>
              </a:ext>
            </a:extLst>
          </p:cNvPr>
          <p:cNvSpPr txBox="1"/>
          <p:nvPr/>
        </p:nvSpPr>
        <p:spPr>
          <a:xfrm>
            <a:off x="4830529" y="2660061"/>
            <a:ext cx="6743684" cy="189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DATA DESCRIPTION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Data – Arrives to us in an unstructured format from our clients.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Data Preprocessing and cleaning - ex: removing confidential information, removing date markers etc..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Historical Data Shape and length &gt; million rows over 2-3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1196A-3D4C-F10B-ADB1-92C1735B0B7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72627" y="5469414"/>
            <a:ext cx="11329627" cy="12306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F44096-4559-EE9A-EE47-1390C7986DD1}"/>
              </a:ext>
            </a:extLst>
          </p:cNvPr>
          <p:cNvSpPr txBox="1"/>
          <p:nvPr/>
        </p:nvSpPr>
        <p:spPr>
          <a:xfrm>
            <a:off x="8087871" y="5175849"/>
            <a:ext cx="3914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100" kern="1200" dirty="0">
                <a:solidFill>
                  <a:schemeClr val="bg1"/>
                </a:solidFill>
                <a:latin typeface="Bahnschrift" panose="020B0502040204020203" pitchFamily="34" charset="0"/>
              </a:rPr>
              <a:t>Sample Data (AI Generated): Data after preprocessing step</a:t>
            </a:r>
            <a:endParaRPr 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CAB257-3BBC-18EA-19EE-C0E6B3B7DC51}"/>
              </a:ext>
            </a:extLst>
          </p:cNvPr>
          <p:cNvSpPr txBox="1"/>
          <p:nvPr/>
        </p:nvSpPr>
        <p:spPr>
          <a:xfrm>
            <a:off x="4824679" y="2136336"/>
            <a:ext cx="6755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2. </a:t>
            </a:r>
            <a:r>
              <a:rPr lang="en-GB" sz="20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Direct, Indirect and Corporate Tax Data</a:t>
            </a:r>
            <a:endParaRPr lang="ru-RU" sz="2000" dirty="0">
              <a:solidFill>
                <a:schemeClr val="bg1"/>
              </a:solidFill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E2486-5A3C-BA88-3917-7C58F2F82BC8}"/>
              </a:ext>
            </a:extLst>
          </p:cNvPr>
          <p:cNvSpPr txBox="1"/>
          <p:nvPr/>
        </p:nvSpPr>
        <p:spPr>
          <a:xfrm>
            <a:off x="2584631" y="6329829"/>
            <a:ext cx="76215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25/05/2022</a:t>
            </a:r>
          </a:p>
        </p:txBody>
      </p:sp>
    </p:spTree>
    <p:extLst>
      <p:ext uri="{BB962C8B-B14F-4D97-AF65-F5344CB8AC3E}">
        <p14:creationId xmlns:p14="http://schemas.microsoft.com/office/powerpoint/2010/main" val="1671960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"/>
                            </p:stCondLst>
                            <p:childTnLst>
                              <p:par>
                                <p:cTn id="4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"/>
                            </p:stCondLst>
                            <p:childTnLst>
                              <p:par>
                                <p:cTn id="86" presetID="5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5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allAtOnce"/>
      <p:bldP spid="5" grpId="0"/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 end circle">
            <a:extLst>
              <a:ext uri="{FF2B5EF4-FFF2-40B4-BE49-F238E27FC236}">
                <a16:creationId xmlns:a16="http://schemas.microsoft.com/office/drawing/2014/main" id="{C147F6F8-BDA0-0D2D-273A-E1F6C93FAA24}"/>
              </a:ext>
            </a:extLst>
          </p:cNvPr>
          <p:cNvSpPr/>
          <p:nvPr/>
        </p:nvSpPr>
        <p:spPr>
          <a:xfrm>
            <a:off x="932086" y="2044923"/>
            <a:ext cx="2768154" cy="2768154"/>
          </a:xfrm>
          <a:custGeom>
            <a:avLst/>
            <a:gdLst>
              <a:gd name="connsiteX0" fmla="*/ 1384077 w 2768154"/>
              <a:gd name="connsiteY0" fmla="*/ 727511 h 2768154"/>
              <a:gd name="connsiteX1" fmla="*/ 727511 w 2768154"/>
              <a:gd name="connsiteY1" fmla="*/ 1384077 h 2768154"/>
              <a:gd name="connsiteX2" fmla="*/ 1384077 w 2768154"/>
              <a:gd name="connsiteY2" fmla="*/ 2040643 h 2768154"/>
              <a:gd name="connsiteX3" fmla="*/ 2040643 w 2768154"/>
              <a:gd name="connsiteY3" fmla="*/ 1384077 h 2768154"/>
              <a:gd name="connsiteX4" fmla="*/ 1384077 w 2768154"/>
              <a:gd name="connsiteY4" fmla="*/ 727511 h 2768154"/>
              <a:gd name="connsiteX5" fmla="*/ 1384077 w 2768154"/>
              <a:gd name="connsiteY5" fmla="*/ 0 h 2768154"/>
              <a:gd name="connsiteX6" fmla="*/ 2768154 w 2768154"/>
              <a:gd name="connsiteY6" fmla="*/ 1384077 h 2768154"/>
              <a:gd name="connsiteX7" fmla="*/ 1384077 w 2768154"/>
              <a:gd name="connsiteY7" fmla="*/ 2768154 h 2768154"/>
              <a:gd name="connsiteX8" fmla="*/ 0 w 2768154"/>
              <a:gd name="connsiteY8" fmla="*/ 1384077 h 2768154"/>
              <a:gd name="connsiteX9" fmla="*/ 1384077 w 2768154"/>
              <a:gd name="connsiteY9" fmla="*/ 0 h 276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8154" h="2768154">
                <a:moveTo>
                  <a:pt x="1384077" y="727511"/>
                </a:moveTo>
                <a:cubicBezTo>
                  <a:pt x="1021466" y="727511"/>
                  <a:pt x="727511" y="1021466"/>
                  <a:pt x="727511" y="1384077"/>
                </a:cubicBezTo>
                <a:cubicBezTo>
                  <a:pt x="727511" y="1746688"/>
                  <a:pt x="1021466" y="2040643"/>
                  <a:pt x="1384077" y="2040643"/>
                </a:cubicBezTo>
                <a:cubicBezTo>
                  <a:pt x="1746688" y="2040643"/>
                  <a:pt x="2040643" y="1746688"/>
                  <a:pt x="2040643" y="1384077"/>
                </a:cubicBezTo>
                <a:cubicBezTo>
                  <a:pt x="2040643" y="1021466"/>
                  <a:pt x="1746688" y="727511"/>
                  <a:pt x="1384077" y="727511"/>
                </a:cubicBezTo>
                <a:close/>
                <a:moveTo>
                  <a:pt x="1384077" y="0"/>
                </a:moveTo>
                <a:cubicBezTo>
                  <a:pt x="2148482" y="0"/>
                  <a:pt x="2768154" y="619672"/>
                  <a:pt x="2768154" y="1384077"/>
                </a:cubicBezTo>
                <a:cubicBezTo>
                  <a:pt x="2768154" y="2148482"/>
                  <a:pt x="2148482" y="2768154"/>
                  <a:pt x="1384077" y="2768154"/>
                </a:cubicBezTo>
                <a:cubicBezTo>
                  <a:pt x="619672" y="2768154"/>
                  <a:pt x="0" y="2148482"/>
                  <a:pt x="0" y="1384077"/>
                </a:cubicBezTo>
                <a:cubicBezTo>
                  <a:pt x="0" y="619672"/>
                  <a:pt x="619672" y="0"/>
                  <a:pt x="1384077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grpSp>
        <p:nvGrpSpPr>
          <p:cNvPr id="8" name="rotating shape">
            <a:extLst>
              <a:ext uri="{FF2B5EF4-FFF2-40B4-BE49-F238E27FC236}">
                <a16:creationId xmlns:a16="http://schemas.microsoft.com/office/drawing/2014/main" id="{2EDEB5AB-9925-B8C7-1339-CEB8CF3BA663}"/>
              </a:ext>
            </a:extLst>
          </p:cNvPr>
          <p:cNvGrpSpPr/>
          <p:nvPr/>
        </p:nvGrpSpPr>
        <p:grpSpPr>
          <a:xfrm rot="8076503">
            <a:off x="541358" y="3057199"/>
            <a:ext cx="3549610" cy="747059"/>
            <a:chOff x="541358" y="3057199"/>
            <a:chExt cx="3549610" cy="7470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BB390B-4970-8713-7C21-173DC51F02BE}"/>
                </a:ext>
              </a:extLst>
            </p:cNvPr>
            <p:cNvSpPr/>
            <p:nvPr/>
          </p:nvSpPr>
          <p:spPr>
            <a:xfrm>
              <a:off x="805238" y="3057199"/>
              <a:ext cx="3285730" cy="7435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3826B36-B023-57C4-265E-DAA0E9731C09}"/>
                </a:ext>
              </a:extLst>
            </p:cNvPr>
            <p:cNvSpPr/>
            <p:nvPr/>
          </p:nvSpPr>
          <p:spPr>
            <a:xfrm>
              <a:off x="541358" y="3067579"/>
              <a:ext cx="736679" cy="736679"/>
            </a:xfrm>
            <a:prstGeom prst="ellipse">
              <a:avLst/>
            </a:prstGeom>
            <a:solidFill>
              <a:srgbClr val="EA8F44"/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A8F44"/>
                </a:solidFill>
              </a:endParaRPr>
            </a:p>
          </p:txBody>
        </p:sp>
      </p:grpSp>
      <p:pic>
        <p:nvPicPr>
          <p:cNvPr id="11" name="open button" descr="Badge Follow with solid fill">
            <a:extLst>
              <a:ext uri="{FF2B5EF4-FFF2-40B4-BE49-F238E27FC236}">
                <a16:creationId xmlns:a16="http://schemas.microsoft.com/office/drawing/2014/main" id="{3F5C74DC-4B21-ECC4-FDAA-17288512C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1951" y="3190457"/>
            <a:ext cx="477082" cy="477082"/>
          </a:xfrm>
          <a:prstGeom prst="rect">
            <a:avLst/>
          </a:prstGeom>
        </p:spPr>
      </p:pic>
      <p:pic>
        <p:nvPicPr>
          <p:cNvPr id="12" name="close button" descr="Badge Cross with solid fill">
            <a:extLst>
              <a:ext uri="{FF2B5EF4-FFF2-40B4-BE49-F238E27FC236}">
                <a16:creationId xmlns:a16="http://schemas.microsoft.com/office/drawing/2014/main" id="{4058226F-2F0A-3DD9-BDAB-5D3CE1AF8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81951" y="3190457"/>
            <a:ext cx="477082" cy="477082"/>
          </a:xfrm>
          <a:prstGeom prst="rect">
            <a:avLst/>
          </a:prstGeom>
        </p:spPr>
      </p:pic>
      <p:pic>
        <p:nvPicPr>
          <p:cNvPr id="13" name="Graphic 12" descr="Home outline">
            <a:hlinkClick r:id="rId7" action="ppaction://hlinksldjump"/>
            <a:extLst>
              <a:ext uri="{FF2B5EF4-FFF2-40B4-BE49-F238E27FC236}">
                <a16:creationId xmlns:a16="http://schemas.microsoft.com/office/drawing/2014/main" id="{2613B1A4-3582-76F6-66E8-EF3E9C098A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8828" y="3169218"/>
            <a:ext cx="474378" cy="474378"/>
          </a:xfrm>
          <a:prstGeom prst="rect">
            <a:avLst/>
          </a:prstGeom>
        </p:spPr>
      </p:pic>
      <p:pic>
        <p:nvPicPr>
          <p:cNvPr id="14" name="Graphic 13" descr="Cycle with people outline">
            <a:hlinkClick r:id="rId10" action="ppaction://hlinksldjump"/>
            <a:extLst>
              <a:ext uri="{FF2B5EF4-FFF2-40B4-BE49-F238E27FC236}">
                <a16:creationId xmlns:a16="http://schemas.microsoft.com/office/drawing/2014/main" id="{E3652C76-85B1-7B25-B2BE-69BB41D57F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0078" y="3169218"/>
            <a:ext cx="453419" cy="479900"/>
          </a:xfrm>
          <a:prstGeom prst="rect">
            <a:avLst/>
          </a:prstGeom>
        </p:spPr>
      </p:pic>
      <p:pic>
        <p:nvPicPr>
          <p:cNvPr id="15" name="Graphic 14" descr="Work from home desk outline">
            <a:hlinkClick r:id="rId13" action="ppaction://hlinksldjump"/>
            <a:extLst>
              <a:ext uri="{FF2B5EF4-FFF2-40B4-BE49-F238E27FC236}">
                <a16:creationId xmlns:a16="http://schemas.microsoft.com/office/drawing/2014/main" id="{5D8A7277-DEDD-59BD-CE4D-1BC07A15A2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61332" y="3914169"/>
            <a:ext cx="382789" cy="459722"/>
          </a:xfrm>
          <a:prstGeom prst="rect">
            <a:avLst/>
          </a:prstGeom>
        </p:spPr>
      </p:pic>
      <p:pic>
        <p:nvPicPr>
          <p:cNvPr id="16" name="Graphic 15" descr="Questions outline">
            <a:hlinkClick r:id="rId16" action="ppaction://hlinksldjump"/>
            <a:extLst>
              <a:ext uri="{FF2B5EF4-FFF2-40B4-BE49-F238E27FC236}">
                <a16:creationId xmlns:a16="http://schemas.microsoft.com/office/drawing/2014/main" id="{D48CB5CD-4820-2F1D-378E-E266164D64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01630" y="2218870"/>
            <a:ext cx="415392" cy="416600"/>
          </a:xfrm>
          <a:prstGeom prst="rect">
            <a:avLst/>
          </a:prstGeom>
        </p:spPr>
      </p:pic>
      <p:pic>
        <p:nvPicPr>
          <p:cNvPr id="17" name="Graphic 16" descr="Gauge outline">
            <a:hlinkClick r:id="rId19" action="ppaction://hlinksldjump"/>
            <a:extLst>
              <a:ext uri="{FF2B5EF4-FFF2-40B4-BE49-F238E27FC236}">
                <a16:creationId xmlns:a16="http://schemas.microsoft.com/office/drawing/2014/main" id="{23FDCF60-DA3C-D1BB-590C-A59A6B81A4E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13313" y="2160841"/>
            <a:ext cx="435179" cy="474629"/>
          </a:xfrm>
          <a:prstGeom prst="rect">
            <a:avLst/>
          </a:prstGeom>
        </p:spPr>
      </p:pic>
      <p:pic>
        <p:nvPicPr>
          <p:cNvPr id="18" name="Graphic 17" descr="Building Brick Wall outline">
            <a:hlinkClick r:id="rId22" action="ppaction://hlinksldjump"/>
            <a:extLst>
              <a:ext uri="{FF2B5EF4-FFF2-40B4-BE49-F238E27FC236}">
                <a16:creationId xmlns:a16="http://schemas.microsoft.com/office/drawing/2014/main" id="{9895B82C-DAE7-E7B8-D6CF-F019C2459AC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091320" y="4192912"/>
            <a:ext cx="435179" cy="459722"/>
          </a:xfrm>
          <a:prstGeom prst="rect">
            <a:avLst/>
          </a:prstGeom>
        </p:spPr>
      </p:pic>
      <p:pic>
        <p:nvPicPr>
          <p:cNvPr id="19" name="Graphic 18" descr="Clipboard outline">
            <a:hlinkClick r:id="rId25" action="ppaction://hlinksldjump"/>
            <a:extLst>
              <a:ext uri="{FF2B5EF4-FFF2-40B4-BE49-F238E27FC236}">
                <a16:creationId xmlns:a16="http://schemas.microsoft.com/office/drawing/2014/main" id="{0A086FA2-B93A-C1C3-A3FF-D719379F299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58475" y="2501189"/>
            <a:ext cx="452264" cy="452264"/>
          </a:xfrm>
          <a:prstGeom prst="rect">
            <a:avLst/>
          </a:prstGeom>
        </p:spPr>
      </p:pic>
      <p:pic>
        <p:nvPicPr>
          <p:cNvPr id="20" name="Graphic 19" descr="Rollercoaster Down outline">
            <a:hlinkClick r:id="rId28" action="ppaction://hlinksldjump"/>
            <a:extLst>
              <a:ext uri="{FF2B5EF4-FFF2-40B4-BE49-F238E27FC236}">
                <a16:creationId xmlns:a16="http://schemas.microsoft.com/office/drawing/2014/main" id="{CCD66369-3749-1984-8FED-6CDFA06A209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360369" y="3939632"/>
            <a:ext cx="439194" cy="4451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A8F343-A75B-5209-9875-BA31184E57EC}"/>
              </a:ext>
            </a:extLst>
          </p:cNvPr>
          <p:cNvSpPr txBox="1"/>
          <p:nvPr/>
        </p:nvSpPr>
        <p:spPr>
          <a:xfrm>
            <a:off x="4699125" y="898751"/>
            <a:ext cx="6748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EA8F44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Data Processing</a:t>
            </a:r>
            <a:endParaRPr lang="ru-RU" sz="7200" dirty="0">
              <a:solidFill>
                <a:srgbClr val="EA8F44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F109C8-5D55-70DC-51F4-1265F095AC12}"/>
              </a:ext>
            </a:extLst>
          </p:cNvPr>
          <p:cNvSpPr/>
          <p:nvPr/>
        </p:nvSpPr>
        <p:spPr>
          <a:xfrm>
            <a:off x="4789597" y="1966474"/>
            <a:ext cx="6609087" cy="78448"/>
          </a:xfrm>
          <a:prstGeom prst="rect">
            <a:avLst/>
          </a:prstGeom>
          <a:solidFill>
            <a:srgbClr val="EA8F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E9D779-F320-0AAA-B585-DDDB10B9BA48}"/>
              </a:ext>
            </a:extLst>
          </p:cNvPr>
          <p:cNvSpPr/>
          <p:nvPr/>
        </p:nvSpPr>
        <p:spPr>
          <a:xfrm>
            <a:off x="4128523" y="2859251"/>
            <a:ext cx="2140754" cy="21887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Text Preprocessing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E5D5C7-65C0-E0CA-F9F1-6D32C14FBB0A}"/>
              </a:ext>
            </a:extLst>
          </p:cNvPr>
          <p:cNvSpPr/>
          <p:nvPr/>
        </p:nvSpPr>
        <p:spPr>
          <a:xfrm>
            <a:off x="6663047" y="2833103"/>
            <a:ext cx="2194829" cy="22148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1A3EA41-577B-F19F-1B07-3C9A5C68D380}"/>
              </a:ext>
            </a:extLst>
          </p:cNvPr>
          <p:cNvSpPr/>
          <p:nvPr/>
        </p:nvSpPr>
        <p:spPr>
          <a:xfrm>
            <a:off x="9417847" y="2756896"/>
            <a:ext cx="2266627" cy="234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Transformation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EE1CC74-9478-5201-1156-4EC4F3DCAB71}"/>
              </a:ext>
            </a:extLst>
          </p:cNvPr>
          <p:cNvGrpSpPr/>
          <p:nvPr/>
        </p:nvGrpSpPr>
        <p:grpSpPr>
          <a:xfrm>
            <a:off x="4142138" y="2750081"/>
            <a:ext cx="629364" cy="496969"/>
            <a:chOff x="669116" y="2123782"/>
            <a:chExt cx="662608" cy="5232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290FD6F-FD8B-EFD5-0718-C5C66244CBA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EA8F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6D31F2-85F5-6057-DCAE-A58EA5FF65A9}"/>
                </a:ext>
              </a:extLst>
            </p:cNvPr>
            <p:cNvSpPr txBox="1"/>
            <p:nvPr/>
          </p:nvSpPr>
          <p:spPr>
            <a:xfrm>
              <a:off x="669116" y="2132742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D887548-F28B-065F-0A02-7FE819C45407}"/>
              </a:ext>
            </a:extLst>
          </p:cNvPr>
          <p:cNvGrpSpPr/>
          <p:nvPr/>
        </p:nvGrpSpPr>
        <p:grpSpPr>
          <a:xfrm>
            <a:off x="6779992" y="2750081"/>
            <a:ext cx="629364" cy="496969"/>
            <a:chOff x="661207" y="2123782"/>
            <a:chExt cx="662608" cy="52322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D0EE0BB-F62A-5797-43CF-CB3A92DDBD13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EA8F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A756A7-9A53-D09F-37C7-929C750E9C09}"/>
                </a:ext>
              </a:extLst>
            </p:cNvPr>
            <p:cNvSpPr txBox="1"/>
            <p:nvPr/>
          </p:nvSpPr>
          <p:spPr>
            <a:xfrm>
              <a:off x="661207" y="2132744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FF32F6-3FFA-BC26-99BF-0DC0BAA1DD60}"/>
              </a:ext>
            </a:extLst>
          </p:cNvPr>
          <p:cNvGrpSpPr/>
          <p:nvPr/>
        </p:nvGrpSpPr>
        <p:grpSpPr>
          <a:xfrm>
            <a:off x="9502797" y="2756895"/>
            <a:ext cx="629364" cy="482581"/>
            <a:chOff x="678684" y="2131356"/>
            <a:chExt cx="662608" cy="50807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64A4941-DDB0-FE8C-EA91-803ED73839F3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EA8F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55F7893-C680-A0F3-C1E5-B78863D6643C}"/>
                </a:ext>
              </a:extLst>
            </p:cNvPr>
            <p:cNvSpPr txBox="1"/>
            <p:nvPr/>
          </p:nvSpPr>
          <p:spPr>
            <a:xfrm>
              <a:off x="678684" y="2133142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8534CF-9271-C866-BDD3-9865ECBF6ED1}"/>
              </a:ext>
            </a:extLst>
          </p:cNvPr>
          <p:cNvSpPr txBox="1"/>
          <p:nvPr/>
        </p:nvSpPr>
        <p:spPr>
          <a:xfrm>
            <a:off x="4716448" y="2127445"/>
            <a:ext cx="6755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3. </a:t>
            </a:r>
            <a:r>
              <a:rPr lang="en-GB" sz="20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Text Transformation and Feature Extraction Techniques</a:t>
            </a:r>
            <a:endParaRPr lang="ru-RU" sz="2000" dirty="0">
              <a:solidFill>
                <a:schemeClr val="bg1"/>
              </a:solidFill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65295-7E71-64A9-8740-3A5A472F7408}"/>
              </a:ext>
            </a:extLst>
          </p:cNvPr>
          <p:cNvSpPr txBox="1"/>
          <p:nvPr/>
        </p:nvSpPr>
        <p:spPr>
          <a:xfrm>
            <a:off x="3643146" y="5167443"/>
            <a:ext cx="294868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Tokenization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Removing Punctuation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Stop Word Removal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Lemmatization</a:t>
            </a:r>
          </a:p>
          <a:p>
            <a:br>
              <a:rPr lang="en-GB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EA541-4A12-E50B-F6CD-9BA9D66F241E}"/>
              </a:ext>
            </a:extLst>
          </p:cNvPr>
          <p:cNvSpPr txBox="1"/>
          <p:nvPr/>
        </p:nvSpPr>
        <p:spPr>
          <a:xfrm>
            <a:off x="6421725" y="5122500"/>
            <a:ext cx="29486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TF-IDF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Word Embeddings</a:t>
            </a:r>
          </a:p>
          <a:p>
            <a:br>
              <a:rPr lang="en-GB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B1931-5E65-2076-A550-18D1E3A887D1}"/>
              </a:ext>
            </a:extLst>
          </p:cNvPr>
          <p:cNvSpPr txBox="1"/>
          <p:nvPr/>
        </p:nvSpPr>
        <p:spPr>
          <a:xfrm>
            <a:off x="9255799" y="5122500"/>
            <a:ext cx="24291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Check for data drifts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Preparing the data for ml tax classification</a:t>
            </a:r>
          </a:p>
          <a:p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09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"/>
                            </p:stCondLst>
                            <p:childTnLst>
                              <p:par>
                                <p:cTn id="5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50"/>
                            </p:stCondLst>
                            <p:childTnLst>
                              <p:par>
                                <p:cTn id="91" presetID="5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28" grpId="0" animBg="1"/>
      <p:bldP spid="31" grpId="0" animBg="1"/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7">
            <a:extLst>
              <a:ext uri="{FF2B5EF4-FFF2-40B4-BE49-F238E27FC236}">
                <a16:creationId xmlns:a16="http://schemas.microsoft.com/office/drawing/2014/main" id="{5EAE96F2-68EA-E6DB-8D7C-2BDEAE3A4F62}"/>
              </a:ext>
            </a:extLst>
          </p:cNvPr>
          <p:cNvSpPr/>
          <p:nvPr/>
        </p:nvSpPr>
        <p:spPr>
          <a:xfrm>
            <a:off x="9876283" y="3231640"/>
            <a:ext cx="2149068" cy="2102953"/>
          </a:xfrm>
          <a:prstGeom prst="roundRect">
            <a:avLst/>
          </a:prstGeom>
          <a:solidFill>
            <a:srgbClr val="EA8F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A8F44"/>
              </a:solidFill>
            </a:endParaRPr>
          </a:p>
        </p:txBody>
      </p:sp>
      <p:sp>
        <p:nvSpPr>
          <p:cNvPr id="3" name="Rectangle: Rounded Corners 47">
            <a:extLst>
              <a:ext uri="{FF2B5EF4-FFF2-40B4-BE49-F238E27FC236}">
                <a16:creationId xmlns:a16="http://schemas.microsoft.com/office/drawing/2014/main" id="{573D0199-0AA0-F038-8DF9-53BE471C045A}"/>
              </a:ext>
            </a:extLst>
          </p:cNvPr>
          <p:cNvSpPr/>
          <p:nvPr/>
        </p:nvSpPr>
        <p:spPr>
          <a:xfrm>
            <a:off x="7348125" y="3235293"/>
            <a:ext cx="2149068" cy="2102953"/>
          </a:xfrm>
          <a:prstGeom prst="roundRect">
            <a:avLst/>
          </a:prstGeom>
          <a:solidFill>
            <a:srgbClr val="EA8F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A8F44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D801A63-C40A-81CA-BA9A-017C42295566}"/>
              </a:ext>
            </a:extLst>
          </p:cNvPr>
          <p:cNvSpPr/>
          <p:nvPr/>
        </p:nvSpPr>
        <p:spPr>
          <a:xfrm>
            <a:off x="4811379" y="3209845"/>
            <a:ext cx="2149068" cy="2102953"/>
          </a:xfrm>
          <a:prstGeom prst="roundRect">
            <a:avLst/>
          </a:prstGeom>
          <a:solidFill>
            <a:srgbClr val="EA8F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A8F44"/>
              </a:solidFill>
            </a:endParaRPr>
          </a:p>
        </p:txBody>
      </p:sp>
      <p:sp>
        <p:nvSpPr>
          <p:cNvPr id="2" name="back end circle">
            <a:extLst>
              <a:ext uri="{FF2B5EF4-FFF2-40B4-BE49-F238E27FC236}">
                <a16:creationId xmlns:a16="http://schemas.microsoft.com/office/drawing/2014/main" id="{3FA3528F-A428-A862-0259-9557B376D7C2}"/>
              </a:ext>
            </a:extLst>
          </p:cNvPr>
          <p:cNvSpPr/>
          <p:nvPr/>
        </p:nvSpPr>
        <p:spPr>
          <a:xfrm>
            <a:off x="932086" y="2044923"/>
            <a:ext cx="2768154" cy="2768154"/>
          </a:xfrm>
          <a:custGeom>
            <a:avLst/>
            <a:gdLst>
              <a:gd name="connsiteX0" fmla="*/ 1384077 w 2768154"/>
              <a:gd name="connsiteY0" fmla="*/ 727511 h 2768154"/>
              <a:gd name="connsiteX1" fmla="*/ 727511 w 2768154"/>
              <a:gd name="connsiteY1" fmla="*/ 1384077 h 2768154"/>
              <a:gd name="connsiteX2" fmla="*/ 1384077 w 2768154"/>
              <a:gd name="connsiteY2" fmla="*/ 2040643 h 2768154"/>
              <a:gd name="connsiteX3" fmla="*/ 2040643 w 2768154"/>
              <a:gd name="connsiteY3" fmla="*/ 1384077 h 2768154"/>
              <a:gd name="connsiteX4" fmla="*/ 1384077 w 2768154"/>
              <a:gd name="connsiteY4" fmla="*/ 727511 h 2768154"/>
              <a:gd name="connsiteX5" fmla="*/ 1384077 w 2768154"/>
              <a:gd name="connsiteY5" fmla="*/ 0 h 2768154"/>
              <a:gd name="connsiteX6" fmla="*/ 2768154 w 2768154"/>
              <a:gd name="connsiteY6" fmla="*/ 1384077 h 2768154"/>
              <a:gd name="connsiteX7" fmla="*/ 1384077 w 2768154"/>
              <a:gd name="connsiteY7" fmla="*/ 2768154 h 2768154"/>
              <a:gd name="connsiteX8" fmla="*/ 0 w 2768154"/>
              <a:gd name="connsiteY8" fmla="*/ 1384077 h 2768154"/>
              <a:gd name="connsiteX9" fmla="*/ 1384077 w 2768154"/>
              <a:gd name="connsiteY9" fmla="*/ 0 h 276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8154" h="2768154">
                <a:moveTo>
                  <a:pt x="1384077" y="727511"/>
                </a:moveTo>
                <a:cubicBezTo>
                  <a:pt x="1021466" y="727511"/>
                  <a:pt x="727511" y="1021466"/>
                  <a:pt x="727511" y="1384077"/>
                </a:cubicBezTo>
                <a:cubicBezTo>
                  <a:pt x="727511" y="1746688"/>
                  <a:pt x="1021466" y="2040643"/>
                  <a:pt x="1384077" y="2040643"/>
                </a:cubicBezTo>
                <a:cubicBezTo>
                  <a:pt x="1746688" y="2040643"/>
                  <a:pt x="2040643" y="1746688"/>
                  <a:pt x="2040643" y="1384077"/>
                </a:cubicBezTo>
                <a:cubicBezTo>
                  <a:pt x="2040643" y="1021466"/>
                  <a:pt x="1746688" y="727511"/>
                  <a:pt x="1384077" y="727511"/>
                </a:cubicBezTo>
                <a:close/>
                <a:moveTo>
                  <a:pt x="1384077" y="0"/>
                </a:moveTo>
                <a:cubicBezTo>
                  <a:pt x="2148482" y="0"/>
                  <a:pt x="2768154" y="619672"/>
                  <a:pt x="2768154" y="1384077"/>
                </a:cubicBezTo>
                <a:cubicBezTo>
                  <a:pt x="2768154" y="2148482"/>
                  <a:pt x="2148482" y="2768154"/>
                  <a:pt x="1384077" y="2768154"/>
                </a:cubicBezTo>
                <a:cubicBezTo>
                  <a:pt x="619672" y="2768154"/>
                  <a:pt x="0" y="2148482"/>
                  <a:pt x="0" y="1384077"/>
                </a:cubicBezTo>
                <a:cubicBezTo>
                  <a:pt x="0" y="619672"/>
                  <a:pt x="619672" y="0"/>
                  <a:pt x="1384077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grpSp>
        <p:nvGrpSpPr>
          <p:cNvPr id="8" name="rotating shape">
            <a:extLst>
              <a:ext uri="{FF2B5EF4-FFF2-40B4-BE49-F238E27FC236}">
                <a16:creationId xmlns:a16="http://schemas.microsoft.com/office/drawing/2014/main" id="{220DA152-4B54-5DBE-EDA7-31993EE24251}"/>
              </a:ext>
            </a:extLst>
          </p:cNvPr>
          <p:cNvGrpSpPr/>
          <p:nvPr/>
        </p:nvGrpSpPr>
        <p:grpSpPr>
          <a:xfrm rot="10800000">
            <a:off x="541358" y="3057199"/>
            <a:ext cx="3549610" cy="747059"/>
            <a:chOff x="541358" y="3057199"/>
            <a:chExt cx="3549610" cy="7470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F1A79E-5E3C-CDFA-78A5-9A582F9D95B1}"/>
                </a:ext>
              </a:extLst>
            </p:cNvPr>
            <p:cNvSpPr/>
            <p:nvPr/>
          </p:nvSpPr>
          <p:spPr>
            <a:xfrm>
              <a:off x="805238" y="3057199"/>
              <a:ext cx="3285730" cy="7435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3367AD2-DF54-5D71-2E07-6782E8742F07}"/>
                </a:ext>
              </a:extLst>
            </p:cNvPr>
            <p:cNvSpPr/>
            <p:nvPr/>
          </p:nvSpPr>
          <p:spPr>
            <a:xfrm>
              <a:off x="541358" y="3067579"/>
              <a:ext cx="736679" cy="736679"/>
            </a:xfrm>
            <a:prstGeom prst="ellipse">
              <a:avLst/>
            </a:prstGeom>
            <a:solidFill>
              <a:srgbClr val="EA8F44"/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A8F44"/>
                </a:solidFill>
              </a:endParaRPr>
            </a:p>
          </p:txBody>
        </p:sp>
      </p:grpSp>
      <p:pic>
        <p:nvPicPr>
          <p:cNvPr id="11" name="open button" descr="Badge Follow with solid fill">
            <a:extLst>
              <a:ext uri="{FF2B5EF4-FFF2-40B4-BE49-F238E27FC236}">
                <a16:creationId xmlns:a16="http://schemas.microsoft.com/office/drawing/2014/main" id="{8B34C6F5-B665-64F3-3C03-9A35A754B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1951" y="3190457"/>
            <a:ext cx="477082" cy="477082"/>
          </a:xfrm>
          <a:prstGeom prst="rect">
            <a:avLst/>
          </a:prstGeom>
        </p:spPr>
      </p:pic>
      <p:pic>
        <p:nvPicPr>
          <p:cNvPr id="12" name="close button" descr="Badge Cross with solid fill">
            <a:extLst>
              <a:ext uri="{FF2B5EF4-FFF2-40B4-BE49-F238E27FC236}">
                <a16:creationId xmlns:a16="http://schemas.microsoft.com/office/drawing/2014/main" id="{5F0F8EA5-DE04-1E2C-BA46-7A829EEE9A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81951" y="3190457"/>
            <a:ext cx="477082" cy="477082"/>
          </a:xfrm>
          <a:prstGeom prst="rect">
            <a:avLst/>
          </a:prstGeom>
        </p:spPr>
      </p:pic>
      <p:pic>
        <p:nvPicPr>
          <p:cNvPr id="13" name="Graphic 12" descr="Home outline">
            <a:hlinkClick r:id="rId7" action="ppaction://hlinksldjump"/>
            <a:extLst>
              <a:ext uri="{FF2B5EF4-FFF2-40B4-BE49-F238E27FC236}">
                <a16:creationId xmlns:a16="http://schemas.microsoft.com/office/drawing/2014/main" id="{001813A3-5EB8-F977-DCE3-13B2003E6C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8828" y="3169218"/>
            <a:ext cx="474378" cy="474378"/>
          </a:xfrm>
          <a:prstGeom prst="rect">
            <a:avLst/>
          </a:prstGeom>
        </p:spPr>
      </p:pic>
      <p:pic>
        <p:nvPicPr>
          <p:cNvPr id="14" name="Graphic 13" descr="Cycle with people outline">
            <a:hlinkClick r:id="rId10" action="ppaction://hlinksldjump"/>
            <a:extLst>
              <a:ext uri="{FF2B5EF4-FFF2-40B4-BE49-F238E27FC236}">
                <a16:creationId xmlns:a16="http://schemas.microsoft.com/office/drawing/2014/main" id="{869ABE5B-2329-AFDB-69EE-B9E16F0DAE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96922" y="3169218"/>
            <a:ext cx="453419" cy="479900"/>
          </a:xfrm>
          <a:prstGeom prst="rect">
            <a:avLst/>
          </a:prstGeom>
        </p:spPr>
      </p:pic>
      <p:pic>
        <p:nvPicPr>
          <p:cNvPr id="15" name="Graphic 14" descr="Work from home desk outline">
            <a:hlinkClick r:id="rId13" action="ppaction://hlinksldjump"/>
            <a:extLst>
              <a:ext uri="{FF2B5EF4-FFF2-40B4-BE49-F238E27FC236}">
                <a16:creationId xmlns:a16="http://schemas.microsoft.com/office/drawing/2014/main" id="{FF9AE651-0A97-C8E7-FFC8-87B55166B8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61332" y="3914169"/>
            <a:ext cx="382789" cy="459722"/>
          </a:xfrm>
          <a:prstGeom prst="rect">
            <a:avLst/>
          </a:prstGeom>
        </p:spPr>
      </p:pic>
      <p:pic>
        <p:nvPicPr>
          <p:cNvPr id="16" name="Graphic 15" descr="Questions outline">
            <a:hlinkClick r:id="rId16" action="ppaction://hlinksldjump"/>
            <a:extLst>
              <a:ext uri="{FF2B5EF4-FFF2-40B4-BE49-F238E27FC236}">
                <a16:creationId xmlns:a16="http://schemas.microsoft.com/office/drawing/2014/main" id="{87240CBD-1B9A-C45C-F3B4-2FEB526500C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73979" y="2447141"/>
            <a:ext cx="415392" cy="416600"/>
          </a:xfrm>
          <a:prstGeom prst="rect">
            <a:avLst/>
          </a:prstGeom>
        </p:spPr>
      </p:pic>
      <p:pic>
        <p:nvPicPr>
          <p:cNvPr id="17" name="Graphic 16" descr="Gauge outline">
            <a:hlinkClick r:id="rId19" action="ppaction://hlinksldjump"/>
            <a:extLst>
              <a:ext uri="{FF2B5EF4-FFF2-40B4-BE49-F238E27FC236}">
                <a16:creationId xmlns:a16="http://schemas.microsoft.com/office/drawing/2014/main" id="{9276163A-7723-E018-B232-37FDF7BB039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13313" y="2160841"/>
            <a:ext cx="435179" cy="474629"/>
          </a:xfrm>
          <a:prstGeom prst="rect">
            <a:avLst/>
          </a:prstGeom>
        </p:spPr>
      </p:pic>
      <p:pic>
        <p:nvPicPr>
          <p:cNvPr id="18" name="Graphic 17" descr="Building Brick Wall outline">
            <a:hlinkClick r:id="rId22" action="ppaction://hlinksldjump"/>
            <a:extLst>
              <a:ext uri="{FF2B5EF4-FFF2-40B4-BE49-F238E27FC236}">
                <a16:creationId xmlns:a16="http://schemas.microsoft.com/office/drawing/2014/main" id="{23C1A10E-4656-14BF-DB79-36C9E817AD8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091320" y="4192912"/>
            <a:ext cx="435179" cy="459722"/>
          </a:xfrm>
          <a:prstGeom prst="rect">
            <a:avLst/>
          </a:prstGeom>
        </p:spPr>
      </p:pic>
      <p:pic>
        <p:nvPicPr>
          <p:cNvPr id="19" name="Graphic 18" descr="Clipboard outline">
            <a:hlinkClick r:id="rId25" action="ppaction://hlinksldjump"/>
            <a:extLst>
              <a:ext uri="{FF2B5EF4-FFF2-40B4-BE49-F238E27FC236}">
                <a16:creationId xmlns:a16="http://schemas.microsoft.com/office/drawing/2014/main" id="{B2873249-54F0-519E-F2E1-517B362219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58475" y="2501189"/>
            <a:ext cx="452264" cy="452264"/>
          </a:xfrm>
          <a:prstGeom prst="rect">
            <a:avLst/>
          </a:prstGeom>
        </p:spPr>
      </p:pic>
      <p:pic>
        <p:nvPicPr>
          <p:cNvPr id="20" name="Graphic 19" descr="Rollercoaster Down outline">
            <a:hlinkClick r:id="rId28" action="ppaction://hlinksldjump"/>
            <a:extLst>
              <a:ext uri="{FF2B5EF4-FFF2-40B4-BE49-F238E27FC236}">
                <a16:creationId xmlns:a16="http://schemas.microsoft.com/office/drawing/2014/main" id="{42758620-1599-32D2-9776-6EDE92B7678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360369" y="3939632"/>
            <a:ext cx="439194" cy="4451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B33DDD-8987-4EE5-4722-8BFA3C37F04E}"/>
              </a:ext>
            </a:extLst>
          </p:cNvPr>
          <p:cNvSpPr txBox="1"/>
          <p:nvPr/>
        </p:nvSpPr>
        <p:spPr>
          <a:xfrm>
            <a:off x="4790685" y="869476"/>
            <a:ext cx="7253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EA8F44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ML Modelling</a:t>
            </a:r>
            <a:endParaRPr lang="ru-RU" sz="7200" dirty="0">
              <a:solidFill>
                <a:srgbClr val="EA8F44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15930A-70DC-1629-6A12-5D9191C6579B}"/>
              </a:ext>
            </a:extLst>
          </p:cNvPr>
          <p:cNvSpPr/>
          <p:nvPr/>
        </p:nvSpPr>
        <p:spPr>
          <a:xfrm>
            <a:off x="4895850" y="1980450"/>
            <a:ext cx="6003088" cy="64472"/>
          </a:xfrm>
          <a:prstGeom prst="rect">
            <a:avLst/>
          </a:prstGeom>
          <a:solidFill>
            <a:srgbClr val="EA8F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522B59-5CEF-E496-1BF7-AEF483E04C98}"/>
              </a:ext>
            </a:extLst>
          </p:cNvPr>
          <p:cNvSpPr/>
          <p:nvPr/>
        </p:nvSpPr>
        <p:spPr>
          <a:xfrm>
            <a:off x="5501954" y="2756234"/>
            <a:ext cx="641994" cy="619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5" name="Graphic 34" descr="Cloud Computing">
            <a:extLst>
              <a:ext uri="{FF2B5EF4-FFF2-40B4-BE49-F238E27FC236}">
                <a16:creationId xmlns:a16="http://schemas.microsoft.com/office/drawing/2014/main" id="{66BD5D5D-E179-AC3F-EBA1-9F498ABB7DC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562952" y="2764725"/>
            <a:ext cx="556003" cy="55600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23506D3-CF65-DD40-0D79-779B99D7E225}"/>
              </a:ext>
            </a:extLst>
          </p:cNvPr>
          <p:cNvSpPr txBox="1"/>
          <p:nvPr/>
        </p:nvSpPr>
        <p:spPr>
          <a:xfrm>
            <a:off x="4767663" y="3996630"/>
            <a:ext cx="21760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GB" dirty="0">
                <a:solidFill>
                  <a:schemeClr val="bg1"/>
                </a:solidFill>
                <a:latin typeface="Bahnschrift SemiLight Condensed" panose="020B0502040204020203" pitchFamily="34" charset="0"/>
                <a:cs typeface="Posterama" panose="020B0504020200020000" pitchFamily="34" charset="0"/>
              </a:rPr>
              <a:t>10-12 Broad categories.</a:t>
            </a:r>
          </a:p>
          <a:p>
            <a:r>
              <a:rPr lang="en-GB" dirty="0">
                <a:solidFill>
                  <a:schemeClr val="bg1"/>
                </a:solidFill>
                <a:latin typeface="Bahnschrift SemiLight Condensed" panose="020B0502040204020203" pitchFamily="34" charset="0"/>
                <a:cs typeface="Posterama" panose="020B0504020200020000" pitchFamily="34" charset="0"/>
              </a:rPr>
              <a:t>- Client expenditure, Staff Costs, Allow </a:t>
            </a:r>
            <a:r>
              <a:rPr lang="en-GB" dirty="0" err="1">
                <a:solidFill>
                  <a:schemeClr val="bg1"/>
                </a:solidFill>
                <a:latin typeface="Bahnschrift SemiLight Condensed" panose="020B0502040204020203" pitchFamily="34" charset="0"/>
                <a:cs typeface="Posterama" panose="020B0504020200020000" pitchFamily="34" charset="0"/>
              </a:rPr>
              <a:t>Opex</a:t>
            </a:r>
            <a:r>
              <a:rPr lang="en-GB" dirty="0">
                <a:solidFill>
                  <a:schemeClr val="bg1"/>
                </a:solidFill>
                <a:latin typeface="Bahnschrift SemiLight Condensed" panose="020B0502040204020203" pitchFamily="34" charset="0"/>
                <a:cs typeface="Posterama" panose="020B0504020200020000" pitchFamily="34" charset="0"/>
              </a:rPr>
              <a:t>, etc..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86B46B-DCAA-033A-6A54-AB8969AF4B71}"/>
              </a:ext>
            </a:extLst>
          </p:cNvPr>
          <p:cNvSpPr txBox="1"/>
          <p:nvPr/>
        </p:nvSpPr>
        <p:spPr>
          <a:xfrm>
            <a:off x="4899795" y="3560767"/>
            <a:ext cx="205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 Condensed" panose="020B0502040204020203" pitchFamily="34" charset="0"/>
                <a:cs typeface="Posterama" panose="020B0504020200020000" pitchFamily="34" charset="0"/>
              </a:rPr>
              <a:t>Tax Classification 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C8D092-06FF-FDF2-142B-89F8C82EB003}"/>
              </a:ext>
            </a:extLst>
          </p:cNvPr>
          <p:cNvSpPr/>
          <p:nvPr/>
        </p:nvSpPr>
        <p:spPr>
          <a:xfrm>
            <a:off x="8087009" y="2769584"/>
            <a:ext cx="641994" cy="619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B4171A80-C2C4-3290-52FE-E40F469E9EA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8144657" y="2782143"/>
            <a:ext cx="556003" cy="55600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CABBD93-19CC-3D45-C3E6-87495B859F78}"/>
              </a:ext>
            </a:extLst>
          </p:cNvPr>
          <p:cNvSpPr txBox="1"/>
          <p:nvPr/>
        </p:nvSpPr>
        <p:spPr>
          <a:xfrm>
            <a:off x="7348125" y="3966975"/>
            <a:ext cx="21490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-</a:t>
            </a:r>
            <a:r>
              <a:rPr lang="en-GB" dirty="0">
                <a:solidFill>
                  <a:schemeClr val="bg1"/>
                </a:solidFill>
                <a:latin typeface="Bahnschrift SemiLight Condensed" panose="020B0502040204020203" pitchFamily="34" charset="0"/>
                <a:cs typeface="Posterama" panose="020B0504020200020000" pitchFamily="34" charset="0"/>
              </a:rPr>
              <a:t>3 Major Categories.</a:t>
            </a:r>
          </a:p>
          <a:p>
            <a:r>
              <a:rPr lang="en-GB" dirty="0">
                <a:solidFill>
                  <a:schemeClr val="bg1"/>
                </a:solidFill>
                <a:latin typeface="Bahnschrift SemiLight Condensed" panose="020B0502040204020203" pitchFamily="34" charset="0"/>
                <a:cs typeface="Posterama" panose="020B0504020200020000" pitchFamily="34" charset="0"/>
              </a:rPr>
              <a:t>-Full Addback, Partial Addback, Zero Addback. </a:t>
            </a:r>
            <a:endParaRPr lang="ru-RU" dirty="0">
              <a:solidFill>
                <a:schemeClr val="bg1"/>
              </a:solidFill>
              <a:latin typeface="Bahnschrift SemiLight Condensed" panose="020B0502040204020203" pitchFamily="34" charset="0"/>
              <a:cs typeface="Posterama" panose="020B0504020200020000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D3520C-A437-0A38-A500-640B8C15F796}"/>
              </a:ext>
            </a:extLst>
          </p:cNvPr>
          <p:cNvSpPr txBox="1"/>
          <p:nvPr/>
        </p:nvSpPr>
        <p:spPr>
          <a:xfrm>
            <a:off x="7500511" y="3537819"/>
            <a:ext cx="181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Light Condensed" panose="020B0502040204020203" pitchFamily="34" charset="0"/>
                <a:cs typeface="Posterama" panose="020B0504020200020000" pitchFamily="34" charset="0"/>
              </a:rPr>
              <a:t>Add Back Model</a:t>
            </a:r>
            <a:endParaRPr lang="ru-RU" dirty="0">
              <a:latin typeface="Bahnschrift SemiLight Condensed" panose="020B0502040204020203" pitchFamily="34" charset="0"/>
              <a:cs typeface="Posterama" panose="020B0504020200020000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F5353AE-AAEA-4C84-F615-ED648AF6325B}"/>
              </a:ext>
            </a:extLst>
          </p:cNvPr>
          <p:cNvSpPr/>
          <p:nvPr/>
        </p:nvSpPr>
        <p:spPr>
          <a:xfrm>
            <a:off x="10672064" y="2775458"/>
            <a:ext cx="641994" cy="605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A6F0AC89-4BA8-D45B-E670-D89AA6F7634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0711309" y="2800413"/>
            <a:ext cx="556003" cy="55600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7AEB53A-61D2-4CD9-3C81-60A5A00BA6E3}"/>
              </a:ext>
            </a:extLst>
          </p:cNvPr>
          <p:cNvSpPr txBox="1"/>
          <p:nvPr/>
        </p:nvSpPr>
        <p:spPr>
          <a:xfrm>
            <a:off x="9953271" y="3948847"/>
            <a:ext cx="2072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SemiLight Condensed" panose="020B0502040204020203" pitchFamily="34" charset="0"/>
                <a:cs typeface="Posterama" panose="020B0504020200020000" pitchFamily="34" charset="0"/>
              </a:rPr>
              <a:t>- Multiple Classification </a:t>
            </a:r>
          </a:p>
          <a:p>
            <a:r>
              <a:rPr lang="en-GB" dirty="0">
                <a:solidFill>
                  <a:schemeClr val="bg1"/>
                </a:solidFill>
                <a:latin typeface="Bahnschrift SemiLight Condensed" panose="020B0502040204020203" pitchFamily="34" charset="0"/>
                <a:cs typeface="Posterama" panose="020B0504020200020000" pitchFamily="34" charset="0"/>
              </a:rPr>
              <a:t>   algos – SVM, SGD etc</a:t>
            </a:r>
          </a:p>
          <a:p>
            <a:r>
              <a:rPr lang="en-GB" dirty="0">
                <a:solidFill>
                  <a:schemeClr val="bg1"/>
                </a:solidFill>
                <a:latin typeface="Bahnschrift SemiLight Condensed" panose="020B0502040204020203" pitchFamily="34" charset="0"/>
                <a:cs typeface="Posterama" panose="020B0504020200020000" pitchFamily="34" charset="0"/>
              </a:rPr>
              <a:t>- Two models run on   </a:t>
            </a:r>
          </a:p>
          <a:p>
            <a:r>
              <a:rPr lang="en-GB" dirty="0">
                <a:solidFill>
                  <a:schemeClr val="bg1"/>
                </a:solidFill>
                <a:latin typeface="Bahnschrift SemiLight Condensed" panose="020B0502040204020203" pitchFamily="34" charset="0"/>
                <a:cs typeface="Posterama" panose="020B0504020200020000" pitchFamily="34" charset="0"/>
              </a:rPr>
              <a:t>   the dataset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CE17CB-CA11-C1E3-133C-2893B89213BC}"/>
              </a:ext>
            </a:extLst>
          </p:cNvPr>
          <p:cNvSpPr txBox="1"/>
          <p:nvPr/>
        </p:nvSpPr>
        <p:spPr>
          <a:xfrm>
            <a:off x="9904768" y="3544652"/>
            <a:ext cx="212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Light Condensed" panose="020B0502040204020203" pitchFamily="34" charset="0"/>
                <a:cs typeface="Posterama" panose="020B0504020200020000" pitchFamily="34" charset="0"/>
              </a:rPr>
              <a:t>Machine Learning</a:t>
            </a:r>
            <a:endParaRPr lang="ru-RU" dirty="0">
              <a:latin typeface="Bahnschrift SemiLight Condensed" panose="020B0502040204020203" pitchFamily="34" charset="0"/>
              <a:cs typeface="Posterama" panose="020B0504020200020000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9111722-CB9A-307D-DC0D-4271FEA31642}"/>
              </a:ext>
            </a:extLst>
          </p:cNvPr>
          <p:cNvSpPr txBox="1"/>
          <p:nvPr/>
        </p:nvSpPr>
        <p:spPr>
          <a:xfrm>
            <a:off x="4824679" y="2136336"/>
            <a:ext cx="6956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4. </a:t>
            </a:r>
            <a:r>
              <a:rPr lang="en-GB" sz="20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Harnessing Algorithms for Tax Classification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F38C6-5923-CA96-1C28-0CDD1CB0FFFC}"/>
              </a:ext>
            </a:extLst>
          </p:cNvPr>
          <p:cNvSpPr txBox="1"/>
          <p:nvPr/>
        </p:nvSpPr>
        <p:spPr>
          <a:xfrm>
            <a:off x="13196170" y="17035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86CFB-20C8-C0D2-EE5A-E69E1EBC9B55}"/>
              </a:ext>
            </a:extLst>
          </p:cNvPr>
          <p:cNvSpPr txBox="1"/>
          <p:nvPr/>
        </p:nvSpPr>
        <p:spPr>
          <a:xfrm>
            <a:off x="13640844" y="9269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DA0D00-8B73-4985-F2DA-779DFAE782EE}"/>
              </a:ext>
            </a:extLst>
          </p:cNvPr>
          <p:cNvGrpSpPr/>
          <p:nvPr/>
        </p:nvGrpSpPr>
        <p:grpSpPr>
          <a:xfrm>
            <a:off x="6189093" y="6051879"/>
            <a:ext cx="5730808" cy="598812"/>
            <a:chOff x="-218978" y="3896023"/>
            <a:chExt cx="7781829" cy="548398"/>
          </a:xfrm>
          <a:solidFill>
            <a:schemeClr val="bg1">
              <a:lumMod val="95000"/>
            </a:schemeClr>
          </a:solidFill>
        </p:grpSpPr>
        <p:sp>
          <p:nvSpPr>
            <p:cNvPr id="22" name="Rectangle: Rounded Corners 40">
              <a:extLst>
                <a:ext uri="{FF2B5EF4-FFF2-40B4-BE49-F238E27FC236}">
                  <a16:creationId xmlns:a16="http://schemas.microsoft.com/office/drawing/2014/main" id="{0A17B8A0-29E0-F49C-1FB0-410FCA9D48BA}"/>
                </a:ext>
              </a:extLst>
            </p:cNvPr>
            <p:cNvSpPr/>
            <p:nvPr/>
          </p:nvSpPr>
          <p:spPr>
            <a:xfrm>
              <a:off x="-218978" y="4059378"/>
              <a:ext cx="7781829" cy="2625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BE94C1A-2DE1-64C0-D33A-0E18F76E6463}"/>
                </a:ext>
              </a:extLst>
            </p:cNvPr>
            <p:cNvCxnSpPr>
              <a:cxnSpLocks/>
            </p:cNvCxnSpPr>
            <p:nvPr/>
          </p:nvCxnSpPr>
          <p:spPr>
            <a:xfrm>
              <a:off x="7268304" y="3896023"/>
              <a:ext cx="0" cy="54839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4DFCF82-1C02-EC73-7D34-61211273EBC9}"/>
              </a:ext>
            </a:extLst>
          </p:cNvPr>
          <p:cNvGrpSpPr/>
          <p:nvPr/>
        </p:nvGrpSpPr>
        <p:grpSpPr>
          <a:xfrm>
            <a:off x="4665945" y="6051879"/>
            <a:ext cx="5805455" cy="598812"/>
            <a:chOff x="1684772" y="3896023"/>
            <a:chExt cx="7117368" cy="548398"/>
          </a:xfrm>
          <a:solidFill>
            <a:schemeClr val="accent2"/>
          </a:solidFill>
        </p:grpSpPr>
        <p:sp>
          <p:nvSpPr>
            <p:cNvPr id="26" name="Rectangle: Rounded Corners 43">
              <a:extLst>
                <a:ext uri="{FF2B5EF4-FFF2-40B4-BE49-F238E27FC236}">
                  <a16:creationId xmlns:a16="http://schemas.microsoft.com/office/drawing/2014/main" id="{CDDC2A9E-941A-2E64-825E-5F9325DEC667}"/>
                </a:ext>
              </a:extLst>
            </p:cNvPr>
            <p:cNvSpPr/>
            <p:nvPr/>
          </p:nvSpPr>
          <p:spPr>
            <a:xfrm>
              <a:off x="1684772" y="4059378"/>
              <a:ext cx="7117368" cy="262560"/>
            </a:xfrm>
            <a:prstGeom prst="roundRect">
              <a:avLst>
                <a:gd name="adj" fmla="val 50000"/>
              </a:avLst>
            </a:prstGeom>
            <a:solidFill>
              <a:srgbClr val="EA8F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423458-9990-4FF9-84CE-549C0CFDF556}"/>
                </a:ext>
              </a:extLst>
            </p:cNvPr>
            <p:cNvCxnSpPr>
              <a:cxnSpLocks/>
            </p:cNvCxnSpPr>
            <p:nvPr/>
          </p:nvCxnSpPr>
          <p:spPr>
            <a:xfrm>
              <a:off x="7268304" y="3896023"/>
              <a:ext cx="0" cy="548398"/>
            </a:xfrm>
            <a:prstGeom prst="line">
              <a:avLst/>
            </a:prstGeom>
            <a:grpFill/>
            <a:ln w="38100">
              <a:solidFill>
                <a:srgbClr val="EA8F4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8CBB6BF-76CF-8800-DE01-9E413178893D}"/>
              </a:ext>
            </a:extLst>
          </p:cNvPr>
          <p:cNvSpPr txBox="1"/>
          <p:nvPr/>
        </p:nvSpPr>
        <p:spPr>
          <a:xfrm>
            <a:off x="10816224" y="6182670"/>
            <a:ext cx="172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 Condensed" panose="020B0502040204020203" pitchFamily="34" charset="0"/>
                <a:cs typeface="Posterama" panose="020B0504020200020000" pitchFamily="34" charset="0"/>
              </a:rPr>
              <a:t>Testing </a:t>
            </a:r>
            <a:r>
              <a:rPr lang="en-US" dirty="0">
                <a:latin typeface="Bahnschrift SemiLight Condensed" panose="020B0502040204020203" pitchFamily="34" charset="0"/>
              </a:rPr>
              <a:t>25%</a:t>
            </a:r>
            <a:endParaRPr lang="ru-RU" dirty="0">
              <a:latin typeface="Bahnschrift SemiLight Condensed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98491-6247-06D0-D2FE-81712706CDFB}"/>
              </a:ext>
            </a:extLst>
          </p:cNvPr>
          <p:cNvSpPr txBox="1"/>
          <p:nvPr/>
        </p:nvSpPr>
        <p:spPr>
          <a:xfrm>
            <a:off x="9200369" y="6188933"/>
            <a:ext cx="116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 Condensed" panose="020B0502040204020203" pitchFamily="34" charset="0"/>
                <a:cs typeface="Posterama" panose="020B0504020200020000" pitchFamily="34" charset="0"/>
              </a:rPr>
              <a:t>Training </a:t>
            </a:r>
            <a:r>
              <a:rPr lang="en-US" dirty="0">
                <a:latin typeface="Bahnschrift SemiLight Condensed" panose="020B0502040204020203" pitchFamily="34" charset="0"/>
              </a:rPr>
              <a:t>75%</a:t>
            </a:r>
            <a:endParaRPr lang="ru-RU" dirty="0">
              <a:latin typeface="Bahnschrift SemiLight Condensed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1C3F5-4905-2B47-A0F1-9B2AF6213DF4}"/>
              </a:ext>
            </a:extLst>
          </p:cNvPr>
          <p:cNvSpPr/>
          <p:nvPr/>
        </p:nvSpPr>
        <p:spPr>
          <a:xfrm>
            <a:off x="43841" y="5963266"/>
            <a:ext cx="4763770" cy="7760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8B9B54-9039-0A24-0857-DEDCD8472C23}"/>
              </a:ext>
            </a:extLst>
          </p:cNvPr>
          <p:cNvSpPr txBox="1"/>
          <p:nvPr/>
        </p:nvSpPr>
        <p:spPr>
          <a:xfrm>
            <a:off x="4706554" y="5852274"/>
            <a:ext cx="3994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SemiLight Condensed" panose="020B0502040204020203" pitchFamily="34" charset="0"/>
                <a:cs typeface="Posterama" panose="020B0504020200020000" pitchFamily="34" charset="0"/>
              </a:rPr>
              <a:t>Data Training and Testing Splitting (General case)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01B5D7-3CB6-BB2F-98A3-803FCC69F70D}"/>
              </a:ext>
            </a:extLst>
          </p:cNvPr>
          <p:cNvSpPr txBox="1"/>
          <p:nvPr/>
        </p:nvSpPr>
        <p:spPr>
          <a:xfrm>
            <a:off x="17538192" y="566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D290F5-16A4-0FF8-9BE5-8CDA711477C0}"/>
              </a:ext>
            </a:extLst>
          </p:cNvPr>
          <p:cNvSpPr txBox="1"/>
          <p:nvPr/>
        </p:nvSpPr>
        <p:spPr>
          <a:xfrm>
            <a:off x="17181576" y="530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97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"/>
                            </p:stCondLst>
                            <p:childTnLst>
                              <p:par>
                                <p:cTn id="8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"/>
                            </p:stCondLst>
                            <p:childTnLst>
                              <p:par>
                                <p:cTn id="8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50"/>
                            </p:stCondLst>
                            <p:childTnLst>
                              <p:par>
                                <p:cTn id="129" presetID="5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" grpId="0" animBg="1"/>
      <p:bldP spid="48" grpId="0" animBg="1"/>
      <p:bldP spid="2" grpId="0" animBg="1"/>
      <p:bldP spid="34" grpId="0" animBg="1"/>
      <p:bldP spid="42" grpId="0"/>
      <p:bldP spid="45" grpId="0"/>
      <p:bldP spid="60" grpId="0" animBg="1"/>
      <p:bldP spid="62" grpId="0"/>
      <p:bldP spid="63" grpId="0"/>
      <p:bldP spid="66" grpId="0" animBg="1"/>
      <p:bldP spid="68" grpId="0"/>
      <p:bldP spid="69" grpId="0"/>
      <p:bldP spid="70" grpId="0"/>
      <p:bldP spid="28" grpId="0"/>
      <p:bldP spid="29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7D1BEB3-3245-8174-B168-791D5B152B48}"/>
              </a:ext>
            </a:extLst>
          </p:cNvPr>
          <p:cNvSpPr/>
          <p:nvPr/>
        </p:nvSpPr>
        <p:spPr>
          <a:xfrm>
            <a:off x="5394290" y="3163381"/>
            <a:ext cx="1124332" cy="1124332"/>
          </a:xfrm>
          <a:prstGeom prst="ellipse">
            <a:avLst/>
          </a:prstGeom>
          <a:solidFill>
            <a:srgbClr val="EA8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6B6383-B572-E1FB-043C-33830A078655}"/>
              </a:ext>
            </a:extLst>
          </p:cNvPr>
          <p:cNvSpPr/>
          <p:nvPr/>
        </p:nvSpPr>
        <p:spPr>
          <a:xfrm>
            <a:off x="5547112" y="3316203"/>
            <a:ext cx="818688" cy="8186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18099D-DA2A-8692-62D0-7E75E09AF326}"/>
              </a:ext>
            </a:extLst>
          </p:cNvPr>
          <p:cNvGrpSpPr/>
          <p:nvPr/>
        </p:nvGrpSpPr>
        <p:grpSpPr>
          <a:xfrm>
            <a:off x="5665902" y="3423637"/>
            <a:ext cx="603820" cy="603820"/>
            <a:chOff x="6158672" y="3675083"/>
            <a:chExt cx="787340" cy="787340"/>
          </a:xfrm>
          <a:solidFill>
            <a:srgbClr val="EA8F44"/>
          </a:solidFill>
        </p:grpSpPr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85B8B454-DCA0-F3F3-D111-A3394AEFF4E6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D9246F2-A860-EF8B-7C3C-3A72FAD7274F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213C725-E453-5329-F88D-D7AEC1928CB5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8E48E47-7909-9D2B-5B0D-A120BF1FA86D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sp>
        <p:nvSpPr>
          <p:cNvPr id="24" name="back end circle">
            <a:extLst>
              <a:ext uri="{FF2B5EF4-FFF2-40B4-BE49-F238E27FC236}">
                <a16:creationId xmlns:a16="http://schemas.microsoft.com/office/drawing/2014/main" id="{593B70AC-9E9C-BFF4-F78E-C03FD200A475}"/>
              </a:ext>
            </a:extLst>
          </p:cNvPr>
          <p:cNvSpPr/>
          <p:nvPr/>
        </p:nvSpPr>
        <p:spPr>
          <a:xfrm>
            <a:off x="932086" y="2044923"/>
            <a:ext cx="2768154" cy="2768154"/>
          </a:xfrm>
          <a:custGeom>
            <a:avLst/>
            <a:gdLst>
              <a:gd name="connsiteX0" fmla="*/ 1384077 w 2768154"/>
              <a:gd name="connsiteY0" fmla="*/ 727511 h 2768154"/>
              <a:gd name="connsiteX1" fmla="*/ 727511 w 2768154"/>
              <a:gd name="connsiteY1" fmla="*/ 1384077 h 2768154"/>
              <a:gd name="connsiteX2" fmla="*/ 1384077 w 2768154"/>
              <a:gd name="connsiteY2" fmla="*/ 2040643 h 2768154"/>
              <a:gd name="connsiteX3" fmla="*/ 2040643 w 2768154"/>
              <a:gd name="connsiteY3" fmla="*/ 1384077 h 2768154"/>
              <a:gd name="connsiteX4" fmla="*/ 1384077 w 2768154"/>
              <a:gd name="connsiteY4" fmla="*/ 727511 h 2768154"/>
              <a:gd name="connsiteX5" fmla="*/ 1384077 w 2768154"/>
              <a:gd name="connsiteY5" fmla="*/ 0 h 2768154"/>
              <a:gd name="connsiteX6" fmla="*/ 2768154 w 2768154"/>
              <a:gd name="connsiteY6" fmla="*/ 1384077 h 2768154"/>
              <a:gd name="connsiteX7" fmla="*/ 1384077 w 2768154"/>
              <a:gd name="connsiteY7" fmla="*/ 2768154 h 2768154"/>
              <a:gd name="connsiteX8" fmla="*/ 0 w 2768154"/>
              <a:gd name="connsiteY8" fmla="*/ 1384077 h 2768154"/>
              <a:gd name="connsiteX9" fmla="*/ 1384077 w 2768154"/>
              <a:gd name="connsiteY9" fmla="*/ 0 h 276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8154" h="2768154">
                <a:moveTo>
                  <a:pt x="1384077" y="727511"/>
                </a:moveTo>
                <a:cubicBezTo>
                  <a:pt x="1021466" y="727511"/>
                  <a:pt x="727511" y="1021466"/>
                  <a:pt x="727511" y="1384077"/>
                </a:cubicBezTo>
                <a:cubicBezTo>
                  <a:pt x="727511" y="1746688"/>
                  <a:pt x="1021466" y="2040643"/>
                  <a:pt x="1384077" y="2040643"/>
                </a:cubicBezTo>
                <a:cubicBezTo>
                  <a:pt x="1746688" y="2040643"/>
                  <a:pt x="2040643" y="1746688"/>
                  <a:pt x="2040643" y="1384077"/>
                </a:cubicBezTo>
                <a:cubicBezTo>
                  <a:pt x="2040643" y="1021466"/>
                  <a:pt x="1746688" y="727511"/>
                  <a:pt x="1384077" y="727511"/>
                </a:cubicBezTo>
                <a:close/>
                <a:moveTo>
                  <a:pt x="1384077" y="0"/>
                </a:moveTo>
                <a:cubicBezTo>
                  <a:pt x="2148482" y="0"/>
                  <a:pt x="2768154" y="619672"/>
                  <a:pt x="2768154" y="1384077"/>
                </a:cubicBezTo>
                <a:cubicBezTo>
                  <a:pt x="2768154" y="2148482"/>
                  <a:pt x="2148482" y="2768154"/>
                  <a:pt x="1384077" y="2768154"/>
                </a:cubicBezTo>
                <a:cubicBezTo>
                  <a:pt x="619672" y="2768154"/>
                  <a:pt x="0" y="2148482"/>
                  <a:pt x="0" y="1384077"/>
                </a:cubicBezTo>
                <a:cubicBezTo>
                  <a:pt x="0" y="619672"/>
                  <a:pt x="619672" y="0"/>
                  <a:pt x="1384077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grpSp>
        <p:nvGrpSpPr>
          <p:cNvPr id="30" name="rotating shape">
            <a:extLst>
              <a:ext uri="{FF2B5EF4-FFF2-40B4-BE49-F238E27FC236}">
                <a16:creationId xmlns:a16="http://schemas.microsoft.com/office/drawing/2014/main" id="{96881879-0595-5068-14C1-827064A74182}"/>
              </a:ext>
            </a:extLst>
          </p:cNvPr>
          <p:cNvGrpSpPr/>
          <p:nvPr/>
        </p:nvGrpSpPr>
        <p:grpSpPr>
          <a:xfrm rot="13537190">
            <a:off x="541358" y="3057199"/>
            <a:ext cx="3549610" cy="747059"/>
            <a:chOff x="541358" y="3057199"/>
            <a:chExt cx="3549610" cy="7470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7DAAE9B-819A-EFC2-C3D2-D94C76AE33ED}"/>
                </a:ext>
              </a:extLst>
            </p:cNvPr>
            <p:cNvSpPr/>
            <p:nvPr/>
          </p:nvSpPr>
          <p:spPr>
            <a:xfrm>
              <a:off x="805238" y="3057199"/>
              <a:ext cx="3285730" cy="7435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6A9FACD-DDB2-D497-312E-0B6B75D4F354}"/>
                </a:ext>
              </a:extLst>
            </p:cNvPr>
            <p:cNvSpPr/>
            <p:nvPr/>
          </p:nvSpPr>
          <p:spPr>
            <a:xfrm>
              <a:off x="541358" y="3067579"/>
              <a:ext cx="736679" cy="736679"/>
            </a:xfrm>
            <a:prstGeom prst="ellipse">
              <a:avLst/>
            </a:prstGeom>
            <a:solidFill>
              <a:srgbClr val="EA8F44"/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A8F44"/>
                </a:solidFill>
              </a:endParaRPr>
            </a:p>
          </p:txBody>
        </p:sp>
      </p:grpSp>
      <p:pic>
        <p:nvPicPr>
          <p:cNvPr id="33" name="open button" descr="Badge Follow with solid fill">
            <a:extLst>
              <a:ext uri="{FF2B5EF4-FFF2-40B4-BE49-F238E27FC236}">
                <a16:creationId xmlns:a16="http://schemas.microsoft.com/office/drawing/2014/main" id="{BE907E6B-EA16-17AC-103F-C85B80987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1951" y="3190457"/>
            <a:ext cx="477082" cy="477082"/>
          </a:xfrm>
          <a:prstGeom prst="rect">
            <a:avLst/>
          </a:prstGeom>
        </p:spPr>
      </p:pic>
      <p:pic>
        <p:nvPicPr>
          <p:cNvPr id="34" name="close button" descr="Badge Cross with solid fill">
            <a:extLst>
              <a:ext uri="{FF2B5EF4-FFF2-40B4-BE49-F238E27FC236}">
                <a16:creationId xmlns:a16="http://schemas.microsoft.com/office/drawing/2014/main" id="{0C9CA85C-91E9-6651-25B1-8346F6B831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81951" y="3190457"/>
            <a:ext cx="477082" cy="477082"/>
          </a:xfrm>
          <a:prstGeom prst="rect">
            <a:avLst/>
          </a:prstGeom>
        </p:spPr>
      </p:pic>
      <p:pic>
        <p:nvPicPr>
          <p:cNvPr id="35" name="Graphic 34" descr="Home outline">
            <a:hlinkClick r:id="rId7" action="ppaction://hlinksldjump"/>
            <a:extLst>
              <a:ext uri="{FF2B5EF4-FFF2-40B4-BE49-F238E27FC236}">
                <a16:creationId xmlns:a16="http://schemas.microsoft.com/office/drawing/2014/main" id="{513BEA6C-FB30-2EFB-7C29-1CC52EC2AE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8828" y="3169218"/>
            <a:ext cx="474378" cy="474378"/>
          </a:xfrm>
          <a:prstGeom prst="rect">
            <a:avLst/>
          </a:prstGeom>
        </p:spPr>
      </p:pic>
      <p:pic>
        <p:nvPicPr>
          <p:cNvPr id="36" name="Graphic 35" descr="Cycle with people outline">
            <a:hlinkClick r:id="rId10" action="ppaction://hlinksldjump"/>
            <a:extLst>
              <a:ext uri="{FF2B5EF4-FFF2-40B4-BE49-F238E27FC236}">
                <a16:creationId xmlns:a16="http://schemas.microsoft.com/office/drawing/2014/main" id="{761921C4-9EA6-84DE-BD5F-EFA6DC8EC0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7359" y="3163696"/>
            <a:ext cx="453419" cy="479900"/>
          </a:xfrm>
          <a:prstGeom prst="rect">
            <a:avLst/>
          </a:prstGeom>
        </p:spPr>
      </p:pic>
      <p:pic>
        <p:nvPicPr>
          <p:cNvPr id="37" name="Graphic 36" descr="Work from home desk outline">
            <a:hlinkClick r:id="rId13" action="ppaction://hlinksldjump"/>
            <a:extLst>
              <a:ext uri="{FF2B5EF4-FFF2-40B4-BE49-F238E27FC236}">
                <a16:creationId xmlns:a16="http://schemas.microsoft.com/office/drawing/2014/main" id="{E95E63CF-00B7-6901-8432-26C117328D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94648" y="4172328"/>
            <a:ext cx="382789" cy="459722"/>
          </a:xfrm>
          <a:prstGeom prst="rect">
            <a:avLst/>
          </a:prstGeom>
        </p:spPr>
      </p:pic>
      <p:pic>
        <p:nvPicPr>
          <p:cNvPr id="38" name="Graphic 37" descr="Questions outline">
            <a:hlinkClick r:id="rId16" action="ppaction://hlinksldjump"/>
            <a:extLst>
              <a:ext uri="{FF2B5EF4-FFF2-40B4-BE49-F238E27FC236}">
                <a16:creationId xmlns:a16="http://schemas.microsoft.com/office/drawing/2014/main" id="{22D8B00B-9356-1A04-34D7-E10C0364F49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73979" y="2447141"/>
            <a:ext cx="415392" cy="416600"/>
          </a:xfrm>
          <a:prstGeom prst="rect">
            <a:avLst/>
          </a:prstGeom>
        </p:spPr>
      </p:pic>
      <p:pic>
        <p:nvPicPr>
          <p:cNvPr id="39" name="Graphic 38" descr="Gauge outline">
            <a:hlinkClick r:id="rId19" action="ppaction://hlinksldjump"/>
            <a:extLst>
              <a:ext uri="{FF2B5EF4-FFF2-40B4-BE49-F238E27FC236}">
                <a16:creationId xmlns:a16="http://schemas.microsoft.com/office/drawing/2014/main" id="{3B19E22A-2BE5-87E3-8A57-11D15FED50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13313" y="2160841"/>
            <a:ext cx="435179" cy="474629"/>
          </a:xfrm>
          <a:prstGeom prst="rect">
            <a:avLst/>
          </a:prstGeom>
        </p:spPr>
      </p:pic>
      <p:pic>
        <p:nvPicPr>
          <p:cNvPr id="40" name="Graphic 39" descr="Building Brick Wall outline">
            <a:hlinkClick r:id="rId22" action="ppaction://hlinksldjump"/>
            <a:extLst>
              <a:ext uri="{FF2B5EF4-FFF2-40B4-BE49-F238E27FC236}">
                <a16:creationId xmlns:a16="http://schemas.microsoft.com/office/drawing/2014/main" id="{680ACC4C-5C68-DEF1-4DF5-41F04A2E7CF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091320" y="4192912"/>
            <a:ext cx="435179" cy="459722"/>
          </a:xfrm>
          <a:prstGeom prst="rect">
            <a:avLst/>
          </a:prstGeom>
        </p:spPr>
      </p:pic>
      <p:pic>
        <p:nvPicPr>
          <p:cNvPr id="41" name="Graphic 40" descr="Clipboard outline">
            <a:hlinkClick r:id="rId25" action="ppaction://hlinksldjump"/>
            <a:extLst>
              <a:ext uri="{FF2B5EF4-FFF2-40B4-BE49-F238E27FC236}">
                <a16:creationId xmlns:a16="http://schemas.microsoft.com/office/drawing/2014/main" id="{3437B9BC-A1F3-ABEA-3E34-7EE57B4972C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58475" y="2501189"/>
            <a:ext cx="452264" cy="452264"/>
          </a:xfrm>
          <a:prstGeom prst="rect">
            <a:avLst/>
          </a:prstGeom>
        </p:spPr>
      </p:pic>
      <p:pic>
        <p:nvPicPr>
          <p:cNvPr id="42" name="Graphic 41" descr="Rollercoaster Down outline">
            <a:hlinkClick r:id="rId28" action="ppaction://hlinksldjump"/>
            <a:extLst>
              <a:ext uri="{FF2B5EF4-FFF2-40B4-BE49-F238E27FC236}">
                <a16:creationId xmlns:a16="http://schemas.microsoft.com/office/drawing/2014/main" id="{627C16F7-5AD0-B56F-570F-1A2D8C0259F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360369" y="3939632"/>
            <a:ext cx="439194" cy="44517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D4635A1-6E32-C76F-3678-176B274DE0CA}"/>
              </a:ext>
            </a:extLst>
          </p:cNvPr>
          <p:cNvSpPr txBox="1"/>
          <p:nvPr/>
        </p:nvSpPr>
        <p:spPr>
          <a:xfrm>
            <a:off x="4809286" y="851425"/>
            <a:ext cx="5865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EA8F44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Deployment</a:t>
            </a:r>
            <a:endParaRPr lang="ru-RU" sz="7200" dirty="0">
              <a:solidFill>
                <a:srgbClr val="EA8F44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B3AAF7-DF83-386A-CFC2-7126FD25AF01}"/>
              </a:ext>
            </a:extLst>
          </p:cNvPr>
          <p:cNvSpPr/>
          <p:nvPr/>
        </p:nvSpPr>
        <p:spPr>
          <a:xfrm>
            <a:off x="4895850" y="1981322"/>
            <a:ext cx="6396364" cy="63599"/>
          </a:xfrm>
          <a:prstGeom prst="rect">
            <a:avLst/>
          </a:prstGeom>
          <a:solidFill>
            <a:srgbClr val="EA8F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CF4833-06AB-3976-4568-35036A48B5C1}"/>
              </a:ext>
            </a:extLst>
          </p:cNvPr>
          <p:cNvGrpSpPr/>
          <p:nvPr/>
        </p:nvGrpSpPr>
        <p:grpSpPr>
          <a:xfrm>
            <a:off x="4854762" y="4368184"/>
            <a:ext cx="2103394" cy="1581466"/>
            <a:chOff x="2391042" y="3990137"/>
            <a:chExt cx="2173061" cy="10978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AEE36F-EC61-30A3-1319-92A15D2C19F7}"/>
                </a:ext>
              </a:extLst>
            </p:cNvPr>
            <p:cNvSpPr txBox="1"/>
            <p:nvPr/>
          </p:nvSpPr>
          <p:spPr>
            <a:xfrm>
              <a:off x="2391043" y="3990137"/>
              <a:ext cx="2159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Bahnschrift SemiLight" panose="020B0502040204020203" pitchFamily="34" charset="0"/>
                </a:rPr>
                <a:t>Deployment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09CD7A-F1F7-E590-0490-E4E81F743F67}"/>
                </a:ext>
              </a:extLst>
            </p:cNvPr>
            <p:cNvSpPr txBox="1"/>
            <p:nvPr/>
          </p:nvSpPr>
          <p:spPr>
            <a:xfrm>
              <a:off x="2391042" y="4349370"/>
              <a:ext cx="21730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Model is deployed on the current year data</a:t>
              </a: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012A3CE5-4D06-4A3A-A8CD-C909FD097347}"/>
              </a:ext>
            </a:extLst>
          </p:cNvPr>
          <p:cNvSpPr/>
          <p:nvPr/>
        </p:nvSpPr>
        <p:spPr>
          <a:xfrm>
            <a:off x="7612730" y="3163381"/>
            <a:ext cx="1124332" cy="1124332"/>
          </a:xfrm>
          <a:prstGeom prst="ellipse">
            <a:avLst/>
          </a:prstGeom>
          <a:solidFill>
            <a:srgbClr val="EA8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BD908E8-8C68-17AE-4D9E-6CF6E5FBA6A6}"/>
              </a:ext>
            </a:extLst>
          </p:cNvPr>
          <p:cNvSpPr/>
          <p:nvPr/>
        </p:nvSpPr>
        <p:spPr>
          <a:xfrm>
            <a:off x="7765552" y="3316203"/>
            <a:ext cx="818688" cy="8186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E9497B5-2160-BBEB-05E6-7B7C05455DC3}"/>
              </a:ext>
            </a:extLst>
          </p:cNvPr>
          <p:cNvGrpSpPr/>
          <p:nvPr/>
        </p:nvGrpSpPr>
        <p:grpSpPr>
          <a:xfrm>
            <a:off x="7884342" y="3423637"/>
            <a:ext cx="603820" cy="603820"/>
            <a:chOff x="6158672" y="3675083"/>
            <a:chExt cx="787340" cy="787340"/>
          </a:xfrm>
          <a:solidFill>
            <a:srgbClr val="EA8F44"/>
          </a:solidFill>
        </p:grpSpPr>
        <p:sp>
          <p:nvSpPr>
            <p:cNvPr id="52" name="Circle: Hollow 51">
              <a:extLst>
                <a:ext uri="{FF2B5EF4-FFF2-40B4-BE49-F238E27FC236}">
                  <a16:creationId xmlns:a16="http://schemas.microsoft.com/office/drawing/2014/main" id="{9DACE268-B3B9-DA92-2FB0-BDF87410BD87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29F8E3E-A5E4-489B-1D84-1F87F483E4CF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1E59FAFB-B8C0-B57D-713C-06FED9C22A63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18E6426F-2216-9527-7709-729280FD2638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3C60DA8D-4449-E7FD-7AB1-B9F946F4CB16}"/>
              </a:ext>
            </a:extLst>
          </p:cNvPr>
          <p:cNvSpPr/>
          <p:nvPr/>
        </p:nvSpPr>
        <p:spPr>
          <a:xfrm>
            <a:off x="9961190" y="3163381"/>
            <a:ext cx="1124332" cy="1124332"/>
          </a:xfrm>
          <a:prstGeom prst="ellipse">
            <a:avLst/>
          </a:prstGeom>
          <a:solidFill>
            <a:srgbClr val="EA8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FB072C1-75E0-32FE-984E-AC7AF6F1318F}"/>
              </a:ext>
            </a:extLst>
          </p:cNvPr>
          <p:cNvSpPr/>
          <p:nvPr/>
        </p:nvSpPr>
        <p:spPr>
          <a:xfrm>
            <a:off x="10114012" y="3316203"/>
            <a:ext cx="818688" cy="8186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A16CC65-A4A9-FF23-CD08-7C048B20B4B8}"/>
              </a:ext>
            </a:extLst>
          </p:cNvPr>
          <p:cNvGrpSpPr/>
          <p:nvPr/>
        </p:nvGrpSpPr>
        <p:grpSpPr>
          <a:xfrm>
            <a:off x="10232802" y="3423637"/>
            <a:ext cx="603820" cy="603820"/>
            <a:chOff x="6158672" y="3675083"/>
            <a:chExt cx="787340" cy="787340"/>
          </a:xfrm>
          <a:solidFill>
            <a:srgbClr val="EA8F44"/>
          </a:solidFill>
        </p:grpSpPr>
        <p:sp>
          <p:nvSpPr>
            <p:cNvPr id="59" name="Circle: Hollow 58">
              <a:extLst>
                <a:ext uri="{FF2B5EF4-FFF2-40B4-BE49-F238E27FC236}">
                  <a16:creationId xmlns:a16="http://schemas.microsoft.com/office/drawing/2014/main" id="{5FAA8441-D54F-EEAE-1768-05A41B27679D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23240F4-9ECF-B79B-3DCC-144252518F38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1534849B-A32B-ACB1-5CF0-E20C0994491A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5F3CA00A-B654-ACA1-E54E-0E14773B5957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CCB2D61-D334-6DFF-C925-8AA927CDE195}"/>
              </a:ext>
            </a:extLst>
          </p:cNvPr>
          <p:cNvGrpSpPr/>
          <p:nvPr/>
        </p:nvGrpSpPr>
        <p:grpSpPr>
          <a:xfrm>
            <a:off x="7278211" y="4331610"/>
            <a:ext cx="1870217" cy="1589065"/>
            <a:chOff x="2346866" y="4016431"/>
            <a:chExt cx="2173061" cy="74322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9F3D06A-AD60-15B2-EDCB-1CD2C7777996}"/>
                </a:ext>
              </a:extLst>
            </p:cNvPr>
            <p:cNvSpPr txBox="1"/>
            <p:nvPr/>
          </p:nvSpPr>
          <p:spPr>
            <a:xfrm>
              <a:off x="2450439" y="4016431"/>
              <a:ext cx="2067119" cy="66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Bahnschrift SemiLight" panose="020B0502040204020203" pitchFamily="34" charset="0"/>
                </a:rPr>
                <a:t>Tax calculation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AA9F281-1138-1E53-1995-142C3A063416}"/>
                </a:ext>
              </a:extLst>
            </p:cNvPr>
            <p:cNvSpPr txBox="1"/>
            <p:nvPr/>
          </p:nvSpPr>
          <p:spPr>
            <a:xfrm>
              <a:off x="2346866" y="4414175"/>
              <a:ext cx="2173061" cy="345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Tax calculated as per the final prediction classes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DAF06F7-83DC-2D49-3EBA-AAB6BF87BCCE}"/>
              </a:ext>
            </a:extLst>
          </p:cNvPr>
          <p:cNvGrpSpPr/>
          <p:nvPr/>
        </p:nvGrpSpPr>
        <p:grpSpPr>
          <a:xfrm>
            <a:off x="9429906" y="4384803"/>
            <a:ext cx="2191782" cy="1484635"/>
            <a:chOff x="2390528" y="4003499"/>
            <a:chExt cx="2173061" cy="114924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CE5DFB-9BAA-908A-A334-3FD64035DCE2}"/>
                </a:ext>
              </a:extLst>
            </p:cNvPr>
            <p:cNvSpPr txBox="1"/>
            <p:nvPr/>
          </p:nvSpPr>
          <p:spPr>
            <a:xfrm>
              <a:off x="2432913" y="4003499"/>
              <a:ext cx="2067118" cy="357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Bahnschrift SemiLight" panose="020B0502040204020203" pitchFamily="34" charset="0"/>
                </a:rPr>
                <a:t>Final Report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510684A-234D-D373-C0B3-D3310C9CA6A1}"/>
                </a:ext>
              </a:extLst>
            </p:cNvPr>
            <p:cNvSpPr txBox="1"/>
            <p:nvPr/>
          </p:nvSpPr>
          <p:spPr>
            <a:xfrm>
              <a:off x="2390528" y="4414175"/>
              <a:ext cx="2173061" cy="73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Final output report generated which has predictions per transaction rows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BED7A36-F195-89DE-45A1-74B6089C8D97}"/>
              </a:ext>
            </a:extLst>
          </p:cNvPr>
          <p:cNvSpPr txBox="1"/>
          <p:nvPr/>
        </p:nvSpPr>
        <p:spPr>
          <a:xfrm>
            <a:off x="4824679" y="2136336"/>
            <a:ext cx="672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5. </a:t>
            </a:r>
            <a:r>
              <a:rPr lang="en-GB" sz="2000" b="1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Deployment of ML Model for Current Year Tax Data.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72977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"/>
                            </p:stCondLst>
                            <p:childTnLst>
                              <p:par>
                                <p:cTn id="8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50"/>
                            </p:stCondLst>
                            <p:childTnLst>
                              <p:par>
                                <p:cTn id="121" presetID="5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5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4" grpId="0" animBg="1"/>
      <p:bldP spid="49" grpId="0" animBg="1"/>
      <p:bldP spid="50" grpId="0" animBg="1"/>
      <p:bldP spid="56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 end circle">
            <a:extLst>
              <a:ext uri="{FF2B5EF4-FFF2-40B4-BE49-F238E27FC236}">
                <a16:creationId xmlns:a16="http://schemas.microsoft.com/office/drawing/2014/main" id="{7261F02A-154B-11A6-063B-DA9FA9E12D42}"/>
              </a:ext>
            </a:extLst>
          </p:cNvPr>
          <p:cNvSpPr/>
          <p:nvPr/>
        </p:nvSpPr>
        <p:spPr>
          <a:xfrm>
            <a:off x="932086" y="2044923"/>
            <a:ext cx="2768154" cy="2768154"/>
          </a:xfrm>
          <a:custGeom>
            <a:avLst/>
            <a:gdLst>
              <a:gd name="connsiteX0" fmla="*/ 1384077 w 2768154"/>
              <a:gd name="connsiteY0" fmla="*/ 727511 h 2768154"/>
              <a:gd name="connsiteX1" fmla="*/ 727511 w 2768154"/>
              <a:gd name="connsiteY1" fmla="*/ 1384077 h 2768154"/>
              <a:gd name="connsiteX2" fmla="*/ 1384077 w 2768154"/>
              <a:gd name="connsiteY2" fmla="*/ 2040643 h 2768154"/>
              <a:gd name="connsiteX3" fmla="*/ 2040643 w 2768154"/>
              <a:gd name="connsiteY3" fmla="*/ 1384077 h 2768154"/>
              <a:gd name="connsiteX4" fmla="*/ 1384077 w 2768154"/>
              <a:gd name="connsiteY4" fmla="*/ 727511 h 2768154"/>
              <a:gd name="connsiteX5" fmla="*/ 1384077 w 2768154"/>
              <a:gd name="connsiteY5" fmla="*/ 0 h 2768154"/>
              <a:gd name="connsiteX6" fmla="*/ 2768154 w 2768154"/>
              <a:gd name="connsiteY6" fmla="*/ 1384077 h 2768154"/>
              <a:gd name="connsiteX7" fmla="*/ 1384077 w 2768154"/>
              <a:gd name="connsiteY7" fmla="*/ 2768154 h 2768154"/>
              <a:gd name="connsiteX8" fmla="*/ 0 w 2768154"/>
              <a:gd name="connsiteY8" fmla="*/ 1384077 h 2768154"/>
              <a:gd name="connsiteX9" fmla="*/ 1384077 w 2768154"/>
              <a:gd name="connsiteY9" fmla="*/ 0 h 276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8154" h="2768154">
                <a:moveTo>
                  <a:pt x="1384077" y="727511"/>
                </a:moveTo>
                <a:cubicBezTo>
                  <a:pt x="1021466" y="727511"/>
                  <a:pt x="727511" y="1021466"/>
                  <a:pt x="727511" y="1384077"/>
                </a:cubicBezTo>
                <a:cubicBezTo>
                  <a:pt x="727511" y="1746688"/>
                  <a:pt x="1021466" y="2040643"/>
                  <a:pt x="1384077" y="2040643"/>
                </a:cubicBezTo>
                <a:cubicBezTo>
                  <a:pt x="1746688" y="2040643"/>
                  <a:pt x="2040643" y="1746688"/>
                  <a:pt x="2040643" y="1384077"/>
                </a:cubicBezTo>
                <a:cubicBezTo>
                  <a:pt x="2040643" y="1021466"/>
                  <a:pt x="1746688" y="727511"/>
                  <a:pt x="1384077" y="727511"/>
                </a:cubicBezTo>
                <a:close/>
                <a:moveTo>
                  <a:pt x="1384077" y="0"/>
                </a:moveTo>
                <a:cubicBezTo>
                  <a:pt x="2148482" y="0"/>
                  <a:pt x="2768154" y="619672"/>
                  <a:pt x="2768154" y="1384077"/>
                </a:cubicBezTo>
                <a:cubicBezTo>
                  <a:pt x="2768154" y="2148482"/>
                  <a:pt x="2148482" y="2768154"/>
                  <a:pt x="1384077" y="2768154"/>
                </a:cubicBezTo>
                <a:cubicBezTo>
                  <a:pt x="619672" y="2768154"/>
                  <a:pt x="0" y="2148482"/>
                  <a:pt x="0" y="1384077"/>
                </a:cubicBezTo>
                <a:cubicBezTo>
                  <a:pt x="0" y="619672"/>
                  <a:pt x="619672" y="0"/>
                  <a:pt x="1384077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grpSp>
        <p:nvGrpSpPr>
          <p:cNvPr id="8" name="rotating shape">
            <a:extLst>
              <a:ext uri="{FF2B5EF4-FFF2-40B4-BE49-F238E27FC236}">
                <a16:creationId xmlns:a16="http://schemas.microsoft.com/office/drawing/2014/main" id="{2B906A21-DBB4-5EAA-FEFB-FD56A4E6AEFD}"/>
              </a:ext>
            </a:extLst>
          </p:cNvPr>
          <p:cNvGrpSpPr/>
          <p:nvPr/>
        </p:nvGrpSpPr>
        <p:grpSpPr>
          <a:xfrm rot="16200000">
            <a:off x="541358" y="3057199"/>
            <a:ext cx="3549610" cy="747059"/>
            <a:chOff x="541358" y="3057199"/>
            <a:chExt cx="3549610" cy="7470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B16017-8FC3-10B2-5634-00E236D5FB46}"/>
                </a:ext>
              </a:extLst>
            </p:cNvPr>
            <p:cNvSpPr/>
            <p:nvPr/>
          </p:nvSpPr>
          <p:spPr>
            <a:xfrm>
              <a:off x="805238" y="3057199"/>
              <a:ext cx="3285730" cy="7435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6D24B6-7EA3-CE14-00BF-56A3FE08458A}"/>
                </a:ext>
              </a:extLst>
            </p:cNvPr>
            <p:cNvSpPr/>
            <p:nvPr/>
          </p:nvSpPr>
          <p:spPr>
            <a:xfrm>
              <a:off x="541358" y="3067579"/>
              <a:ext cx="736679" cy="736679"/>
            </a:xfrm>
            <a:prstGeom prst="ellipse">
              <a:avLst/>
            </a:prstGeom>
            <a:solidFill>
              <a:srgbClr val="EA8F44"/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A8F44"/>
                </a:solidFill>
              </a:endParaRPr>
            </a:p>
          </p:txBody>
        </p:sp>
      </p:grpSp>
      <p:pic>
        <p:nvPicPr>
          <p:cNvPr id="11" name="open button" descr="Badge Follow with solid fill">
            <a:extLst>
              <a:ext uri="{FF2B5EF4-FFF2-40B4-BE49-F238E27FC236}">
                <a16:creationId xmlns:a16="http://schemas.microsoft.com/office/drawing/2014/main" id="{74BD4A58-B67A-5F5E-3B92-53D77A615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1951" y="3190457"/>
            <a:ext cx="477082" cy="477082"/>
          </a:xfrm>
          <a:prstGeom prst="rect">
            <a:avLst/>
          </a:prstGeom>
        </p:spPr>
      </p:pic>
      <p:pic>
        <p:nvPicPr>
          <p:cNvPr id="12" name="close button" descr="Badge Cross with solid fill">
            <a:extLst>
              <a:ext uri="{FF2B5EF4-FFF2-40B4-BE49-F238E27FC236}">
                <a16:creationId xmlns:a16="http://schemas.microsoft.com/office/drawing/2014/main" id="{FBE692E6-19E1-9DFC-EC19-A554B0D84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81951" y="3190457"/>
            <a:ext cx="477082" cy="477082"/>
          </a:xfrm>
          <a:prstGeom prst="rect">
            <a:avLst/>
          </a:prstGeom>
        </p:spPr>
      </p:pic>
      <p:pic>
        <p:nvPicPr>
          <p:cNvPr id="13" name="Graphic 12" descr="Home outline">
            <a:hlinkClick r:id="rId7" action="ppaction://hlinksldjump"/>
            <a:extLst>
              <a:ext uri="{FF2B5EF4-FFF2-40B4-BE49-F238E27FC236}">
                <a16:creationId xmlns:a16="http://schemas.microsoft.com/office/drawing/2014/main" id="{CD9CC507-8162-1F4B-A4E3-8121522288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8828" y="3169218"/>
            <a:ext cx="474378" cy="474378"/>
          </a:xfrm>
          <a:prstGeom prst="rect">
            <a:avLst/>
          </a:prstGeom>
        </p:spPr>
      </p:pic>
      <p:pic>
        <p:nvPicPr>
          <p:cNvPr id="14" name="Graphic 13" descr="Cycle with people outline">
            <a:hlinkClick r:id="rId10" action="ppaction://hlinksldjump"/>
            <a:extLst>
              <a:ext uri="{FF2B5EF4-FFF2-40B4-BE49-F238E27FC236}">
                <a16:creationId xmlns:a16="http://schemas.microsoft.com/office/drawing/2014/main" id="{96032776-F89C-E496-7375-FC27A14286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7359" y="3163696"/>
            <a:ext cx="453419" cy="479900"/>
          </a:xfrm>
          <a:prstGeom prst="rect">
            <a:avLst/>
          </a:prstGeom>
        </p:spPr>
      </p:pic>
      <p:pic>
        <p:nvPicPr>
          <p:cNvPr id="15" name="Graphic 14" descr="Work from home desk outline">
            <a:hlinkClick r:id="rId13" action="ppaction://hlinksldjump"/>
            <a:extLst>
              <a:ext uri="{FF2B5EF4-FFF2-40B4-BE49-F238E27FC236}">
                <a16:creationId xmlns:a16="http://schemas.microsoft.com/office/drawing/2014/main" id="{F460EE8B-F8BC-E013-3071-654960D815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68368" y="3909287"/>
            <a:ext cx="382789" cy="459722"/>
          </a:xfrm>
          <a:prstGeom prst="rect">
            <a:avLst/>
          </a:prstGeom>
        </p:spPr>
      </p:pic>
      <p:pic>
        <p:nvPicPr>
          <p:cNvPr id="16" name="Graphic 15" descr="Questions outline">
            <a:hlinkClick r:id="rId16" action="ppaction://hlinksldjump"/>
            <a:extLst>
              <a:ext uri="{FF2B5EF4-FFF2-40B4-BE49-F238E27FC236}">
                <a16:creationId xmlns:a16="http://schemas.microsoft.com/office/drawing/2014/main" id="{6744C491-93A3-FC91-8D98-30E4D2B5219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73979" y="2447141"/>
            <a:ext cx="415392" cy="416600"/>
          </a:xfrm>
          <a:prstGeom prst="rect">
            <a:avLst/>
          </a:prstGeom>
        </p:spPr>
      </p:pic>
      <p:pic>
        <p:nvPicPr>
          <p:cNvPr id="17" name="Graphic 16" descr="Gauge outline">
            <a:hlinkClick r:id="rId19" action="ppaction://hlinksldjump"/>
            <a:extLst>
              <a:ext uri="{FF2B5EF4-FFF2-40B4-BE49-F238E27FC236}">
                <a16:creationId xmlns:a16="http://schemas.microsoft.com/office/drawing/2014/main" id="{9CB92FDE-DCAD-0C60-C4B4-33CC4372289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13313" y="2160841"/>
            <a:ext cx="435179" cy="474629"/>
          </a:xfrm>
          <a:prstGeom prst="rect">
            <a:avLst/>
          </a:prstGeom>
        </p:spPr>
      </p:pic>
      <p:pic>
        <p:nvPicPr>
          <p:cNvPr id="18" name="Graphic 17" descr="Building Brick Wall outline">
            <a:hlinkClick r:id="rId22" action="ppaction://hlinksldjump"/>
            <a:extLst>
              <a:ext uri="{FF2B5EF4-FFF2-40B4-BE49-F238E27FC236}">
                <a16:creationId xmlns:a16="http://schemas.microsoft.com/office/drawing/2014/main" id="{0BB988BB-2351-92A9-F33D-A1197BAB02B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096843" y="4578136"/>
            <a:ext cx="435179" cy="459722"/>
          </a:xfrm>
          <a:prstGeom prst="rect">
            <a:avLst/>
          </a:prstGeom>
        </p:spPr>
      </p:pic>
      <p:pic>
        <p:nvPicPr>
          <p:cNvPr id="19" name="Graphic 18" descr="Clipboard outline">
            <a:hlinkClick r:id="rId25" action="ppaction://hlinksldjump"/>
            <a:extLst>
              <a:ext uri="{FF2B5EF4-FFF2-40B4-BE49-F238E27FC236}">
                <a16:creationId xmlns:a16="http://schemas.microsoft.com/office/drawing/2014/main" id="{63751E56-CA99-5B01-E170-CD4C7924B0D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58475" y="2501189"/>
            <a:ext cx="452264" cy="452264"/>
          </a:xfrm>
          <a:prstGeom prst="rect">
            <a:avLst/>
          </a:prstGeom>
        </p:spPr>
      </p:pic>
      <p:pic>
        <p:nvPicPr>
          <p:cNvPr id="20" name="Graphic 19" descr="Rollercoaster Down outline">
            <a:hlinkClick r:id="rId28" action="ppaction://hlinksldjump"/>
            <a:extLst>
              <a:ext uri="{FF2B5EF4-FFF2-40B4-BE49-F238E27FC236}">
                <a16:creationId xmlns:a16="http://schemas.microsoft.com/office/drawing/2014/main" id="{37CA7286-B8ED-67DB-6BE1-656C5545BF7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360369" y="3939632"/>
            <a:ext cx="439194" cy="4451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4516B49-3A83-5FE2-FF6C-6140A2B238A7}"/>
              </a:ext>
            </a:extLst>
          </p:cNvPr>
          <p:cNvSpPr txBox="1"/>
          <p:nvPr/>
        </p:nvSpPr>
        <p:spPr>
          <a:xfrm>
            <a:off x="4710787" y="866318"/>
            <a:ext cx="7069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EA8F44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Business Metrics</a:t>
            </a:r>
            <a:endParaRPr lang="ru-RU" sz="7200" dirty="0">
              <a:solidFill>
                <a:srgbClr val="EA8F44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EABD8F-6267-DA17-9590-F1B3B4C5D07D}"/>
              </a:ext>
            </a:extLst>
          </p:cNvPr>
          <p:cNvSpPr/>
          <p:nvPr/>
        </p:nvSpPr>
        <p:spPr>
          <a:xfrm>
            <a:off x="4710787" y="1974040"/>
            <a:ext cx="6969734" cy="70882"/>
          </a:xfrm>
          <a:prstGeom prst="rect">
            <a:avLst/>
          </a:prstGeom>
          <a:solidFill>
            <a:srgbClr val="EA8F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4DE13A-4BF8-A84E-99C1-E96FDD5BAC69}"/>
              </a:ext>
            </a:extLst>
          </p:cNvPr>
          <p:cNvGrpSpPr/>
          <p:nvPr/>
        </p:nvGrpSpPr>
        <p:grpSpPr>
          <a:xfrm>
            <a:off x="4081664" y="3242764"/>
            <a:ext cx="2261288" cy="2261288"/>
            <a:chOff x="4328982" y="2168610"/>
            <a:chExt cx="2261288" cy="2261288"/>
          </a:xfrm>
        </p:grpSpPr>
        <p:sp>
          <p:nvSpPr>
            <p:cNvPr id="5" name="Circle: Hollow 4">
              <a:extLst>
                <a:ext uri="{FF2B5EF4-FFF2-40B4-BE49-F238E27FC236}">
                  <a16:creationId xmlns:a16="http://schemas.microsoft.com/office/drawing/2014/main" id="{71012E8C-1EA6-F388-141A-F583F20A8F7A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2549A23-2610-DE5B-AD98-53A51DEAE8FD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EA8F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1980FE-831F-E4F0-96D2-AF2702084D92}"/>
              </a:ext>
            </a:extLst>
          </p:cNvPr>
          <p:cNvSpPr/>
          <p:nvPr/>
        </p:nvSpPr>
        <p:spPr>
          <a:xfrm>
            <a:off x="3855465" y="4360810"/>
            <a:ext cx="2891481" cy="1346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902493-D908-0201-57AD-3862ED3F5068}"/>
              </a:ext>
            </a:extLst>
          </p:cNvPr>
          <p:cNvGrpSpPr/>
          <p:nvPr/>
        </p:nvGrpSpPr>
        <p:grpSpPr>
          <a:xfrm>
            <a:off x="7863824" y="2698742"/>
            <a:ext cx="3597244" cy="3797307"/>
            <a:chOff x="4328982" y="2168610"/>
            <a:chExt cx="2261288" cy="2261288"/>
          </a:xfrm>
        </p:grpSpPr>
        <p:sp>
          <p:nvSpPr>
            <p:cNvPr id="29" name="Circle: Hollow 28">
              <a:extLst>
                <a:ext uri="{FF2B5EF4-FFF2-40B4-BE49-F238E27FC236}">
                  <a16:creationId xmlns:a16="http://schemas.microsoft.com/office/drawing/2014/main" id="{04294AC4-CF06-0B35-4F8E-8D632463AA22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26CE2C8-D359-1D83-DEAD-30B567ABCB9E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EA8F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94AE9A8A-6C06-747E-648F-EF77AF34BA6B}"/>
              </a:ext>
            </a:extLst>
          </p:cNvPr>
          <p:cNvSpPr/>
          <p:nvPr/>
        </p:nvSpPr>
        <p:spPr>
          <a:xfrm>
            <a:off x="7384320" y="4360810"/>
            <a:ext cx="4459786" cy="21352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6D9028B-BDEC-B1A7-4750-D30A08AE7806}"/>
              </a:ext>
            </a:extLst>
          </p:cNvPr>
          <p:cNvGrpSpPr/>
          <p:nvPr/>
        </p:nvGrpSpPr>
        <p:grpSpPr>
          <a:xfrm>
            <a:off x="7321250" y="3659527"/>
            <a:ext cx="4762800" cy="2280036"/>
            <a:chOff x="-91763" y="2631793"/>
            <a:chExt cx="3699257" cy="203548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387196-0096-7138-22DC-E58F4B2E0D08}"/>
                </a:ext>
              </a:extLst>
            </p:cNvPr>
            <p:cNvSpPr txBox="1"/>
            <p:nvPr/>
          </p:nvSpPr>
          <p:spPr>
            <a:xfrm>
              <a:off x="1189754" y="2631793"/>
              <a:ext cx="1266707" cy="906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A8F44"/>
                  </a:solidFill>
                  <a:latin typeface="+mj-lt"/>
                </a:rPr>
                <a:t>85%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E7E72D-99E7-221A-5E4F-ECF21FA2DE67}"/>
                </a:ext>
              </a:extLst>
            </p:cNvPr>
            <p:cNvSpPr txBox="1"/>
            <p:nvPr/>
          </p:nvSpPr>
          <p:spPr>
            <a:xfrm>
              <a:off x="-71335" y="3618697"/>
              <a:ext cx="3600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Bahnschrift SemiLight" panose="020B0502040204020203" pitchFamily="34" charset="0"/>
                </a:rPr>
                <a:t>Increase in Revenue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1BC5BA-055C-85AA-9082-F97A68BCAF8A}"/>
                </a:ext>
              </a:extLst>
            </p:cNvPr>
            <p:cNvSpPr txBox="1"/>
            <p:nvPr/>
          </p:nvSpPr>
          <p:spPr>
            <a:xfrm>
              <a:off x="-91763" y="4035315"/>
              <a:ext cx="3699257" cy="63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itchFamily="2" charset="2"/>
                <a:buChar char="Ø"/>
              </a:pPr>
              <a:r>
                <a:rPr lang="en-GB" sz="2000" b="1" i="0" dirty="0">
                  <a:solidFill>
                    <a:schemeClr val="bg1"/>
                  </a:solidFill>
                  <a:effectLst/>
                  <a:latin typeface="Söhne"/>
                </a:rPr>
                <a:t>Substantial growth in firm's client fees.</a:t>
              </a:r>
            </a:p>
            <a:p>
              <a:pPr marL="342900" indent="-342900">
                <a:buFont typeface="Wingdings" pitchFamily="2" charset="2"/>
                <a:buChar char="Ø"/>
              </a:pPr>
              <a:r>
                <a:rPr lang="en-GB" sz="2000" b="1" dirty="0">
                  <a:solidFill>
                    <a:schemeClr val="bg1"/>
                  </a:solidFill>
                  <a:latin typeface="Söhne"/>
                </a:rPr>
                <a:t>Multiple POC win outpacing rival firms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9819DC-9E28-2ED9-F4C6-0C7FB980B6B5}"/>
              </a:ext>
            </a:extLst>
          </p:cNvPr>
          <p:cNvGrpSpPr/>
          <p:nvPr/>
        </p:nvGrpSpPr>
        <p:grpSpPr>
          <a:xfrm>
            <a:off x="3413683" y="4014989"/>
            <a:ext cx="3597244" cy="1673605"/>
            <a:chOff x="130918" y="3105834"/>
            <a:chExt cx="3050897" cy="167360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95D8C7-511A-CE90-A158-D3BD5D196BB9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A8F44"/>
                  </a:solidFill>
                  <a:latin typeface="+mj-lt"/>
                </a:rPr>
                <a:t>95%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BFB43C-BD19-21A1-C72D-3B55848AF1B8}"/>
                </a:ext>
              </a:extLst>
            </p:cNvPr>
            <p:cNvSpPr txBox="1"/>
            <p:nvPr/>
          </p:nvSpPr>
          <p:spPr>
            <a:xfrm>
              <a:off x="130918" y="3649716"/>
              <a:ext cx="3050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Bahnschrift SemiLight" panose="020B0502040204020203" pitchFamily="34" charset="0"/>
                </a:rPr>
                <a:t>Precise Tax Filing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25F2C3-D5E2-39FD-1126-6389C5E30525}"/>
                </a:ext>
              </a:extLst>
            </p:cNvPr>
            <p:cNvSpPr txBox="1"/>
            <p:nvPr/>
          </p:nvSpPr>
          <p:spPr>
            <a:xfrm>
              <a:off x="430885" y="4071553"/>
              <a:ext cx="2646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itchFamily="2" charset="2"/>
                <a:buChar char="Ø"/>
              </a:pPr>
              <a:r>
                <a:rPr lang="en-GB" sz="2000" b="1" i="0" dirty="0">
                  <a:solidFill>
                    <a:schemeClr val="bg1"/>
                  </a:solidFill>
                  <a:effectLst/>
                  <a:latin typeface="Söhne"/>
                </a:rPr>
                <a:t>Accurate Tax Filing</a:t>
              </a:r>
            </a:p>
            <a:p>
              <a:pPr marL="342900" indent="-342900">
                <a:buFont typeface="Wingdings" pitchFamily="2" charset="2"/>
                <a:buChar char="Ø"/>
              </a:pPr>
              <a:r>
                <a:rPr lang="en-US" sz="2000" b="1" dirty="0">
                  <a:solidFill>
                    <a:schemeClr val="bg1"/>
                  </a:solidFill>
                  <a:latin typeface="Söhne"/>
                </a:rPr>
                <a:t>Extremely Time Saving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BAC6F77-FC99-BDBD-5EDD-FE0A0E856D7F}"/>
              </a:ext>
            </a:extLst>
          </p:cNvPr>
          <p:cNvSpPr txBox="1"/>
          <p:nvPr/>
        </p:nvSpPr>
        <p:spPr>
          <a:xfrm>
            <a:off x="4824679" y="2136336"/>
            <a:ext cx="6435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6. </a:t>
            </a:r>
            <a:r>
              <a:rPr lang="en-GB" sz="20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Client Savings and Revenue Growth Analysis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3F818-F9F2-33A9-012E-7C30857F84C8}"/>
              </a:ext>
            </a:extLst>
          </p:cNvPr>
          <p:cNvSpPr txBox="1"/>
          <p:nvPr/>
        </p:nvSpPr>
        <p:spPr>
          <a:xfrm>
            <a:off x="17117568" y="69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31247A-393C-A082-0A26-17E7298411FD}"/>
              </a:ext>
            </a:extLst>
          </p:cNvPr>
          <p:cNvSpPr/>
          <p:nvPr/>
        </p:nvSpPr>
        <p:spPr>
          <a:xfrm>
            <a:off x="7010927" y="2536446"/>
            <a:ext cx="4972210" cy="3959603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48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380000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300000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"/>
                            </p:stCondLst>
                            <p:childTnLst>
                              <p:par>
                                <p:cTn id="74" presetID="5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5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 end circle">
            <a:extLst>
              <a:ext uri="{FF2B5EF4-FFF2-40B4-BE49-F238E27FC236}">
                <a16:creationId xmlns:a16="http://schemas.microsoft.com/office/drawing/2014/main" id="{9DFAB0F2-67AE-61E0-C74B-ADE8156299E6}"/>
              </a:ext>
            </a:extLst>
          </p:cNvPr>
          <p:cNvSpPr/>
          <p:nvPr/>
        </p:nvSpPr>
        <p:spPr>
          <a:xfrm>
            <a:off x="932086" y="2044923"/>
            <a:ext cx="2768154" cy="2768154"/>
          </a:xfrm>
          <a:custGeom>
            <a:avLst/>
            <a:gdLst>
              <a:gd name="connsiteX0" fmla="*/ 1384077 w 2768154"/>
              <a:gd name="connsiteY0" fmla="*/ 727511 h 2768154"/>
              <a:gd name="connsiteX1" fmla="*/ 727511 w 2768154"/>
              <a:gd name="connsiteY1" fmla="*/ 1384077 h 2768154"/>
              <a:gd name="connsiteX2" fmla="*/ 1384077 w 2768154"/>
              <a:gd name="connsiteY2" fmla="*/ 2040643 h 2768154"/>
              <a:gd name="connsiteX3" fmla="*/ 2040643 w 2768154"/>
              <a:gd name="connsiteY3" fmla="*/ 1384077 h 2768154"/>
              <a:gd name="connsiteX4" fmla="*/ 1384077 w 2768154"/>
              <a:gd name="connsiteY4" fmla="*/ 727511 h 2768154"/>
              <a:gd name="connsiteX5" fmla="*/ 1384077 w 2768154"/>
              <a:gd name="connsiteY5" fmla="*/ 0 h 2768154"/>
              <a:gd name="connsiteX6" fmla="*/ 2768154 w 2768154"/>
              <a:gd name="connsiteY6" fmla="*/ 1384077 h 2768154"/>
              <a:gd name="connsiteX7" fmla="*/ 1384077 w 2768154"/>
              <a:gd name="connsiteY7" fmla="*/ 2768154 h 2768154"/>
              <a:gd name="connsiteX8" fmla="*/ 0 w 2768154"/>
              <a:gd name="connsiteY8" fmla="*/ 1384077 h 2768154"/>
              <a:gd name="connsiteX9" fmla="*/ 1384077 w 2768154"/>
              <a:gd name="connsiteY9" fmla="*/ 0 h 276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8154" h="2768154">
                <a:moveTo>
                  <a:pt x="1384077" y="727511"/>
                </a:moveTo>
                <a:cubicBezTo>
                  <a:pt x="1021466" y="727511"/>
                  <a:pt x="727511" y="1021466"/>
                  <a:pt x="727511" y="1384077"/>
                </a:cubicBezTo>
                <a:cubicBezTo>
                  <a:pt x="727511" y="1746688"/>
                  <a:pt x="1021466" y="2040643"/>
                  <a:pt x="1384077" y="2040643"/>
                </a:cubicBezTo>
                <a:cubicBezTo>
                  <a:pt x="1746688" y="2040643"/>
                  <a:pt x="2040643" y="1746688"/>
                  <a:pt x="2040643" y="1384077"/>
                </a:cubicBezTo>
                <a:cubicBezTo>
                  <a:pt x="2040643" y="1021466"/>
                  <a:pt x="1746688" y="727511"/>
                  <a:pt x="1384077" y="727511"/>
                </a:cubicBezTo>
                <a:close/>
                <a:moveTo>
                  <a:pt x="1384077" y="0"/>
                </a:moveTo>
                <a:cubicBezTo>
                  <a:pt x="2148482" y="0"/>
                  <a:pt x="2768154" y="619672"/>
                  <a:pt x="2768154" y="1384077"/>
                </a:cubicBezTo>
                <a:cubicBezTo>
                  <a:pt x="2768154" y="2148482"/>
                  <a:pt x="2148482" y="2768154"/>
                  <a:pt x="1384077" y="2768154"/>
                </a:cubicBezTo>
                <a:cubicBezTo>
                  <a:pt x="619672" y="2768154"/>
                  <a:pt x="0" y="2148482"/>
                  <a:pt x="0" y="1384077"/>
                </a:cubicBezTo>
                <a:cubicBezTo>
                  <a:pt x="0" y="619672"/>
                  <a:pt x="619672" y="0"/>
                  <a:pt x="1384077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grpSp>
        <p:nvGrpSpPr>
          <p:cNvPr id="8" name="rotating shape">
            <a:extLst>
              <a:ext uri="{FF2B5EF4-FFF2-40B4-BE49-F238E27FC236}">
                <a16:creationId xmlns:a16="http://schemas.microsoft.com/office/drawing/2014/main" id="{55AC1C4F-BF8D-FA85-DC1F-335BA8DE90B1}"/>
              </a:ext>
            </a:extLst>
          </p:cNvPr>
          <p:cNvGrpSpPr/>
          <p:nvPr/>
        </p:nvGrpSpPr>
        <p:grpSpPr>
          <a:xfrm rot="18838018">
            <a:off x="541358" y="3055469"/>
            <a:ext cx="3549610" cy="747059"/>
            <a:chOff x="541358" y="3057199"/>
            <a:chExt cx="3549610" cy="7470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EE1F36-5306-0BD5-C07C-CFF653FCB329}"/>
                </a:ext>
              </a:extLst>
            </p:cNvPr>
            <p:cNvSpPr/>
            <p:nvPr/>
          </p:nvSpPr>
          <p:spPr>
            <a:xfrm>
              <a:off x="805238" y="3057199"/>
              <a:ext cx="3285730" cy="7435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14A57E-6861-C81C-2F6E-71DA6A707A57}"/>
                </a:ext>
              </a:extLst>
            </p:cNvPr>
            <p:cNvSpPr/>
            <p:nvPr/>
          </p:nvSpPr>
          <p:spPr>
            <a:xfrm>
              <a:off x="541358" y="3067579"/>
              <a:ext cx="736679" cy="736679"/>
            </a:xfrm>
            <a:prstGeom prst="ellipse">
              <a:avLst/>
            </a:prstGeom>
            <a:solidFill>
              <a:srgbClr val="EA8F44"/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A8F44"/>
                </a:solidFill>
              </a:endParaRPr>
            </a:p>
          </p:txBody>
        </p:sp>
      </p:grpSp>
      <p:pic>
        <p:nvPicPr>
          <p:cNvPr id="11" name="open button" descr="Badge Follow with solid fill">
            <a:extLst>
              <a:ext uri="{FF2B5EF4-FFF2-40B4-BE49-F238E27FC236}">
                <a16:creationId xmlns:a16="http://schemas.microsoft.com/office/drawing/2014/main" id="{5C7B8EF1-DBDD-50A1-2EF0-6B82DD15B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1951" y="3190457"/>
            <a:ext cx="477082" cy="477082"/>
          </a:xfrm>
          <a:prstGeom prst="rect">
            <a:avLst/>
          </a:prstGeom>
        </p:spPr>
      </p:pic>
      <p:pic>
        <p:nvPicPr>
          <p:cNvPr id="12" name="close button" descr="Badge Cross with solid fill">
            <a:extLst>
              <a:ext uri="{FF2B5EF4-FFF2-40B4-BE49-F238E27FC236}">
                <a16:creationId xmlns:a16="http://schemas.microsoft.com/office/drawing/2014/main" id="{F4AE7E2B-FCED-41DD-0887-4D97FD902A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81951" y="3190457"/>
            <a:ext cx="477082" cy="477082"/>
          </a:xfrm>
          <a:prstGeom prst="rect">
            <a:avLst/>
          </a:prstGeom>
        </p:spPr>
      </p:pic>
      <p:pic>
        <p:nvPicPr>
          <p:cNvPr id="13" name="Graphic 12" descr="Home outline">
            <a:hlinkClick r:id="rId7" action="ppaction://hlinksldjump"/>
            <a:extLst>
              <a:ext uri="{FF2B5EF4-FFF2-40B4-BE49-F238E27FC236}">
                <a16:creationId xmlns:a16="http://schemas.microsoft.com/office/drawing/2014/main" id="{BC7AE00E-5F6D-B9E3-EE74-C7EA1FD0C8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8828" y="3169218"/>
            <a:ext cx="474378" cy="474378"/>
          </a:xfrm>
          <a:prstGeom prst="rect">
            <a:avLst/>
          </a:prstGeom>
        </p:spPr>
      </p:pic>
      <p:pic>
        <p:nvPicPr>
          <p:cNvPr id="14" name="Graphic 13" descr="Cycle with people outline">
            <a:hlinkClick r:id="rId10" action="ppaction://hlinksldjump"/>
            <a:extLst>
              <a:ext uri="{FF2B5EF4-FFF2-40B4-BE49-F238E27FC236}">
                <a16:creationId xmlns:a16="http://schemas.microsoft.com/office/drawing/2014/main" id="{56CC4108-CB92-6FD5-2788-CE21241788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7359" y="3163696"/>
            <a:ext cx="453419" cy="479900"/>
          </a:xfrm>
          <a:prstGeom prst="rect">
            <a:avLst/>
          </a:prstGeom>
        </p:spPr>
      </p:pic>
      <p:pic>
        <p:nvPicPr>
          <p:cNvPr id="15" name="Graphic 14" descr="Work from home desk outline">
            <a:hlinkClick r:id="rId13" action="ppaction://hlinksldjump"/>
            <a:extLst>
              <a:ext uri="{FF2B5EF4-FFF2-40B4-BE49-F238E27FC236}">
                <a16:creationId xmlns:a16="http://schemas.microsoft.com/office/drawing/2014/main" id="{E1B648AD-5E81-AC7C-CD10-9D5C20467F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68368" y="3909287"/>
            <a:ext cx="382789" cy="459722"/>
          </a:xfrm>
          <a:prstGeom prst="rect">
            <a:avLst/>
          </a:prstGeom>
        </p:spPr>
      </p:pic>
      <p:pic>
        <p:nvPicPr>
          <p:cNvPr id="16" name="Graphic 15" descr="Questions outline">
            <a:hlinkClick r:id="rId16" action="ppaction://hlinksldjump"/>
            <a:extLst>
              <a:ext uri="{FF2B5EF4-FFF2-40B4-BE49-F238E27FC236}">
                <a16:creationId xmlns:a16="http://schemas.microsoft.com/office/drawing/2014/main" id="{0C8A1898-2CB5-6515-600F-F466519967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73979" y="2447141"/>
            <a:ext cx="415392" cy="416600"/>
          </a:xfrm>
          <a:prstGeom prst="rect">
            <a:avLst/>
          </a:prstGeom>
        </p:spPr>
      </p:pic>
      <p:pic>
        <p:nvPicPr>
          <p:cNvPr id="17" name="Graphic 16" descr="Gauge outline">
            <a:hlinkClick r:id="rId19" action="ppaction://hlinksldjump"/>
            <a:extLst>
              <a:ext uri="{FF2B5EF4-FFF2-40B4-BE49-F238E27FC236}">
                <a16:creationId xmlns:a16="http://schemas.microsoft.com/office/drawing/2014/main" id="{BD8AC45E-3768-3C48-2D2D-DE0D566564F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13313" y="2160841"/>
            <a:ext cx="435179" cy="474629"/>
          </a:xfrm>
          <a:prstGeom prst="rect">
            <a:avLst/>
          </a:prstGeom>
        </p:spPr>
      </p:pic>
      <p:pic>
        <p:nvPicPr>
          <p:cNvPr id="18" name="Graphic 17" descr="Building Brick Wall outline">
            <a:hlinkClick r:id="rId22" action="ppaction://hlinksldjump"/>
            <a:extLst>
              <a:ext uri="{FF2B5EF4-FFF2-40B4-BE49-F238E27FC236}">
                <a16:creationId xmlns:a16="http://schemas.microsoft.com/office/drawing/2014/main" id="{58B46149-0BF4-4038-59DA-52BDB19F8B9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113313" y="4192171"/>
            <a:ext cx="435179" cy="459722"/>
          </a:xfrm>
          <a:prstGeom prst="rect">
            <a:avLst/>
          </a:prstGeom>
        </p:spPr>
      </p:pic>
      <p:pic>
        <p:nvPicPr>
          <p:cNvPr id="19" name="Graphic 18" descr="Clipboard outline">
            <a:hlinkClick r:id="rId25" action="ppaction://hlinksldjump"/>
            <a:extLst>
              <a:ext uri="{FF2B5EF4-FFF2-40B4-BE49-F238E27FC236}">
                <a16:creationId xmlns:a16="http://schemas.microsoft.com/office/drawing/2014/main" id="{241B0491-D521-3907-0923-662557025C3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58475" y="2501189"/>
            <a:ext cx="452264" cy="452264"/>
          </a:xfrm>
          <a:prstGeom prst="rect">
            <a:avLst/>
          </a:prstGeom>
        </p:spPr>
      </p:pic>
      <p:pic>
        <p:nvPicPr>
          <p:cNvPr id="20" name="Graphic 19" descr="Rollercoaster Down outline">
            <a:hlinkClick r:id="rId28" action="ppaction://hlinksldjump"/>
            <a:extLst>
              <a:ext uri="{FF2B5EF4-FFF2-40B4-BE49-F238E27FC236}">
                <a16:creationId xmlns:a16="http://schemas.microsoft.com/office/drawing/2014/main" id="{5CFC7183-614A-B8DB-DDD4-797468D6E86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38878" y="4200752"/>
            <a:ext cx="439194" cy="4451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96FAFB9-963E-B21A-1F3D-03ECD97ED408}"/>
              </a:ext>
            </a:extLst>
          </p:cNvPr>
          <p:cNvSpPr txBox="1"/>
          <p:nvPr/>
        </p:nvSpPr>
        <p:spPr>
          <a:xfrm>
            <a:off x="4895850" y="844593"/>
            <a:ext cx="6903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EA8F44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Key Takeaways</a:t>
            </a:r>
            <a:endParaRPr lang="ru-RU" sz="7200" dirty="0">
              <a:solidFill>
                <a:srgbClr val="EA8F44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32CD32-DF27-CF34-8785-F1FF6B77F506}"/>
              </a:ext>
            </a:extLst>
          </p:cNvPr>
          <p:cNvSpPr/>
          <p:nvPr/>
        </p:nvSpPr>
        <p:spPr>
          <a:xfrm>
            <a:off x="4895849" y="1966586"/>
            <a:ext cx="6847302" cy="78335"/>
          </a:xfrm>
          <a:prstGeom prst="rect">
            <a:avLst/>
          </a:prstGeom>
          <a:solidFill>
            <a:srgbClr val="EA8F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88503-0F30-A2F4-E32D-F0DE4D5E9D34}"/>
              </a:ext>
            </a:extLst>
          </p:cNvPr>
          <p:cNvSpPr txBox="1"/>
          <p:nvPr/>
        </p:nvSpPr>
        <p:spPr>
          <a:xfrm>
            <a:off x="5294393" y="2932863"/>
            <a:ext cx="314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A8F44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Machine Learning</a:t>
            </a:r>
            <a:endParaRPr lang="ru-RU" sz="2400" dirty="0">
              <a:solidFill>
                <a:srgbClr val="EA8F44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3EF48-3B03-AD17-6C75-14439F3C95CF}"/>
              </a:ext>
            </a:extLst>
          </p:cNvPr>
          <p:cNvSpPr txBox="1"/>
          <p:nvPr/>
        </p:nvSpPr>
        <p:spPr>
          <a:xfrm>
            <a:off x="5440805" y="3331120"/>
            <a:ext cx="64082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solidFill>
                  <a:schemeClr val="bg1"/>
                </a:solidFill>
              </a:rPr>
              <a:t>Applied NLP and classification algorithms to predict transaction tax classes to rows of enterprise data.</a:t>
            </a:r>
            <a:endParaRPr lang="ru-RU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DBC3D1-265A-8A4C-542A-870F5FF4225B}"/>
              </a:ext>
            </a:extLst>
          </p:cNvPr>
          <p:cNvSpPr txBox="1"/>
          <p:nvPr/>
        </p:nvSpPr>
        <p:spPr>
          <a:xfrm>
            <a:off x="5294393" y="4082413"/>
            <a:ext cx="314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A8F44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Easy Tax Filing</a:t>
            </a:r>
            <a:endParaRPr lang="ru-RU" sz="2400" dirty="0">
              <a:solidFill>
                <a:srgbClr val="EA8F44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9C7115-776C-A822-C9DF-0080D558E061}"/>
              </a:ext>
            </a:extLst>
          </p:cNvPr>
          <p:cNvSpPr txBox="1"/>
          <p:nvPr/>
        </p:nvSpPr>
        <p:spPr>
          <a:xfrm>
            <a:off x="5468019" y="4554349"/>
            <a:ext cx="6455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solidFill>
                  <a:schemeClr val="bg1"/>
                </a:solidFill>
              </a:rPr>
              <a:t>Accuracy in Tax filing for clients in easy steps with utter precision saving lot of time. </a:t>
            </a:r>
            <a:endParaRPr lang="ru-RU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AF6C3C-DC42-E2D1-6C30-6899932B47FB}"/>
              </a:ext>
            </a:extLst>
          </p:cNvPr>
          <p:cNvSpPr txBox="1"/>
          <p:nvPr/>
        </p:nvSpPr>
        <p:spPr>
          <a:xfrm>
            <a:off x="5294394" y="5174813"/>
            <a:ext cx="1309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A8F44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Metrics</a:t>
            </a:r>
            <a:endParaRPr lang="ru-RU" sz="2400" dirty="0">
              <a:solidFill>
                <a:srgbClr val="EA8F44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D61B94-4021-DA6A-A93C-274E7ED7B9F3}"/>
              </a:ext>
            </a:extLst>
          </p:cNvPr>
          <p:cNvSpPr txBox="1"/>
          <p:nvPr/>
        </p:nvSpPr>
        <p:spPr>
          <a:xfrm>
            <a:off x="5472120" y="5617520"/>
            <a:ext cx="65865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solidFill>
                  <a:schemeClr val="bg1"/>
                </a:solidFill>
              </a:rPr>
              <a:t>Saved clients &gt; £1.5M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solidFill>
                  <a:schemeClr val="bg1"/>
                </a:solidFill>
              </a:rPr>
              <a:t>Achieved &gt; 95% accuracy (F1 score) while filing taxes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solidFill>
                  <a:schemeClr val="bg1"/>
                </a:solidFill>
              </a:rPr>
              <a:t>Client fees exceeding £400K winning POCs outperforming rivals.</a:t>
            </a:r>
            <a:endParaRPr lang="ru-RU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59F08DB-2A33-87C1-8084-3BE5C6770B22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783823" y="3163695"/>
            <a:ext cx="510570" cy="1"/>
          </a:xfrm>
          <a:prstGeom prst="line">
            <a:avLst/>
          </a:prstGeom>
          <a:ln w="28575">
            <a:solidFill>
              <a:srgbClr val="EA8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7D1C3A-5286-19F8-C2E0-0A49297BAC89}"/>
              </a:ext>
            </a:extLst>
          </p:cNvPr>
          <p:cNvCxnSpPr>
            <a:cxnSpLocks/>
          </p:cNvCxnSpPr>
          <p:nvPr/>
        </p:nvCxnSpPr>
        <p:spPr>
          <a:xfrm>
            <a:off x="4783823" y="3163695"/>
            <a:ext cx="0" cy="459812"/>
          </a:xfrm>
          <a:prstGeom prst="line">
            <a:avLst/>
          </a:prstGeom>
          <a:ln w="28575">
            <a:solidFill>
              <a:srgbClr val="EA8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893AF8-D68C-9FE8-5E58-F9A685047186}"/>
              </a:ext>
            </a:extLst>
          </p:cNvPr>
          <p:cNvCxnSpPr>
            <a:cxnSpLocks/>
          </p:cNvCxnSpPr>
          <p:nvPr/>
        </p:nvCxnSpPr>
        <p:spPr>
          <a:xfrm flipV="1">
            <a:off x="4783823" y="3623507"/>
            <a:ext cx="624994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BF4436E-CA31-6A5F-4222-7D3873A05ED5}"/>
              </a:ext>
            </a:extLst>
          </p:cNvPr>
          <p:cNvCxnSpPr>
            <a:cxnSpLocks/>
          </p:cNvCxnSpPr>
          <p:nvPr/>
        </p:nvCxnSpPr>
        <p:spPr>
          <a:xfrm flipH="1" flipV="1">
            <a:off x="4783823" y="4311392"/>
            <a:ext cx="510570" cy="1"/>
          </a:xfrm>
          <a:prstGeom prst="line">
            <a:avLst/>
          </a:prstGeom>
          <a:ln w="28575">
            <a:solidFill>
              <a:srgbClr val="EA8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7CAC56A-CAE3-0048-161F-34221B6BEDED}"/>
              </a:ext>
            </a:extLst>
          </p:cNvPr>
          <p:cNvCxnSpPr>
            <a:cxnSpLocks/>
          </p:cNvCxnSpPr>
          <p:nvPr/>
        </p:nvCxnSpPr>
        <p:spPr>
          <a:xfrm>
            <a:off x="4783823" y="4260592"/>
            <a:ext cx="0" cy="510613"/>
          </a:xfrm>
          <a:prstGeom prst="line">
            <a:avLst/>
          </a:prstGeom>
          <a:ln w="28575">
            <a:solidFill>
              <a:srgbClr val="EA8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3F1265E-72B6-4EE4-CDB1-70D77871878A}"/>
              </a:ext>
            </a:extLst>
          </p:cNvPr>
          <p:cNvCxnSpPr>
            <a:cxnSpLocks/>
          </p:cNvCxnSpPr>
          <p:nvPr/>
        </p:nvCxnSpPr>
        <p:spPr>
          <a:xfrm>
            <a:off x="4783823" y="4771205"/>
            <a:ext cx="68829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7D028C3-C09D-B621-41E9-005BF35422E1}"/>
              </a:ext>
            </a:extLst>
          </p:cNvPr>
          <p:cNvCxnSpPr>
            <a:cxnSpLocks/>
          </p:cNvCxnSpPr>
          <p:nvPr/>
        </p:nvCxnSpPr>
        <p:spPr>
          <a:xfrm flipH="1" flipV="1">
            <a:off x="4783823" y="5398148"/>
            <a:ext cx="510570" cy="1"/>
          </a:xfrm>
          <a:prstGeom prst="line">
            <a:avLst/>
          </a:prstGeom>
          <a:ln w="28575">
            <a:solidFill>
              <a:srgbClr val="EA8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139852-ADE0-E27A-E6CE-A1B40B7C01A5}"/>
              </a:ext>
            </a:extLst>
          </p:cNvPr>
          <p:cNvCxnSpPr>
            <a:cxnSpLocks/>
          </p:cNvCxnSpPr>
          <p:nvPr/>
        </p:nvCxnSpPr>
        <p:spPr>
          <a:xfrm>
            <a:off x="4783823" y="5360048"/>
            <a:ext cx="0" cy="707463"/>
          </a:xfrm>
          <a:prstGeom prst="line">
            <a:avLst/>
          </a:prstGeom>
          <a:ln w="28575">
            <a:solidFill>
              <a:srgbClr val="EA8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CD7D188-2781-BEBD-1B52-639CDDFCE0D3}"/>
              </a:ext>
            </a:extLst>
          </p:cNvPr>
          <p:cNvCxnSpPr>
            <a:cxnSpLocks/>
          </p:cNvCxnSpPr>
          <p:nvPr/>
        </p:nvCxnSpPr>
        <p:spPr>
          <a:xfrm>
            <a:off x="4783823" y="6067511"/>
            <a:ext cx="68829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25126F7-301F-5350-4E93-25D5550D7E4C}"/>
              </a:ext>
            </a:extLst>
          </p:cNvPr>
          <p:cNvCxnSpPr>
            <a:cxnSpLocks/>
          </p:cNvCxnSpPr>
          <p:nvPr/>
        </p:nvCxnSpPr>
        <p:spPr>
          <a:xfrm>
            <a:off x="4783823" y="3623507"/>
            <a:ext cx="0" cy="687885"/>
          </a:xfrm>
          <a:prstGeom prst="line">
            <a:avLst/>
          </a:prstGeom>
          <a:ln w="28575">
            <a:solidFill>
              <a:srgbClr val="EA8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1A287FF-1F61-34F7-464F-6C503E54C7FA}"/>
              </a:ext>
            </a:extLst>
          </p:cNvPr>
          <p:cNvCxnSpPr>
            <a:cxnSpLocks/>
          </p:cNvCxnSpPr>
          <p:nvPr/>
        </p:nvCxnSpPr>
        <p:spPr>
          <a:xfrm>
            <a:off x="4783823" y="4722964"/>
            <a:ext cx="0" cy="675184"/>
          </a:xfrm>
          <a:prstGeom prst="line">
            <a:avLst/>
          </a:prstGeom>
          <a:ln w="28575">
            <a:solidFill>
              <a:srgbClr val="EA8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145BDEF-64B1-8F6D-E0CE-C7E9B47E8AA1}"/>
              </a:ext>
            </a:extLst>
          </p:cNvPr>
          <p:cNvSpPr txBox="1"/>
          <p:nvPr/>
        </p:nvSpPr>
        <p:spPr>
          <a:xfrm>
            <a:off x="4824679" y="2136336"/>
            <a:ext cx="6974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7. </a:t>
            </a:r>
            <a:r>
              <a:rPr lang="en-GB" sz="20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Machine Learning</a:t>
            </a:r>
            <a:r>
              <a:rPr lang="en-US" sz="20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, </a:t>
            </a:r>
            <a:r>
              <a:rPr lang="en-GB" sz="20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Precision Tax Filing and Cost Savings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507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1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4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8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"/>
                            </p:stCondLst>
                            <p:childTnLst>
                              <p:par>
                                <p:cTn id="8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50"/>
                            </p:stCondLst>
                            <p:childTnLst>
                              <p:par>
                                <p:cTn id="127" presetID="5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25" grpId="0"/>
      <p:bldP spid="26" grpId="0"/>
      <p:bldP spid="27" grpId="0"/>
      <p:bldP spid="28" grpId="0"/>
      <p:bldP spid="8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425</Words>
  <Application>Microsoft Macintosh PowerPoint</Application>
  <PresentationFormat>Widescreen</PresentationFormat>
  <Paragraphs>98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Bahnschrift</vt:lpstr>
      <vt:lpstr>Bahnschrift SemiLight</vt:lpstr>
      <vt:lpstr>Bahnschrift SemiLight Condensed</vt:lpstr>
      <vt:lpstr>Berlin Sans FB Demi</vt:lpstr>
      <vt:lpstr>Calibri</vt:lpstr>
      <vt:lpstr>Calibri Light</vt:lpstr>
      <vt:lpstr>Montserrat</vt:lpstr>
      <vt:lpstr>Posterama</vt:lpstr>
      <vt:lpstr>Söhne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ŽYGINTAS STANEVIČIUS</dc:creator>
  <cp:lastModifiedBy>Soumya Dasgupta</cp:lastModifiedBy>
  <cp:revision>64</cp:revision>
  <dcterms:created xsi:type="dcterms:W3CDTF">2023-08-27T09:27:12Z</dcterms:created>
  <dcterms:modified xsi:type="dcterms:W3CDTF">2023-09-12T19:46:23Z</dcterms:modified>
</cp:coreProperties>
</file>