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8DC0-7EB6-B1C1-45AF-CE3DDC8C7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86E33-4342-68F1-9BDD-1347BB501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325CD-3943-EA32-D8A6-86313A1F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7583-E300-4A1B-8F0A-D9B9746F1D05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0AD17-6754-CD73-AD90-0B5E2D46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5FD51-9825-FBF6-75DE-BD9109E8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32DA-E500-4F15-AE42-9987508C0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35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D3B9-534F-E401-78B5-F6B32E2A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C4ECE-AC34-900C-9A72-A668536F8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EF5F4-048D-AEBE-FB60-B97F897B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7583-E300-4A1B-8F0A-D9B9746F1D05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6926E-BCB4-53D5-8822-F27DC2598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972EF-2CE2-43BD-DA0F-1F119801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32DA-E500-4F15-AE42-9987508C0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20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E41D7F-F93A-CB3F-7C0F-0652B376B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84133-4FDD-4671-B042-25623BBF9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81549-2D52-DF19-E2A8-16BBD0365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7583-E300-4A1B-8F0A-D9B9746F1D05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22EA1-5909-3624-ACEC-D955EBFB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577B8-1FFE-30DD-885C-BEB8401EF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32DA-E500-4F15-AE42-9987508C0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52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8FE3-6D0E-7B29-19EE-10440D68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90F58-656B-8CD2-A518-5550B21BA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BAAAA-66F9-134B-AFB1-184D680C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7583-E300-4A1B-8F0A-D9B9746F1D05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63106-71AE-0130-26DB-04B749A1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8A746-EB37-2515-BDB2-5DEA82F7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32DA-E500-4F15-AE42-9987508C0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0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7E9E4-0C51-F216-2C11-8CA66E05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C15B5-BA90-B4FC-6C4E-228D6F0E9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B1A3-7759-71E4-E7D2-AEAEAEC8A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7583-E300-4A1B-8F0A-D9B9746F1D05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ACC6B-8D39-4A47-B489-FC93976E0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08E55-3ABA-5B5F-AFBD-61E6B39BE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32DA-E500-4F15-AE42-9987508C0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21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D232E-6620-2DE9-3ED3-B965CBE2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06A10-2DF1-DB16-7EF6-2BD23C830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5822C-F67F-5226-6D5F-2A578E6E7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BFA32-0CA8-A666-9976-5945E3D1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7583-E300-4A1B-8F0A-D9B9746F1D05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AB156-3041-6631-7058-A3C80BC3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360C2-02B6-D122-9402-75CABA5C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32DA-E500-4F15-AE42-9987508C0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2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0A7FD-3E28-5D0E-E716-7DEDE2863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29BCE-FDC5-7392-05E4-CBD99E945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2488B-61CE-6CF5-EC00-A360CB0C0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E66807-68A7-1E2A-7EC4-FAB158485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EE583-718D-C1CD-2625-573ABD41D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B30EC3-6596-0285-5DC0-2B7411809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7583-E300-4A1B-8F0A-D9B9746F1D05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E2EFF-3645-4E55-07DA-13B5787B6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E83ABB-C6CC-E373-30F6-9B7A0F06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32DA-E500-4F15-AE42-9987508C0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87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28BC-895E-62EB-F285-D5938AE6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345BFF-379A-9C66-A7DE-E3DABFF0B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7583-E300-4A1B-8F0A-D9B9746F1D05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B87AD-303A-26BB-BF46-D419295D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00AA5-76A4-D98C-01DB-6E4825C7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32DA-E500-4F15-AE42-9987508C0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52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D2D7C-B42F-C1FE-0C1B-64A62D5F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7583-E300-4A1B-8F0A-D9B9746F1D05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5C2422-776F-4838-F362-48D152EC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6775C-246E-0BF1-A97B-55DEA7DF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32DA-E500-4F15-AE42-9987508C0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32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3E2E-229E-F95A-DB17-20E40A43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4E6E9-18BF-36C5-66B0-57FCEF358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0A4CF-D30D-7FFA-D4D5-AB64C555E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139D2-D95B-3D81-EBBA-7B3DBAEA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7583-E300-4A1B-8F0A-D9B9746F1D05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D4D4B-D16E-15C8-532F-C8444FAC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5F477-D3DE-B8BB-A503-51BFC779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32DA-E500-4F15-AE42-9987508C0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5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5848-F331-3665-CAA5-2C1CBEE0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E7CA69-7DD7-5DE9-7EA0-A4080C1D0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73DBD-32C8-B54A-4EFE-E1AF7E693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98D16-8014-FAB0-A45F-7980205C8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7583-E300-4A1B-8F0A-D9B9746F1D05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D73BC-E268-AFF2-A0D4-0B0FA309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75C51-6270-3D02-5221-F91FD36B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132DA-E500-4F15-AE42-9987508C0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88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4A786-834D-F1D8-57FB-F051DCA2B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AE02E-343F-C624-BFFC-F68E444E0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5ABA0-74CF-B903-01A9-1F546FD38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47583-E300-4A1B-8F0A-D9B9746F1D05}" type="datetimeFigureOut">
              <a:rPr lang="en-IN" smtClean="0"/>
              <a:t>24-06-2022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60D3A-343C-5E72-DE0D-E4ED9F3E6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6519D-D505-44F9-A579-0024B1E2B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132DA-E500-4F15-AE42-9987508C07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79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40586-6D87-39A2-A22F-7BE7B96E9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ORACLE PL/SQL</a:t>
            </a:r>
            <a:br>
              <a:rPr lang="en-US"/>
            </a:br>
            <a:r>
              <a:rPr lang="en-US"/>
              <a:t>FUNCTIONS</a:t>
            </a:r>
            <a:endParaRPr lang="en-IN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53A0EDB3-0F53-F839-191F-0E9EA8D93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0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1C51-CFAC-C978-D79D-17564B4A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ECFDC-72CE-07FA-64F9-247CF07D0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8904"/>
          </a:xfrm>
        </p:spPr>
        <p:txBody>
          <a:bodyPr>
            <a:norm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WITH EXPLANATION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WAYS OF CALLING FUNCTION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USING IT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SIMILARITIES AND DIFFERENCES BETWEEN PROCEDURE AND FUNCTION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FUNCTIONS OF PL/SQL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56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0023-099F-3558-5832-4B2D8ED7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FUNCTION IN PL/SQL?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13872-5ABA-3AE4-45E9-043370BBC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is a standalone PL/SQL subprogram.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Like PL/SQL procedure, functions have a unique name by which it can be referred.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These are stored as PL/SQL database objects</a:t>
            </a:r>
          </a:p>
          <a:p>
            <a:endParaRPr lang="en-US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90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AC62-7735-3A1F-C83E-E1299A54F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944"/>
            <a:ext cx="10515600" cy="1034185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SYNATX: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F2936-03D0-F4DD-54BD-9217001F7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74" y="1529967"/>
            <a:ext cx="10515600" cy="5164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OR REPLACE FUNCTION 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function_name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variable_name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 &lt;datatype&gt;,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variable_name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 &lt;datatype&gt;,...)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&lt;datatype&gt; IS/AS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variable/constant declaration;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-- PL/SQL subprogram body;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-- Exception Handling block 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function_name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374937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85A2A-C7F7-4C1F-D862-765F78C6B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25236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ways of Calling Functions: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2293D-492C-A14C-346A-E7CF045AD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236"/>
            <a:ext cx="10515600" cy="5600647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assignment statement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l_sales_2017 NUMBER := 0;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l_sales_2017 :=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get_total_sales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(2017);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DBMS_OUTPUT.PUT_LINE('Sales 2017: ' || l_sales_2017);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Bollean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expression: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get_total_sales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(2017) &gt; 10000000 THEN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DBMS_OUTPUT.PUT_LINE('Sales 2017 is above target');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END IF;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SQL Statement: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get_total_sales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(2017)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dual;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53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B525E-5088-C38F-3B43-DEA49FC70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Adavantages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using Functions: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FBACE-5DD2-9EDB-D351-299D42A5C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the Database Performance: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Reusability and avoids redundancy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Integrity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security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Memory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85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F84A25-9683-DA94-D32A-DFE51EB3D2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0952"/>
              </p:ext>
            </p:extLst>
          </p:nvPr>
        </p:nvGraphicFramePr>
        <p:xfrm>
          <a:off x="942534" y="492369"/>
          <a:ext cx="10411266" cy="6000505"/>
        </p:xfrm>
        <a:graphic>
          <a:graphicData uri="http://schemas.openxmlformats.org/drawingml/2006/table">
            <a:tbl>
              <a:tblPr/>
              <a:tblGrid>
                <a:gridCol w="5205633">
                  <a:extLst>
                    <a:ext uri="{9D8B030D-6E8A-4147-A177-3AD203B41FA5}">
                      <a16:colId xmlns:a16="http://schemas.microsoft.com/office/drawing/2014/main" val="503289431"/>
                    </a:ext>
                  </a:extLst>
                </a:gridCol>
                <a:gridCol w="5205633">
                  <a:extLst>
                    <a:ext uri="{9D8B030D-6E8A-4147-A177-3AD203B41FA5}">
                      <a16:colId xmlns:a16="http://schemas.microsoft.com/office/drawing/2014/main" val="3960338553"/>
                    </a:ext>
                  </a:extLst>
                </a:gridCol>
              </a:tblGrid>
              <a:tr h="615436"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Stored Procedure</a:t>
                      </a:r>
                    </a:p>
                  </a:txBody>
                  <a:tcPr>
                    <a:lnL w="9525" cap="flat" cmpd="sng" algn="ctr">
                      <a:solidFill>
                        <a:srgbClr val="70FC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FF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FC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C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</a:p>
                  </a:txBody>
                  <a:tcPr>
                    <a:lnL w="9525" cap="flat" cmpd="sng" algn="ctr">
                      <a:solidFill>
                        <a:srgbClr val="30FF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FF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FF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02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255065"/>
                  </a:ext>
                </a:extLst>
              </a:tr>
              <a:tr h="1077014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or may not returns a value to the calling part of program.</a:t>
                      </a:r>
                    </a:p>
                  </a:txBody>
                  <a:tcPr>
                    <a:lnL w="9525" cap="flat" cmpd="sng" algn="ctr">
                      <a:solidFill>
                        <a:srgbClr val="F0FC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02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C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02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a value to the calling part of the program.</a:t>
                      </a:r>
                    </a:p>
                  </a:txBody>
                  <a:tcPr>
                    <a:lnL w="9525" cap="flat" cmpd="sng" algn="ctr">
                      <a:solidFill>
                        <a:srgbClr val="5002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02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02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0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598001"/>
                  </a:ext>
                </a:extLst>
              </a:tr>
              <a:tr h="615436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 IN, OUT, IN OUT parameter.</a:t>
                      </a:r>
                    </a:p>
                  </a:txBody>
                  <a:tcPr>
                    <a:lnL w="9525" cap="flat" cmpd="sng" algn="ctr">
                      <a:solidFill>
                        <a:srgbClr val="5002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0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02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02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 only IN parameter.</a:t>
                      </a:r>
                    </a:p>
                  </a:txBody>
                  <a:tcPr>
                    <a:lnL w="9525" cap="flat" cmpd="sng" algn="ctr">
                      <a:solidFill>
                        <a:srgbClr val="700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0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09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0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321911"/>
                  </a:ext>
                </a:extLst>
              </a:tr>
              <a:tr h="1077014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a value using “ OUT” parameter.</a:t>
                      </a:r>
                    </a:p>
                  </a:txBody>
                  <a:tcPr>
                    <a:lnL w="9525" cap="flat" cmpd="sng" algn="ctr">
                      <a:solidFill>
                        <a:srgbClr val="B002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0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02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04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a value using “RETURN”.</a:t>
                      </a:r>
                    </a:p>
                  </a:txBody>
                  <a:tcPr>
                    <a:lnL w="9525" cap="flat" cmpd="sng" algn="ctr">
                      <a:solidFill>
                        <a:srgbClr val="D00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0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0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0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036050"/>
                  </a:ext>
                </a:extLst>
              </a:tr>
              <a:tr h="1538591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Does not specify the datatype of the value if it is going to return after a calling made to it.</a:t>
                      </a:r>
                    </a:p>
                  </a:txBody>
                  <a:tcPr>
                    <a:lnL w="9525" cap="flat" cmpd="sng" algn="ctr">
                      <a:solidFill>
                        <a:srgbClr val="B004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0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04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0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Necessarily specifies the datatype of the value which it is going to return after a calling made to it.</a:t>
                      </a:r>
                    </a:p>
                  </a:txBody>
                  <a:tcPr>
                    <a:lnL w="9525" cap="flat" cmpd="sng" algn="ctr">
                      <a:solidFill>
                        <a:srgbClr val="D00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0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0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07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913525"/>
                  </a:ext>
                </a:extLst>
              </a:tr>
              <a:tr h="1077014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Cannot be called from the function block of code.</a:t>
                      </a:r>
                    </a:p>
                  </a:txBody>
                  <a:tcPr>
                    <a:lnL w="9525" cap="flat" cmpd="sng" algn="ctr">
                      <a:solidFill>
                        <a:srgbClr val="D00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07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0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06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be called from the procedure block of code.</a:t>
                      </a:r>
                    </a:p>
                  </a:txBody>
                  <a:tcPr>
                    <a:lnL w="9525" cap="flat" cmpd="sng" algn="ctr">
                      <a:solidFill>
                        <a:srgbClr val="7007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07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07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071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712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680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375AE-83E9-F821-7C25-5D33AD034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655"/>
            <a:ext cx="10515600" cy="5858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built-in functions: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INSTR(text, string, start, </a:t>
            </a:r>
            <a:r>
              <a:rPr lang="en-US" sz="2000" b="1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occurance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IN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SUBSTR ( text, start, length)</a:t>
            </a:r>
            <a:endParaRPr lang="en-US" sz="2000" b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UPPER ( text )</a:t>
            </a:r>
            <a:endParaRPr lang="en-US" sz="2000" b="1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 ( text )</a:t>
            </a:r>
            <a:endParaRPr lang="en-US" sz="2000" b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INITCAP ( text)</a:t>
            </a:r>
            <a:endParaRPr lang="en-US" sz="2000" b="1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LENGTH ( text )</a:t>
            </a:r>
            <a:endParaRPr lang="en-US" sz="2000" b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LPAD ( text, length, </a:t>
            </a:r>
            <a:r>
              <a:rPr lang="en-US" sz="2000" b="1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pad_char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RPAD (text, length, </a:t>
            </a:r>
            <a:r>
              <a:rPr lang="en-US" sz="2000" b="1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pad_char</a:t>
            </a:r>
            <a:endParaRPr lang="en-US" sz="2000" b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LTRIM ( text )</a:t>
            </a:r>
            <a:endParaRPr lang="en-US" sz="2000" b="1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RTRIM ( text )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667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3A0C4-CDE6-EE46-E094-DAAF2F8E9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927"/>
            <a:ext cx="10515600" cy="5789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Function: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TO_CHAR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Converts the other datatype to character datatype</a:t>
            </a:r>
          </a:p>
          <a:p>
            <a:r>
              <a:rPr lang="en-IN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TO_DATE </a:t>
            </a:r>
            <a:r>
              <a:rPr lang="en-IN" sz="24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string, format )</a:t>
            </a:r>
            <a:r>
              <a:rPr lang="en-US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Converts the given string to date. The string should match with the format</a:t>
            </a: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TO_NUMBER </a:t>
            </a:r>
            <a:r>
              <a:rPr lang="en-IN" sz="24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(text, format)</a:t>
            </a:r>
            <a:r>
              <a:rPr lang="en-US" sz="24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:Converts the text to number type of the given format.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267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522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ORACLE PL/SQL FUNCTIONS</vt:lpstr>
      <vt:lpstr>INDEX:</vt:lpstr>
      <vt:lpstr> What is FUNCTION IN PL/SQL?  </vt:lpstr>
      <vt:lpstr>SYNATX:</vt:lpstr>
      <vt:lpstr>Different ways of Calling Functions:</vt:lpstr>
      <vt:lpstr>Adavantages of using Functions: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PL/SQL FUNCTIONS</dc:title>
  <dc:creator>Soumyashree Dongare</dc:creator>
  <cp:lastModifiedBy>Soumyashree Dongare</cp:lastModifiedBy>
  <cp:revision>1</cp:revision>
  <dcterms:created xsi:type="dcterms:W3CDTF">2022-06-24T06:49:56Z</dcterms:created>
  <dcterms:modified xsi:type="dcterms:W3CDTF">2022-06-24T08:01:24Z</dcterms:modified>
</cp:coreProperties>
</file>