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  <p:embeddedFont>
      <p:font typeface="Abhaya Libre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7" Type="http://schemas.openxmlformats.org/officeDocument/2006/relationships/font" Target="fonts/AbhayaLibreMedium-bold.fntdata"/><Relationship Id="rId16" Type="http://schemas.openxmlformats.org/officeDocument/2006/relationships/font" Target="fonts/AbhayaLibre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b88496443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db8849644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db88496443_2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3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57203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0598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2701650" y="-1390631"/>
            <a:ext cx="3740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model2">
  <p:cSld name="2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8" name="Google Shape;98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8725" lIns="17450" spcFirstLastPara="1" rIns="17450" wrap="square" tIns="87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8725" lIns="17450" spcFirstLastPara="1" rIns="17450" wrap="square" tIns="8725">
            <a:normAutofit/>
          </a:bodyPr>
          <a:lstStyle>
            <a:lvl1pPr indent="-387350" lvl="0" marL="457200" rtl="0">
              <a:spcBef>
                <a:spcPts val="500"/>
              </a:spcBef>
              <a:spcAft>
                <a:spcPts val="0"/>
              </a:spcAft>
              <a:buSzPts val="2500"/>
              <a:buChar char="•"/>
              <a:defRPr/>
            </a:lvl1pPr>
            <a:lvl2pPr indent="-368300" lvl="1" marL="914400" rtl="0">
              <a:spcBef>
                <a:spcPts val="400"/>
              </a:spcBef>
              <a:spcAft>
                <a:spcPts val="0"/>
              </a:spcAft>
              <a:buSzPts val="2200"/>
              <a:buChar char="–"/>
              <a:defRPr/>
            </a:lvl2pPr>
            <a:lvl3pPr indent="-336550" lvl="2" marL="1371600" rtl="0"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8725" lIns="17450" spcFirstLastPara="1" rIns="17450" wrap="square" tIns="87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700"/>
              <a:buNone/>
              <a:defRPr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05980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3740993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4132020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700"/>
              <a:buNone/>
              <a:defRPr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05980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57200" y="205980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1" name="Google Shape;151;p24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52" name="Google Shape;152;p24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05980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  <a:defRPr sz="26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05980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alibri"/>
              <a:buNone/>
              <a:defRPr sz="2600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</a:defRPr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6" name="Google Shape;176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05980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model2">
  <p:cSld name="2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8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8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598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7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8725" lIns="17450" spcFirstLastPara="1" rIns="17450" wrap="square" tIns="872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7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598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  <a:defRPr sz="26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0598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alibri"/>
              <a:buNone/>
              <a:defRPr sz="2600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</a:defRPr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8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05980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165617" y="1260955"/>
            <a:ext cx="2119866" cy="3757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6858517" y="1261030"/>
            <a:ext cx="2119800" cy="37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2385090" y="1260955"/>
            <a:ext cx="4373821" cy="3757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-50800" lvl="0" marL="165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18837" y="-2390"/>
            <a:ext cx="9162837" cy="1159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17500" y="1347136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300"/>
          </a:p>
        </p:txBody>
      </p:sp>
      <p:sp>
        <p:nvSpPr>
          <p:cNvPr id="207" name="Google Shape;207;p32"/>
          <p:cNvSpPr txBox="1"/>
          <p:nvPr/>
        </p:nvSpPr>
        <p:spPr>
          <a:xfrm>
            <a:off x="317500" y="2531108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</a:t>
            </a:r>
            <a:endParaRPr sz="300"/>
          </a:p>
        </p:txBody>
      </p:sp>
      <p:sp>
        <p:nvSpPr>
          <p:cNvPr id="208" name="Google Shape;208;p32"/>
          <p:cNvSpPr txBox="1"/>
          <p:nvPr/>
        </p:nvSpPr>
        <p:spPr>
          <a:xfrm>
            <a:off x="317500" y="3647316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</a:t>
            </a:r>
            <a:endParaRPr sz="300"/>
          </a:p>
        </p:txBody>
      </p:sp>
      <p:sp>
        <p:nvSpPr>
          <p:cNvPr id="209" name="Google Shape;209;p32"/>
          <p:cNvSpPr txBox="1"/>
          <p:nvPr/>
        </p:nvSpPr>
        <p:spPr>
          <a:xfrm>
            <a:off x="2596529" y="1419271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300"/>
          </a:p>
        </p:txBody>
      </p:sp>
      <p:sp>
        <p:nvSpPr>
          <p:cNvPr id="210" name="Google Shape;210;p32"/>
          <p:cNvSpPr txBox="1"/>
          <p:nvPr/>
        </p:nvSpPr>
        <p:spPr>
          <a:xfrm>
            <a:off x="2603085" y="3495415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</a:t>
            </a:r>
            <a:endParaRPr sz="300"/>
          </a:p>
        </p:txBody>
      </p:sp>
      <p:sp>
        <p:nvSpPr>
          <p:cNvPr id="211" name="Google Shape;211;p32"/>
          <p:cNvSpPr txBox="1"/>
          <p:nvPr/>
        </p:nvSpPr>
        <p:spPr>
          <a:xfrm>
            <a:off x="4421206" y="1419271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300"/>
          </a:p>
        </p:txBody>
      </p:sp>
      <p:sp>
        <p:nvSpPr>
          <p:cNvPr id="212" name="Google Shape;212;p32"/>
          <p:cNvSpPr txBox="1"/>
          <p:nvPr/>
        </p:nvSpPr>
        <p:spPr>
          <a:xfrm>
            <a:off x="2596529" y="2454199"/>
            <a:ext cx="123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MODELS</a:t>
            </a:r>
            <a:endParaRPr sz="300"/>
          </a:p>
        </p:txBody>
      </p:sp>
      <p:sp>
        <p:nvSpPr>
          <p:cNvPr id="213" name="Google Shape;213;p32"/>
          <p:cNvSpPr txBox="1"/>
          <p:nvPr/>
        </p:nvSpPr>
        <p:spPr>
          <a:xfrm>
            <a:off x="6980331" y="1417178"/>
            <a:ext cx="1237187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300"/>
          </a:p>
        </p:txBody>
      </p:sp>
      <p:sp>
        <p:nvSpPr>
          <p:cNvPr id="214" name="Google Shape;214;p32"/>
          <p:cNvSpPr txBox="1"/>
          <p:nvPr/>
        </p:nvSpPr>
        <p:spPr>
          <a:xfrm>
            <a:off x="6967843" y="2571750"/>
            <a:ext cx="1639794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</a:t>
            </a:r>
            <a:endParaRPr sz="300"/>
          </a:p>
        </p:txBody>
      </p:sp>
      <p:sp>
        <p:nvSpPr>
          <p:cNvPr id="215" name="Google Shape;215;p32"/>
          <p:cNvSpPr txBox="1"/>
          <p:nvPr/>
        </p:nvSpPr>
        <p:spPr>
          <a:xfrm>
            <a:off x="6957205" y="3262791"/>
            <a:ext cx="1639794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IMPLICATIONS</a:t>
            </a:r>
            <a:endParaRPr sz="300"/>
          </a:p>
        </p:txBody>
      </p:sp>
      <p:sp>
        <p:nvSpPr>
          <p:cNvPr id="216" name="Google Shape;216;p32"/>
          <p:cNvSpPr txBox="1"/>
          <p:nvPr/>
        </p:nvSpPr>
        <p:spPr>
          <a:xfrm>
            <a:off x="6980331" y="4125774"/>
            <a:ext cx="1830294" cy="14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ACKNOWLEDGEMENTS</a:t>
            </a:r>
            <a:endParaRPr sz="300"/>
          </a:p>
        </p:txBody>
      </p:sp>
      <p:sp>
        <p:nvSpPr>
          <p:cNvPr id="217" name="Google Shape;217;p32"/>
          <p:cNvSpPr txBox="1"/>
          <p:nvPr/>
        </p:nvSpPr>
        <p:spPr>
          <a:xfrm>
            <a:off x="325179" y="1505435"/>
            <a:ext cx="1721471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Homomorphic encryption is a special type of encryption that enables computations to be performed directly on encrypted data without compromising the encryption</a:t>
            </a:r>
            <a:endParaRPr sz="300"/>
          </a:p>
        </p:txBody>
      </p:sp>
      <p:sp>
        <p:nvSpPr>
          <p:cNvPr id="218" name="Google Shape;218;p32"/>
          <p:cNvSpPr txBox="1"/>
          <p:nvPr/>
        </p:nvSpPr>
        <p:spPr>
          <a:xfrm>
            <a:off x="4800004" y="740629"/>
            <a:ext cx="1176215" cy="1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AUTHORS</a:t>
            </a:r>
            <a:endParaRPr sz="300"/>
          </a:p>
        </p:txBody>
      </p:sp>
      <p:sp>
        <p:nvSpPr>
          <p:cNvPr id="219" name="Google Shape;219;p32"/>
          <p:cNvSpPr txBox="1"/>
          <p:nvPr/>
        </p:nvSpPr>
        <p:spPr>
          <a:xfrm>
            <a:off x="294886" y="3792402"/>
            <a:ext cx="1884070" cy="1168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 computations directly on encrypted data.</a:t>
            </a:r>
            <a:endParaRPr sz="300"/>
          </a:p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decryption needed , enhancing security and privacy.</a:t>
            </a:r>
            <a:endParaRPr sz="300"/>
          </a:p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sensitive data in the cloud without compromising confidentiality.</a:t>
            </a:r>
            <a:endParaRPr sz="300"/>
          </a:p>
        </p:txBody>
      </p:sp>
      <p:sp>
        <p:nvSpPr>
          <p:cNvPr id="220" name="Google Shape;220;p32"/>
          <p:cNvSpPr txBox="1"/>
          <p:nvPr/>
        </p:nvSpPr>
        <p:spPr>
          <a:xfrm>
            <a:off x="2603085" y="1659151"/>
            <a:ext cx="174103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 on encrypted data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decryption needed, result stay </a:t>
            </a: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encrypted</a:t>
            </a:r>
            <a:endParaRPr sz="300"/>
          </a:p>
        </p:txBody>
      </p:sp>
      <p:sp>
        <p:nvSpPr>
          <p:cNvPr id="221" name="Google Shape;221;p32"/>
          <p:cNvSpPr/>
          <p:nvPr/>
        </p:nvSpPr>
        <p:spPr>
          <a:xfrm>
            <a:off x="3263921" y="356059"/>
            <a:ext cx="4572517" cy="359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336710" y="396364"/>
            <a:ext cx="426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Homomorphic Encryption</a:t>
            </a:r>
            <a:endParaRPr sz="300"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59" y="172808"/>
            <a:ext cx="1992585" cy="80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6959647" y="1564497"/>
            <a:ext cx="1946228" cy="966611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strike="noStrike">
                <a:solidFill>
                  <a:srgbClr val="332C2C"/>
                </a:solidFill>
                <a:latin typeface="Montserrat"/>
                <a:ea typeface="Montserrat"/>
                <a:cs typeface="Montserrat"/>
                <a:sym typeface="Montserrat"/>
              </a:rPr>
              <a:t>Homomorphic Encryption represents a groundbreaking advancement in data security and privacy.I ts potential impact across industries and ongoing advancements position it as a transformative technology for secure computation on </a:t>
            </a:r>
            <a:r>
              <a:rPr b="0" i="0" lang="en" sz="800" u="none" strike="noStrike">
                <a:solidFill>
                  <a:srgbClr val="332C2C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Conclusion</a:t>
            </a:r>
            <a:endParaRPr sz="800">
              <a:solidFill>
                <a:srgbClr val="7570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455148" y="2669000"/>
            <a:ext cx="188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strike="noStrike">
                <a:solidFill>
                  <a:srgbClr val="332C2C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Homomorphic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strike="noStrike">
                <a:solidFill>
                  <a:srgbClr val="332C2C"/>
                </a:solidFill>
                <a:latin typeface="Montserrat"/>
                <a:ea typeface="Montserrat"/>
                <a:cs typeface="Montserrat"/>
                <a:sym typeface="Montserrat"/>
              </a:rPr>
              <a:t>Encryption, including partially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strike="noStrike">
                <a:solidFill>
                  <a:srgbClr val="332C2C"/>
                </a:solidFill>
                <a:latin typeface="Montserrat"/>
                <a:ea typeface="Montserrat"/>
                <a:cs typeface="Montserrat"/>
                <a:sym typeface="Montserrat"/>
              </a:rPr>
              <a:t>homomorphic and </a:t>
            </a:r>
            <a:r>
              <a:rPr b="0" i="0" lang="en" sz="8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fully homomorphic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strike="noStrike">
                <a:solidFill>
                  <a:srgbClr val="332C2C"/>
                </a:solidFill>
                <a:latin typeface="Montserrat"/>
                <a:ea typeface="Montserrat"/>
                <a:cs typeface="Montserrat"/>
                <a:sym typeface="Montserrat"/>
              </a:rPr>
              <a:t>encryption schemes.</a:t>
            </a:r>
            <a:endParaRPr sz="800">
              <a:solidFill>
                <a:srgbClr val="7570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241625" y="2745200"/>
            <a:ext cx="2556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Char char="•"/>
            </a:pPr>
            <a:r>
              <a:rPr lang="en" sz="8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PHE, only one type of operation (eg. Addition or multiplication ) can be performed on the encrypted data while preserving its integrity</a:t>
            </a:r>
            <a:endParaRPr sz="300"/>
          </a:p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Char char="•"/>
            </a:pPr>
            <a:r>
              <a:rPr lang="en" sz="8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FHE schemes allow arbitrary computations to be performed on encrypted data, including additions , multiplication and combination theory without knowing the decryption key</a:t>
            </a:r>
            <a:endParaRPr sz="300"/>
          </a:p>
        </p:txBody>
      </p:sp>
      <p:sp>
        <p:nvSpPr>
          <p:cNvPr id="227" name="Google Shape;227;p32"/>
          <p:cNvSpPr txBox="1"/>
          <p:nvPr/>
        </p:nvSpPr>
        <p:spPr>
          <a:xfrm>
            <a:off x="165617" y="2675378"/>
            <a:ext cx="2189915" cy="937757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1970:  Born as a theoretical concept , compute on encrypted data</a:t>
            </a:r>
            <a:endParaRPr sz="300"/>
          </a:p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1990: Early schemes could only add or multiply encrypted numbers</a:t>
            </a:r>
            <a:endParaRPr sz="300"/>
          </a:p>
          <a:p>
            <a:pPr indent="-15875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2009: Fully Homomorphic Encryption (FHE) arrives </a:t>
            </a:r>
            <a:endParaRPr sz="300"/>
          </a:p>
        </p:txBody>
      </p:sp>
      <p:sp>
        <p:nvSpPr>
          <p:cNvPr id="228" name="Google Shape;228;p32"/>
          <p:cNvSpPr txBox="1"/>
          <p:nvPr/>
        </p:nvSpPr>
        <p:spPr>
          <a:xfrm>
            <a:off x="4416624" y="1634082"/>
            <a:ext cx="2342287" cy="793486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 on encrypted data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decryption needed, result stay encrypted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sensitive data in the cloud without compromising confidentiality </a:t>
            </a:r>
            <a:endParaRPr sz="300"/>
          </a:p>
        </p:txBody>
      </p:sp>
      <p:sp>
        <p:nvSpPr>
          <p:cNvPr id="229" name="Google Shape;229;p32"/>
          <p:cNvSpPr txBox="1"/>
          <p:nvPr/>
        </p:nvSpPr>
        <p:spPr>
          <a:xfrm>
            <a:off x="6858517" y="2716020"/>
            <a:ext cx="2189915" cy="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FHE for all math operations on encrypted data </a:t>
            </a:r>
            <a:endParaRPr sz="300"/>
          </a:p>
          <a:p>
            <a:pPr indent="-165100" lvl="0" marL="1651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Char char="•"/>
            </a:pPr>
            <a:r>
              <a:rPr lang="en" sz="10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PHE for specific operations</a:t>
            </a:r>
            <a:endParaRPr sz="300"/>
          </a:p>
        </p:txBody>
      </p:sp>
      <p:pic>
        <p:nvPicPr>
          <p:cNvPr descr="Homomorphic Encryption Market, 48% OFF" id="230" name="Google Shape;230;p32"/>
          <p:cNvPicPr preferRelativeResize="0"/>
          <p:nvPr/>
        </p:nvPicPr>
        <p:blipFill rotWithShape="1">
          <a:blip r:embed="rId4">
            <a:alphaModFix/>
          </a:blip>
          <a:srcRect b="8849" l="0" r="2446" t="0"/>
          <a:stretch/>
        </p:blipFill>
        <p:spPr>
          <a:xfrm>
            <a:off x="4842802" y="3811885"/>
            <a:ext cx="1916108" cy="91363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6896287" y="3434756"/>
            <a:ext cx="2114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 security and privacy in healthcare, finance and more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Leverage cloud power for secure analysis</a:t>
            </a:r>
            <a:endParaRPr sz="3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625" y="3709498"/>
            <a:ext cx="1741050" cy="130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6980326" y="4314478"/>
            <a:ext cx="1992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Grateful for guidance from our project guide, support from our team members, resources from VIT and insights from academia.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Research Post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DCD"/>
      </a:accent1>
      <a:accent2>
        <a:srgbClr val="CFE5FF"/>
      </a:accent2>
      <a:accent3>
        <a:srgbClr val="A5A5A5"/>
      </a:accent3>
      <a:accent4>
        <a:srgbClr val="7C52DC"/>
      </a:accent4>
      <a:accent5>
        <a:srgbClr val="4E98E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Research Post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DCD"/>
      </a:accent1>
      <a:accent2>
        <a:srgbClr val="CFE5FF"/>
      </a:accent2>
      <a:accent3>
        <a:srgbClr val="A5A5A5"/>
      </a:accent3>
      <a:accent4>
        <a:srgbClr val="7C52DC"/>
      </a:accent4>
      <a:accent5>
        <a:srgbClr val="4E98E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