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57" r:id="rId3"/>
    <p:sldId id="258" r:id="rId4"/>
    <p:sldId id="287" r:id="rId5"/>
    <p:sldId id="289" r:id="rId6"/>
    <p:sldId id="290" r:id="rId7"/>
    <p:sldId id="291" r:id="rId8"/>
    <p:sldId id="293" r:id="rId9"/>
    <p:sldId id="301" r:id="rId10"/>
    <p:sldId id="303" r:id="rId11"/>
    <p:sldId id="294" r:id="rId12"/>
    <p:sldId id="305" r:id="rId13"/>
    <p:sldId id="314" r:id="rId14"/>
    <p:sldId id="304" r:id="rId15"/>
    <p:sldId id="298" r:id="rId16"/>
    <p:sldId id="306" r:id="rId17"/>
    <p:sldId id="299" r:id="rId18"/>
    <p:sldId id="315" r:id="rId19"/>
    <p:sldId id="316"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DA4AE3-27D9-4EC2-B2A9-EB6508852DA3}"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1453569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DA4AE3-27D9-4EC2-B2A9-EB6508852DA3}"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183246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7DA4AE3-27D9-4EC2-B2A9-EB6508852DA3}"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2410534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7DA4AE3-27D9-4EC2-B2A9-EB6508852DA3}"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65269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DA4AE3-27D9-4EC2-B2A9-EB6508852DA3}"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3847867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DA4AE3-27D9-4EC2-B2A9-EB6508852DA3}" type="datetimeFigureOut">
              <a:rPr lang="en-IN" smtClean="0"/>
              <a:t>12-04-2022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3760325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DA4AE3-27D9-4EC2-B2A9-EB6508852DA3}" type="datetimeFigureOut">
              <a:rPr lang="en-IN" smtClean="0"/>
              <a:t>12-04-2022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2766088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A4AE3-27D9-4EC2-B2A9-EB6508852DA3}"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3584669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A4AE3-27D9-4EC2-B2A9-EB6508852DA3}"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345601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DA4AE3-27D9-4EC2-B2A9-EB6508852DA3}"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159907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DA4AE3-27D9-4EC2-B2A9-EB6508852DA3}"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306875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DA4AE3-27D9-4EC2-B2A9-EB6508852DA3}"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82913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DA4AE3-27D9-4EC2-B2A9-EB6508852DA3}" type="datetimeFigureOut">
              <a:rPr lang="en-IN" smtClean="0"/>
              <a:t>12-04-2022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312709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DA4AE3-27D9-4EC2-B2A9-EB6508852DA3}" type="datetimeFigureOut">
              <a:rPr lang="en-IN" smtClean="0"/>
              <a:t>12-04-2022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147690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DA4AE3-27D9-4EC2-B2A9-EB6508852DA3}" type="datetimeFigureOut">
              <a:rPr lang="en-IN" smtClean="0"/>
              <a:t>12-04-2022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71904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7DA4AE3-27D9-4EC2-B2A9-EB6508852DA3}" type="datetimeFigureOut">
              <a:rPr lang="en-IN" smtClean="0"/>
              <a:t>12-04-2022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119578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DA4AE3-27D9-4EC2-B2A9-EB6508852DA3}"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304801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DA4AE3-27D9-4EC2-B2A9-EB6508852DA3}" type="datetimeFigureOut">
              <a:rPr lang="en-IN" smtClean="0"/>
              <a:t>12-04-2022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A3210D2-B272-4674-8AC2-3381B247BF1C}" type="slidenum">
              <a:rPr lang="en-IN" smtClean="0"/>
              <a:t>‹#›</a:t>
            </a:fld>
            <a:endParaRPr lang="en-IN"/>
          </a:p>
        </p:txBody>
      </p:sp>
    </p:spTree>
    <p:extLst>
      <p:ext uri="{BB962C8B-B14F-4D97-AF65-F5344CB8AC3E}">
        <p14:creationId xmlns:p14="http://schemas.microsoft.com/office/powerpoint/2010/main" val="1623647341"/>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448" y="853441"/>
            <a:ext cx="10224452" cy="1607461"/>
          </a:xfrm>
        </p:spPr>
        <p:txBody>
          <a:bodyPr>
            <a:normAutofit fontScale="90000"/>
          </a:bodyPr>
          <a:lstStyle/>
          <a:p>
            <a:pPr algn="ctr"/>
            <a:r>
              <a:rPr lang="en-IN" dirty="0"/>
              <a:t>Project 96</a:t>
            </a:r>
            <a:br>
              <a:rPr lang="en-IN" dirty="0"/>
            </a:br>
            <a:r>
              <a:rPr lang="en-IN" sz="4000" dirty="0"/>
              <a:t>Disastrous Tweets Classification</a:t>
            </a:r>
            <a:br>
              <a:rPr lang="en-IN" sz="4000" dirty="0"/>
            </a:br>
            <a:r>
              <a:rPr lang="en-IN" sz="4000" dirty="0"/>
              <a:t>Mentor : Munmun Mam</a:t>
            </a:r>
          </a:p>
        </p:txBody>
      </p:sp>
      <p:sp>
        <p:nvSpPr>
          <p:cNvPr id="3" name="Subtitle 2"/>
          <p:cNvSpPr>
            <a:spLocks noGrp="1"/>
          </p:cNvSpPr>
          <p:nvPr>
            <p:ph type="subTitle" idx="1"/>
          </p:nvPr>
        </p:nvSpPr>
        <p:spPr>
          <a:xfrm>
            <a:off x="1674759" y="2717073"/>
            <a:ext cx="8825658" cy="3483429"/>
          </a:xfrm>
        </p:spPr>
        <p:txBody>
          <a:bodyPr>
            <a:normAutofit fontScale="92500" lnSpcReduction="10000"/>
          </a:bodyPr>
          <a:lstStyle/>
          <a:p>
            <a:pPr algn="ctr"/>
            <a:r>
              <a:rPr lang="en-IN" u="sng" dirty="0">
                <a:solidFill>
                  <a:schemeClr val="tx1"/>
                </a:solidFill>
              </a:rPr>
              <a:t>Group – 3</a:t>
            </a:r>
          </a:p>
          <a:p>
            <a:pPr algn="ctr"/>
            <a:r>
              <a:rPr lang="en-IN" u="sng" dirty="0">
                <a:solidFill>
                  <a:schemeClr val="tx1"/>
                </a:solidFill>
              </a:rPr>
              <a:t>Team members</a:t>
            </a:r>
            <a:r>
              <a:rPr lang="en-IN" dirty="0"/>
              <a:t>:</a:t>
            </a:r>
          </a:p>
          <a:p>
            <a:pPr algn="ctr"/>
            <a:r>
              <a:rPr lang="en-IN" dirty="0"/>
              <a:t>Monit kumar</a:t>
            </a:r>
          </a:p>
          <a:p>
            <a:pPr algn="ctr"/>
            <a:r>
              <a:rPr lang="en-IN" dirty="0"/>
              <a:t>aAshrit j rao</a:t>
            </a:r>
          </a:p>
          <a:p>
            <a:pPr algn="ctr"/>
            <a:r>
              <a:rPr lang="en-IN" dirty="0"/>
              <a:t>y. Manoj kumar</a:t>
            </a:r>
          </a:p>
          <a:p>
            <a:pPr algn="ctr"/>
            <a:r>
              <a:rPr lang="en-IN" dirty="0"/>
              <a:t>Lazin Mohammad abdussukkoor</a:t>
            </a:r>
          </a:p>
          <a:p>
            <a:pPr algn="ctr"/>
            <a:r>
              <a:rPr lang="en-IN" dirty="0" err="1"/>
              <a:t>Govin</a:t>
            </a:r>
            <a:r>
              <a:rPr lang="en-IN" dirty="0"/>
              <a:t> </a:t>
            </a:r>
            <a:r>
              <a:rPr lang="en-IN" dirty="0" err="1"/>
              <a:t>kshirsagar</a:t>
            </a:r>
            <a:endParaRPr lang="en-IN" dirty="0"/>
          </a:p>
          <a:p>
            <a:pPr algn="ctr"/>
            <a:r>
              <a:rPr lang="en-IN" dirty="0" err="1"/>
              <a:t>Soumyabrata</a:t>
            </a:r>
            <a:r>
              <a:rPr lang="en-IN" dirty="0"/>
              <a:t> Banerjee</a:t>
            </a:r>
          </a:p>
          <a:p>
            <a:pPr algn="ctr"/>
            <a:r>
              <a:rPr lang="en-IN" dirty="0" err="1"/>
              <a:t>Mafeeda</a:t>
            </a:r>
            <a:r>
              <a:rPr lang="en-IN" dirty="0"/>
              <a:t> T</a:t>
            </a:r>
          </a:p>
          <a:p>
            <a:endParaRPr lang="en-IN" dirty="0"/>
          </a:p>
        </p:txBody>
      </p:sp>
    </p:spTree>
    <p:extLst>
      <p:ext uri="{BB962C8B-B14F-4D97-AF65-F5344CB8AC3E}">
        <p14:creationId xmlns:p14="http://schemas.microsoft.com/office/powerpoint/2010/main" val="3697646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63597-C542-460C-872F-379B68CC75C6}"/>
              </a:ext>
            </a:extLst>
          </p:cNvPr>
          <p:cNvSpPr>
            <a:spLocks noGrp="1"/>
          </p:cNvSpPr>
          <p:nvPr>
            <p:ph type="title"/>
          </p:nvPr>
        </p:nvSpPr>
        <p:spPr/>
        <p:txBody>
          <a:bodyPr/>
          <a:lstStyle/>
          <a:p>
            <a:r>
              <a:rPr lang="en-IN" u="sng" dirty="0"/>
              <a:t>Removed all special characters and links</a:t>
            </a:r>
          </a:p>
        </p:txBody>
      </p:sp>
      <p:pic>
        <p:nvPicPr>
          <p:cNvPr id="5" name="Picture 4">
            <a:extLst>
              <a:ext uri="{FF2B5EF4-FFF2-40B4-BE49-F238E27FC236}">
                <a16:creationId xmlns:a16="http://schemas.microsoft.com/office/drawing/2014/main" id="{8CA6E6AE-6B44-45C6-B8ED-5FFAF0BB3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2014523"/>
            <a:ext cx="11016500" cy="4097519"/>
          </a:xfrm>
          <a:prstGeom prst="rect">
            <a:avLst/>
          </a:prstGeom>
        </p:spPr>
      </p:pic>
    </p:spTree>
    <p:extLst>
      <p:ext uri="{BB962C8B-B14F-4D97-AF65-F5344CB8AC3E}">
        <p14:creationId xmlns:p14="http://schemas.microsoft.com/office/powerpoint/2010/main" val="132710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30F6-2B2B-48D3-93B8-4DEB4FA45CDE}"/>
              </a:ext>
            </a:extLst>
          </p:cNvPr>
          <p:cNvSpPr>
            <a:spLocks noGrp="1"/>
          </p:cNvSpPr>
          <p:nvPr>
            <p:ph type="title"/>
          </p:nvPr>
        </p:nvSpPr>
        <p:spPr/>
        <p:txBody>
          <a:bodyPr/>
          <a:lstStyle/>
          <a:p>
            <a:r>
              <a:rPr lang="en-IN" u="sng" dirty="0"/>
              <a:t>Top 10 keywords </a:t>
            </a:r>
          </a:p>
        </p:txBody>
      </p:sp>
      <p:pic>
        <p:nvPicPr>
          <p:cNvPr id="4099" name="Picture 3">
            <a:extLst>
              <a:ext uri="{FF2B5EF4-FFF2-40B4-BE49-F238E27FC236}">
                <a16:creationId xmlns:a16="http://schemas.microsoft.com/office/drawing/2014/main" id="{6FFBD6E2-81B4-47A9-B8E1-D7C2524AC3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464" y="1507958"/>
            <a:ext cx="11710736" cy="4897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457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ABAD-6CD3-401B-AADE-0174B8F7D7BF}"/>
              </a:ext>
            </a:extLst>
          </p:cNvPr>
          <p:cNvSpPr>
            <a:spLocks noGrp="1"/>
          </p:cNvSpPr>
          <p:nvPr>
            <p:ph type="title"/>
          </p:nvPr>
        </p:nvSpPr>
        <p:spPr>
          <a:xfrm>
            <a:off x="161097" y="244451"/>
            <a:ext cx="9889737" cy="1608797"/>
          </a:xfrm>
        </p:spPr>
        <p:txBody>
          <a:bodyPr/>
          <a:lstStyle/>
          <a:p>
            <a:r>
              <a:rPr lang="en-IN" sz="2800" u="sng" dirty="0"/>
              <a:t>Converted uppercase to lowercase, removed punctuation and removed extra space and tabs.</a:t>
            </a:r>
          </a:p>
        </p:txBody>
      </p:sp>
      <p:pic>
        <p:nvPicPr>
          <p:cNvPr id="5" name="Picture 4">
            <a:extLst>
              <a:ext uri="{FF2B5EF4-FFF2-40B4-BE49-F238E27FC236}">
                <a16:creationId xmlns:a16="http://schemas.microsoft.com/office/drawing/2014/main" id="{FFD60947-8206-4DDA-B1F5-6EC993558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97" y="2053391"/>
            <a:ext cx="11869806" cy="3902432"/>
          </a:xfrm>
          <a:prstGeom prst="rect">
            <a:avLst/>
          </a:prstGeom>
        </p:spPr>
      </p:pic>
    </p:spTree>
    <p:extLst>
      <p:ext uri="{BB962C8B-B14F-4D97-AF65-F5344CB8AC3E}">
        <p14:creationId xmlns:p14="http://schemas.microsoft.com/office/powerpoint/2010/main" val="155647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BB36-380D-4AC6-AB49-F6C93F7C4D07}"/>
              </a:ext>
            </a:extLst>
          </p:cNvPr>
          <p:cNvSpPr>
            <a:spLocks noGrp="1"/>
          </p:cNvSpPr>
          <p:nvPr>
            <p:ph type="title"/>
          </p:nvPr>
        </p:nvSpPr>
        <p:spPr>
          <a:xfrm>
            <a:off x="412376" y="661369"/>
            <a:ext cx="9404723" cy="1400530"/>
          </a:xfrm>
        </p:spPr>
        <p:txBody>
          <a:bodyPr/>
          <a:lstStyle/>
          <a:p>
            <a:r>
              <a:rPr lang="en-IN" u="sng" dirty="0"/>
              <a:t>Word Cloud</a:t>
            </a:r>
          </a:p>
        </p:txBody>
      </p:sp>
      <p:pic>
        <p:nvPicPr>
          <p:cNvPr id="5" name="Picture 4">
            <a:extLst>
              <a:ext uri="{FF2B5EF4-FFF2-40B4-BE49-F238E27FC236}">
                <a16:creationId xmlns:a16="http://schemas.microsoft.com/office/drawing/2014/main" id="{B10D7153-B07F-46D3-A5CD-0D9887B67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05" y="2357360"/>
            <a:ext cx="5604260" cy="3559345"/>
          </a:xfrm>
          <a:prstGeom prst="rect">
            <a:avLst/>
          </a:prstGeom>
        </p:spPr>
      </p:pic>
      <p:pic>
        <p:nvPicPr>
          <p:cNvPr id="7" name="Picture 6">
            <a:extLst>
              <a:ext uri="{FF2B5EF4-FFF2-40B4-BE49-F238E27FC236}">
                <a16:creationId xmlns:a16="http://schemas.microsoft.com/office/drawing/2014/main" id="{DEA37FB8-ADF5-492C-B4D8-C026130F6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357360"/>
            <a:ext cx="5746376" cy="3559345"/>
          </a:xfrm>
          <a:prstGeom prst="rect">
            <a:avLst/>
          </a:prstGeom>
        </p:spPr>
      </p:pic>
    </p:spTree>
    <p:extLst>
      <p:ext uri="{BB962C8B-B14F-4D97-AF65-F5344CB8AC3E}">
        <p14:creationId xmlns:p14="http://schemas.microsoft.com/office/powerpoint/2010/main" val="937784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704F90-9FBE-4058-8E1E-2D6E2D9894AF}"/>
              </a:ext>
            </a:extLst>
          </p:cNvPr>
          <p:cNvSpPr>
            <a:spLocks noGrp="1"/>
          </p:cNvSpPr>
          <p:nvPr>
            <p:ph idx="1"/>
          </p:nvPr>
        </p:nvSpPr>
        <p:spPr>
          <a:xfrm>
            <a:off x="117484" y="1298939"/>
            <a:ext cx="11774905" cy="4260122"/>
          </a:xfrm>
        </p:spPr>
        <p:txBody>
          <a:bodyPr/>
          <a:lstStyle/>
          <a:p>
            <a:r>
              <a:rPr lang="en-IN" dirty="0"/>
              <a:t>From the word cloud we can see that the data is cleaned well and all the emojis special characters are removed from the data.</a:t>
            </a:r>
          </a:p>
          <a:p>
            <a:r>
              <a:rPr lang="en-IN" dirty="0"/>
              <a:t>The next step is to do model building.</a:t>
            </a:r>
          </a:p>
          <a:p>
            <a:r>
              <a:rPr lang="en-IN" dirty="0"/>
              <a:t>Before model building we have to split the data </a:t>
            </a:r>
            <a:r>
              <a:rPr lang="en-IN"/>
              <a:t>set into </a:t>
            </a:r>
            <a:r>
              <a:rPr lang="en-IN" dirty="0"/>
              <a:t>test and train.</a:t>
            </a:r>
          </a:p>
          <a:p>
            <a:pPr marL="0" indent="0">
              <a:buNone/>
            </a:pPr>
            <a:endParaRPr lang="en-IN" dirty="0"/>
          </a:p>
        </p:txBody>
      </p:sp>
    </p:spTree>
    <p:extLst>
      <p:ext uri="{BB962C8B-B14F-4D97-AF65-F5344CB8AC3E}">
        <p14:creationId xmlns:p14="http://schemas.microsoft.com/office/powerpoint/2010/main" val="4022966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E583-C961-48F2-86A3-2A3CB8593722}"/>
              </a:ext>
            </a:extLst>
          </p:cNvPr>
          <p:cNvSpPr>
            <a:spLocks noGrp="1"/>
          </p:cNvSpPr>
          <p:nvPr>
            <p:ph type="title"/>
          </p:nvPr>
        </p:nvSpPr>
        <p:spPr>
          <a:xfrm>
            <a:off x="646111" y="200526"/>
            <a:ext cx="9404723" cy="1400530"/>
          </a:xfrm>
        </p:spPr>
        <p:txBody>
          <a:bodyPr/>
          <a:lstStyle/>
          <a:p>
            <a:r>
              <a:rPr lang="en-IN" u="sng" dirty="0"/>
              <a:t>Splitting dataset to test and train</a:t>
            </a:r>
          </a:p>
        </p:txBody>
      </p:sp>
      <p:pic>
        <p:nvPicPr>
          <p:cNvPr id="5" name="Picture 4">
            <a:extLst>
              <a:ext uri="{FF2B5EF4-FFF2-40B4-BE49-F238E27FC236}">
                <a16:creationId xmlns:a16="http://schemas.microsoft.com/office/drawing/2014/main" id="{B3EFFE80-FB17-4B05-84BC-D58D0E859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235241"/>
            <a:ext cx="10743784" cy="5422233"/>
          </a:xfrm>
          <a:prstGeom prst="rect">
            <a:avLst/>
          </a:prstGeom>
        </p:spPr>
      </p:pic>
    </p:spTree>
    <p:extLst>
      <p:ext uri="{BB962C8B-B14F-4D97-AF65-F5344CB8AC3E}">
        <p14:creationId xmlns:p14="http://schemas.microsoft.com/office/powerpoint/2010/main" val="246450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D714-7B9D-468D-8871-D2766BC2CF8A}"/>
              </a:ext>
            </a:extLst>
          </p:cNvPr>
          <p:cNvSpPr>
            <a:spLocks noGrp="1"/>
          </p:cNvSpPr>
          <p:nvPr>
            <p:ph type="title"/>
          </p:nvPr>
        </p:nvSpPr>
        <p:spPr/>
        <p:txBody>
          <a:bodyPr/>
          <a:lstStyle/>
          <a:p>
            <a:r>
              <a:rPr lang="en-IN" u="sng" dirty="0"/>
              <a:t>Converted words to tokens</a:t>
            </a:r>
          </a:p>
        </p:txBody>
      </p:sp>
      <p:pic>
        <p:nvPicPr>
          <p:cNvPr id="5" name="Picture 4">
            <a:extLst>
              <a:ext uri="{FF2B5EF4-FFF2-40B4-BE49-F238E27FC236}">
                <a16:creationId xmlns:a16="http://schemas.microsoft.com/office/drawing/2014/main" id="{BDAED2E7-C23E-4D93-9947-9B5F36AF2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695" y="1466575"/>
            <a:ext cx="9946105" cy="4789845"/>
          </a:xfrm>
          <a:prstGeom prst="rect">
            <a:avLst/>
          </a:prstGeom>
        </p:spPr>
      </p:pic>
    </p:spTree>
    <p:extLst>
      <p:ext uri="{BB962C8B-B14F-4D97-AF65-F5344CB8AC3E}">
        <p14:creationId xmlns:p14="http://schemas.microsoft.com/office/powerpoint/2010/main" val="2713211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D95A-4851-4EA3-BDEF-B5AFF86ABF4E}"/>
              </a:ext>
            </a:extLst>
          </p:cNvPr>
          <p:cNvSpPr>
            <a:spLocks noGrp="1"/>
          </p:cNvSpPr>
          <p:nvPr>
            <p:ph type="title"/>
          </p:nvPr>
        </p:nvSpPr>
        <p:spPr>
          <a:xfrm>
            <a:off x="0" y="89647"/>
            <a:ext cx="5692588" cy="1066800"/>
          </a:xfrm>
        </p:spPr>
        <p:txBody>
          <a:bodyPr/>
          <a:lstStyle/>
          <a:p>
            <a:r>
              <a:rPr lang="en-IN" sz="6000" b="1" u="sng" dirty="0"/>
              <a:t>Model Building</a:t>
            </a:r>
          </a:p>
        </p:txBody>
      </p:sp>
      <p:pic>
        <p:nvPicPr>
          <p:cNvPr id="4" name="Picture 3">
            <a:extLst>
              <a:ext uri="{FF2B5EF4-FFF2-40B4-BE49-F238E27FC236}">
                <a16:creationId xmlns:a16="http://schemas.microsoft.com/office/drawing/2014/main" id="{81992488-6E54-4213-B662-0E3810B80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745" y="1829971"/>
            <a:ext cx="10282510" cy="4298832"/>
          </a:xfrm>
          <a:prstGeom prst="rect">
            <a:avLst/>
          </a:prstGeom>
        </p:spPr>
      </p:pic>
    </p:spTree>
    <p:extLst>
      <p:ext uri="{BB962C8B-B14F-4D97-AF65-F5344CB8AC3E}">
        <p14:creationId xmlns:p14="http://schemas.microsoft.com/office/powerpoint/2010/main" val="3791827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5CC7-5904-4E8E-829A-061694DE7675}"/>
              </a:ext>
            </a:extLst>
          </p:cNvPr>
          <p:cNvSpPr>
            <a:spLocks noGrp="1"/>
          </p:cNvSpPr>
          <p:nvPr>
            <p:ph type="title"/>
          </p:nvPr>
        </p:nvSpPr>
        <p:spPr/>
        <p:txBody>
          <a:bodyPr/>
          <a:lstStyle/>
          <a:p>
            <a:r>
              <a:rPr lang="en-IN" u="sng" dirty="0"/>
              <a:t>Deployment</a:t>
            </a:r>
          </a:p>
        </p:txBody>
      </p:sp>
      <p:sp>
        <p:nvSpPr>
          <p:cNvPr id="3" name="Content Placeholder 2">
            <a:extLst>
              <a:ext uri="{FF2B5EF4-FFF2-40B4-BE49-F238E27FC236}">
                <a16:creationId xmlns:a16="http://schemas.microsoft.com/office/drawing/2014/main" id="{B4824050-DB23-4FDA-8DBB-CECAAE8A68DA}"/>
              </a:ext>
            </a:extLst>
          </p:cNvPr>
          <p:cNvSpPr>
            <a:spLocks noGrp="1"/>
          </p:cNvSpPr>
          <p:nvPr>
            <p:ph idx="1"/>
          </p:nvPr>
        </p:nvSpPr>
        <p:spPr>
          <a:xfrm>
            <a:off x="1278822" y="1152983"/>
            <a:ext cx="8139300" cy="815788"/>
          </a:xfrm>
        </p:spPr>
        <p:txBody>
          <a:bodyPr/>
          <a:lstStyle/>
          <a:p>
            <a:r>
              <a:rPr lang="en-IN" dirty="0"/>
              <a:t>Deployment code written using Spyder and deployed the model using Streamlit.</a:t>
            </a:r>
          </a:p>
        </p:txBody>
      </p:sp>
      <p:pic>
        <p:nvPicPr>
          <p:cNvPr id="6" name="Picture 5">
            <a:extLst>
              <a:ext uri="{FF2B5EF4-FFF2-40B4-BE49-F238E27FC236}">
                <a16:creationId xmlns:a16="http://schemas.microsoft.com/office/drawing/2014/main" id="{FEF682AE-705A-44BD-87FE-B6CA85336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1" y="2103119"/>
            <a:ext cx="5811519" cy="4622801"/>
          </a:xfrm>
          <a:prstGeom prst="rect">
            <a:avLst/>
          </a:prstGeom>
        </p:spPr>
      </p:pic>
      <p:pic>
        <p:nvPicPr>
          <p:cNvPr id="9" name="Picture 8">
            <a:extLst>
              <a:ext uri="{FF2B5EF4-FFF2-40B4-BE49-F238E27FC236}">
                <a16:creationId xmlns:a16="http://schemas.microsoft.com/office/drawing/2014/main" id="{C0A691D2-C2E0-4EF4-ACFE-17E9FBABC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760" y="2103119"/>
            <a:ext cx="5811519" cy="4622801"/>
          </a:xfrm>
          <a:prstGeom prst="rect">
            <a:avLst/>
          </a:prstGeom>
        </p:spPr>
      </p:pic>
    </p:spTree>
    <p:extLst>
      <p:ext uri="{BB962C8B-B14F-4D97-AF65-F5344CB8AC3E}">
        <p14:creationId xmlns:p14="http://schemas.microsoft.com/office/powerpoint/2010/main" val="3733340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4FEB-2BAD-4297-A463-07D824DDE8F2}"/>
              </a:ext>
            </a:extLst>
          </p:cNvPr>
          <p:cNvSpPr>
            <a:spLocks noGrp="1"/>
          </p:cNvSpPr>
          <p:nvPr>
            <p:ph type="title"/>
          </p:nvPr>
        </p:nvSpPr>
        <p:spPr>
          <a:xfrm>
            <a:off x="646112" y="452718"/>
            <a:ext cx="5772618" cy="793376"/>
          </a:xfrm>
        </p:spPr>
        <p:txBody>
          <a:bodyPr/>
          <a:lstStyle/>
          <a:p>
            <a:r>
              <a:rPr lang="en-IN" u="sng" dirty="0"/>
              <a:t>Challenges Faced</a:t>
            </a:r>
          </a:p>
        </p:txBody>
      </p:sp>
      <p:sp>
        <p:nvSpPr>
          <p:cNvPr id="3" name="Content Placeholder 2">
            <a:extLst>
              <a:ext uri="{FF2B5EF4-FFF2-40B4-BE49-F238E27FC236}">
                <a16:creationId xmlns:a16="http://schemas.microsoft.com/office/drawing/2014/main" id="{263AC10C-9537-4659-A738-7D35EECD5C4E}"/>
              </a:ext>
            </a:extLst>
          </p:cNvPr>
          <p:cNvSpPr>
            <a:spLocks noGrp="1"/>
          </p:cNvSpPr>
          <p:nvPr>
            <p:ph idx="1"/>
          </p:nvPr>
        </p:nvSpPr>
        <p:spPr>
          <a:xfrm>
            <a:off x="646112" y="1443318"/>
            <a:ext cx="10882500" cy="5109882"/>
          </a:xfrm>
        </p:spPr>
        <p:txBody>
          <a:bodyPr>
            <a:normAutofit/>
          </a:bodyPr>
          <a:lstStyle/>
          <a:p>
            <a:pPr marL="0" indent="0">
              <a:buNone/>
            </a:pPr>
            <a:r>
              <a:rPr lang="en-IN" sz="2800" dirty="0"/>
              <a:t>During the whole project there were several challenges, which are:-</a:t>
            </a:r>
          </a:p>
          <a:p>
            <a:r>
              <a:rPr lang="en-IN" sz="2800" dirty="0"/>
              <a:t>The extraction and balancing of data had to be done more because as our data which was collected first was comparatively small.</a:t>
            </a:r>
          </a:p>
          <a:p>
            <a:r>
              <a:rPr lang="en-IN" sz="2800" dirty="0"/>
              <a:t>The next challenge was to get the proper model which was done by many trials and errors.</a:t>
            </a:r>
          </a:p>
          <a:p>
            <a:r>
              <a:rPr lang="en-IN" sz="2800" dirty="0"/>
              <a:t>The most hardest part of the project was deployment phase, in which we had to face many errors and took more time to complete it.</a:t>
            </a:r>
          </a:p>
        </p:txBody>
      </p:sp>
    </p:spTree>
    <p:extLst>
      <p:ext uri="{BB962C8B-B14F-4D97-AF65-F5344CB8AC3E}">
        <p14:creationId xmlns:p14="http://schemas.microsoft.com/office/powerpoint/2010/main" val="147980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Problem Statement :</a:t>
            </a:r>
            <a:br>
              <a:rPr lang="en-IN" u="sng" dirty="0"/>
            </a:br>
            <a:endParaRPr lang="en-IN" u="sng" dirty="0"/>
          </a:p>
        </p:txBody>
      </p:sp>
      <p:sp>
        <p:nvSpPr>
          <p:cNvPr id="3" name="Content Placeholder 2"/>
          <p:cNvSpPr>
            <a:spLocks noGrp="1"/>
          </p:cNvSpPr>
          <p:nvPr>
            <p:ph idx="1"/>
          </p:nvPr>
        </p:nvSpPr>
        <p:spPr>
          <a:xfrm>
            <a:off x="646112" y="1373650"/>
            <a:ext cx="8942026" cy="1726602"/>
          </a:xfrm>
        </p:spPr>
        <p:txBody>
          <a:bodyPr/>
          <a:lstStyle/>
          <a:p>
            <a:r>
              <a:rPr lang="en-IN" dirty="0"/>
              <a:t>One of our clients is a disaster relief organization. So, they actually rely upon twitter as an important medium for their communication. But they often get misled with the kind of tweets whether that actually implies the disaster or not.</a:t>
            </a:r>
            <a:endParaRPr lang="en-US" dirty="0"/>
          </a:p>
          <a:p>
            <a:endParaRPr lang="en-IN" dirty="0"/>
          </a:p>
        </p:txBody>
      </p:sp>
      <p:sp>
        <p:nvSpPr>
          <p:cNvPr id="4" name="TextBox 3"/>
          <p:cNvSpPr txBox="1"/>
          <p:nvPr/>
        </p:nvSpPr>
        <p:spPr>
          <a:xfrm>
            <a:off x="757646" y="3512516"/>
            <a:ext cx="8942026" cy="2554545"/>
          </a:xfrm>
          <a:prstGeom prst="rect">
            <a:avLst/>
          </a:prstGeom>
          <a:noFill/>
        </p:spPr>
        <p:txBody>
          <a:bodyPr wrap="square" rtlCol="0">
            <a:spAutoFit/>
          </a:bodyPr>
          <a:lstStyle/>
          <a:p>
            <a:r>
              <a:rPr lang="en-IN" sz="4200" u="sng" dirty="0"/>
              <a:t>Target :</a:t>
            </a:r>
          </a:p>
          <a:p>
            <a:endParaRPr lang="en-IN" sz="2000" dirty="0"/>
          </a:p>
          <a:p>
            <a:r>
              <a:rPr lang="en-IN" dirty="0"/>
              <a:t>Build the classification model to predict from the tweet which is real disaster and which is not</a:t>
            </a:r>
          </a:p>
          <a:p>
            <a:endParaRPr lang="en-IN" sz="2000" dirty="0"/>
          </a:p>
          <a:p>
            <a:endParaRPr lang="en-IN" sz="4200" dirty="0"/>
          </a:p>
        </p:txBody>
      </p:sp>
    </p:spTree>
    <p:extLst>
      <p:ext uri="{BB962C8B-B14F-4D97-AF65-F5344CB8AC3E}">
        <p14:creationId xmlns:p14="http://schemas.microsoft.com/office/powerpoint/2010/main" val="1667816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083" y="2690821"/>
            <a:ext cx="9404723" cy="1400530"/>
          </a:xfrm>
        </p:spPr>
        <p:txBody>
          <a:bodyPr/>
          <a:lstStyle/>
          <a:p>
            <a:pPr algn="ctr"/>
            <a:r>
              <a:rPr lang="en-IN" dirty="0"/>
              <a:t>Thank You</a:t>
            </a:r>
          </a:p>
        </p:txBody>
      </p:sp>
    </p:spTree>
    <p:extLst>
      <p:ext uri="{BB962C8B-B14F-4D97-AF65-F5344CB8AC3E}">
        <p14:creationId xmlns:p14="http://schemas.microsoft.com/office/powerpoint/2010/main" val="133231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460" y="481427"/>
            <a:ext cx="9404723" cy="1400530"/>
          </a:xfrm>
        </p:spPr>
        <p:txBody>
          <a:bodyPr/>
          <a:lstStyle/>
          <a:p>
            <a:pPr algn="ctr"/>
            <a:r>
              <a:rPr lang="en-IN" u="sng" dirty="0"/>
              <a:t>Project Flow</a:t>
            </a:r>
          </a:p>
        </p:txBody>
      </p:sp>
      <p:sp>
        <p:nvSpPr>
          <p:cNvPr id="3" name="Content Placeholder 2"/>
          <p:cNvSpPr>
            <a:spLocks noGrp="1"/>
          </p:cNvSpPr>
          <p:nvPr>
            <p:ph idx="1"/>
          </p:nvPr>
        </p:nvSpPr>
        <p:spPr>
          <a:xfrm>
            <a:off x="1214835" y="1989152"/>
            <a:ext cx="8946541" cy="4195481"/>
          </a:xfrm>
        </p:spPr>
        <p:txBody>
          <a:bodyPr>
            <a:normAutofit fontScale="92500" lnSpcReduction="20000"/>
          </a:bodyPr>
          <a:lstStyle/>
          <a:p>
            <a:pPr marL="0" indent="0" algn="ctr">
              <a:buNone/>
            </a:pPr>
            <a:r>
              <a:rPr lang="en-IN" dirty="0"/>
              <a:t>Extracting tweets from twitter</a:t>
            </a:r>
          </a:p>
          <a:p>
            <a:pPr marL="0" indent="0" algn="ctr">
              <a:buNone/>
            </a:pPr>
            <a:endParaRPr lang="en-IN" dirty="0"/>
          </a:p>
          <a:p>
            <a:pPr marL="0" indent="0" algn="ctr">
              <a:buNone/>
            </a:pPr>
            <a:r>
              <a:rPr lang="en-IN" dirty="0"/>
              <a:t>Preparing Dataset</a:t>
            </a:r>
          </a:p>
          <a:p>
            <a:pPr marL="0" indent="0" algn="ctr">
              <a:buNone/>
            </a:pPr>
            <a:endParaRPr lang="en-IN" dirty="0"/>
          </a:p>
          <a:p>
            <a:pPr marL="0" indent="0" algn="ctr">
              <a:buNone/>
            </a:pPr>
            <a:r>
              <a:rPr lang="en-IN" dirty="0"/>
              <a:t>Exploratory Data Analysis</a:t>
            </a:r>
          </a:p>
          <a:p>
            <a:pPr marL="0" indent="0" algn="ctr">
              <a:buNone/>
            </a:pPr>
            <a:endParaRPr lang="en-IN" dirty="0"/>
          </a:p>
          <a:p>
            <a:pPr marL="0" indent="0" algn="ctr">
              <a:buNone/>
            </a:pPr>
            <a:r>
              <a:rPr lang="en-IN" dirty="0"/>
              <a:t>Data Pre-processing</a:t>
            </a:r>
          </a:p>
          <a:p>
            <a:pPr marL="0" indent="0" algn="ctr">
              <a:buNone/>
            </a:pPr>
            <a:endParaRPr lang="en-IN" dirty="0"/>
          </a:p>
          <a:p>
            <a:pPr marL="0" indent="0" algn="ctr">
              <a:buNone/>
            </a:pPr>
            <a:r>
              <a:rPr lang="en-IN" dirty="0"/>
              <a:t>Model Building</a:t>
            </a:r>
          </a:p>
          <a:p>
            <a:pPr marL="0" indent="0" algn="ctr">
              <a:buNone/>
            </a:pPr>
            <a:endParaRPr lang="en-IN" dirty="0"/>
          </a:p>
          <a:p>
            <a:pPr marL="0" indent="0" algn="ctr">
              <a:buNone/>
            </a:pPr>
            <a:r>
              <a:rPr lang="en-IN"/>
              <a:t>Model </a:t>
            </a:r>
            <a:r>
              <a:rPr lang="en-IN" dirty="0"/>
              <a:t>Deployment</a:t>
            </a:r>
          </a:p>
        </p:txBody>
      </p:sp>
      <p:sp>
        <p:nvSpPr>
          <p:cNvPr id="16" name="Down Arrow 15"/>
          <p:cNvSpPr/>
          <p:nvPr/>
        </p:nvSpPr>
        <p:spPr>
          <a:xfrm>
            <a:off x="5688105" y="2342606"/>
            <a:ext cx="45719" cy="287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5688105" y="3090638"/>
            <a:ext cx="45719" cy="3483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5688104" y="3787673"/>
            <a:ext cx="45719"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own Arrow 18"/>
          <p:cNvSpPr/>
          <p:nvPr/>
        </p:nvSpPr>
        <p:spPr>
          <a:xfrm>
            <a:off x="5688104" y="4463344"/>
            <a:ext cx="45719" cy="330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wn Arrow 19"/>
          <p:cNvSpPr/>
          <p:nvPr/>
        </p:nvSpPr>
        <p:spPr>
          <a:xfrm>
            <a:off x="5688103" y="5237502"/>
            <a:ext cx="45719" cy="2960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5754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24B9-144F-4895-8618-D8C06A6BCD99}"/>
              </a:ext>
            </a:extLst>
          </p:cNvPr>
          <p:cNvSpPr>
            <a:spLocks noGrp="1"/>
          </p:cNvSpPr>
          <p:nvPr>
            <p:ph type="title"/>
          </p:nvPr>
        </p:nvSpPr>
        <p:spPr/>
        <p:txBody>
          <a:bodyPr/>
          <a:lstStyle/>
          <a:p>
            <a:r>
              <a:rPr lang="en-IN" u="sng" dirty="0"/>
              <a:t>Extracting tweets from twitter</a:t>
            </a:r>
            <a:br>
              <a:rPr lang="en-IN" u="sng" dirty="0"/>
            </a:br>
            <a:br>
              <a:rPr lang="en-IN" u="sng" dirty="0"/>
            </a:br>
            <a:endParaRPr lang="en-IN" u="sng" dirty="0"/>
          </a:p>
        </p:txBody>
      </p:sp>
      <p:sp>
        <p:nvSpPr>
          <p:cNvPr id="3" name="Content Placeholder 2">
            <a:extLst>
              <a:ext uri="{FF2B5EF4-FFF2-40B4-BE49-F238E27FC236}">
                <a16:creationId xmlns:a16="http://schemas.microsoft.com/office/drawing/2014/main" id="{117558F7-A727-4442-BABA-5AC76D0FCD05}"/>
              </a:ext>
            </a:extLst>
          </p:cNvPr>
          <p:cNvSpPr>
            <a:spLocks noGrp="1"/>
          </p:cNvSpPr>
          <p:nvPr>
            <p:ph idx="1"/>
          </p:nvPr>
        </p:nvSpPr>
        <p:spPr>
          <a:xfrm>
            <a:off x="875201" y="1259541"/>
            <a:ext cx="8946541" cy="1586753"/>
          </a:xfrm>
        </p:spPr>
        <p:txBody>
          <a:bodyPr/>
          <a:lstStyle/>
          <a:p>
            <a:r>
              <a:rPr lang="en-IN" dirty="0"/>
              <a:t>Extraction of tweets based on disastrous keywords were done manually by searching the posts on twitter handle.</a:t>
            </a:r>
          </a:p>
          <a:p>
            <a:r>
              <a:rPr lang="en-IN" dirty="0"/>
              <a:t>Used keywords like earthquake, tsunami, flood, landslide, avalanche etc…</a:t>
            </a:r>
          </a:p>
          <a:p>
            <a:endParaRPr lang="en-IN" dirty="0"/>
          </a:p>
          <a:p>
            <a:pPr marL="0" indent="0">
              <a:buNone/>
            </a:pPr>
            <a:endParaRPr lang="en-IN" dirty="0"/>
          </a:p>
        </p:txBody>
      </p:sp>
      <p:sp>
        <p:nvSpPr>
          <p:cNvPr id="6" name="Content Placeholder 2">
            <a:extLst>
              <a:ext uri="{FF2B5EF4-FFF2-40B4-BE49-F238E27FC236}">
                <a16:creationId xmlns:a16="http://schemas.microsoft.com/office/drawing/2014/main" id="{9B0A1F86-4A16-4A7E-A08C-C61663F62B77}"/>
              </a:ext>
            </a:extLst>
          </p:cNvPr>
          <p:cNvSpPr txBox="1">
            <a:spLocks/>
          </p:cNvSpPr>
          <p:nvPr/>
        </p:nvSpPr>
        <p:spPr>
          <a:xfrm>
            <a:off x="875201" y="3563472"/>
            <a:ext cx="9972093" cy="37069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a:t>The dataset consists of 11370 data's of different disastrous and non disastrous tweets and has five columns which are id, keyword, location, text and target respectively.</a:t>
            </a:r>
          </a:p>
          <a:p>
            <a:r>
              <a:rPr lang="en-IN"/>
              <a:t>id :- Represents the index number.</a:t>
            </a:r>
          </a:p>
          <a:p>
            <a:r>
              <a:rPr lang="en-IN"/>
              <a:t>keyword :- Represents which disastrous word its related to.</a:t>
            </a:r>
          </a:p>
          <a:p>
            <a:r>
              <a:rPr lang="en-IN"/>
              <a:t>text :- Contains all the tweets extracted based on each keyword and location.</a:t>
            </a:r>
          </a:p>
          <a:p>
            <a:r>
              <a:rPr lang="en-IN"/>
              <a:t>target :- Shows weather the tweet is disastrous or not.</a:t>
            </a:r>
            <a:endParaRPr lang="en-IN" dirty="0"/>
          </a:p>
        </p:txBody>
      </p:sp>
      <p:sp>
        <p:nvSpPr>
          <p:cNvPr id="7" name="Title 1">
            <a:extLst>
              <a:ext uri="{FF2B5EF4-FFF2-40B4-BE49-F238E27FC236}">
                <a16:creationId xmlns:a16="http://schemas.microsoft.com/office/drawing/2014/main" id="{052313A6-2EBF-458A-B576-FBF33E586129}"/>
              </a:ext>
            </a:extLst>
          </p:cNvPr>
          <p:cNvSpPr txBox="1">
            <a:spLocks/>
          </p:cNvSpPr>
          <p:nvPr/>
        </p:nvSpPr>
        <p:spPr>
          <a:xfrm>
            <a:off x="646112" y="2728735"/>
            <a:ext cx="5163018" cy="8347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t>About The Dataset</a:t>
            </a:r>
            <a:br>
              <a:rPr lang="en-IN" u="sng" dirty="0"/>
            </a:br>
            <a:endParaRPr lang="en-IN" u="sng" dirty="0"/>
          </a:p>
        </p:txBody>
      </p:sp>
    </p:spTree>
    <p:extLst>
      <p:ext uri="{BB962C8B-B14F-4D97-AF65-F5344CB8AC3E}">
        <p14:creationId xmlns:p14="http://schemas.microsoft.com/office/powerpoint/2010/main" val="71809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87C5D9C-40F2-4E3F-9815-8F62E894EF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5339" y="576762"/>
            <a:ext cx="3844175" cy="6037103"/>
          </a:xfrm>
        </p:spPr>
      </p:pic>
      <p:pic>
        <p:nvPicPr>
          <p:cNvPr id="8" name="Picture 7">
            <a:extLst>
              <a:ext uri="{FF2B5EF4-FFF2-40B4-BE49-F238E27FC236}">
                <a16:creationId xmlns:a16="http://schemas.microsoft.com/office/drawing/2014/main" id="{82697FBD-444B-412A-95CD-D26694F84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097" y="635169"/>
            <a:ext cx="4372585" cy="5920290"/>
          </a:xfrm>
          <a:prstGeom prst="rect">
            <a:avLst/>
          </a:prstGeom>
        </p:spPr>
      </p:pic>
    </p:spTree>
    <p:extLst>
      <p:ext uri="{BB962C8B-B14F-4D97-AF65-F5344CB8AC3E}">
        <p14:creationId xmlns:p14="http://schemas.microsoft.com/office/powerpoint/2010/main" val="564050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0C96CA-DD55-4D0D-9A26-AB8E4DD1E7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907" y="1097364"/>
            <a:ext cx="9020921" cy="3296566"/>
          </a:xfrm>
        </p:spPr>
      </p:pic>
      <p:pic>
        <p:nvPicPr>
          <p:cNvPr id="7" name="Picture 6">
            <a:extLst>
              <a:ext uri="{FF2B5EF4-FFF2-40B4-BE49-F238E27FC236}">
                <a16:creationId xmlns:a16="http://schemas.microsoft.com/office/drawing/2014/main" id="{5276C1C1-3CBC-445F-92D4-65E8144B6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25" y="4545106"/>
            <a:ext cx="4597226" cy="2241176"/>
          </a:xfrm>
          <a:prstGeom prst="rect">
            <a:avLst/>
          </a:prstGeom>
        </p:spPr>
      </p:pic>
      <p:pic>
        <p:nvPicPr>
          <p:cNvPr id="9" name="Picture 8">
            <a:extLst>
              <a:ext uri="{FF2B5EF4-FFF2-40B4-BE49-F238E27FC236}">
                <a16:creationId xmlns:a16="http://schemas.microsoft.com/office/drawing/2014/main" id="{8D3E0E35-5094-43DA-BCE7-63FACABD08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8216" y="4677130"/>
            <a:ext cx="2970053" cy="2034988"/>
          </a:xfrm>
          <a:prstGeom prst="rect">
            <a:avLst/>
          </a:prstGeom>
        </p:spPr>
      </p:pic>
      <p:sp>
        <p:nvSpPr>
          <p:cNvPr id="6" name="TextBox 5">
            <a:extLst>
              <a:ext uri="{FF2B5EF4-FFF2-40B4-BE49-F238E27FC236}">
                <a16:creationId xmlns:a16="http://schemas.microsoft.com/office/drawing/2014/main" id="{0BF0609A-28B4-4231-9FDB-E477F4D15360}"/>
              </a:ext>
            </a:extLst>
          </p:cNvPr>
          <p:cNvSpPr txBox="1"/>
          <p:nvPr/>
        </p:nvSpPr>
        <p:spPr>
          <a:xfrm>
            <a:off x="125506" y="167833"/>
            <a:ext cx="6096000" cy="646331"/>
          </a:xfrm>
          <a:prstGeom prst="rect">
            <a:avLst/>
          </a:prstGeom>
          <a:noFill/>
        </p:spPr>
        <p:txBody>
          <a:bodyPr wrap="square">
            <a:spAutoFit/>
          </a:bodyPr>
          <a:lstStyle/>
          <a:p>
            <a:r>
              <a:rPr lang="en-IN" sz="3600" u="sng" dirty="0"/>
              <a:t>EDA AND DATA CLEANING</a:t>
            </a:r>
          </a:p>
        </p:txBody>
      </p:sp>
    </p:spTree>
    <p:extLst>
      <p:ext uri="{BB962C8B-B14F-4D97-AF65-F5344CB8AC3E}">
        <p14:creationId xmlns:p14="http://schemas.microsoft.com/office/powerpoint/2010/main" val="3119103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E9FF-39EE-4163-A55F-035FBBD13864}"/>
              </a:ext>
            </a:extLst>
          </p:cNvPr>
          <p:cNvSpPr>
            <a:spLocks noGrp="1"/>
          </p:cNvSpPr>
          <p:nvPr>
            <p:ph type="title"/>
          </p:nvPr>
        </p:nvSpPr>
        <p:spPr>
          <a:xfrm>
            <a:off x="332347" y="1268506"/>
            <a:ext cx="5682971" cy="909917"/>
          </a:xfrm>
        </p:spPr>
        <p:txBody>
          <a:bodyPr/>
          <a:lstStyle/>
          <a:p>
            <a:r>
              <a:rPr lang="en-IN" sz="3600" u="sng" dirty="0"/>
              <a:t>Unbalanced Dataset</a:t>
            </a:r>
          </a:p>
        </p:txBody>
      </p:sp>
      <p:pic>
        <p:nvPicPr>
          <p:cNvPr id="1026" name="Picture 2">
            <a:extLst>
              <a:ext uri="{FF2B5EF4-FFF2-40B4-BE49-F238E27FC236}">
                <a16:creationId xmlns:a16="http://schemas.microsoft.com/office/drawing/2014/main" id="{411AC545-5560-4575-B05E-683108FF97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246678"/>
            <a:ext cx="5504330" cy="322467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230242B-E626-4201-A84B-1672FA884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59974"/>
            <a:ext cx="5682971" cy="299808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B17CBF4-86F7-48A8-8C61-5B94FA10CE49}"/>
              </a:ext>
            </a:extLst>
          </p:cNvPr>
          <p:cNvSpPr txBox="1">
            <a:spLocks/>
          </p:cNvSpPr>
          <p:nvPr/>
        </p:nvSpPr>
        <p:spPr>
          <a:xfrm>
            <a:off x="6668817" y="1268506"/>
            <a:ext cx="5190836" cy="80695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u="sng" dirty="0"/>
              <a:t>Balanced Dataset</a:t>
            </a:r>
          </a:p>
        </p:txBody>
      </p:sp>
    </p:spTree>
    <p:extLst>
      <p:ext uri="{BB962C8B-B14F-4D97-AF65-F5344CB8AC3E}">
        <p14:creationId xmlns:p14="http://schemas.microsoft.com/office/powerpoint/2010/main" val="202620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68BC-3334-4346-B7D1-028D03B8B9FF}"/>
              </a:ext>
            </a:extLst>
          </p:cNvPr>
          <p:cNvSpPr>
            <a:spLocks noGrp="1"/>
          </p:cNvSpPr>
          <p:nvPr>
            <p:ph type="title"/>
          </p:nvPr>
        </p:nvSpPr>
        <p:spPr/>
        <p:txBody>
          <a:bodyPr/>
          <a:lstStyle/>
          <a:p>
            <a:r>
              <a:rPr lang="en-IN" u="sng" dirty="0"/>
              <a:t>Characters in Tweets</a:t>
            </a:r>
          </a:p>
        </p:txBody>
      </p:sp>
      <p:pic>
        <p:nvPicPr>
          <p:cNvPr id="3074" name="Picture 2">
            <a:extLst>
              <a:ext uri="{FF2B5EF4-FFF2-40B4-BE49-F238E27FC236}">
                <a16:creationId xmlns:a16="http://schemas.microsoft.com/office/drawing/2014/main" id="{997472A5-C57B-4A9A-BBA1-74711C63EF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111" y="2052638"/>
            <a:ext cx="10920247" cy="4604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94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7E73-1285-4E2E-A091-56EC45DA5E09}"/>
              </a:ext>
            </a:extLst>
          </p:cNvPr>
          <p:cNvSpPr>
            <a:spLocks noGrp="1"/>
          </p:cNvSpPr>
          <p:nvPr>
            <p:ph type="title"/>
          </p:nvPr>
        </p:nvSpPr>
        <p:spPr/>
        <p:txBody>
          <a:bodyPr/>
          <a:lstStyle/>
          <a:p>
            <a:r>
              <a:rPr lang="en-IN" u="sng" dirty="0"/>
              <a:t>Removal of Emojis, commas etc…</a:t>
            </a:r>
          </a:p>
        </p:txBody>
      </p:sp>
      <p:pic>
        <p:nvPicPr>
          <p:cNvPr id="5" name="Picture 4">
            <a:extLst>
              <a:ext uri="{FF2B5EF4-FFF2-40B4-BE49-F238E27FC236}">
                <a16:creationId xmlns:a16="http://schemas.microsoft.com/office/drawing/2014/main" id="{24743E77-39EC-4C66-8360-DC3FBEB5A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19" y="1184695"/>
            <a:ext cx="11925944" cy="2634270"/>
          </a:xfrm>
          <a:prstGeom prst="rect">
            <a:avLst/>
          </a:prstGeom>
        </p:spPr>
      </p:pic>
      <p:pic>
        <p:nvPicPr>
          <p:cNvPr id="9" name="Picture 8">
            <a:extLst>
              <a:ext uri="{FF2B5EF4-FFF2-40B4-BE49-F238E27FC236}">
                <a16:creationId xmlns:a16="http://schemas.microsoft.com/office/drawing/2014/main" id="{26FC422D-0976-4968-AA8D-F1644DDA1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19" y="3931732"/>
            <a:ext cx="11925944" cy="2773868"/>
          </a:xfrm>
          <a:prstGeom prst="rect">
            <a:avLst/>
          </a:prstGeom>
        </p:spPr>
      </p:pic>
    </p:spTree>
    <p:extLst>
      <p:ext uri="{BB962C8B-B14F-4D97-AF65-F5344CB8AC3E}">
        <p14:creationId xmlns:p14="http://schemas.microsoft.com/office/powerpoint/2010/main" val="4157478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550</TotalTime>
  <Words>434</Words>
  <Application>Microsoft Office PowerPoint</Application>
  <PresentationFormat>Widescreen</PresentationFormat>
  <Paragraphs>59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Project 96 Disastrous Tweets Classification Mentor : Munmun Mam</vt:lpstr>
      <vt:lpstr>Problem Statement : </vt:lpstr>
      <vt:lpstr>Project Flow</vt:lpstr>
      <vt:lpstr>Extracting tweets from twitter  </vt:lpstr>
      <vt:lpstr>PowerPoint Presentation</vt:lpstr>
      <vt:lpstr>PowerPoint Presentation</vt:lpstr>
      <vt:lpstr>Unbalanced Dataset</vt:lpstr>
      <vt:lpstr>Characters in Tweets</vt:lpstr>
      <vt:lpstr>Removal of Emojis, commas etc…</vt:lpstr>
      <vt:lpstr>Removed all special characters and links</vt:lpstr>
      <vt:lpstr>Top 10 keywords </vt:lpstr>
      <vt:lpstr>Converted uppercase to lowercase, removed punctuation and removed extra space and tabs.</vt:lpstr>
      <vt:lpstr>Word Cloud</vt:lpstr>
      <vt:lpstr>PowerPoint Presentation</vt:lpstr>
      <vt:lpstr>Splitting dataset to test and train</vt:lpstr>
      <vt:lpstr>Converted words to tokens</vt:lpstr>
      <vt:lpstr>Model Building</vt:lpstr>
      <vt:lpstr>Deployment</vt:lpstr>
      <vt:lpstr>Challenges Faced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P76 Analysis of Company’s Ideal Customers Mentor : Deepika Mam</dc:title>
  <dc:creator>Windows User</dc:creator>
  <cp:lastModifiedBy>Lazin Mohammad</cp:lastModifiedBy>
  <cp:revision>57</cp:revision>
  <dcterms:created xsi:type="dcterms:W3CDTF">2021-11-05T03:23:24Z</dcterms:created>
  <dcterms:modified xsi:type="dcterms:W3CDTF">2022-04-12T08:33:30Z</dcterms:modified>
</cp:coreProperties>
</file>