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4" r:id="rId2"/>
    <p:sldId id="257" r:id="rId3"/>
    <p:sldId id="258" r:id="rId4"/>
    <p:sldId id="268" r:id="rId5"/>
    <p:sldId id="260" r:id="rId6"/>
    <p:sldId id="261" r:id="rId7"/>
    <p:sldId id="262" r:id="rId8"/>
    <p:sldId id="265" r:id="rId9"/>
    <p:sldId id="266"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7" d="100"/>
          <a:sy n="67" d="100"/>
        </p:scale>
        <p:origin x="8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505F56F-AB5D-45A7-88D3-4B12FF4E79C0}" type="datetimeFigureOut">
              <a:rPr lang="en-IN" smtClean="0"/>
              <a:t>01-06-2024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E7BB1A-5457-4B5B-9E33-4F92D0FA492E}" type="slidenum">
              <a:rPr lang="en-IN" smtClean="0"/>
              <a:t>‹#›</a:t>
            </a:fld>
            <a:endParaRPr lang="en-IN"/>
          </a:p>
        </p:txBody>
      </p:sp>
    </p:spTree>
    <p:extLst>
      <p:ext uri="{BB962C8B-B14F-4D97-AF65-F5344CB8AC3E}">
        <p14:creationId xmlns:p14="http://schemas.microsoft.com/office/powerpoint/2010/main" val="3637718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05F56F-AB5D-45A7-88D3-4B12FF4E79C0}" type="datetimeFigureOut">
              <a:rPr lang="en-IN" smtClean="0"/>
              <a:t>01-06-2024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E7BB1A-5457-4B5B-9E33-4F92D0FA492E}" type="slidenum">
              <a:rPr lang="en-IN" smtClean="0"/>
              <a:t>‹#›</a:t>
            </a:fld>
            <a:endParaRPr lang="en-IN"/>
          </a:p>
        </p:txBody>
      </p:sp>
    </p:spTree>
    <p:extLst>
      <p:ext uri="{BB962C8B-B14F-4D97-AF65-F5344CB8AC3E}">
        <p14:creationId xmlns:p14="http://schemas.microsoft.com/office/powerpoint/2010/main" val="3889614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05F56F-AB5D-45A7-88D3-4B12FF4E79C0}" type="datetimeFigureOut">
              <a:rPr lang="en-IN" smtClean="0"/>
              <a:t>01-06-2024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E7BB1A-5457-4B5B-9E33-4F92D0FA492E}"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234336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05F56F-AB5D-45A7-88D3-4B12FF4E79C0}" type="datetimeFigureOut">
              <a:rPr lang="en-IN" smtClean="0"/>
              <a:t>01-06-2024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E7BB1A-5457-4B5B-9E33-4F92D0FA492E}" type="slidenum">
              <a:rPr lang="en-IN" smtClean="0"/>
              <a:t>‹#›</a:t>
            </a:fld>
            <a:endParaRPr lang="en-IN"/>
          </a:p>
        </p:txBody>
      </p:sp>
    </p:spTree>
    <p:extLst>
      <p:ext uri="{BB962C8B-B14F-4D97-AF65-F5344CB8AC3E}">
        <p14:creationId xmlns:p14="http://schemas.microsoft.com/office/powerpoint/2010/main" val="36732445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05F56F-AB5D-45A7-88D3-4B12FF4E79C0}" type="datetimeFigureOut">
              <a:rPr lang="en-IN" smtClean="0"/>
              <a:t>01-06-2024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E7BB1A-5457-4B5B-9E33-4F92D0FA492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922501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05F56F-AB5D-45A7-88D3-4B12FF4E79C0}" type="datetimeFigureOut">
              <a:rPr lang="en-IN" smtClean="0"/>
              <a:t>01-06-2024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E7BB1A-5457-4B5B-9E33-4F92D0FA492E}" type="slidenum">
              <a:rPr lang="en-IN" smtClean="0"/>
              <a:t>‹#›</a:t>
            </a:fld>
            <a:endParaRPr lang="en-IN"/>
          </a:p>
        </p:txBody>
      </p:sp>
    </p:spTree>
    <p:extLst>
      <p:ext uri="{BB962C8B-B14F-4D97-AF65-F5344CB8AC3E}">
        <p14:creationId xmlns:p14="http://schemas.microsoft.com/office/powerpoint/2010/main" val="35888393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05F56F-AB5D-45A7-88D3-4B12FF4E79C0}" type="datetimeFigureOut">
              <a:rPr lang="en-IN" smtClean="0"/>
              <a:t>01-06-2024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E7BB1A-5457-4B5B-9E33-4F92D0FA492E}" type="slidenum">
              <a:rPr lang="en-IN" smtClean="0"/>
              <a:t>‹#›</a:t>
            </a:fld>
            <a:endParaRPr lang="en-IN"/>
          </a:p>
        </p:txBody>
      </p:sp>
    </p:spTree>
    <p:extLst>
      <p:ext uri="{BB962C8B-B14F-4D97-AF65-F5344CB8AC3E}">
        <p14:creationId xmlns:p14="http://schemas.microsoft.com/office/powerpoint/2010/main" val="3398233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05F56F-AB5D-45A7-88D3-4B12FF4E79C0}" type="datetimeFigureOut">
              <a:rPr lang="en-IN" smtClean="0"/>
              <a:t>01-06-2024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E7BB1A-5457-4B5B-9E33-4F92D0FA492E}" type="slidenum">
              <a:rPr lang="en-IN" smtClean="0"/>
              <a:t>‹#›</a:t>
            </a:fld>
            <a:endParaRPr lang="en-IN"/>
          </a:p>
        </p:txBody>
      </p:sp>
    </p:spTree>
    <p:extLst>
      <p:ext uri="{BB962C8B-B14F-4D97-AF65-F5344CB8AC3E}">
        <p14:creationId xmlns:p14="http://schemas.microsoft.com/office/powerpoint/2010/main" val="843459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05F56F-AB5D-45A7-88D3-4B12FF4E79C0}" type="datetimeFigureOut">
              <a:rPr lang="en-IN" smtClean="0"/>
              <a:t>01-06-2024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E7BB1A-5457-4B5B-9E33-4F92D0FA492E}" type="slidenum">
              <a:rPr lang="en-IN" smtClean="0"/>
              <a:t>‹#›</a:t>
            </a:fld>
            <a:endParaRPr lang="en-IN"/>
          </a:p>
        </p:txBody>
      </p:sp>
    </p:spTree>
    <p:extLst>
      <p:ext uri="{BB962C8B-B14F-4D97-AF65-F5344CB8AC3E}">
        <p14:creationId xmlns:p14="http://schemas.microsoft.com/office/powerpoint/2010/main" val="1394044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05F56F-AB5D-45A7-88D3-4B12FF4E79C0}" type="datetimeFigureOut">
              <a:rPr lang="en-IN" smtClean="0"/>
              <a:t>01-06-2024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E7BB1A-5457-4B5B-9E33-4F92D0FA492E}" type="slidenum">
              <a:rPr lang="en-IN" smtClean="0"/>
              <a:t>‹#›</a:t>
            </a:fld>
            <a:endParaRPr lang="en-IN"/>
          </a:p>
        </p:txBody>
      </p:sp>
    </p:spTree>
    <p:extLst>
      <p:ext uri="{BB962C8B-B14F-4D97-AF65-F5344CB8AC3E}">
        <p14:creationId xmlns:p14="http://schemas.microsoft.com/office/powerpoint/2010/main" val="3710936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505F56F-AB5D-45A7-88D3-4B12FF4E79C0}" type="datetimeFigureOut">
              <a:rPr lang="en-IN" smtClean="0"/>
              <a:t>01-06-2024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3E7BB1A-5457-4B5B-9E33-4F92D0FA492E}" type="slidenum">
              <a:rPr lang="en-IN" smtClean="0"/>
              <a:t>‹#›</a:t>
            </a:fld>
            <a:endParaRPr lang="en-IN"/>
          </a:p>
        </p:txBody>
      </p:sp>
    </p:spTree>
    <p:extLst>
      <p:ext uri="{BB962C8B-B14F-4D97-AF65-F5344CB8AC3E}">
        <p14:creationId xmlns:p14="http://schemas.microsoft.com/office/powerpoint/2010/main" val="446230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505F56F-AB5D-45A7-88D3-4B12FF4E79C0}" type="datetimeFigureOut">
              <a:rPr lang="en-IN" smtClean="0"/>
              <a:t>01-06-2024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3E7BB1A-5457-4B5B-9E33-4F92D0FA492E}" type="slidenum">
              <a:rPr lang="en-IN" smtClean="0"/>
              <a:t>‹#›</a:t>
            </a:fld>
            <a:endParaRPr lang="en-IN"/>
          </a:p>
        </p:txBody>
      </p:sp>
    </p:spTree>
    <p:extLst>
      <p:ext uri="{BB962C8B-B14F-4D97-AF65-F5344CB8AC3E}">
        <p14:creationId xmlns:p14="http://schemas.microsoft.com/office/powerpoint/2010/main" val="2714711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505F56F-AB5D-45A7-88D3-4B12FF4E79C0}" type="datetimeFigureOut">
              <a:rPr lang="en-IN" smtClean="0"/>
              <a:t>01-06-2024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3E7BB1A-5457-4B5B-9E33-4F92D0FA492E}" type="slidenum">
              <a:rPr lang="en-IN" smtClean="0"/>
              <a:t>‹#›</a:t>
            </a:fld>
            <a:endParaRPr lang="en-IN"/>
          </a:p>
        </p:txBody>
      </p:sp>
    </p:spTree>
    <p:extLst>
      <p:ext uri="{BB962C8B-B14F-4D97-AF65-F5344CB8AC3E}">
        <p14:creationId xmlns:p14="http://schemas.microsoft.com/office/powerpoint/2010/main" val="4190431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05F56F-AB5D-45A7-88D3-4B12FF4E79C0}" type="datetimeFigureOut">
              <a:rPr lang="en-IN" smtClean="0"/>
              <a:t>01-06-2024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3E7BB1A-5457-4B5B-9E33-4F92D0FA492E}" type="slidenum">
              <a:rPr lang="en-IN" smtClean="0"/>
              <a:t>‹#›</a:t>
            </a:fld>
            <a:endParaRPr lang="en-IN"/>
          </a:p>
        </p:txBody>
      </p:sp>
    </p:spTree>
    <p:extLst>
      <p:ext uri="{BB962C8B-B14F-4D97-AF65-F5344CB8AC3E}">
        <p14:creationId xmlns:p14="http://schemas.microsoft.com/office/powerpoint/2010/main" val="1610079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05F56F-AB5D-45A7-88D3-4B12FF4E79C0}" type="datetimeFigureOut">
              <a:rPr lang="en-IN" smtClean="0"/>
              <a:t>01-06-2024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3E7BB1A-5457-4B5B-9E33-4F92D0FA492E}" type="slidenum">
              <a:rPr lang="en-IN" smtClean="0"/>
              <a:t>‹#›</a:t>
            </a:fld>
            <a:endParaRPr lang="en-IN"/>
          </a:p>
        </p:txBody>
      </p:sp>
    </p:spTree>
    <p:extLst>
      <p:ext uri="{BB962C8B-B14F-4D97-AF65-F5344CB8AC3E}">
        <p14:creationId xmlns:p14="http://schemas.microsoft.com/office/powerpoint/2010/main" val="2593372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05F56F-AB5D-45A7-88D3-4B12FF4E79C0}" type="datetimeFigureOut">
              <a:rPr lang="en-IN" smtClean="0"/>
              <a:t>01-06-2024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3E7BB1A-5457-4B5B-9E33-4F92D0FA492E}" type="slidenum">
              <a:rPr lang="en-IN" smtClean="0"/>
              <a:t>‹#›</a:t>
            </a:fld>
            <a:endParaRPr lang="en-IN"/>
          </a:p>
        </p:txBody>
      </p:sp>
    </p:spTree>
    <p:extLst>
      <p:ext uri="{BB962C8B-B14F-4D97-AF65-F5344CB8AC3E}">
        <p14:creationId xmlns:p14="http://schemas.microsoft.com/office/powerpoint/2010/main" val="4138691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505F56F-AB5D-45A7-88D3-4B12FF4E79C0}" type="datetimeFigureOut">
              <a:rPr lang="en-IN" smtClean="0"/>
              <a:t>01-06-2024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3E7BB1A-5457-4B5B-9E33-4F92D0FA492E}" type="slidenum">
              <a:rPr lang="en-IN" smtClean="0"/>
              <a:t>‹#›</a:t>
            </a:fld>
            <a:endParaRPr lang="en-IN"/>
          </a:p>
        </p:txBody>
      </p:sp>
    </p:spTree>
    <p:extLst>
      <p:ext uri="{BB962C8B-B14F-4D97-AF65-F5344CB8AC3E}">
        <p14:creationId xmlns:p14="http://schemas.microsoft.com/office/powerpoint/2010/main" val="17646158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A4EC6-6A9C-E495-8731-657A5FA7CF80}"/>
              </a:ext>
            </a:extLst>
          </p:cNvPr>
          <p:cNvSpPr>
            <a:spLocks noGrp="1"/>
          </p:cNvSpPr>
          <p:nvPr>
            <p:ph type="title"/>
          </p:nvPr>
        </p:nvSpPr>
        <p:spPr>
          <a:xfrm>
            <a:off x="3000375" y="200024"/>
            <a:ext cx="5672138" cy="828675"/>
          </a:xfrm>
        </p:spPr>
        <p:txBody>
          <a:bodyPr>
            <a:normAutofit/>
          </a:bodyPr>
          <a:lstStyle/>
          <a:p>
            <a:pPr algn="ctr"/>
            <a:r>
              <a:rPr lang="en-US" sz="2800" b="1" dirty="0">
                <a:latin typeface="Times New Roman" panose="02020603050405020304" pitchFamily="18" charset="0"/>
                <a:ea typeface="Times New Roman" panose="02020603050405020304" pitchFamily="18" charset="0"/>
              </a:rPr>
              <a:t>Implementation of Quantum Hash</a:t>
            </a:r>
            <a:endParaRPr lang="en-IN" sz="2800" dirty="0"/>
          </a:p>
        </p:txBody>
      </p:sp>
      <p:pic>
        <p:nvPicPr>
          <p:cNvPr id="3" name="Picture 2">
            <a:extLst>
              <a:ext uri="{FF2B5EF4-FFF2-40B4-BE49-F238E27FC236}">
                <a16:creationId xmlns:a16="http://schemas.microsoft.com/office/drawing/2014/main" id="{0E20C786-C9C2-A10A-9D16-F51BC576C6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7531" y="1028699"/>
            <a:ext cx="1597819" cy="2076450"/>
          </a:xfrm>
          <a:prstGeom prst="rect">
            <a:avLst/>
          </a:prstGeom>
        </p:spPr>
      </p:pic>
      <p:sp>
        <p:nvSpPr>
          <p:cNvPr id="5" name="TextBox 4">
            <a:extLst>
              <a:ext uri="{FF2B5EF4-FFF2-40B4-BE49-F238E27FC236}">
                <a16:creationId xmlns:a16="http://schemas.microsoft.com/office/drawing/2014/main" id="{7F2FC60D-8285-3BC1-1837-1AA751A6CF69}"/>
              </a:ext>
            </a:extLst>
          </p:cNvPr>
          <p:cNvSpPr txBox="1"/>
          <p:nvPr/>
        </p:nvSpPr>
        <p:spPr>
          <a:xfrm>
            <a:off x="3316485" y="3244334"/>
            <a:ext cx="5039915" cy="369332"/>
          </a:xfrm>
          <a:prstGeom prst="rect">
            <a:avLst/>
          </a:prstGeom>
          <a:noFill/>
        </p:spPr>
        <p:txBody>
          <a:bodyPr wrap="square">
            <a:spAutoFit/>
          </a:bodyPr>
          <a:lstStyle/>
          <a:p>
            <a:pPr algn="ctr"/>
            <a:r>
              <a:rPr lang="en-US" sz="1800" dirty="0">
                <a:solidFill>
                  <a:srgbClr val="C00000"/>
                </a:solidFill>
                <a:latin typeface="Times New Roman" panose="02020603050405020304" pitchFamily="18" charset="0"/>
                <a:cs typeface="Times New Roman" panose="02020603050405020304" pitchFamily="18" charset="0"/>
              </a:rPr>
              <a:t>NETAJI SUBHASH ENGINEERING COLLEGE</a:t>
            </a:r>
            <a:endParaRPr lang="en-IN" sz="1800" dirty="0">
              <a:solidFill>
                <a:srgbClr val="C00000"/>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23B5295-072B-E17C-3B8B-4C178B61C13D}"/>
              </a:ext>
            </a:extLst>
          </p:cNvPr>
          <p:cNvSpPr txBox="1"/>
          <p:nvPr/>
        </p:nvSpPr>
        <p:spPr>
          <a:xfrm>
            <a:off x="2701225" y="3690640"/>
            <a:ext cx="6270428"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DEPARTMENT OF ELECTRONICS AND COMMUNICATION</a:t>
            </a:r>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F78FEFE9-BEC7-0DCE-F48C-854013B02367}"/>
              </a:ext>
            </a:extLst>
          </p:cNvPr>
          <p:cNvSpPr txBox="1"/>
          <p:nvPr/>
        </p:nvSpPr>
        <p:spPr>
          <a:xfrm>
            <a:off x="3709387" y="4136946"/>
            <a:ext cx="4254105" cy="1477328"/>
          </a:xfrm>
          <a:prstGeom prst="rect">
            <a:avLst/>
          </a:prstGeom>
          <a:noFill/>
        </p:spPr>
        <p:txBody>
          <a:bodyPr wrap="square">
            <a:spAutoFit/>
          </a:bodyPr>
          <a:lstStyle/>
          <a:p>
            <a:pPr algn="ctr"/>
            <a:r>
              <a:rPr lang="en-US" sz="1800" dirty="0">
                <a:solidFill>
                  <a:srgbClr val="00B050"/>
                </a:solidFill>
                <a:latin typeface="Times New Roman" panose="02020603050405020304" pitchFamily="18" charset="0"/>
                <a:cs typeface="Times New Roman" panose="02020603050405020304" pitchFamily="18" charset="0"/>
              </a:rPr>
              <a:t>SUBMITTED BY </a:t>
            </a:r>
            <a:r>
              <a:rPr lang="en-US" sz="1800" dirty="0">
                <a:latin typeface="Times New Roman" panose="02020603050405020304" pitchFamily="18" charset="0"/>
                <a:cs typeface="Times New Roman" panose="02020603050405020304" pitchFamily="18" charset="0"/>
              </a:rPr>
              <a:t>:</a:t>
            </a:r>
          </a:p>
          <a:p>
            <a:pPr algn="ctr">
              <a:spcBef>
                <a:spcPts val="0"/>
              </a:spcBef>
            </a:pPr>
            <a:r>
              <a:rPr lang="en-IN" sz="1800" dirty="0">
                <a:latin typeface="Times New Roman" panose="02020603050405020304" pitchFamily="18" charset="0"/>
                <a:cs typeface="Times New Roman" panose="02020603050405020304" pitchFamily="18" charset="0"/>
              </a:rPr>
              <a:t>SOUMYAJYOTI SAHA-10900320058</a:t>
            </a:r>
          </a:p>
          <a:p>
            <a:pPr algn="ctr">
              <a:spcBef>
                <a:spcPts val="0"/>
              </a:spcBef>
            </a:pPr>
            <a:r>
              <a:rPr lang="en-US" sz="1800" dirty="0">
                <a:latin typeface="Times New Roman" panose="02020603050405020304" pitchFamily="18" charset="0"/>
                <a:cs typeface="Times New Roman" panose="02020603050405020304" pitchFamily="18" charset="0"/>
              </a:rPr>
              <a:t>SHOUVIK PAUL</a:t>
            </a:r>
            <a:r>
              <a:rPr lang="en-IN"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10900320067</a:t>
            </a:r>
            <a:r>
              <a:rPr lang="en-IN" sz="1800" dirty="0">
                <a:latin typeface="Times New Roman" panose="02020603050405020304" pitchFamily="18" charset="0"/>
                <a:cs typeface="Times New Roman" panose="02020603050405020304" pitchFamily="18" charset="0"/>
              </a:rPr>
              <a:t> </a:t>
            </a:r>
          </a:p>
          <a:p>
            <a:pPr algn="ctr">
              <a:spcBef>
                <a:spcPts val="0"/>
              </a:spcBef>
            </a:pPr>
            <a:r>
              <a:rPr lang="en-US" sz="1800" dirty="0">
                <a:latin typeface="Times New Roman" panose="02020603050405020304" pitchFamily="18" charset="0"/>
                <a:cs typeface="Times New Roman" panose="02020603050405020304" pitchFamily="18" charset="0"/>
              </a:rPr>
              <a:t>SNEHA SAHA – 10900320090</a:t>
            </a:r>
          </a:p>
          <a:p>
            <a:pPr algn="ctr">
              <a:spcBef>
                <a:spcPts val="0"/>
              </a:spcBef>
            </a:pPr>
            <a:r>
              <a:rPr lang="en-US" sz="1800" dirty="0">
                <a:latin typeface="Times New Roman" panose="02020603050405020304" pitchFamily="18" charset="0"/>
                <a:cs typeface="Times New Roman" panose="02020603050405020304" pitchFamily="18" charset="0"/>
              </a:rPr>
              <a:t>DEBOSMITA MONDAL - 10900320094</a:t>
            </a:r>
          </a:p>
        </p:txBody>
      </p:sp>
      <p:sp>
        <p:nvSpPr>
          <p:cNvPr id="11" name="TextBox 10">
            <a:extLst>
              <a:ext uri="{FF2B5EF4-FFF2-40B4-BE49-F238E27FC236}">
                <a16:creationId xmlns:a16="http://schemas.microsoft.com/office/drawing/2014/main" id="{BA914E38-E74F-702D-6049-D1E0E1558935}"/>
              </a:ext>
            </a:extLst>
          </p:cNvPr>
          <p:cNvSpPr txBox="1"/>
          <p:nvPr/>
        </p:nvSpPr>
        <p:spPr>
          <a:xfrm>
            <a:off x="2789631" y="5803227"/>
            <a:ext cx="6093618" cy="646331"/>
          </a:xfrm>
          <a:prstGeom prst="rect">
            <a:avLst/>
          </a:prstGeom>
          <a:noFill/>
        </p:spPr>
        <p:txBody>
          <a:bodyPr wrap="square">
            <a:spAutoFit/>
          </a:bodyPr>
          <a:lstStyle/>
          <a:p>
            <a:pPr algn="ctr"/>
            <a:r>
              <a:rPr lang="en-US" sz="1800" dirty="0">
                <a:solidFill>
                  <a:srgbClr val="00B050"/>
                </a:solidFill>
                <a:latin typeface="Times New Roman" panose="02020603050405020304" pitchFamily="18" charset="0"/>
                <a:cs typeface="Times New Roman" panose="02020603050405020304" pitchFamily="18" charset="0"/>
              </a:rPr>
              <a:t>UNDER THE GUIDANCE OF </a:t>
            </a:r>
            <a:r>
              <a:rPr lang="en-US" sz="1800" dirty="0">
                <a:latin typeface="Times New Roman" panose="02020603050405020304" pitchFamily="18" charset="0"/>
                <a:cs typeface="Times New Roman" panose="02020603050405020304" pitchFamily="18" charset="0"/>
              </a:rPr>
              <a:t>:</a:t>
            </a:r>
          </a:p>
          <a:p>
            <a:pPr algn="ctr"/>
            <a:r>
              <a:rPr lang="en-US" sz="1800" dirty="0">
                <a:latin typeface="Times New Roman" panose="02020603050405020304" pitchFamily="18" charset="0"/>
                <a:cs typeface="Times New Roman" panose="02020603050405020304" pitchFamily="18" charset="0"/>
              </a:rPr>
              <a:t> PROF. ANINDITA SARKAR</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9300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9052DE5-A468-5BA4-D52E-70645BB914EE}"/>
              </a:ext>
            </a:extLst>
          </p:cNvPr>
          <p:cNvPicPr>
            <a:picLocks noChangeAspect="1"/>
          </p:cNvPicPr>
          <p:nvPr/>
        </p:nvPicPr>
        <p:blipFill>
          <a:blip r:embed="rId2"/>
          <a:stretch>
            <a:fillRect/>
          </a:stretch>
        </p:blipFill>
        <p:spPr>
          <a:xfrm>
            <a:off x="1323975" y="1471613"/>
            <a:ext cx="8058150" cy="3429000"/>
          </a:xfrm>
          <a:prstGeom prst="rect">
            <a:avLst/>
          </a:prstGeom>
        </p:spPr>
      </p:pic>
    </p:spTree>
    <p:extLst>
      <p:ext uri="{BB962C8B-B14F-4D97-AF65-F5344CB8AC3E}">
        <p14:creationId xmlns:p14="http://schemas.microsoft.com/office/powerpoint/2010/main" val="2219485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EBEF3F-76FB-6631-9F04-B00E1BB69B1D}"/>
              </a:ext>
            </a:extLst>
          </p:cNvPr>
          <p:cNvSpPr txBox="1"/>
          <p:nvPr/>
        </p:nvSpPr>
        <p:spPr>
          <a:xfrm>
            <a:off x="2876550" y="266609"/>
            <a:ext cx="6438900" cy="584775"/>
          </a:xfrm>
          <a:prstGeom prst="rect">
            <a:avLst/>
          </a:prstGeom>
          <a:noFill/>
        </p:spPr>
        <p:txBody>
          <a:bodyPr wrap="square" rtlCol="0">
            <a:spAutoFit/>
          </a:bodyPr>
          <a:lstStyle/>
          <a:p>
            <a:pPr algn="ctr"/>
            <a:r>
              <a:rPr lang="en-US" sz="3200" b="1" u="sng"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Implementation of Quantum Hash</a:t>
            </a:r>
            <a:endParaRPr lang="en-IN" sz="3200" b="1" u="sng"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endParaRPr>
          </a:p>
        </p:txBody>
      </p:sp>
      <p:sp>
        <p:nvSpPr>
          <p:cNvPr id="3" name="TextBox 2">
            <a:extLst>
              <a:ext uri="{FF2B5EF4-FFF2-40B4-BE49-F238E27FC236}">
                <a16:creationId xmlns:a16="http://schemas.microsoft.com/office/drawing/2014/main" id="{500077C3-0F56-25BC-BD9B-C73793BC453E}"/>
              </a:ext>
            </a:extLst>
          </p:cNvPr>
          <p:cNvSpPr txBox="1"/>
          <p:nvPr/>
        </p:nvSpPr>
        <p:spPr>
          <a:xfrm>
            <a:off x="295275" y="1382286"/>
            <a:ext cx="11601450" cy="4093428"/>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effectLst/>
                <a:latin typeface="Times New Roman" panose="02020603050405020304" pitchFamily="18" charset="0"/>
                <a:ea typeface="Times New Roman" panose="02020603050405020304" pitchFamily="18" charset="0"/>
              </a:rPr>
              <a:t>Hash Function is a Popular cryptographic function known for its high collision resistance property. It is used for authentication purpose in many significant</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applications.</a:t>
            </a:r>
            <a:endParaRPr lang="en-US" sz="2000" dirty="0">
              <a:latin typeface="Times New Roman" panose="02020603050405020304" pitchFamily="18" charset="0"/>
              <a:ea typeface="Times New Roman" panose="02020603050405020304" pitchFamily="18" charset="0"/>
            </a:endParaRPr>
          </a:p>
          <a:p>
            <a:pPr marL="342900" indent="-342900">
              <a:buFont typeface="Wingdings" panose="05000000000000000000" pitchFamily="2" charset="2"/>
              <a:buChar char="Ø"/>
            </a:pPr>
            <a:r>
              <a:rPr lang="en-US" sz="2000" dirty="0">
                <a:effectLst/>
                <a:latin typeface="Times New Roman" panose="02020603050405020304" pitchFamily="18" charset="0"/>
                <a:ea typeface="Times New Roman" panose="02020603050405020304" pitchFamily="18" charset="0"/>
              </a:rPr>
              <a:t>Emergence of quantum computing poses a threat to current cryptographic solutions. Most of these cryptographic algorithms cannot resist quantum attacks.</a:t>
            </a:r>
          </a:p>
          <a:p>
            <a:pPr marL="342900" indent="-342900">
              <a:buFont typeface="Wingdings" panose="05000000000000000000" pitchFamily="2" charset="2"/>
              <a:buChar char="Ø"/>
            </a:pPr>
            <a:r>
              <a:rPr lang="en-US" sz="2000" dirty="0">
                <a:effectLst/>
                <a:latin typeface="Times New Roman" panose="02020603050405020304" pitchFamily="18" charset="0"/>
                <a:ea typeface="Times New Roman" panose="02020603050405020304" pitchFamily="18" charset="0"/>
              </a:rPr>
              <a:t>In this thesis, a 256-bit Quantum Hash has been proposed which is a modified version of SHA-256.</a:t>
            </a:r>
          </a:p>
          <a:p>
            <a:pPr marL="342900" indent="-342900">
              <a:buFont typeface="Wingdings" panose="05000000000000000000" pitchFamily="2" charset="2"/>
              <a:buChar char="Ø"/>
            </a:pPr>
            <a:r>
              <a:rPr lang="en-US" sz="2000" dirty="0">
                <a:effectLst/>
                <a:latin typeface="Times New Roman" panose="02020603050405020304" pitchFamily="18" charset="0"/>
                <a:ea typeface="Times New Roman" panose="02020603050405020304" pitchFamily="18" charset="0"/>
              </a:rPr>
              <a:t>It is </a:t>
            </a:r>
            <a:r>
              <a:rPr lang="en-US" sz="2000" dirty="0">
                <a:latin typeface="Times New Roman" panose="02020603050405020304" pitchFamily="18" charset="0"/>
                <a:ea typeface="Times New Roman" panose="02020603050405020304" pitchFamily="18" charset="0"/>
              </a:rPr>
              <a:t>designed </a:t>
            </a:r>
            <a:r>
              <a:rPr lang="en-US" sz="2000" dirty="0">
                <a:effectLst/>
                <a:latin typeface="Times New Roman" panose="02020603050405020304" pitchFamily="18" charset="0"/>
                <a:ea typeface="Times New Roman" panose="02020603050405020304" pitchFamily="18" charset="0"/>
              </a:rPr>
              <a:t>with reversible gates which are the key components in a quantum computer.</a:t>
            </a:r>
          </a:p>
          <a:p>
            <a:pPr marL="342900" indent="-342900">
              <a:buFont typeface="Wingdings" panose="05000000000000000000" pitchFamily="2" charset="2"/>
              <a:buChar char="Ø"/>
            </a:pPr>
            <a:r>
              <a:rPr lang="en-US" sz="2000" dirty="0">
                <a:effectLst/>
                <a:latin typeface="Times New Roman" panose="02020603050405020304" pitchFamily="18" charset="0"/>
                <a:ea typeface="Times New Roman" panose="02020603050405020304" pitchFamily="18" charset="0"/>
              </a:rPr>
              <a:t>The quantum hash can be implemented on both classical and quantum computers.</a:t>
            </a:r>
          </a:p>
          <a:p>
            <a:pPr marL="342900" indent="-342900">
              <a:buFont typeface="Wingdings" panose="05000000000000000000" pitchFamily="2" charset="2"/>
              <a:buChar char="Ø"/>
            </a:pPr>
            <a:r>
              <a:rPr lang="en-US" sz="2000" dirty="0">
                <a:effectLst/>
                <a:latin typeface="Times New Roman" panose="02020603050405020304" pitchFamily="18" charset="0"/>
                <a:ea typeface="Times New Roman" panose="02020603050405020304" pitchFamily="18" charset="0"/>
              </a:rPr>
              <a:t>It is Simulated using Python's Qiskit framework.</a:t>
            </a:r>
          </a:p>
          <a:p>
            <a:pPr marL="342900" indent="-342900">
              <a:buFont typeface="Wingdings" panose="05000000000000000000" pitchFamily="2" charset="2"/>
              <a:buChar char="Ø"/>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It is dynamic and lightweight as well as provides advantages in power reduction and speed maximization.</a:t>
            </a:r>
          </a:p>
          <a:p>
            <a:pPr marL="342900" indent="-342900">
              <a:buFont typeface="Wingdings" panose="05000000000000000000" pitchFamily="2" charset="2"/>
              <a:buChar char="Ø"/>
            </a:pPr>
            <a:r>
              <a:rPr lang="en-US" sz="2000" dirty="0">
                <a:effectLst/>
                <a:latin typeface="Times New Roman" panose="02020603050405020304" pitchFamily="18" charset="0"/>
                <a:ea typeface="Times New Roman" panose="02020603050405020304" pitchFamily="18" charset="0"/>
              </a:rPr>
              <a:t>The circuit comprises of XOR and Feynman Gates.</a:t>
            </a:r>
          </a:p>
          <a:p>
            <a:pPr marL="342900" indent="-342900">
              <a:buFont typeface="Wingdings" panose="05000000000000000000" pitchFamily="2" charset="2"/>
              <a:buChar char="Ø"/>
            </a:pPr>
            <a:r>
              <a:rPr lang="en-US" sz="2000" dirty="0">
                <a:effectLst/>
                <a:latin typeface="Times New Roman" panose="02020603050405020304" pitchFamily="18" charset="0"/>
                <a:ea typeface="Times New Roman" panose="02020603050405020304" pitchFamily="18" charset="0"/>
              </a:rPr>
              <a:t>Comparative performance analysis is done with  standard SHA-256.</a:t>
            </a:r>
          </a:p>
          <a:p>
            <a:pPr marL="342900" indent="-342900">
              <a:buFont typeface="Wingdings" panose="05000000000000000000" pitchFamily="2" charset="2"/>
              <a:buChar char="Ø"/>
            </a:pPr>
            <a:r>
              <a:rPr lang="en-US" sz="2000" dirty="0">
                <a:latin typeface="Times New Roman" panose="02020603050405020304" pitchFamily="18" charset="0"/>
                <a:ea typeface="Times New Roman" panose="02020603050405020304" pitchFamily="18" charset="0"/>
              </a:rPr>
              <a:t>The comparison is done on the basis of </a:t>
            </a:r>
            <a:r>
              <a:rPr lang="en-US" sz="2000" dirty="0">
                <a:effectLst/>
                <a:latin typeface="Times New Roman" panose="02020603050405020304" pitchFamily="18" charset="0"/>
                <a:ea typeface="Times New Roman" panose="02020603050405020304" pitchFamily="18" charset="0"/>
              </a:rPr>
              <a:t>gate count, garbage value, and time complexity.</a:t>
            </a:r>
            <a:br>
              <a:rPr lang="en-US" sz="2000" dirty="0">
                <a:effectLst/>
                <a:latin typeface="Times New Roman" panose="02020603050405020304" pitchFamily="18" charset="0"/>
                <a:ea typeface="Times New Roman" panose="02020603050405020304" pitchFamily="18" charset="0"/>
              </a:rPr>
            </a:br>
            <a:endParaRPr lang="en-IN" sz="2000" dirty="0"/>
          </a:p>
        </p:txBody>
      </p:sp>
    </p:spTree>
    <p:extLst>
      <p:ext uri="{BB962C8B-B14F-4D97-AF65-F5344CB8AC3E}">
        <p14:creationId xmlns:p14="http://schemas.microsoft.com/office/powerpoint/2010/main" val="3398500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14771E0-6EE8-36E8-B502-13435A21B8B7}"/>
              </a:ext>
            </a:extLst>
          </p:cNvPr>
          <p:cNvSpPr/>
          <p:nvPr/>
        </p:nvSpPr>
        <p:spPr>
          <a:xfrm>
            <a:off x="314325" y="271463"/>
            <a:ext cx="11563350" cy="631507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4" name="Rectangle 3">
            <a:extLst>
              <a:ext uri="{FF2B5EF4-FFF2-40B4-BE49-F238E27FC236}">
                <a16:creationId xmlns:a16="http://schemas.microsoft.com/office/drawing/2014/main" id="{B25610D0-7ECE-2E27-09D1-64D2049DD63F}"/>
              </a:ext>
            </a:extLst>
          </p:cNvPr>
          <p:cNvSpPr/>
          <p:nvPr/>
        </p:nvSpPr>
        <p:spPr>
          <a:xfrm>
            <a:off x="388142" y="1408599"/>
            <a:ext cx="11415713" cy="4764881"/>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Part of the SHA-2 family, designed by the NSA.</a:t>
            </a: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Produces a 256-bit (32-byte) hash value.</a:t>
            </a: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Ensures data integrity and authentication.</a:t>
            </a: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Fixed Length Output: 256-bit hash.</a:t>
            </a: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Preimage Resistance: Hard to reverse the hash to original input.</a:t>
            </a: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Collision Resistance: Unlikely for two inputs to produce the same hash.</a:t>
            </a: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Avalanche Effect: Small input changes result in significantly different hashes.</a:t>
            </a: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Data Integrity: Verifies data has not been altered.</a:t>
            </a: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Application:</a:t>
            </a:r>
          </a:p>
          <a:p>
            <a:pPr marL="1257300" lvl="2"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Digital Signatures: Authenticates sender and message.</a:t>
            </a:r>
          </a:p>
          <a:p>
            <a:pPr marL="1257300" lvl="2"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Password Hashing: Secures stored passwords.</a:t>
            </a: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Blockchain: Secures transactions.</a:t>
            </a: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Certificates and SSL/TLS: Secures internet communications.</a:t>
            </a:r>
          </a:p>
        </p:txBody>
      </p:sp>
      <p:sp>
        <p:nvSpPr>
          <p:cNvPr id="2" name="TextBox 1">
            <a:extLst>
              <a:ext uri="{FF2B5EF4-FFF2-40B4-BE49-F238E27FC236}">
                <a16:creationId xmlns:a16="http://schemas.microsoft.com/office/drawing/2014/main" id="{4DC5C426-127B-A9E6-6A1F-07EF0F2F2CCB}"/>
              </a:ext>
            </a:extLst>
          </p:cNvPr>
          <p:cNvSpPr txBox="1"/>
          <p:nvPr/>
        </p:nvSpPr>
        <p:spPr>
          <a:xfrm>
            <a:off x="3598306" y="410767"/>
            <a:ext cx="4995386" cy="584775"/>
          </a:xfrm>
          <a:prstGeom prst="rect">
            <a:avLst/>
          </a:prstGeom>
          <a:noFill/>
        </p:spPr>
        <p:txBody>
          <a:bodyPr wrap="square" rtlCol="0">
            <a:spAutoFit/>
          </a:bodyPr>
          <a:lstStyle/>
          <a:p>
            <a:pPr algn="ctr"/>
            <a:r>
              <a:rPr lang="en-US" sz="3200" b="1" u="sng" dirty="0">
                <a:latin typeface="Times New Roman" panose="02020603050405020304" pitchFamily="18" charset="0"/>
                <a:cs typeface="Times New Roman" panose="02020603050405020304" pitchFamily="18" charset="0"/>
              </a:rPr>
              <a:t>Introduction of SHA-256</a:t>
            </a:r>
            <a:endParaRPr lang="en-IN" sz="32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4359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720FC7-7E85-2763-2928-425C04BD1828}"/>
              </a:ext>
            </a:extLst>
          </p:cNvPr>
          <p:cNvSpPr txBox="1"/>
          <p:nvPr/>
        </p:nvSpPr>
        <p:spPr>
          <a:xfrm>
            <a:off x="3257550" y="30601"/>
            <a:ext cx="5676900" cy="646331"/>
          </a:xfrm>
          <a:prstGeom prst="rect">
            <a:avLst/>
          </a:prstGeom>
          <a:noFill/>
        </p:spPr>
        <p:txBody>
          <a:bodyPr wrap="square" rtlCol="0">
            <a:spAutoFit/>
          </a:bodyPr>
          <a:lstStyle/>
          <a:p>
            <a:pPr algn="ctr">
              <a:spcBef>
                <a:spcPts val="5"/>
              </a:spcBef>
            </a:pPr>
            <a:r>
              <a:rPr lang="en-US" sz="3200" dirty="0">
                <a:effectLst/>
                <a:latin typeface="Times New Roman" panose="02020603050405020304" pitchFamily="18" charset="0"/>
                <a:ea typeface="Times New Roman" panose="02020603050405020304" pitchFamily="18" charset="0"/>
              </a:rPr>
              <a:t> </a:t>
            </a:r>
            <a:r>
              <a:rPr lang="en-US" sz="3600" b="1" u="sng" spc="0" dirty="0">
                <a:effectLst/>
                <a:uFill>
                  <a:solidFill>
                    <a:srgbClr val="000000"/>
                  </a:solidFill>
                </a:uFill>
                <a:latin typeface="Times New Roman" panose="02020603050405020304" pitchFamily="18" charset="0"/>
                <a:ea typeface="Times New Roman" panose="02020603050405020304" pitchFamily="18" charset="0"/>
              </a:rPr>
              <a:t>Pseudo</a:t>
            </a:r>
            <a:r>
              <a:rPr lang="en-US" sz="3600" b="1" u="sng" spc="-30" dirty="0">
                <a:effectLst/>
                <a:uFill>
                  <a:solidFill>
                    <a:srgbClr val="000000"/>
                  </a:solidFill>
                </a:uFill>
                <a:latin typeface="Times New Roman" panose="02020603050405020304" pitchFamily="18" charset="0"/>
                <a:ea typeface="Times New Roman" panose="02020603050405020304" pitchFamily="18" charset="0"/>
              </a:rPr>
              <a:t> </a:t>
            </a:r>
            <a:r>
              <a:rPr lang="en-US" sz="3600" b="1" u="sng" spc="0" dirty="0">
                <a:effectLst/>
                <a:uFill>
                  <a:solidFill>
                    <a:srgbClr val="000000"/>
                  </a:solidFill>
                </a:uFill>
                <a:latin typeface="Times New Roman" panose="02020603050405020304" pitchFamily="18" charset="0"/>
                <a:ea typeface="Times New Roman" panose="02020603050405020304" pitchFamily="18" charset="0"/>
              </a:rPr>
              <a:t>Code</a:t>
            </a:r>
            <a:r>
              <a:rPr lang="en-US" sz="3600" b="1" u="sng" spc="-35" dirty="0">
                <a:effectLst/>
                <a:uFill>
                  <a:solidFill>
                    <a:srgbClr val="000000"/>
                  </a:solidFill>
                </a:uFill>
                <a:latin typeface="Times New Roman" panose="02020603050405020304" pitchFamily="18" charset="0"/>
                <a:ea typeface="Times New Roman" panose="02020603050405020304" pitchFamily="18" charset="0"/>
              </a:rPr>
              <a:t> </a:t>
            </a:r>
            <a:r>
              <a:rPr lang="en-US" sz="3600" b="1" u="sng" spc="0" dirty="0">
                <a:effectLst/>
                <a:uFill>
                  <a:solidFill>
                    <a:srgbClr val="000000"/>
                  </a:solidFill>
                </a:uFill>
                <a:latin typeface="Times New Roman" panose="02020603050405020304" pitchFamily="18" charset="0"/>
                <a:ea typeface="Times New Roman" panose="02020603050405020304" pitchFamily="18" charset="0"/>
              </a:rPr>
              <a:t>for SHA-256</a:t>
            </a:r>
            <a:endParaRPr lang="en-IN" sz="3600" b="1" u="sng" spc="0" dirty="0">
              <a:effectLst/>
              <a:uFill>
                <a:solidFill>
                  <a:srgbClr val="000000"/>
                </a:solidFill>
              </a:uFill>
              <a:latin typeface="Times New Roman" panose="02020603050405020304" pitchFamily="18" charset="0"/>
              <a:ea typeface="Times New Roman" panose="02020603050405020304" pitchFamily="18" charset="0"/>
            </a:endParaRPr>
          </a:p>
        </p:txBody>
      </p:sp>
      <p:sp>
        <p:nvSpPr>
          <p:cNvPr id="3" name="TextBox 2">
            <a:extLst>
              <a:ext uri="{FF2B5EF4-FFF2-40B4-BE49-F238E27FC236}">
                <a16:creationId xmlns:a16="http://schemas.microsoft.com/office/drawing/2014/main" id="{AF4AAFA5-5887-EACF-CD03-1690CC155DE5}"/>
              </a:ext>
            </a:extLst>
          </p:cNvPr>
          <p:cNvSpPr txBox="1"/>
          <p:nvPr/>
        </p:nvSpPr>
        <p:spPr>
          <a:xfrm>
            <a:off x="0" y="893454"/>
            <a:ext cx="8372475" cy="5934958"/>
          </a:xfrm>
          <a:prstGeom prst="rect">
            <a:avLst/>
          </a:prstGeom>
          <a:noFill/>
        </p:spPr>
        <p:txBody>
          <a:bodyPr wrap="square" rtlCol="0">
            <a:spAutoFit/>
          </a:bodyPr>
          <a:lstStyle/>
          <a:p>
            <a:pPr marL="215900">
              <a:spcBef>
                <a:spcPts val="1375"/>
              </a:spcBef>
              <a:spcAft>
                <a:spcPts val="0"/>
              </a:spcAft>
              <a:tabLst>
                <a:tab pos="673100" algn="l"/>
              </a:tabLst>
            </a:pPr>
            <a:r>
              <a:rPr lang="en-US" sz="1200" i="1" dirty="0">
                <a:effectLst/>
                <a:latin typeface="Times New Roman" panose="02020603050405020304" pitchFamily="18" charset="0"/>
                <a:ea typeface="Times New Roman" panose="02020603050405020304" pitchFamily="18" charset="0"/>
              </a:rPr>
              <a:t>Step 1: Initialize Hash Value</a:t>
            </a:r>
            <a:r>
              <a:rPr lang="en-US" sz="1200" dirty="0">
                <a:effectLst/>
                <a:latin typeface="Times New Roman" panose="02020603050405020304" pitchFamily="18" charset="0"/>
                <a:ea typeface="Times New Roman" panose="02020603050405020304" pitchFamily="18" charset="0"/>
              </a:rPr>
              <a:t>s</a:t>
            </a:r>
            <a:endParaRPr lang="en-IN" sz="1200" dirty="0">
              <a:effectLst/>
              <a:latin typeface="Times New Roman" panose="02020603050405020304" pitchFamily="18" charset="0"/>
              <a:ea typeface="Times New Roman" panose="02020603050405020304" pitchFamily="18" charset="0"/>
            </a:endParaRPr>
          </a:p>
          <a:p>
            <a:pPr marL="215900">
              <a:spcBef>
                <a:spcPts val="1375"/>
              </a:spcBef>
              <a:spcAft>
                <a:spcPts val="0"/>
              </a:spcAft>
              <a:tabLst>
                <a:tab pos="673100" algn="l"/>
              </a:tabLst>
            </a:pPr>
            <a:r>
              <a:rPr lang="en-US" sz="1200" dirty="0">
                <a:effectLst/>
                <a:latin typeface="Times New Roman" panose="02020603050405020304" pitchFamily="18" charset="0"/>
                <a:ea typeface="Times New Roman" panose="02020603050405020304" pitchFamily="18" charset="0"/>
              </a:rPr>
              <a:t>The hash values (H0 to H7) are initialized to the first 32 bits of the fractional parts of the square roots of the first eight prime numbers. These values are constants specified in the SHA-256 standard.</a:t>
            </a:r>
            <a:endParaRPr lang="en-IN" sz="1200" dirty="0">
              <a:effectLst/>
              <a:latin typeface="Times New Roman" panose="02020603050405020304" pitchFamily="18" charset="0"/>
              <a:ea typeface="Times New Roman" panose="02020603050405020304" pitchFamily="18" charset="0"/>
            </a:endParaRPr>
          </a:p>
          <a:p>
            <a:pPr marL="215900">
              <a:spcBef>
                <a:spcPts val="1375"/>
              </a:spcBef>
              <a:spcAft>
                <a:spcPts val="0"/>
              </a:spcAft>
              <a:tabLst>
                <a:tab pos="673100" algn="l"/>
              </a:tabLst>
            </a:pPr>
            <a:r>
              <a:rPr lang="en-US" sz="1200" i="1" dirty="0">
                <a:effectLst/>
                <a:latin typeface="Times New Roman" panose="02020603050405020304" pitchFamily="18" charset="0"/>
                <a:ea typeface="Times New Roman" panose="02020603050405020304" pitchFamily="18" charset="0"/>
              </a:rPr>
              <a:t>Step 2: Initialize Round Constants</a:t>
            </a:r>
            <a:endParaRPr lang="en-IN" sz="1200" dirty="0">
              <a:effectLst/>
              <a:latin typeface="Times New Roman" panose="02020603050405020304" pitchFamily="18" charset="0"/>
              <a:ea typeface="Times New Roman" panose="02020603050405020304" pitchFamily="18" charset="0"/>
            </a:endParaRPr>
          </a:p>
          <a:p>
            <a:pPr marL="215900">
              <a:spcBef>
                <a:spcPts val="1375"/>
              </a:spcBef>
              <a:spcAft>
                <a:spcPts val="0"/>
              </a:spcAft>
              <a:tabLst>
                <a:tab pos="673100" algn="l"/>
              </a:tabLst>
            </a:pPr>
            <a:r>
              <a:rPr lang="en-US" sz="1200" dirty="0">
                <a:effectLst/>
                <a:latin typeface="Times New Roman" panose="02020603050405020304" pitchFamily="18" charset="0"/>
                <a:ea typeface="Times New Roman" panose="02020603050405020304" pitchFamily="18" charset="0"/>
              </a:rPr>
              <a:t>The array of round constants (K) consists of 64 values, each being the first 32 bits of the fractional parts of the cube roots of the first 64 prime numbers. These constants are also specified in the SHA-256 standard.</a:t>
            </a:r>
            <a:endParaRPr lang="en-IN" sz="1200" dirty="0">
              <a:effectLst/>
              <a:latin typeface="Times New Roman" panose="02020603050405020304" pitchFamily="18" charset="0"/>
              <a:ea typeface="Times New Roman" panose="02020603050405020304" pitchFamily="18" charset="0"/>
            </a:endParaRPr>
          </a:p>
          <a:p>
            <a:pPr marL="215900">
              <a:spcBef>
                <a:spcPts val="1375"/>
              </a:spcBef>
              <a:spcAft>
                <a:spcPts val="0"/>
              </a:spcAft>
              <a:tabLst>
                <a:tab pos="673100" algn="l"/>
              </a:tabLst>
            </a:pPr>
            <a:r>
              <a:rPr lang="en-US" sz="1200" i="1" dirty="0">
                <a:effectLst/>
                <a:latin typeface="Times New Roman" panose="02020603050405020304" pitchFamily="18" charset="0"/>
                <a:ea typeface="Times New Roman" panose="02020603050405020304" pitchFamily="18" charset="0"/>
              </a:rPr>
              <a:t>Step 3: Pre-processing (Padding)</a:t>
            </a:r>
            <a:endParaRPr lang="en-IN" sz="1200" dirty="0">
              <a:effectLst/>
              <a:latin typeface="Times New Roman" panose="02020603050405020304" pitchFamily="18" charset="0"/>
              <a:ea typeface="Times New Roman" panose="02020603050405020304" pitchFamily="18" charset="0"/>
            </a:endParaRPr>
          </a:p>
          <a:p>
            <a:pPr marL="215900">
              <a:spcBef>
                <a:spcPts val="1375"/>
              </a:spcBef>
              <a:spcAft>
                <a:spcPts val="0"/>
              </a:spcAft>
              <a:tabLst>
                <a:tab pos="673100" algn="l"/>
              </a:tabLst>
            </a:pPr>
            <a:r>
              <a:rPr lang="en-US" sz="1200" i="1" dirty="0">
                <a:effectLst/>
                <a:latin typeface="Times New Roman" panose="02020603050405020304" pitchFamily="18" charset="0"/>
                <a:ea typeface="Times New Roman" panose="02020603050405020304" pitchFamily="18" charset="0"/>
              </a:rPr>
              <a:t>Original Message Length:</a:t>
            </a:r>
            <a:r>
              <a:rPr lang="en-US" sz="1200" dirty="0">
                <a:effectLst/>
                <a:latin typeface="Times New Roman" panose="02020603050405020304" pitchFamily="18" charset="0"/>
                <a:ea typeface="Times New Roman" panose="02020603050405020304" pitchFamily="18" charset="0"/>
              </a:rPr>
              <a:t> The length of the original message is calculated in bits.</a:t>
            </a:r>
            <a:endParaRPr lang="en-IN" sz="1200" dirty="0">
              <a:effectLst/>
              <a:latin typeface="Times New Roman" panose="02020603050405020304" pitchFamily="18" charset="0"/>
              <a:ea typeface="Times New Roman" panose="02020603050405020304" pitchFamily="18" charset="0"/>
            </a:endParaRPr>
          </a:p>
          <a:p>
            <a:pPr marL="215900">
              <a:spcBef>
                <a:spcPts val="1375"/>
              </a:spcBef>
              <a:spcAft>
                <a:spcPts val="0"/>
              </a:spcAft>
              <a:tabLst>
                <a:tab pos="673100" algn="l"/>
              </a:tabLst>
            </a:pPr>
            <a:r>
              <a:rPr lang="en-US" sz="1200" i="1" dirty="0">
                <a:effectLst/>
                <a:latin typeface="Times New Roman" panose="02020603050405020304" pitchFamily="18" charset="0"/>
                <a:ea typeface="Times New Roman" panose="02020603050405020304" pitchFamily="18" charset="0"/>
              </a:rPr>
              <a:t>Padding:</a:t>
            </a:r>
            <a:r>
              <a:rPr lang="en-US" sz="1200" dirty="0">
                <a:effectLst/>
                <a:latin typeface="Times New Roman" panose="02020603050405020304" pitchFamily="18" charset="0"/>
                <a:ea typeface="Times New Roman" panose="02020603050405020304" pitchFamily="18" charset="0"/>
              </a:rPr>
              <a:t> A single '1' bit is appended to the message, followed by '0' bits until the length of the message (in bits) is congruent to 448 modulo 512. This ensures the final message length (including padding) is a multiple of 512 bits but leaves 64 bits free.</a:t>
            </a:r>
            <a:endParaRPr lang="en-IN" sz="1200" dirty="0">
              <a:effectLst/>
              <a:latin typeface="Times New Roman" panose="02020603050405020304" pitchFamily="18" charset="0"/>
              <a:ea typeface="Times New Roman" panose="02020603050405020304" pitchFamily="18" charset="0"/>
            </a:endParaRPr>
          </a:p>
          <a:p>
            <a:pPr marL="215900">
              <a:spcBef>
                <a:spcPts val="1375"/>
              </a:spcBef>
              <a:spcAft>
                <a:spcPts val="0"/>
              </a:spcAft>
              <a:tabLst>
                <a:tab pos="673100" algn="l"/>
              </a:tabLst>
            </a:pPr>
            <a:r>
              <a:rPr lang="en-US" sz="1200" i="1" dirty="0">
                <a:effectLst/>
                <a:latin typeface="Times New Roman" panose="02020603050405020304" pitchFamily="18" charset="0"/>
                <a:ea typeface="Times New Roman" panose="02020603050405020304" pitchFamily="18" charset="0"/>
              </a:rPr>
              <a:t>Append Length:</a:t>
            </a:r>
            <a:r>
              <a:rPr lang="en-US" sz="1200" dirty="0">
                <a:effectLst/>
                <a:latin typeface="Times New Roman" panose="02020603050405020304" pitchFamily="18" charset="0"/>
                <a:ea typeface="Times New Roman" panose="02020603050405020304" pitchFamily="18" charset="0"/>
              </a:rPr>
              <a:t> The 64-bit big-endian representation of the original message length is appended to the message. This finalizes the padding process.</a:t>
            </a:r>
            <a:endParaRPr lang="en-IN" sz="1200" dirty="0">
              <a:effectLst/>
              <a:latin typeface="Times New Roman" panose="02020603050405020304" pitchFamily="18" charset="0"/>
              <a:ea typeface="Times New Roman" panose="02020603050405020304" pitchFamily="18" charset="0"/>
            </a:endParaRPr>
          </a:p>
          <a:p>
            <a:pPr marL="215900">
              <a:spcBef>
                <a:spcPts val="1375"/>
              </a:spcBef>
              <a:spcAft>
                <a:spcPts val="0"/>
              </a:spcAft>
              <a:tabLst>
                <a:tab pos="673100" algn="l"/>
              </a:tabLst>
            </a:pPr>
            <a:r>
              <a:rPr lang="en-US" sz="1200" i="1" dirty="0">
                <a:effectLst/>
                <a:latin typeface="Times New Roman" panose="02020603050405020304" pitchFamily="18" charset="0"/>
                <a:ea typeface="Times New Roman" panose="02020603050405020304" pitchFamily="18" charset="0"/>
              </a:rPr>
              <a:t>Step 4: Process the Message in 512-bit Chunks</a:t>
            </a:r>
            <a:endParaRPr lang="en-IN" sz="1200" dirty="0">
              <a:effectLst/>
              <a:latin typeface="Times New Roman" panose="02020603050405020304" pitchFamily="18" charset="0"/>
              <a:ea typeface="Times New Roman" panose="02020603050405020304" pitchFamily="18" charset="0"/>
            </a:endParaRPr>
          </a:p>
          <a:p>
            <a:pPr marL="215900">
              <a:spcBef>
                <a:spcPts val="1375"/>
              </a:spcBef>
              <a:spcAft>
                <a:spcPts val="0"/>
              </a:spcAft>
              <a:tabLst>
                <a:tab pos="673100" algn="l"/>
              </a:tabLst>
            </a:pPr>
            <a:r>
              <a:rPr lang="en-US" sz="1200" dirty="0">
                <a:effectLst/>
                <a:latin typeface="Times New Roman" panose="02020603050405020304" pitchFamily="18" charset="0"/>
                <a:ea typeface="Times New Roman" panose="02020603050405020304" pitchFamily="18" charset="0"/>
              </a:rPr>
              <a:t>The padded message is processed in 512-bit chunks.</a:t>
            </a:r>
            <a:endParaRPr lang="en-IN" sz="1200" dirty="0">
              <a:effectLst/>
              <a:latin typeface="Times New Roman" panose="02020603050405020304" pitchFamily="18" charset="0"/>
              <a:ea typeface="Times New Roman" panose="02020603050405020304" pitchFamily="18" charset="0"/>
            </a:endParaRPr>
          </a:p>
          <a:p>
            <a:pPr marL="215900">
              <a:spcBef>
                <a:spcPts val="1375"/>
              </a:spcBef>
              <a:spcAft>
                <a:spcPts val="0"/>
              </a:spcAft>
              <a:tabLst>
                <a:tab pos="673100" algn="l"/>
              </a:tabLst>
            </a:pPr>
            <a:r>
              <a:rPr lang="en-US" sz="1200" dirty="0">
                <a:effectLst/>
                <a:latin typeface="Times New Roman" panose="02020603050405020304" pitchFamily="18" charset="0"/>
                <a:ea typeface="Times New Roman" panose="02020603050405020304" pitchFamily="18" charset="0"/>
              </a:rPr>
              <a:t>	</a:t>
            </a:r>
            <a:r>
              <a:rPr lang="en-US" sz="1200" i="1" dirty="0">
                <a:effectLst/>
                <a:latin typeface="Times New Roman" panose="02020603050405020304" pitchFamily="18" charset="0"/>
                <a:ea typeface="Times New Roman" panose="02020603050405020304" pitchFamily="18" charset="0"/>
              </a:rPr>
              <a:t>Step 4.1: Break Chunk into 32-bit Words</a:t>
            </a:r>
            <a:endParaRPr lang="en-IN" sz="1200" dirty="0">
              <a:effectLst/>
              <a:latin typeface="Times New Roman" panose="02020603050405020304" pitchFamily="18" charset="0"/>
              <a:ea typeface="Times New Roman" panose="02020603050405020304" pitchFamily="18" charset="0"/>
            </a:endParaRPr>
          </a:p>
          <a:p>
            <a:pPr marL="215900">
              <a:spcBef>
                <a:spcPts val="1375"/>
              </a:spcBef>
              <a:spcAft>
                <a:spcPts val="0"/>
              </a:spcAft>
              <a:tabLst>
                <a:tab pos="673100" algn="l"/>
              </a:tabLst>
            </a:pPr>
            <a:r>
              <a:rPr lang="en-US" sz="1200" dirty="0">
                <a:effectLst/>
                <a:latin typeface="Times New Roman" panose="02020603050405020304" pitchFamily="18" charset="0"/>
                <a:ea typeface="Times New Roman" panose="02020603050405020304" pitchFamily="18" charset="0"/>
              </a:rPr>
              <a:t>	Each 512-bit chunk is divided into sixteen 32-bit words (W[0] to W[15]).</a:t>
            </a:r>
            <a:endParaRPr lang="en-IN" sz="1200" dirty="0">
              <a:effectLst/>
              <a:latin typeface="Times New Roman" panose="02020603050405020304" pitchFamily="18" charset="0"/>
              <a:ea typeface="Times New Roman" panose="02020603050405020304" pitchFamily="18" charset="0"/>
            </a:endParaRPr>
          </a:p>
          <a:p>
            <a:pPr marL="215900">
              <a:spcBef>
                <a:spcPts val="1375"/>
              </a:spcBef>
              <a:spcAft>
                <a:spcPts val="0"/>
              </a:spcAft>
              <a:tabLst>
                <a:tab pos="673100" algn="l"/>
              </a:tabLst>
            </a:pPr>
            <a:r>
              <a:rPr lang="en-US" sz="1200" dirty="0">
                <a:effectLst/>
                <a:latin typeface="Times New Roman" panose="02020603050405020304" pitchFamily="18" charset="0"/>
                <a:ea typeface="Times New Roman" panose="02020603050405020304" pitchFamily="18" charset="0"/>
              </a:rPr>
              <a:t>	</a:t>
            </a:r>
            <a:r>
              <a:rPr lang="en-US" sz="1200" i="1" dirty="0">
                <a:effectLst/>
                <a:latin typeface="Times New Roman" panose="02020603050405020304" pitchFamily="18" charset="0"/>
                <a:ea typeface="Times New Roman" panose="02020603050405020304" pitchFamily="18" charset="0"/>
              </a:rPr>
              <a:t>Step 4.2: Extend Words</a:t>
            </a:r>
            <a:endParaRPr lang="en-IN" sz="1200" dirty="0">
              <a:effectLst/>
              <a:latin typeface="Times New Roman" panose="02020603050405020304" pitchFamily="18" charset="0"/>
              <a:ea typeface="Times New Roman" panose="02020603050405020304" pitchFamily="18" charset="0"/>
            </a:endParaRPr>
          </a:p>
          <a:p>
            <a:pPr marL="457200">
              <a:spcBef>
                <a:spcPts val="1375"/>
              </a:spcBef>
              <a:spcAft>
                <a:spcPts val="0"/>
              </a:spcAft>
              <a:tabLst>
                <a:tab pos="673100" algn="l"/>
              </a:tabLst>
            </a:pPr>
            <a:r>
              <a:rPr lang="en-US" sz="1200" dirty="0">
                <a:effectLst/>
                <a:latin typeface="Times New Roman" panose="02020603050405020304" pitchFamily="18" charset="0"/>
                <a:ea typeface="Times New Roman" panose="02020603050405020304" pitchFamily="18" charset="0"/>
              </a:rPr>
              <a:t>	The first 16 words are extended into 64 words (W[0] to W[63]). Each word from W[16] to W[63] is computed based on a combination of previous words.</a:t>
            </a:r>
            <a:endParaRPr lang="en-IN" sz="1200" dirty="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7487F202-5AE3-57D5-D21D-76F7BE1A911E}"/>
              </a:ext>
            </a:extLst>
          </p:cNvPr>
          <p:cNvPicPr>
            <a:picLocks noChangeAspect="1"/>
          </p:cNvPicPr>
          <p:nvPr/>
        </p:nvPicPr>
        <p:blipFill>
          <a:blip r:embed="rId2"/>
          <a:stretch>
            <a:fillRect/>
          </a:stretch>
        </p:blipFill>
        <p:spPr>
          <a:xfrm>
            <a:off x="8372475" y="1516957"/>
            <a:ext cx="3649239" cy="3824086"/>
          </a:xfrm>
          <a:prstGeom prst="rect">
            <a:avLst/>
          </a:prstGeom>
        </p:spPr>
      </p:pic>
    </p:spTree>
    <p:extLst>
      <p:ext uri="{BB962C8B-B14F-4D97-AF65-F5344CB8AC3E}">
        <p14:creationId xmlns:p14="http://schemas.microsoft.com/office/powerpoint/2010/main" val="2886989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B54DD9C-BCA3-B5F2-0623-777E689B2837}"/>
              </a:ext>
            </a:extLst>
          </p:cNvPr>
          <p:cNvSpPr txBox="1"/>
          <p:nvPr/>
        </p:nvSpPr>
        <p:spPr>
          <a:xfrm>
            <a:off x="3926681" y="285749"/>
            <a:ext cx="4338638" cy="584775"/>
          </a:xfrm>
          <a:prstGeom prst="rect">
            <a:avLst/>
          </a:prstGeom>
          <a:noFill/>
        </p:spPr>
        <p:txBody>
          <a:bodyPr wrap="square" rtlCol="0">
            <a:spAutoFit/>
          </a:bodyPr>
          <a:lstStyle/>
          <a:p>
            <a:pPr algn="ctr"/>
            <a:r>
              <a:rPr lang="en-US" sz="3200" b="1" u="sng" dirty="0">
                <a:effectLst/>
                <a:latin typeface="Times New Roman" panose="02020603050405020304" pitchFamily="18" charset="0"/>
                <a:ea typeface="Times New Roman" panose="02020603050405020304" pitchFamily="18" charset="0"/>
              </a:rPr>
              <a:t>DYNAMIC</a:t>
            </a:r>
            <a:r>
              <a:rPr lang="en-US" sz="3200" b="1" u="sng" spc="-30" dirty="0">
                <a:effectLst/>
                <a:latin typeface="Times New Roman" panose="02020603050405020304" pitchFamily="18" charset="0"/>
                <a:ea typeface="Times New Roman" panose="02020603050405020304" pitchFamily="18" charset="0"/>
              </a:rPr>
              <a:t> </a:t>
            </a:r>
            <a:r>
              <a:rPr lang="en-US" sz="3200" b="1" u="sng" dirty="0">
                <a:effectLst/>
                <a:latin typeface="Times New Roman" panose="02020603050405020304" pitchFamily="18" charset="0"/>
                <a:ea typeface="Times New Roman" panose="02020603050405020304" pitchFamily="18" charset="0"/>
              </a:rPr>
              <a:t>SHA-</a:t>
            </a:r>
            <a:r>
              <a:rPr lang="en-US" sz="3200" b="1" u="sng" spc="-25" dirty="0">
                <a:effectLst/>
                <a:latin typeface="Times New Roman" panose="02020603050405020304" pitchFamily="18" charset="0"/>
                <a:ea typeface="Times New Roman" panose="02020603050405020304" pitchFamily="18" charset="0"/>
              </a:rPr>
              <a:t>256</a:t>
            </a:r>
            <a:endParaRPr lang="en-IN" sz="3200" dirty="0"/>
          </a:p>
        </p:txBody>
      </p:sp>
      <p:sp>
        <p:nvSpPr>
          <p:cNvPr id="7" name="TextBox 6">
            <a:extLst>
              <a:ext uri="{FF2B5EF4-FFF2-40B4-BE49-F238E27FC236}">
                <a16:creationId xmlns:a16="http://schemas.microsoft.com/office/drawing/2014/main" id="{1C21AC51-5673-381D-784F-438EC4B7A868}"/>
              </a:ext>
            </a:extLst>
          </p:cNvPr>
          <p:cNvSpPr txBox="1"/>
          <p:nvPr/>
        </p:nvSpPr>
        <p:spPr>
          <a:xfrm>
            <a:off x="352426" y="1428751"/>
            <a:ext cx="6777038" cy="4708981"/>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effectLst/>
                <a:latin typeface="Times New Roman" panose="02020603050405020304" pitchFamily="18" charset="0"/>
                <a:ea typeface="Times New Roman" panose="02020603050405020304" pitchFamily="18" charset="0"/>
              </a:rPr>
              <a:t>The algorithm SHA-256 has initial hash values fixed (32 bits) which are derived from the square root of the first eight prime numbers and there are no specific reasons for the selection of such fixed values. </a:t>
            </a:r>
          </a:p>
          <a:p>
            <a:pPr marL="285750" indent="-285750">
              <a:buFont typeface="Wingdings" panose="05000000000000000000" pitchFamily="2" charset="2"/>
              <a:buChar char="Ø"/>
            </a:pPr>
            <a:r>
              <a:rPr lang="en-US" sz="2000" dirty="0">
                <a:effectLst/>
                <a:latin typeface="Times New Roman" panose="02020603050405020304" pitchFamily="18" charset="0"/>
                <a:ea typeface="Times New Roman" panose="02020603050405020304" pitchFamily="18" charset="0"/>
              </a:rPr>
              <a:t>It is proposed to design the hash values as a function of input text message instead of those directly chosen fixed values.</a:t>
            </a:r>
          </a:p>
          <a:p>
            <a:pPr marL="285750" indent="-285750">
              <a:buFont typeface="Wingdings" panose="05000000000000000000" pitchFamily="2" charset="2"/>
              <a:buChar char="Ø"/>
            </a:pPr>
            <a:r>
              <a:rPr lang="en-US" sz="2000" dirty="0">
                <a:effectLst/>
                <a:latin typeface="Times New Roman" panose="02020603050405020304" pitchFamily="18" charset="0"/>
                <a:ea typeface="Times New Roman" panose="02020603050405020304" pitchFamily="18" charset="0"/>
              </a:rPr>
              <a:t>The proposed algorithm can be added as module to the initial pre-processing stage of the current SHA-256 implementation leaving less changes in the rest of the rounds. </a:t>
            </a:r>
          </a:p>
          <a:p>
            <a:pPr marL="285750" indent="-285750">
              <a:buFont typeface="Wingdings" panose="05000000000000000000" pitchFamily="2" charset="2"/>
              <a:buChar char="Ø"/>
            </a:pPr>
            <a:r>
              <a:rPr lang="en-US" sz="2000" dirty="0">
                <a:effectLst/>
                <a:latin typeface="Times New Roman" panose="02020603050405020304" pitchFamily="18" charset="0"/>
                <a:ea typeface="Times New Roman" panose="02020603050405020304" pitchFamily="18" charset="0"/>
              </a:rPr>
              <a:t>Keeping hardware, power requirements and cost of implementation in mind, we have modified initial hash values based on the incoming message and reduced further rounds (if standard implementation has r rounds) in main loop to (r-16) to maintain the complexity of the hashing and security level as that of SHA standard implementation. </a:t>
            </a:r>
            <a:endParaRPr lang="en-IN" sz="2000" dirty="0"/>
          </a:p>
        </p:txBody>
      </p:sp>
      <p:pic>
        <p:nvPicPr>
          <p:cNvPr id="8" name="Picture 7">
            <a:extLst>
              <a:ext uri="{FF2B5EF4-FFF2-40B4-BE49-F238E27FC236}">
                <a16:creationId xmlns:a16="http://schemas.microsoft.com/office/drawing/2014/main" id="{F8417654-0315-62EF-2438-88E12329FAB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52314" y="1007268"/>
            <a:ext cx="3853886" cy="4843463"/>
          </a:xfrm>
          <a:prstGeom prst="rect">
            <a:avLst/>
          </a:prstGeom>
          <a:noFill/>
          <a:ln>
            <a:noFill/>
          </a:ln>
        </p:spPr>
      </p:pic>
    </p:spTree>
    <p:extLst>
      <p:ext uri="{BB962C8B-B14F-4D97-AF65-F5344CB8AC3E}">
        <p14:creationId xmlns:p14="http://schemas.microsoft.com/office/powerpoint/2010/main" val="3751350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545E21-D981-18DE-7D6C-55FD86E20BC2}"/>
              </a:ext>
            </a:extLst>
          </p:cNvPr>
          <p:cNvSpPr txBox="1"/>
          <p:nvPr/>
        </p:nvSpPr>
        <p:spPr>
          <a:xfrm>
            <a:off x="679450" y="1536174"/>
            <a:ext cx="10833100" cy="4124206"/>
          </a:xfrm>
          <a:prstGeom prst="rect">
            <a:avLst/>
          </a:prstGeom>
          <a:noFill/>
        </p:spPr>
        <p:txBody>
          <a:bodyPr wrap="square">
            <a:spAutoFit/>
          </a:bodyPr>
          <a:lstStyle/>
          <a:p>
            <a:pPr lvl="1" algn="ctr">
              <a:buSzPts val="1400"/>
              <a:tabLst>
                <a:tab pos="439420" algn="l"/>
              </a:tabLst>
            </a:pPr>
            <a:endParaRPr lang="en-IN" sz="2400" b="1" u="sng" kern="0" spc="0" dirty="0">
              <a:effectLst/>
              <a:uFill>
                <a:solidFill>
                  <a:srgbClr val="000000"/>
                </a:solidFill>
              </a:uFill>
              <a:latin typeface="Times New Roman" panose="02020603050405020304" pitchFamily="18" charset="0"/>
              <a:ea typeface="Times New Roman" panose="02020603050405020304" pitchFamily="18" charset="0"/>
            </a:endParaRPr>
          </a:p>
          <a:p>
            <a:pPr marL="630555">
              <a:tabLst>
                <a:tab pos="439420" algn="l"/>
              </a:tabLst>
            </a:pPr>
            <a:r>
              <a:rPr lang="en-US" u="none" strike="noStrike" kern="0" spc="-30" dirty="0">
                <a:effectLst/>
                <a:uFill>
                  <a:solidFill>
                    <a:srgbClr val="000000"/>
                  </a:solidFill>
                </a:uFill>
                <a:latin typeface="Times New Roman" panose="02020603050405020304" pitchFamily="18" charset="0"/>
                <a:ea typeface="Times New Roman" panose="02020603050405020304" pitchFamily="18" charset="0"/>
              </a:rPr>
              <a:t>1</a:t>
            </a:r>
            <a:r>
              <a:rPr lang="en-US" sz="2000" u="none" strike="noStrike" kern="0" spc="-30" dirty="0">
                <a:effectLst/>
                <a:uFill>
                  <a:solidFill>
                    <a:srgbClr val="000000"/>
                  </a:solidFill>
                </a:uFill>
                <a:latin typeface="Times New Roman" panose="02020603050405020304" pitchFamily="18" charset="0"/>
                <a:ea typeface="Times New Roman" panose="02020603050405020304" pitchFamily="18" charset="0"/>
              </a:rPr>
              <a:t>. </a:t>
            </a:r>
            <a:r>
              <a:rPr lang="en-US" sz="2000" b="1" u="none" strike="noStrike" kern="0" spc="-30" dirty="0">
                <a:effectLst/>
                <a:uFill>
                  <a:solidFill>
                    <a:srgbClr val="000000"/>
                  </a:solidFill>
                </a:uFill>
                <a:latin typeface="Times New Roman" panose="02020603050405020304" pitchFamily="18" charset="0"/>
                <a:ea typeface="Times New Roman" panose="02020603050405020304" pitchFamily="18" charset="0"/>
              </a:rPr>
              <a:t> </a:t>
            </a:r>
            <a:r>
              <a:rPr lang="en-US" sz="2000" u="none" strike="noStrike" kern="0" spc="-30" dirty="0">
                <a:effectLst/>
                <a:uFill>
                  <a:solidFill>
                    <a:srgbClr val="000000"/>
                  </a:solidFill>
                </a:uFill>
                <a:latin typeface="Times New Roman" panose="02020603050405020304" pitchFamily="18" charset="0"/>
                <a:ea typeface="Times New Roman" panose="02020603050405020304" pitchFamily="18" charset="0"/>
              </a:rPr>
              <a:t>Calculate two values:</a:t>
            </a:r>
          </a:p>
          <a:p>
            <a:pPr marL="1544955" lvl="2">
              <a:tabLst>
                <a:tab pos="439420" algn="l"/>
              </a:tabLst>
            </a:pPr>
            <a:r>
              <a:rPr lang="en-US" sz="2000" u="none" strike="noStrike" kern="0" spc="-30" dirty="0">
                <a:effectLst/>
                <a:uFill>
                  <a:solidFill>
                    <a:srgbClr val="000000"/>
                  </a:solidFill>
                </a:uFill>
                <a:latin typeface="Times New Roman" panose="02020603050405020304" pitchFamily="18" charset="0"/>
                <a:ea typeface="Times New Roman" panose="02020603050405020304" pitchFamily="18" charset="0"/>
              </a:rPr>
              <a:t>A = (Middle byte of message) mod 32</a:t>
            </a:r>
          </a:p>
          <a:p>
            <a:pPr marL="1544955" lvl="2">
              <a:tabLst>
                <a:tab pos="439420" algn="l"/>
              </a:tabLst>
            </a:pPr>
            <a:r>
              <a:rPr lang="en-US" sz="2000" u="none" strike="noStrike" kern="0" spc="-30" dirty="0">
                <a:effectLst/>
                <a:uFill>
                  <a:solidFill>
                    <a:srgbClr val="000000"/>
                  </a:solidFill>
                </a:uFill>
                <a:latin typeface="Times New Roman" panose="02020603050405020304" pitchFamily="18" charset="0"/>
                <a:ea typeface="Times New Roman" panose="02020603050405020304" pitchFamily="18" charset="0"/>
              </a:rPr>
              <a:t>B = (Total sum of the message) mod 32</a:t>
            </a:r>
          </a:p>
          <a:p>
            <a:pPr marL="630555">
              <a:tabLst>
                <a:tab pos="439420" algn="l"/>
              </a:tabLst>
            </a:pPr>
            <a:r>
              <a:rPr lang="en-US" sz="2000" u="none" strike="noStrike" kern="0" spc="-30" dirty="0">
                <a:effectLst/>
                <a:uFill>
                  <a:solidFill>
                    <a:srgbClr val="000000"/>
                  </a:solidFill>
                </a:uFill>
                <a:latin typeface="Times New Roman" panose="02020603050405020304" pitchFamily="18" charset="0"/>
                <a:ea typeface="Times New Roman" panose="02020603050405020304" pitchFamily="18" charset="0"/>
              </a:rPr>
              <a:t>2. Update the initial hash values (H(0)1-H(0)8) based on four conditions:</a:t>
            </a:r>
          </a:p>
          <a:p>
            <a:pPr marL="1811020" lvl="2" indent="-266065">
              <a:tabLst>
                <a:tab pos="439420" algn="l"/>
              </a:tabLst>
            </a:pPr>
            <a:r>
              <a:rPr lang="en-US" sz="2000" u="none" strike="noStrike" kern="0" spc="-30" dirty="0">
                <a:effectLst/>
                <a:uFill>
                  <a:solidFill>
                    <a:srgbClr val="000000"/>
                  </a:solidFill>
                </a:uFill>
                <a:latin typeface="Times New Roman" panose="02020603050405020304" pitchFamily="18" charset="0"/>
                <a:ea typeface="Times New Roman" panose="02020603050405020304" pitchFamily="18" charset="0"/>
              </a:rPr>
              <a:t> 	If (A ≥ B) and (</a:t>
            </a:r>
            <a:r>
              <a:rPr lang="en-US" sz="2000" u="none" strike="noStrike" kern="0" spc="-30" dirty="0" err="1">
                <a:effectLst/>
                <a:uFill>
                  <a:solidFill>
                    <a:srgbClr val="000000"/>
                  </a:solidFill>
                </a:uFill>
                <a:latin typeface="Times New Roman" panose="02020603050405020304" pitchFamily="18" charset="0"/>
                <a:ea typeface="Times New Roman" panose="02020603050405020304" pitchFamily="18" charset="0"/>
              </a:rPr>
              <a:t>i</a:t>
            </a:r>
            <a:r>
              <a:rPr lang="en-US" sz="2000" u="none" strike="noStrike" kern="0" spc="-30" dirty="0">
                <a:effectLst/>
                <a:uFill>
                  <a:solidFill>
                    <a:srgbClr val="000000"/>
                  </a:solidFill>
                </a:uFill>
                <a:latin typeface="Times New Roman" panose="02020603050405020304" pitchFamily="18" charset="0"/>
                <a:ea typeface="Times New Roman" panose="02020603050405020304" pitchFamily="18" charset="0"/>
              </a:rPr>
              <a:t> &lt; 5), then H(0)</a:t>
            </a:r>
            <a:r>
              <a:rPr lang="en-US" sz="2000" u="none" strike="noStrike" kern="0" spc="-30" dirty="0" err="1">
                <a:effectLst/>
                <a:uFill>
                  <a:solidFill>
                    <a:srgbClr val="000000"/>
                  </a:solidFill>
                </a:uFill>
                <a:latin typeface="Times New Roman" panose="02020603050405020304" pitchFamily="18" charset="0"/>
                <a:ea typeface="Times New Roman" panose="02020603050405020304" pitchFamily="18" charset="0"/>
              </a:rPr>
              <a:t>i</a:t>
            </a:r>
            <a:r>
              <a:rPr lang="en-US" sz="2000" u="none" strike="noStrike" kern="0" spc="-30" dirty="0">
                <a:effectLst/>
                <a:uFill>
                  <a:solidFill>
                    <a:srgbClr val="000000"/>
                  </a:solidFill>
                </a:uFill>
                <a:latin typeface="Times New Roman" panose="02020603050405020304" pitchFamily="18" charset="0"/>
                <a:ea typeface="Times New Roman" panose="02020603050405020304" pitchFamily="18" charset="0"/>
              </a:rPr>
              <a:t> = ((H(0)</a:t>
            </a:r>
            <a:r>
              <a:rPr lang="en-US" sz="2000" u="none" strike="noStrike" kern="0" spc="-30" dirty="0" err="1">
                <a:effectLst/>
                <a:uFill>
                  <a:solidFill>
                    <a:srgbClr val="000000"/>
                  </a:solidFill>
                </a:uFill>
                <a:latin typeface="Times New Roman" panose="02020603050405020304" pitchFamily="18" charset="0"/>
                <a:ea typeface="Times New Roman" panose="02020603050405020304" pitchFamily="18" charset="0"/>
              </a:rPr>
              <a:t>i</a:t>
            </a:r>
            <a:r>
              <a:rPr lang="en-US" sz="2000" u="none" strike="noStrike" kern="0" spc="-30" dirty="0">
                <a:effectLst/>
                <a:uFill>
                  <a:solidFill>
                    <a:srgbClr val="000000"/>
                  </a:solidFill>
                </a:uFill>
                <a:latin typeface="Times New Roman" panose="02020603050405020304" pitchFamily="18" charset="0"/>
                <a:ea typeface="Times New Roman" panose="02020603050405020304" pitchFamily="18" charset="0"/>
              </a:rPr>
              <a:t> XOR m) + (m rotate right by A))</a:t>
            </a:r>
          </a:p>
          <a:p>
            <a:pPr marL="1811020" lvl="2" indent="-266065">
              <a:tabLst>
                <a:tab pos="439420" algn="l"/>
              </a:tabLst>
            </a:pPr>
            <a:r>
              <a:rPr lang="en-US" sz="2000" u="none" strike="noStrike" kern="0" spc="-30" dirty="0">
                <a:effectLst/>
                <a:uFill>
                  <a:solidFill>
                    <a:srgbClr val="000000"/>
                  </a:solidFill>
                </a:uFill>
                <a:latin typeface="Times New Roman" panose="02020603050405020304" pitchFamily="18" charset="0"/>
                <a:ea typeface="Times New Roman" panose="02020603050405020304" pitchFamily="18" charset="0"/>
              </a:rPr>
              <a:t> 	If (A ≥ B) and (</a:t>
            </a:r>
            <a:r>
              <a:rPr lang="en-US" sz="2000" u="none" strike="noStrike" kern="0" spc="-30" dirty="0" err="1">
                <a:effectLst/>
                <a:uFill>
                  <a:solidFill>
                    <a:srgbClr val="000000"/>
                  </a:solidFill>
                </a:uFill>
                <a:latin typeface="Times New Roman" panose="02020603050405020304" pitchFamily="18" charset="0"/>
                <a:ea typeface="Times New Roman" panose="02020603050405020304" pitchFamily="18" charset="0"/>
              </a:rPr>
              <a:t>i</a:t>
            </a:r>
            <a:r>
              <a:rPr lang="en-US" sz="2000" u="none" strike="noStrike" kern="0" spc="-30" dirty="0">
                <a:effectLst/>
                <a:uFill>
                  <a:solidFill>
                    <a:srgbClr val="000000"/>
                  </a:solidFill>
                </a:uFill>
                <a:latin typeface="Times New Roman" panose="02020603050405020304" pitchFamily="18" charset="0"/>
                <a:ea typeface="Times New Roman" panose="02020603050405020304" pitchFamily="18" charset="0"/>
              </a:rPr>
              <a:t> ≥ 5), then H(0)</a:t>
            </a:r>
            <a:r>
              <a:rPr lang="en-US" sz="2000" u="none" strike="noStrike" kern="0" spc="-30" dirty="0" err="1">
                <a:effectLst/>
                <a:uFill>
                  <a:solidFill>
                    <a:srgbClr val="000000"/>
                  </a:solidFill>
                </a:uFill>
                <a:latin typeface="Times New Roman" panose="02020603050405020304" pitchFamily="18" charset="0"/>
                <a:ea typeface="Times New Roman" panose="02020603050405020304" pitchFamily="18" charset="0"/>
              </a:rPr>
              <a:t>i</a:t>
            </a:r>
            <a:r>
              <a:rPr lang="en-US" sz="2000" u="none" strike="noStrike" kern="0" spc="-30" dirty="0">
                <a:effectLst/>
                <a:uFill>
                  <a:solidFill>
                    <a:srgbClr val="000000"/>
                  </a:solidFill>
                </a:uFill>
                <a:latin typeface="Times New Roman" panose="02020603050405020304" pitchFamily="18" charset="0"/>
                <a:ea typeface="Times New Roman" panose="02020603050405020304" pitchFamily="18" charset="0"/>
              </a:rPr>
              <a:t> = ((H(0)</a:t>
            </a:r>
            <a:r>
              <a:rPr lang="en-US" sz="2000" u="none" strike="noStrike" kern="0" spc="-30" dirty="0" err="1">
                <a:effectLst/>
                <a:uFill>
                  <a:solidFill>
                    <a:srgbClr val="000000"/>
                  </a:solidFill>
                </a:uFill>
                <a:latin typeface="Times New Roman" panose="02020603050405020304" pitchFamily="18" charset="0"/>
                <a:ea typeface="Times New Roman" panose="02020603050405020304" pitchFamily="18" charset="0"/>
              </a:rPr>
              <a:t>i</a:t>
            </a:r>
            <a:r>
              <a:rPr lang="en-US" sz="2000" u="none" strike="noStrike" kern="0" spc="-30" dirty="0">
                <a:effectLst/>
                <a:uFill>
                  <a:solidFill>
                    <a:srgbClr val="000000"/>
                  </a:solidFill>
                </a:uFill>
                <a:latin typeface="Times New Roman" panose="02020603050405020304" pitchFamily="18" charset="0"/>
                <a:ea typeface="Times New Roman" panose="02020603050405020304" pitchFamily="18" charset="0"/>
              </a:rPr>
              <a:t> + m) XOR (m rotate right by A))</a:t>
            </a:r>
          </a:p>
          <a:p>
            <a:pPr marL="1811020" lvl="2" indent="-266065">
              <a:tabLst>
                <a:tab pos="439420" algn="l"/>
              </a:tabLst>
            </a:pPr>
            <a:r>
              <a:rPr lang="en-US" sz="2000" u="none" strike="noStrike" kern="0" spc="-30" dirty="0">
                <a:effectLst/>
                <a:uFill>
                  <a:solidFill>
                    <a:srgbClr val="000000"/>
                  </a:solidFill>
                </a:uFill>
                <a:latin typeface="Times New Roman" panose="02020603050405020304" pitchFamily="18" charset="0"/>
                <a:ea typeface="Times New Roman" panose="02020603050405020304" pitchFamily="18" charset="0"/>
              </a:rPr>
              <a:t> 	If (A &lt; B) and (</a:t>
            </a:r>
            <a:r>
              <a:rPr lang="en-US" sz="2000" u="none" strike="noStrike" kern="0" spc="-30" dirty="0" err="1">
                <a:effectLst/>
                <a:uFill>
                  <a:solidFill>
                    <a:srgbClr val="000000"/>
                  </a:solidFill>
                </a:uFill>
                <a:latin typeface="Times New Roman" panose="02020603050405020304" pitchFamily="18" charset="0"/>
                <a:ea typeface="Times New Roman" panose="02020603050405020304" pitchFamily="18" charset="0"/>
              </a:rPr>
              <a:t>i</a:t>
            </a:r>
            <a:r>
              <a:rPr lang="en-US" sz="2000" u="none" strike="noStrike" kern="0" spc="-30" dirty="0">
                <a:effectLst/>
                <a:uFill>
                  <a:solidFill>
                    <a:srgbClr val="000000"/>
                  </a:solidFill>
                </a:uFill>
                <a:latin typeface="Times New Roman" panose="02020603050405020304" pitchFamily="18" charset="0"/>
                <a:ea typeface="Times New Roman" panose="02020603050405020304" pitchFamily="18" charset="0"/>
              </a:rPr>
              <a:t> &lt; 5), then H(0)</a:t>
            </a:r>
            <a:r>
              <a:rPr lang="en-US" sz="2000" u="none" strike="noStrike" kern="0" spc="-30" dirty="0" err="1">
                <a:effectLst/>
                <a:uFill>
                  <a:solidFill>
                    <a:srgbClr val="000000"/>
                  </a:solidFill>
                </a:uFill>
                <a:latin typeface="Times New Roman" panose="02020603050405020304" pitchFamily="18" charset="0"/>
                <a:ea typeface="Times New Roman" panose="02020603050405020304" pitchFamily="18" charset="0"/>
              </a:rPr>
              <a:t>i</a:t>
            </a:r>
            <a:r>
              <a:rPr lang="en-US" sz="2000" u="none" strike="noStrike" kern="0" spc="-30" dirty="0">
                <a:effectLst/>
                <a:uFill>
                  <a:solidFill>
                    <a:srgbClr val="000000"/>
                  </a:solidFill>
                </a:uFill>
                <a:latin typeface="Times New Roman" panose="02020603050405020304" pitchFamily="18" charset="0"/>
                <a:ea typeface="Times New Roman" panose="02020603050405020304" pitchFamily="18" charset="0"/>
              </a:rPr>
              <a:t> = ((H(0)</a:t>
            </a:r>
            <a:r>
              <a:rPr lang="en-US" sz="2000" u="none" strike="noStrike" kern="0" spc="-30" dirty="0" err="1">
                <a:effectLst/>
                <a:uFill>
                  <a:solidFill>
                    <a:srgbClr val="000000"/>
                  </a:solidFill>
                </a:uFill>
                <a:latin typeface="Times New Roman" panose="02020603050405020304" pitchFamily="18" charset="0"/>
                <a:ea typeface="Times New Roman" panose="02020603050405020304" pitchFamily="18" charset="0"/>
              </a:rPr>
              <a:t>i</a:t>
            </a:r>
            <a:r>
              <a:rPr lang="en-US" sz="2000" u="none" strike="noStrike" kern="0" spc="-30" dirty="0">
                <a:effectLst/>
                <a:uFill>
                  <a:solidFill>
                    <a:srgbClr val="000000"/>
                  </a:solidFill>
                </a:uFill>
                <a:latin typeface="Times New Roman" panose="02020603050405020304" pitchFamily="18" charset="0"/>
                <a:ea typeface="Times New Roman" panose="02020603050405020304" pitchFamily="18" charset="0"/>
              </a:rPr>
              <a:t> XOR m) + (m rotate right by B))</a:t>
            </a:r>
          </a:p>
          <a:p>
            <a:pPr marL="1811020" lvl="2" indent="-266065">
              <a:tabLst>
                <a:tab pos="439420" algn="l"/>
              </a:tabLst>
            </a:pPr>
            <a:r>
              <a:rPr lang="en-US" sz="2000" u="none" strike="noStrike" kern="0" spc="-30" dirty="0">
                <a:effectLst/>
                <a:uFill>
                  <a:solidFill>
                    <a:srgbClr val="000000"/>
                  </a:solidFill>
                </a:uFill>
                <a:latin typeface="Times New Roman" panose="02020603050405020304" pitchFamily="18" charset="0"/>
                <a:ea typeface="Times New Roman" panose="02020603050405020304" pitchFamily="18" charset="0"/>
              </a:rPr>
              <a:t> 	If (A &lt; B) and (</a:t>
            </a:r>
            <a:r>
              <a:rPr lang="en-US" sz="2000" u="none" strike="noStrike" kern="0" spc="-30" dirty="0" err="1">
                <a:effectLst/>
                <a:uFill>
                  <a:solidFill>
                    <a:srgbClr val="000000"/>
                  </a:solidFill>
                </a:uFill>
                <a:latin typeface="Times New Roman" panose="02020603050405020304" pitchFamily="18" charset="0"/>
                <a:ea typeface="Times New Roman" panose="02020603050405020304" pitchFamily="18" charset="0"/>
              </a:rPr>
              <a:t>i</a:t>
            </a:r>
            <a:r>
              <a:rPr lang="en-US" sz="2000" u="none" strike="noStrike" kern="0" spc="-30" dirty="0">
                <a:effectLst/>
                <a:uFill>
                  <a:solidFill>
                    <a:srgbClr val="000000"/>
                  </a:solidFill>
                </a:uFill>
                <a:latin typeface="Times New Roman" panose="02020603050405020304" pitchFamily="18" charset="0"/>
                <a:ea typeface="Times New Roman" panose="02020603050405020304" pitchFamily="18" charset="0"/>
              </a:rPr>
              <a:t> ≥ 5), then H(0)</a:t>
            </a:r>
            <a:r>
              <a:rPr lang="en-US" sz="2000" u="none" strike="noStrike" kern="0" spc="-30" dirty="0" err="1">
                <a:effectLst/>
                <a:uFill>
                  <a:solidFill>
                    <a:srgbClr val="000000"/>
                  </a:solidFill>
                </a:uFill>
                <a:latin typeface="Times New Roman" panose="02020603050405020304" pitchFamily="18" charset="0"/>
                <a:ea typeface="Times New Roman" panose="02020603050405020304" pitchFamily="18" charset="0"/>
              </a:rPr>
              <a:t>i</a:t>
            </a:r>
            <a:r>
              <a:rPr lang="en-US" sz="2000" u="none" strike="noStrike" kern="0" spc="-30" dirty="0">
                <a:effectLst/>
                <a:uFill>
                  <a:solidFill>
                    <a:srgbClr val="000000"/>
                  </a:solidFill>
                </a:uFill>
                <a:latin typeface="Times New Roman" panose="02020603050405020304" pitchFamily="18" charset="0"/>
                <a:ea typeface="Times New Roman" panose="02020603050405020304" pitchFamily="18" charset="0"/>
              </a:rPr>
              <a:t> = ((H(0)</a:t>
            </a:r>
            <a:r>
              <a:rPr lang="en-US" sz="2000" u="none" strike="noStrike" kern="0" spc="-30" dirty="0" err="1">
                <a:effectLst/>
                <a:uFill>
                  <a:solidFill>
                    <a:srgbClr val="000000"/>
                  </a:solidFill>
                </a:uFill>
                <a:latin typeface="Times New Roman" panose="02020603050405020304" pitchFamily="18" charset="0"/>
                <a:ea typeface="Times New Roman" panose="02020603050405020304" pitchFamily="18" charset="0"/>
              </a:rPr>
              <a:t>i</a:t>
            </a:r>
            <a:r>
              <a:rPr lang="en-US" sz="2000" u="none" strike="noStrike" kern="0" spc="-30" dirty="0">
                <a:effectLst/>
                <a:uFill>
                  <a:solidFill>
                    <a:srgbClr val="000000"/>
                  </a:solidFill>
                </a:uFill>
                <a:latin typeface="Times New Roman" panose="02020603050405020304" pitchFamily="18" charset="0"/>
                <a:ea typeface="Times New Roman" panose="02020603050405020304" pitchFamily="18" charset="0"/>
              </a:rPr>
              <a:t> + m) XOR (m rotate right by B))</a:t>
            </a:r>
          </a:p>
          <a:p>
            <a:pPr marL="896620" indent="-266065">
              <a:tabLst>
                <a:tab pos="439420" algn="l"/>
              </a:tabLst>
            </a:pPr>
            <a:endParaRPr lang="en-US" sz="2000" u="none" strike="noStrike" kern="0" spc="-30" dirty="0">
              <a:effectLst/>
              <a:uFill>
                <a:solidFill>
                  <a:srgbClr val="000000"/>
                </a:solidFill>
              </a:uFill>
              <a:latin typeface="Times New Roman" panose="02020603050405020304" pitchFamily="18" charset="0"/>
              <a:ea typeface="Times New Roman" panose="02020603050405020304" pitchFamily="18" charset="0"/>
            </a:endParaRPr>
          </a:p>
          <a:p>
            <a:pPr marL="630555">
              <a:tabLst>
                <a:tab pos="439420" algn="l"/>
              </a:tabLst>
            </a:pPr>
            <a:r>
              <a:rPr lang="en-US" sz="2000" u="none" strike="noStrike" kern="0" spc="-30" dirty="0">
                <a:effectLst/>
                <a:uFill>
                  <a:solidFill>
                    <a:srgbClr val="000000"/>
                  </a:solidFill>
                </a:uFill>
                <a:latin typeface="Times New Roman" panose="02020603050405020304" pitchFamily="18" charset="0"/>
                <a:ea typeface="Times New Roman" panose="02020603050405020304" pitchFamily="18" charset="0"/>
              </a:rPr>
              <a:t>3. Reduce the number of rounds in the main loop of the SHA algorithm to (r-16), i.e., for SHA-256, reduce to 48 rounds.</a:t>
            </a:r>
          </a:p>
          <a:p>
            <a:pPr marL="896620" indent="-266065">
              <a:tabLst>
                <a:tab pos="439420" algn="l"/>
              </a:tabLst>
            </a:pPr>
            <a:r>
              <a:rPr lang="en-US" sz="2000" u="none" strike="noStrike" kern="0" spc="-30" dirty="0">
                <a:effectLst/>
                <a:uFill>
                  <a:solidFill>
                    <a:srgbClr val="000000"/>
                  </a:solidFill>
                </a:uFill>
                <a:latin typeface="Times New Roman" panose="02020603050405020304" pitchFamily="18" charset="0"/>
                <a:ea typeface="Times New Roman" panose="02020603050405020304" pitchFamily="18" charset="0"/>
              </a:rPr>
              <a:t>4. Feed the updated hash values into the main loop of the SHA algorithm.</a:t>
            </a:r>
            <a:endParaRPr lang="en-IN" sz="2000" u="sng" kern="0" dirty="0">
              <a:effectLst/>
              <a:uFill>
                <a:solidFill>
                  <a:srgbClr val="000000"/>
                </a:solidFill>
              </a:uFill>
              <a:latin typeface="Times New Roman" panose="02020603050405020304" pitchFamily="18" charset="0"/>
              <a:ea typeface="Times New Roman" panose="02020603050405020304" pitchFamily="18" charset="0"/>
            </a:endParaRPr>
          </a:p>
        </p:txBody>
      </p:sp>
      <p:sp>
        <p:nvSpPr>
          <p:cNvPr id="2" name="TextBox 1">
            <a:extLst>
              <a:ext uri="{FF2B5EF4-FFF2-40B4-BE49-F238E27FC236}">
                <a16:creationId xmlns:a16="http://schemas.microsoft.com/office/drawing/2014/main" id="{F9870888-EAB5-F777-7B1C-26AD9A0797D7}"/>
              </a:ext>
            </a:extLst>
          </p:cNvPr>
          <p:cNvSpPr txBox="1"/>
          <p:nvPr/>
        </p:nvSpPr>
        <p:spPr>
          <a:xfrm>
            <a:off x="4160044" y="342900"/>
            <a:ext cx="3871912" cy="584775"/>
          </a:xfrm>
          <a:prstGeom prst="rect">
            <a:avLst/>
          </a:prstGeom>
          <a:noFill/>
        </p:spPr>
        <p:txBody>
          <a:bodyPr wrap="square" rtlCol="0">
            <a:spAutoFit/>
          </a:bodyPr>
          <a:lstStyle/>
          <a:p>
            <a:pPr algn="ctr"/>
            <a:r>
              <a:rPr lang="en-US" sz="3200" b="1" u="sng" kern="0" spc="-30" dirty="0">
                <a:effectLst/>
                <a:uFill>
                  <a:solidFill>
                    <a:srgbClr val="000000"/>
                  </a:solidFill>
                </a:uFill>
                <a:latin typeface="Times New Roman" panose="02020603050405020304" pitchFamily="18" charset="0"/>
                <a:ea typeface="Times New Roman" panose="02020603050405020304" pitchFamily="18" charset="0"/>
              </a:rPr>
              <a:t>Proposed Algorithm</a:t>
            </a:r>
          </a:p>
        </p:txBody>
      </p:sp>
    </p:spTree>
    <p:extLst>
      <p:ext uri="{BB962C8B-B14F-4D97-AF65-F5344CB8AC3E}">
        <p14:creationId xmlns:p14="http://schemas.microsoft.com/office/powerpoint/2010/main" val="1097375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3D14F7-29FC-3CC9-D930-33996BC7EF6F}"/>
              </a:ext>
            </a:extLst>
          </p:cNvPr>
          <p:cNvSpPr txBox="1"/>
          <p:nvPr/>
        </p:nvSpPr>
        <p:spPr>
          <a:xfrm>
            <a:off x="114300" y="485775"/>
            <a:ext cx="11963399" cy="584775"/>
          </a:xfrm>
          <a:prstGeom prst="rect">
            <a:avLst/>
          </a:prstGeom>
          <a:noFill/>
        </p:spPr>
        <p:txBody>
          <a:bodyPr wrap="square" rtlCol="0">
            <a:spAutoFit/>
          </a:bodyPr>
          <a:lstStyle/>
          <a:p>
            <a:pPr algn="ctr"/>
            <a:r>
              <a:rPr lang="en-US" sz="3200" b="1" u="sng" spc="0" dirty="0">
                <a:effectLst/>
                <a:uFill>
                  <a:solidFill>
                    <a:srgbClr val="000000"/>
                  </a:solidFill>
                </a:uFill>
                <a:latin typeface="Times New Roman" panose="02020603050405020304" pitchFamily="18" charset="0"/>
                <a:ea typeface="Times New Roman" panose="02020603050405020304" pitchFamily="18" charset="0"/>
              </a:rPr>
              <a:t>A</a:t>
            </a:r>
            <a:r>
              <a:rPr lang="en-US" sz="3200" b="1" u="sng" spc="-10" dirty="0">
                <a:effectLst/>
                <a:uFill>
                  <a:solidFill>
                    <a:srgbClr val="000000"/>
                  </a:solidFill>
                </a:uFill>
                <a:latin typeface="Times New Roman" panose="02020603050405020304" pitchFamily="18" charset="0"/>
                <a:ea typeface="Times New Roman" panose="02020603050405020304" pitchFamily="18" charset="0"/>
              </a:rPr>
              <a:t> </a:t>
            </a:r>
            <a:r>
              <a:rPr lang="en-US" sz="3200" b="1" u="sng" spc="0" dirty="0">
                <a:effectLst/>
                <a:uFill>
                  <a:solidFill>
                    <a:srgbClr val="000000"/>
                  </a:solidFill>
                </a:uFill>
                <a:latin typeface="Times New Roman" panose="02020603050405020304" pitchFamily="18" charset="0"/>
                <a:ea typeface="Times New Roman" panose="02020603050405020304" pitchFamily="18" charset="0"/>
              </a:rPr>
              <a:t>Comparative</a:t>
            </a:r>
            <a:r>
              <a:rPr lang="en-US" sz="3200" b="1" u="sng" spc="-30" dirty="0">
                <a:effectLst/>
                <a:uFill>
                  <a:solidFill>
                    <a:srgbClr val="000000"/>
                  </a:solidFill>
                </a:uFill>
                <a:latin typeface="Times New Roman" panose="02020603050405020304" pitchFamily="18" charset="0"/>
                <a:ea typeface="Times New Roman" panose="02020603050405020304" pitchFamily="18" charset="0"/>
              </a:rPr>
              <a:t> </a:t>
            </a:r>
            <a:r>
              <a:rPr lang="en-US" sz="3200" b="1" u="sng" spc="0" dirty="0">
                <a:effectLst/>
                <a:uFill>
                  <a:solidFill>
                    <a:srgbClr val="000000"/>
                  </a:solidFill>
                </a:uFill>
                <a:latin typeface="Times New Roman" panose="02020603050405020304" pitchFamily="18" charset="0"/>
                <a:ea typeface="Times New Roman" panose="02020603050405020304" pitchFamily="18" charset="0"/>
              </a:rPr>
              <a:t>Analysis</a:t>
            </a:r>
            <a:r>
              <a:rPr lang="en-US" sz="3200" b="1" u="sng" spc="-10" dirty="0">
                <a:effectLst/>
                <a:uFill>
                  <a:solidFill>
                    <a:srgbClr val="000000"/>
                  </a:solidFill>
                </a:uFill>
                <a:latin typeface="Times New Roman" panose="02020603050405020304" pitchFamily="18" charset="0"/>
                <a:ea typeface="Times New Roman" panose="02020603050405020304" pitchFamily="18" charset="0"/>
              </a:rPr>
              <a:t> </a:t>
            </a:r>
            <a:r>
              <a:rPr lang="en-US" sz="3200" b="1" u="sng" spc="0" dirty="0">
                <a:effectLst/>
                <a:uFill>
                  <a:solidFill>
                    <a:srgbClr val="000000"/>
                  </a:solidFill>
                </a:uFill>
                <a:latin typeface="Times New Roman" panose="02020603050405020304" pitchFamily="18" charset="0"/>
                <a:ea typeface="Times New Roman" panose="02020603050405020304" pitchFamily="18" charset="0"/>
              </a:rPr>
              <a:t>of</a:t>
            </a:r>
            <a:r>
              <a:rPr lang="en-US" sz="3200" b="1" u="sng" spc="-30" dirty="0">
                <a:effectLst/>
                <a:uFill>
                  <a:solidFill>
                    <a:srgbClr val="000000"/>
                  </a:solidFill>
                </a:uFill>
                <a:latin typeface="Times New Roman" panose="02020603050405020304" pitchFamily="18" charset="0"/>
                <a:ea typeface="Times New Roman" panose="02020603050405020304" pitchFamily="18" charset="0"/>
              </a:rPr>
              <a:t> </a:t>
            </a:r>
            <a:r>
              <a:rPr lang="en-US" sz="3200" b="1" u="sng" spc="0" dirty="0">
                <a:effectLst/>
                <a:uFill>
                  <a:solidFill>
                    <a:srgbClr val="000000"/>
                  </a:solidFill>
                </a:uFill>
                <a:latin typeface="Times New Roman" panose="02020603050405020304" pitchFamily="18" charset="0"/>
                <a:ea typeface="Times New Roman" panose="02020603050405020304" pitchFamily="18" charset="0"/>
              </a:rPr>
              <a:t>Original SHA</a:t>
            </a:r>
            <a:r>
              <a:rPr lang="en-US" sz="3200" b="1" u="sng" spc="-10" dirty="0">
                <a:effectLst/>
                <a:uFill>
                  <a:solidFill>
                    <a:srgbClr val="000000"/>
                  </a:solidFill>
                </a:uFill>
                <a:latin typeface="Times New Roman" panose="02020603050405020304" pitchFamily="18" charset="0"/>
                <a:ea typeface="Times New Roman" panose="02020603050405020304" pitchFamily="18" charset="0"/>
              </a:rPr>
              <a:t>-</a:t>
            </a:r>
            <a:r>
              <a:rPr lang="en-US" sz="3200" b="1" u="sng" spc="0" dirty="0">
                <a:effectLst/>
                <a:uFill>
                  <a:solidFill>
                    <a:srgbClr val="000000"/>
                  </a:solidFill>
                </a:uFill>
                <a:latin typeface="Times New Roman" panose="02020603050405020304" pitchFamily="18" charset="0"/>
                <a:ea typeface="Times New Roman" panose="02020603050405020304" pitchFamily="18" charset="0"/>
              </a:rPr>
              <a:t>256</a:t>
            </a:r>
            <a:r>
              <a:rPr lang="en-US" sz="3200" b="1" u="sng" spc="-10" dirty="0">
                <a:effectLst/>
                <a:uFill>
                  <a:solidFill>
                    <a:srgbClr val="000000"/>
                  </a:solidFill>
                </a:uFill>
                <a:latin typeface="Times New Roman" panose="02020603050405020304" pitchFamily="18" charset="0"/>
                <a:ea typeface="Times New Roman" panose="02020603050405020304" pitchFamily="18" charset="0"/>
              </a:rPr>
              <a:t> </a:t>
            </a:r>
            <a:r>
              <a:rPr lang="en-US" sz="3200" b="1" u="sng" spc="0" dirty="0">
                <a:effectLst/>
                <a:uFill>
                  <a:solidFill>
                    <a:srgbClr val="000000"/>
                  </a:solidFill>
                </a:uFill>
                <a:latin typeface="Times New Roman" panose="02020603050405020304" pitchFamily="18" charset="0"/>
                <a:ea typeface="Times New Roman" panose="02020603050405020304" pitchFamily="18" charset="0"/>
              </a:rPr>
              <a:t>&amp;</a:t>
            </a:r>
            <a:r>
              <a:rPr lang="en-US" sz="3200" b="1" u="sng" spc="-15" dirty="0">
                <a:effectLst/>
                <a:uFill>
                  <a:solidFill>
                    <a:srgbClr val="000000"/>
                  </a:solidFill>
                </a:uFill>
                <a:latin typeface="Times New Roman" panose="02020603050405020304" pitchFamily="18" charset="0"/>
                <a:ea typeface="Times New Roman" panose="02020603050405020304" pitchFamily="18" charset="0"/>
              </a:rPr>
              <a:t> </a:t>
            </a:r>
            <a:r>
              <a:rPr lang="en-US" sz="3200" b="1" u="sng" spc="0" dirty="0">
                <a:effectLst/>
                <a:uFill>
                  <a:solidFill>
                    <a:srgbClr val="000000"/>
                  </a:solidFill>
                </a:uFill>
                <a:latin typeface="Times New Roman" panose="02020603050405020304" pitchFamily="18" charset="0"/>
                <a:ea typeface="Times New Roman" panose="02020603050405020304" pitchFamily="18" charset="0"/>
              </a:rPr>
              <a:t>Dynamic</a:t>
            </a:r>
            <a:r>
              <a:rPr lang="en-US" sz="3200" b="1" u="sng" spc="-15" dirty="0">
                <a:effectLst/>
                <a:uFill>
                  <a:solidFill>
                    <a:srgbClr val="000000"/>
                  </a:solidFill>
                </a:uFill>
                <a:latin typeface="Times New Roman" panose="02020603050405020304" pitchFamily="18" charset="0"/>
                <a:ea typeface="Times New Roman" panose="02020603050405020304" pitchFamily="18" charset="0"/>
              </a:rPr>
              <a:t> </a:t>
            </a:r>
            <a:r>
              <a:rPr lang="en-US" sz="3200" b="1" u="sng" spc="0" dirty="0">
                <a:effectLst/>
                <a:uFill>
                  <a:solidFill>
                    <a:srgbClr val="000000"/>
                  </a:solidFill>
                </a:uFill>
                <a:latin typeface="Times New Roman" panose="02020603050405020304" pitchFamily="18" charset="0"/>
                <a:ea typeface="Times New Roman" panose="02020603050405020304" pitchFamily="18" charset="0"/>
              </a:rPr>
              <a:t>SHA-256</a:t>
            </a:r>
            <a:endParaRPr lang="en-IN" sz="3200" b="1" u="sng" spc="0" dirty="0">
              <a:effectLst/>
              <a:uFill>
                <a:solidFill>
                  <a:srgbClr val="000000"/>
                </a:solidFill>
              </a:uFill>
              <a:latin typeface="Times New Roman" panose="02020603050405020304" pitchFamily="18" charset="0"/>
              <a:ea typeface="Times New Roman" panose="02020603050405020304" pitchFamily="18" charset="0"/>
            </a:endParaRPr>
          </a:p>
        </p:txBody>
      </p:sp>
      <p:graphicFrame>
        <p:nvGraphicFramePr>
          <p:cNvPr id="7" name="Table 6">
            <a:extLst>
              <a:ext uri="{FF2B5EF4-FFF2-40B4-BE49-F238E27FC236}">
                <a16:creationId xmlns:a16="http://schemas.microsoft.com/office/drawing/2014/main" id="{D3F31F1F-95C3-9B48-DDCC-B59E55ECC538}"/>
              </a:ext>
            </a:extLst>
          </p:cNvPr>
          <p:cNvGraphicFramePr>
            <a:graphicFrameLocks noGrp="1"/>
          </p:cNvGraphicFramePr>
          <p:nvPr>
            <p:extLst>
              <p:ext uri="{D42A27DB-BD31-4B8C-83A1-F6EECF244321}">
                <p14:modId xmlns:p14="http://schemas.microsoft.com/office/powerpoint/2010/main" val="1091380557"/>
              </p:ext>
            </p:extLst>
          </p:nvPr>
        </p:nvGraphicFramePr>
        <p:xfrm>
          <a:off x="1223962" y="1728786"/>
          <a:ext cx="9744075" cy="3839530"/>
        </p:xfrm>
        <a:graphic>
          <a:graphicData uri="http://schemas.openxmlformats.org/drawingml/2006/table">
            <a:tbl>
              <a:tblPr firstRow="1" bandRow="1">
                <a:tableStyleId>{5C22544A-7EE6-4342-B048-85BDC9FD1C3A}</a:tableStyleId>
              </a:tblPr>
              <a:tblGrid>
                <a:gridCol w="3248025">
                  <a:extLst>
                    <a:ext uri="{9D8B030D-6E8A-4147-A177-3AD203B41FA5}">
                      <a16:colId xmlns:a16="http://schemas.microsoft.com/office/drawing/2014/main" val="3488770694"/>
                    </a:ext>
                  </a:extLst>
                </a:gridCol>
                <a:gridCol w="3248025">
                  <a:extLst>
                    <a:ext uri="{9D8B030D-6E8A-4147-A177-3AD203B41FA5}">
                      <a16:colId xmlns:a16="http://schemas.microsoft.com/office/drawing/2014/main" val="2722990891"/>
                    </a:ext>
                  </a:extLst>
                </a:gridCol>
                <a:gridCol w="3248025">
                  <a:extLst>
                    <a:ext uri="{9D8B030D-6E8A-4147-A177-3AD203B41FA5}">
                      <a16:colId xmlns:a16="http://schemas.microsoft.com/office/drawing/2014/main" val="116302079"/>
                    </a:ext>
                  </a:extLst>
                </a:gridCol>
              </a:tblGrid>
              <a:tr h="566738">
                <a:tc>
                  <a:txBody>
                    <a:bodyPr/>
                    <a:lstStyle/>
                    <a:p>
                      <a:pPr algn="ctr"/>
                      <a:r>
                        <a:rPr lang="en-US" sz="2000" u="sng" dirty="0">
                          <a:latin typeface="Times New Roman" panose="02020603050405020304" pitchFamily="18" charset="0"/>
                          <a:cs typeface="Times New Roman" panose="02020603050405020304" pitchFamily="18" charset="0"/>
                        </a:rPr>
                        <a:t>Parameter</a:t>
                      </a:r>
                      <a:endParaRPr lang="en-IN" sz="2000" u="sng" dirty="0">
                        <a:latin typeface="Times New Roman" panose="02020603050405020304" pitchFamily="18" charset="0"/>
                        <a:cs typeface="Times New Roman" panose="02020603050405020304" pitchFamily="18" charset="0"/>
                      </a:endParaRPr>
                    </a:p>
                  </a:txBody>
                  <a:tcPr/>
                </a:tc>
                <a:tc>
                  <a:txBody>
                    <a:bodyPr/>
                    <a:lstStyle/>
                    <a:p>
                      <a:pPr algn="ctr"/>
                      <a:r>
                        <a:rPr lang="en-US" sz="2000" u="sng" dirty="0">
                          <a:latin typeface="Times New Roman" panose="02020603050405020304" pitchFamily="18" charset="0"/>
                          <a:cs typeface="Times New Roman" panose="02020603050405020304" pitchFamily="18" charset="0"/>
                        </a:rPr>
                        <a:t>Original SHA-256</a:t>
                      </a:r>
                      <a:endParaRPr lang="en-IN" sz="2000" u="sng" dirty="0">
                        <a:latin typeface="Times New Roman" panose="02020603050405020304" pitchFamily="18" charset="0"/>
                        <a:cs typeface="Times New Roman" panose="02020603050405020304" pitchFamily="18" charset="0"/>
                      </a:endParaRPr>
                    </a:p>
                  </a:txBody>
                  <a:tcPr/>
                </a:tc>
                <a:tc>
                  <a:txBody>
                    <a:bodyPr/>
                    <a:lstStyle/>
                    <a:p>
                      <a:pPr algn="ctr"/>
                      <a:r>
                        <a:rPr lang="en-US" sz="2000" u="sng" dirty="0">
                          <a:latin typeface="Times New Roman" panose="02020603050405020304" pitchFamily="18" charset="0"/>
                          <a:cs typeface="Times New Roman" panose="02020603050405020304" pitchFamily="18" charset="0"/>
                        </a:rPr>
                        <a:t>Dynamic SHA-256</a:t>
                      </a:r>
                      <a:endParaRPr lang="en-IN" sz="2000" u="sng"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48129818"/>
                  </a:ext>
                </a:extLst>
              </a:tr>
              <a:tr h="566738">
                <a:tc>
                  <a:txBody>
                    <a:bodyPr/>
                    <a:lstStyle/>
                    <a:p>
                      <a:pPr algn="ctr"/>
                      <a:r>
                        <a:rPr lang="en-US" sz="2000" dirty="0">
                          <a:latin typeface="Times New Roman" panose="02020603050405020304" pitchFamily="18" charset="0"/>
                          <a:cs typeface="Times New Roman" panose="02020603050405020304" pitchFamily="18" charset="0"/>
                        </a:rPr>
                        <a:t>Time Complexity</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O(n)</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O(n)</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94755318"/>
                  </a:ext>
                </a:extLst>
              </a:tr>
              <a:tr h="566738">
                <a:tc>
                  <a:txBody>
                    <a:bodyPr/>
                    <a:lstStyle/>
                    <a:p>
                      <a:pPr algn="ctr"/>
                      <a:r>
                        <a:rPr lang="en-US" sz="2000" dirty="0">
                          <a:latin typeface="Times New Roman" panose="02020603050405020304" pitchFamily="18" charset="0"/>
                          <a:cs typeface="Times New Roman" panose="02020603050405020304" pitchFamily="18" charset="0"/>
                        </a:rPr>
                        <a:t>Garbage Values</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0</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kern="1200" dirty="0">
                          <a:solidFill>
                            <a:schemeClr val="dk1"/>
                          </a:solidFill>
                          <a:effectLst/>
                          <a:latin typeface="Times New Roman" panose="02020603050405020304" pitchFamily="18" charset="0"/>
                          <a:ea typeface="+mn-ea"/>
                          <a:cs typeface="Times New Roman" panose="02020603050405020304" pitchFamily="18" charset="0"/>
                        </a:rPr>
                        <a:t>384</a:t>
                      </a:r>
                      <a:endParaRPr lang="en-IN" sz="2000" kern="1200" dirty="0">
                        <a:solidFill>
                          <a:schemeClr val="dk1"/>
                        </a:solidFill>
                        <a:effectLst/>
                        <a:latin typeface="Times New Roman" panose="02020603050405020304" pitchFamily="18" charset="0"/>
                        <a:ea typeface="+mn-ea"/>
                        <a:cs typeface="Times New Roman" panose="02020603050405020304" pitchFamily="18" charset="0"/>
                      </a:endParaRPr>
                    </a:p>
                    <a:p>
                      <a:pPr algn="ctr"/>
                      <a:r>
                        <a:rPr lang="en-US" sz="2000" kern="1200" dirty="0">
                          <a:solidFill>
                            <a:schemeClr val="dk1"/>
                          </a:solidFill>
                          <a:effectLst/>
                          <a:latin typeface="Times New Roman" panose="02020603050405020304" pitchFamily="18" charset="0"/>
                          <a:ea typeface="+mn-ea"/>
                          <a:cs typeface="Times New Roman" panose="02020603050405020304" pitchFamily="18" charset="0"/>
                        </a:rPr>
                        <a:t>(Modifying initial hash- 256 + Word expansion- 128</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42646297"/>
                  </a:ext>
                </a:extLst>
              </a:tr>
              <a:tr h="566738">
                <a:tc>
                  <a:txBody>
                    <a:bodyPr/>
                    <a:lstStyle/>
                    <a:p>
                      <a:pPr algn="ctr"/>
                      <a:r>
                        <a:rPr lang="en-US" sz="2000" kern="1200" dirty="0">
                          <a:solidFill>
                            <a:schemeClr val="dk1"/>
                          </a:solidFill>
                          <a:effectLst/>
                          <a:latin typeface="Times New Roman" panose="02020603050405020304" pitchFamily="18" charset="0"/>
                          <a:ea typeface="+mn-ea"/>
                          <a:cs typeface="Times New Roman" panose="02020603050405020304" pitchFamily="18" charset="0"/>
                        </a:rPr>
                        <a:t>Gate Count</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104</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96</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50325598"/>
                  </a:ext>
                </a:extLst>
              </a:tr>
              <a:tr h="566738">
                <a:tc>
                  <a:txBody>
                    <a:bodyPr/>
                    <a:lstStyle/>
                    <a:p>
                      <a:pPr algn="ctr"/>
                      <a:r>
                        <a:rPr lang="en-US" sz="2000" kern="1200" dirty="0">
                          <a:solidFill>
                            <a:schemeClr val="dk1"/>
                          </a:solidFill>
                          <a:effectLst/>
                          <a:latin typeface="Times New Roman" panose="02020603050405020304" pitchFamily="18" charset="0"/>
                          <a:ea typeface="+mn-ea"/>
                          <a:cs typeface="Times New Roman" panose="02020603050405020304" pitchFamily="18" charset="0"/>
                        </a:rPr>
                        <a:t>Space Complexity</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O(1)</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O(1)</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02602781"/>
                  </a:ext>
                </a:extLst>
              </a:tr>
              <a:tr h="566738">
                <a:tc>
                  <a:txBody>
                    <a:bodyPr/>
                    <a:lstStyle/>
                    <a:p>
                      <a:pPr algn="ctr"/>
                      <a:r>
                        <a:rPr lang="en-US" sz="2000" dirty="0">
                          <a:latin typeface="Times New Roman" panose="02020603050405020304" pitchFamily="18" charset="0"/>
                          <a:cs typeface="Times New Roman" panose="02020603050405020304" pitchFamily="18" charset="0"/>
                        </a:rPr>
                        <a:t>Round</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64</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48</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79340544"/>
                  </a:ext>
                </a:extLst>
              </a:tr>
            </a:tbl>
          </a:graphicData>
        </a:graphic>
      </p:graphicFrame>
    </p:spTree>
    <p:extLst>
      <p:ext uri="{BB962C8B-B14F-4D97-AF65-F5344CB8AC3E}">
        <p14:creationId xmlns:p14="http://schemas.microsoft.com/office/powerpoint/2010/main" val="3978890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EEFF88-F3A8-3A0E-2554-DF1A6FCE161A}"/>
              </a:ext>
            </a:extLst>
          </p:cNvPr>
          <p:cNvSpPr txBox="1"/>
          <p:nvPr/>
        </p:nvSpPr>
        <p:spPr>
          <a:xfrm>
            <a:off x="4431506" y="371475"/>
            <a:ext cx="3328988" cy="584775"/>
          </a:xfrm>
          <a:prstGeom prst="rect">
            <a:avLst/>
          </a:prstGeom>
          <a:noFill/>
        </p:spPr>
        <p:txBody>
          <a:bodyPr wrap="square" rtlCol="0">
            <a:spAutoFit/>
          </a:bodyPr>
          <a:lstStyle/>
          <a:p>
            <a:pPr algn="ctr"/>
            <a:r>
              <a:rPr lang="en-US" sz="3200" b="1" u="sng" spc="-10" dirty="0">
                <a:effectLst/>
                <a:uFill>
                  <a:solidFill>
                    <a:srgbClr val="000000"/>
                  </a:solidFill>
                </a:uFill>
                <a:latin typeface="Times New Roman" panose="02020603050405020304" pitchFamily="18" charset="0"/>
                <a:ea typeface="Times New Roman" panose="02020603050405020304" pitchFamily="18" charset="0"/>
              </a:rPr>
              <a:t>CONCLUSION</a:t>
            </a:r>
            <a:endParaRPr lang="en-IN" sz="3200" b="1" u="sng" dirty="0">
              <a:effectLst/>
              <a:uFill>
                <a:solidFill>
                  <a:srgbClr val="000000"/>
                </a:solidFill>
              </a:uFill>
              <a:latin typeface="Times New Roman" panose="02020603050405020304" pitchFamily="18" charset="0"/>
              <a:ea typeface="Times New Roman" panose="02020603050405020304" pitchFamily="18" charset="0"/>
            </a:endParaRPr>
          </a:p>
        </p:txBody>
      </p:sp>
      <p:sp>
        <p:nvSpPr>
          <p:cNvPr id="3" name="TextBox 2">
            <a:extLst>
              <a:ext uri="{FF2B5EF4-FFF2-40B4-BE49-F238E27FC236}">
                <a16:creationId xmlns:a16="http://schemas.microsoft.com/office/drawing/2014/main" id="{D38B8F32-14CE-36CF-9209-9970684B9A2C}"/>
              </a:ext>
            </a:extLst>
          </p:cNvPr>
          <p:cNvSpPr txBox="1"/>
          <p:nvPr/>
        </p:nvSpPr>
        <p:spPr>
          <a:xfrm>
            <a:off x="531018" y="1536174"/>
            <a:ext cx="11129963" cy="3785652"/>
          </a:xfrm>
          <a:prstGeom prst="rect">
            <a:avLst/>
          </a:prstGeom>
          <a:noFill/>
        </p:spPr>
        <p:txBody>
          <a:bodyPr wrap="square" rtlCol="0">
            <a:spAutoFit/>
          </a:bodyPr>
          <a:lstStyle/>
          <a:p>
            <a:pPr algn="just"/>
            <a:r>
              <a:rPr lang="en-US" sz="2000" dirty="0">
                <a:effectLst/>
                <a:latin typeface="Times New Roman" panose="02020603050405020304" pitchFamily="18" charset="0"/>
                <a:ea typeface="Times New Roman" panose="02020603050405020304" pitchFamily="18" charset="0"/>
              </a:rPr>
              <a:t>As the concept of a mechanical quantum computer was proposed theoretically in the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’80s and the mid-’90s two algorithms were coined which showed devastating effects of</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its calculation capacity that cripple the cryptographic world with Shor’s and Grover’s</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algorithms. After such algorithms were introduced the researchers tried to make the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existing cryptographic models quantum resistant. The classical RSA, DES, and AES</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failed to protect but the modification of AES 128 bit to AES 256 bit which becomes</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quantum resistant. After that, the researches</a:t>
            </a:r>
            <a:r>
              <a:rPr lang="en-US" sz="2000" spc="35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moved along the asymmetric algorithm</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that leads to the development of Lattice-based systems. This thesis explains in detail the</a:t>
            </a:r>
            <a:r>
              <a:rPr lang="en-US" sz="2000" spc="-3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devastating impact of Shor’s and Grover and explains how it works. This paper also</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focuses on the quantum-safe symmetric algorithm such as 256 bit in details and it tries</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to differentiate quantum symmetric algorithms from asymmetric algorithms which have</a:t>
            </a:r>
            <a:r>
              <a:rPr lang="en-US" sz="2000" spc="-3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led to a detailed review of latticed based algorithms. This paper can help upcoming</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researchers to understand the differences and perform better in their respective research</a:t>
            </a:r>
            <a:r>
              <a:rPr lang="en-US" sz="2000" spc="-3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fields. Attack analysis of the proposed Hash Function is left for the future work.</a:t>
            </a: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30306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D2CC8F-896E-51BE-C227-931D486F8F99}"/>
              </a:ext>
            </a:extLst>
          </p:cNvPr>
          <p:cNvSpPr txBox="1"/>
          <p:nvPr/>
        </p:nvSpPr>
        <p:spPr>
          <a:xfrm>
            <a:off x="4474368" y="357187"/>
            <a:ext cx="3243263" cy="584775"/>
          </a:xfrm>
          <a:prstGeom prst="rect">
            <a:avLst/>
          </a:prstGeom>
          <a:noFill/>
        </p:spPr>
        <p:txBody>
          <a:bodyPr wrap="square" rtlCol="0">
            <a:spAutoFit/>
          </a:bodyPr>
          <a:lstStyle/>
          <a:p>
            <a:pPr algn="ctr"/>
            <a:r>
              <a:rPr lang="en-US" sz="3200" b="1" u="sng" spc="-10" dirty="0">
                <a:effectLst/>
                <a:uFill>
                  <a:solidFill>
                    <a:srgbClr val="000000"/>
                  </a:solidFill>
                </a:uFill>
                <a:latin typeface="Times New Roman" panose="02020603050405020304" pitchFamily="18" charset="0"/>
                <a:ea typeface="Times New Roman" panose="02020603050405020304" pitchFamily="18" charset="0"/>
              </a:rPr>
              <a:t>REFERENCES</a:t>
            </a:r>
            <a:endParaRPr lang="en-IN" sz="3200" b="1" u="sng" dirty="0">
              <a:effectLst/>
              <a:uFill>
                <a:solidFill>
                  <a:srgbClr val="000000"/>
                </a:solidFill>
              </a:uFill>
              <a:latin typeface="Times New Roman" panose="02020603050405020304" pitchFamily="18" charset="0"/>
              <a:ea typeface="Times New Roman" panose="02020603050405020304" pitchFamily="18" charset="0"/>
            </a:endParaRPr>
          </a:p>
        </p:txBody>
      </p:sp>
      <p:sp>
        <p:nvSpPr>
          <p:cNvPr id="3" name="TextBox 2">
            <a:extLst>
              <a:ext uri="{FF2B5EF4-FFF2-40B4-BE49-F238E27FC236}">
                <a16:creationId xmlns:a16="http://schemas.microsoft.com/office/drawing/2014/main" id="{77089D26-2BE6-0DFB-F495-977746794869}"/>
              </a:ext>
            </a:extLst>
          </p:cNvPr>
          <p:cNvSpPr txBox="1"/>
          <p:nvPr/>
        </p:nvSpPr>
        <p:spPr>
          <a:xfrm>
            <a:off x="481011" y="1385888"/>
            <a:ext cx="11229975" cy="4760278"/>
          </a:xfrm>
          <a:prstGeom prst="rect">
            <a:avLst/>
          </a:prstGeom>
          <a:noFill/>
        </p:spPr>
        <p:txBody>
          <a:bodyPr wrap="square" rtlCol="0">
            <a:spAutoFit/>
          </a:bodyPr>
          <a:lstStyle/>
          <a:p>
            <a:pPr marL="457200" marR="324485" algn="just">
              <a:spcBef>
                <a:spcPts val="1315"/>
              </a:spcBef>
              <a:spcAft>
                <a:spcPts val="0"/>
              </a:spcAft>
              <a:tabLst>
                <a:tab pos="673100" algn="l"/>
              </a:tabLst>
            </a:pPr>
            <a:r>
              <a:rPr lang="en-US" sz="2000" dirty="0">
                <a:effectLst/>
                <a:latin typeface="Times New Roman" panose="02020603050405020304" pitchFamily="18" charset="0"/>
                <a:ea typeface="Times New Roman" panose="02020603050405020304" pitchFamily="18" charset="0"/>
              </a:rPr>
              <a:t>1. A. </a:t>
            </a:r>
            <a:r>
              <a:rPr lang="en-US" sz="2000" dirty="0" err="1">
                <a:effectLst/>
                <a:latin typeface="Times New Roman" panose="02020603050405020304" pitchFamily="18" charset="0"/>
                <a:ea typeface="Times New Roman" panose="02020603050405020304" pitchFamily="18" charset="0"/>
              </a:rPr>
              <a:t>Barenco</a:t>
            </a:r>
            <a:r>
              <a:rPr lang="en-US" sz="2000" dirty="0">
                <a:effectLst/>
                <a:latin typeface="Times New Roman" panose="02020603050405020304" pitchFamily="18" charset="0"/>
                <a:ea typeface="Times New Roman" panose="02020603050405020304" pitchFamily="18" charset="0"/>
              </a:rPr>
              <a:t> et al., “Elementary gates for quantum computation” Phys. Review, vol - A52, 3457. 1995.</a:t>
            </a:r>
            <a:endParaRPr lang="en-IN" sz="2000" dirty="0">
              <a:effectLst/>
              <a:latin typeface="Times New Roman" panose="02020603050405020304" pitchFamily="18" charset="0"/>
              <a:ea typeface="Times New Roman" panose="02020603050405020304" pitchFamily="18" charset="0"/>
            </a:endParaRPr>
          </a:p>
          <a:p>
            <a:pPr marL="457200" marR="324485" algn="just">
              <a:spcBef>
                <a:spcPts val="1315"/>
              </a:spcBef>
              <a:spcAft>
                <a:spcPts val="0"/>
              </a:spcAft>
              <a:tabLst>
                <a:tab pos="673100" algn="l"/>
              </a:tabLst>
            </a:pPr>
            <a:r>
              <a:rPr lang="en-US" sz="2000" dirty="0">
                <a:effectLst/>
                <a:latin typeface="Times New Roman" panose="02020603050405020304" pitchFamily="18" charset="0"/>
                <a:ea typeface="Times New Roman" panose="02020603050405020304" pitchFamily="18" charset="0"/>
              </a:rPr>
              <a:t>2. A. G. Aruna et al, “A Study on Reversible Logic Gates of Quantum Computing”, (IJCSIT) International Journal of Computer Science and Information Technologies, Vol. 7 (1), pp 427-432, 2016.</a:t>
            </a:r>
            <a:endParaRPr lang="en-IN" sz="2000" dirty="0">
              <a:effectLst/>
              <a:latin typeface="Times New Roman" panose="02020603050405020304" pitchFamily="18" charset="0"/>
              <a:ea typeface="Times New Roman" panose="02020603050405020304" pitchFamily="18" charset="0"/>
            </a:endParaRPr>
          </a:p>
          <a:p>
            <a:pPr marL="457200" marR="324485" algn="just">
              <a:spcBef>
                <a:spcPts val="1315"/>
              </a:spcBef>
              <a:spcAft>
                <a:spcPts val="0"/>
              </a:spcAft>
              <a:tabLst>
                <a:tab pos="673100" algn="l"/>
              </a:tabLst>
            </a:pPr>
            <a:r>
              <a:rPr lang="en-US" sz="2000" dirty="0">
                <a:effectLst/>
                <a:latin typeface="Times New Roman" panose="02020603050405020304" pitchFamily="18" charset="0"/>
                <a:ea typeface="Times New Roman" panose="02020603050405020304" pitchFamily="18" charset="0"/>
              </a:rPr>
              <a:t>3.Amandeep Singh, Praveen Agarwal, Mehar Chand, “Analysis of Development of Dynamic S-Box Generation”, International Conference on Computer Science and Information Technology 5(5), pp: 154-163, November, 2017. DOI: 10.13189/csit.2017.050502.</a:t>
            </a:r>
            <a:endParaRPr lang="en-IN" sz="2000" dirty="0">
              <a:effectLst/>
              <a:latin typeface="Times New Roman" panose="02020603050405020304" pitchFamily="18" charset="0"/>
              <a:ea typeface="Times New Roman" panose="02020603050405020304" pitchFamily="18" charset="0"/>
            </a:endParaRPr>
          </a:p>
          <a:p>
            <a:pPr marL="457200" marR="324485" algn="just">
              <a:spcBef>
                <a:spcPts val="1315"/>
              </a:spcBef>
              <a:spcAft>
                <a:spcPts val="0"/>
              </a:spcAft>
              <a:tabLst>
                <a:tab pos="673100" algn="l"/>
              </a:tabLst>
            </a:pPr>
            <a:r>
              <a:rPr lang="en-US" sz="2000" dirty="0">
                <a:effectLst/>
                <a:latin typeface="Times New Roman" panose="02020603050405020304" pitchFamily="18" charset="0"/>
                <a:ea typeface="Times New Roman" panose="02020603050405020304" pitchFamily="18" charset="0"/>
              </a:rPr>
              <a:t>4. </a:t>
            </a:r>
            <a:r>
              <a:rPr lang="en-US" sz="2000" dirty="0" err="1">
                <a:effectLst/>
                <a:latin typeface="Times New Roman" panose="02020603050405020304" pitchFamily="18" charset="0"/>
                <a:ea typeface="Times New Roman" panose="02020603050405020304" pitchFamily="18" charset="0"/>
              </a:rPr>
              <a:t>Hongbo</a:t>
            </a:r>
            <a:r>
              <a:rPr lang="en-US" sz="2000" dirty="0">
                <a:effectLst/>
                <a:latin typeface="Times New Roman" panose="02020603050405020304" pitchFamily="18" charset="0"/>
                <a:ea typeface="Times New Roman" panose="02020603050405020304" pitchFamily="18" charset="0"/>
              </a:rPr>
              <a:t> Wang, </a:t>
            </a:r>
            <a:r>
              <a:rPr lang="en-US" sz="2000" dirty="0" err="1">
                <a:effectLst/>
                <a:latin typeface="Times New Roman" panose="02020603050405020304" pitchFamily="18" charset="0"/>
                <a:ea typeface="Times New Roman" panose="02020603050405020304" pitchFamily="18" charset="0"/>
              </a:rPr>
              <a:t>Haoran</a:t>
            </a:r>
            <a:r>
              <a:rPr lang="en-US" sz="2000" dirty="0">
                <a:effectLst/>
                <a:latin typeface="Times New Roman" panose="02020603050405020304" pitchFamily="18" charset="0"/>
                <a:ea typeface="Times New Roman" panose="02020603050405020304" pitchFamily="18" charset="0"/>
              </a:rPr>
              <a:t> Zheng, Bin Hui and Hongwu Tang, “Improved Lightweight Encryption Algorithm Based on Optimized S-Box”, 2013 International Conference on Computational and Information Sciences, pp 734-737, 2013.</a:t>
            </a:r>
            <a:endParaRPr lang="en-IN" sz="2000" dirty="0">
              <a:effectLst/>
              <a:latin typeface="Times New Roman" panose="02020603050405020304" pitchFamily="18" charset="0"/>
              <a:ea typeface="Times New Roman" panose="02020603050405020304" pitchFamily="18" charset="0"/>
            </a:endParaRPr>
          </a:p>
          <a:p>
            <a:pPr marL="457200" marR="324485" algn="just">
              <a:spcBef>
                <a:spcPts val="1315"/>
              </a:spcBef>
              <a:spcAft>
                <a:spcPts val="0"/>
              </a:spcAft>
              <a:tabLst>
                <a:tab pos="673100" algn="l"/>
              </a:tabLst>
            </a:pPr>
            <a:r>
              <a:rPr lang="en-US" sz="2000" dirty="0">
                <a:effectLst/>
                <a:latin typeface="Times New Roman" panose="02020603050405020304" pitchFamily="18" charset="0"/>
                <a:ea typeface="Times New Roman" panose="02020603050405020304" pitchFamily="18" charset="0"/>
              </a:rPr>
              <a:t>5. M. </a:t>
            </a:r>
            <a:r>
              <a:rPr lang="en-US" sz="2000" dirty="0" err="1">
                <a:effectLst/>
                <a:latin typeface="Times New Roman" panose="02020603050405020304" pitchFamily="18" charset="0"/>
                <a:ea typeface="Times New Roman" panose="02020603050405020304" pitchFamily="18" charset="0"/>
              </a:rPr>
              <a:t>Almazrooie</a:t>
            </a:r>
            <a:r>
              <a:rPr lang="en-US" sz="2000" dirty="0">
                <a:effectLst/>
                <a:latin typeface="Times New Roman" panose="02020603050405020304" pitchFamily="18" charset="0"/>
                <a:ea typeface="Times New Roman" panose="02020603050405020304" pitchFamily="18" charset="0"/>
              </a:rPr>
              <a:t>, A. </a:t>
            </a:r>
            <a:r>
              <a:rPr lang="en-US" sz="2000" dirty="0" err="1">
                <a:effectLst/>
                <a:latin typeface="Times New Roman" panose="02020603050405020304" pitchFamily="18" charset="0"/>
                <a:ea typeface="Times New Roman" panose="02020603050405020304" pitchFamily="18" charset="0"/>
              </a:rPr>
              <a:t>Samsudin</a:t>
            </a:r>
            <a:r>
              <a:rPr lang="en-US" sz="2000" dirty="0">
                <a:effectLst/>
                <a:latin typeface="Times New Roman" panose="02020603050405020304" pitchFamily="18" charset="0"/>
                <a:ea typeface="Times New Roman" panose="02020603050405020304" pitchFamily="18" charset="0"/>
              </a:rPr>
              <a:t>, R. Abdullah et al. Quantum reversible circuit of AES-128. Quantum Inf Process 17, 112 (2018). https://doi.org/10.1007/s11128-018-1864-3</a:t>
            </a: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9892487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2401</TotalTime>
  <Words>1457</Words>
  <Application>Microsoft Office PowerPoint</Application>
  <PresentationFormat>Widescreen</PresentationFormat>
  <Paragraphs>97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Times New Roman</vt:lpstr>
      <vt:lpstr>Trebuchet MS</vt:lpstr>
      <vt:lpstr>Wingdings</vt:lpstr>
      <vt:lpstr>Wingdings 3</vt:lpstr>
      <vt:lpstr>Facet</vt:lpstr>
      <vt:lpstr>Implementation of Quantum Hash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Debosmita Mondal</dc:creator>
  <cp:lastModifiedBy>Debosmita Mondal</cp:lastModifiedBy>
  <cp:revision>6</cp:revision>
  <dcterms:created xsi:type="dcterms:W3CDTF">2024-05-29T09:49:36Z</dcterms:created>
  <dcterms:modified xsi:type="dcterms:W3CDTF">2024-06-01T12:32:19Z</dcterms:modified>
</cp:coreProperties>
</file>