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4" r:id="rId8"/>
    <p:sldId id="266" r:id="rId9"/>
    <p:sldId id="265" r:id="rId10"/>
    <p:sldId id="262" r:id="rId11"/>
    <p:sldId id="263" r:id="rId12"/>
  </p:sldIdLst>
  <p:sldSz cx="18288000" cy="10287000"/>
  <p:notesSz cx="6858000" cy="9144000"/>
  <p:embeddedFontLst>
    <p:embeddedFont>
      <p:font typeface="Book Antiqua" panose="02040602050305030304" pitchFamily="18" charset="0"/>
      <p:regular r:id="rId13"/>
      <p:bold r:id="rId14"/>
      <p:italic r:id="rId15"/>
      <p:boldItalic r:id="rId16"/>
    </p:embeddedFont>
    <p:embeddedFont>
      <p:font typeface="DM Sans" pitchFamily="2" charset="0"/>
      <p:regular r:id="rId17"/>
      <p:bold r:id="rId18"/>
    </p:embeddedFont>
    <p:embeddedFont>
      <p:font typeface="DM Sans Bold"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CD60E-D261-4C5E-AC63-F116C1FFE040}" v="1" dt="2025-04-28T13:30:27.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8" d="100"/>
          <a:sy n="68" d="100"/>
        </p:scale>
        <p:origin x="48"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 karuturi" userId="99551f4dfd1e6c3c" providerId="LiveId" clId="{67ECD60E-D261-4C5E-AC63-F116C1FFE040}"/>
    <pc:docChg chg="modSld sldOrd">
      <pc:chgData name="soumya karuturi" userId="99551f4dfd1e6c3c" providerId="LiveId" clId="{67ECD60E-D261-4C5E-AC63-F116C1FFE040}" dt="2025-04-28T13:32:16.518" v="17"/>
      <pc:docMkLst>
        <pc:docMk/>
      </pc:docMkLst>
      <pc:sldChg chg="modSp mod">
        <pc:chgData name="soumya karuturi" userId="99551f4dfd1e6c3c" providerId="LiveId" clId="{67ECD60E-D261-4C5E-AC63-F116C1FFE040}" dt="2025-04-28T13:31:23.581" v="15" actId="20577"/>
        <pc:sldMkLst>
          <pc:docMk/>
          <pc:sldMk cId="0" sldId="256"/>
        </pc:sldMkLst>
        <pc:spChg chg="mod">
          <ac:chgData name="soumya karuturi" userId="99551f4dfd1e6c3c" providerId="LiveId" clId="{67ECD60E-D261-4C5E-AC63-F116C1FFE040}" dt="2025-04-28T13:31:23.581" v="15" actId="20577"/>
          <ac:spMkLst>
            <pc:docMk/>
            <pc:sldMk cId="0" sldId="256"/>
            <ac:spMk id="16" creationId="{00000000-0000-0000-0000-000000000000}"/>
          </ac:spMkLst>
        </pc:spChg>
      </pc:sldChg>
      <pc:sldChg chg="ord">
        <pc:chgData name="soumya karuturi" userId="99551f4dfd1e6c3c" providerId="LiveId" clId="{67ECD60E-D261-4C5E-AC63-F116C1FFE040}" dt="2025-04-28T13:32:16.518" v="17"/>
        <pc:sldMkLst>
          <pc:docMk/>
          <pc:sldMk cId="1286988335" sldId="264"/>
        </pc:sldMkLst>
      </pc:sldChg>
      <pc:sldChg chg="delSp modSp mod">
        <pc:chgData name="soumya karuturi" userId="99551f4dfd1e6c3c" providerId="LiveId" clId="{67ECD60E-D261-4C5E-AC63-F116C1FFE040}" dt="2025-04-28T13:30:47.736" v="3" actId="1076"/>
        <pc:sldMkLst>
          <pc:docMk/>
          <pc:sldMk cId="475211441" sldId="266"/>
        </pc:sldMkLst>
        <pc:spChg chg="mod">
          <ac:chgData name="soumya karuturi" userId="99551f4dfd1e6c3c" providerId="LiveId" clId="{67ECD60E-D261-4C5E-AC63-F116C1FFE040}" dt="2025-04-28T13:30:47.736" v="3" actId="1076"/>
          <ac:spMkLst>
            <pc:docMk/>
            <pc:sldMk cId="475211441" sldId="266"/>
            <ac:spMk id="2" creationId="{2D8CA6A3-33F5-24E2-2739-B29E616CF825}"/>
          </ac:spMkLst>
        </pc:spChg>
        <pc:spChg chg="del">
          <ac:chgData name="soumya karuturi" userId="99551f4dfd1e6c3c" providerId="LiveId" clId="{67ECD60E-D261-4C5E-AC63-F116C1FFE040}" dt="2025-04-28T13:30:27.230" v="0" actId="478"/>
          <ac:spMkLst>
            <pc:docMk/>
            <pc:sldMk cId="475211441" sldId="266"/>
            <ac:spMk id="16" creationId="{C9076B37-C339-A1C4-C0FF-FE478AA121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jpe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3.svg"/><Relationship Id="rId18" Type="http://schemas.openxmlformats.org/officeDocument/2006/relationships/image" Target="../media/image30.png"/><Relationship Id="rId3" Type="http://schemas.openxmlformats.org/officeDocument/2006/relationships/image" Target="../media/image29.svg"/><Relationship Id="rId21" Type="http://schemas.openxmlformats.org/officeDocument/2006/relationships/image" Target="../media/image16.svg"/><Relationship Id="rId7" Type="http://schemas.openxmlformats.org/officeDocument/2006/relationships/image" Target="../media/image19.svg"/><Relationship Id="rId12" Type="http://schemas.openxmlformats.org/officeDocument/2006/relationships/image" Target="../media/image22.png"/><Relationship Id="rId17" Type="http://schemas.openxmlformats.org/officeDocument/2006/relationships/image" Target="../media/image14.svg"/><Relationship Id="rId2" Type="http://schemas.openxmlformats.org/officeDocument/2006/relationships/image" Target="../media/image28.png"/><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2.svg"/><Relationship Id="rId23" Type="http://schemas.openxmlformats.org/officeDocument/2006/relationships/image" Target="../media/image21.svg"/><Relationship Id="rId10" Type="http://schemas.openxmlformats.org/officeDocument/2006/relationships/image" Target="../media/image7.png"/><Relationship Id="rId19" Type="http://schemas.openxmlformats.org/officeDocument/2006/relationships/image" Target="../media/image31.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 Id="rId22"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20.png"/><Relationship Id="rId3" Type="http://schemas.openxmlformats.org/officeDocument/2006/relationships/image" Target="../media/image29.svg"/><Relationship Id="rId7" Type="http://schemas.openxmlformats.org/officeDocument/2006/relationships/image" Target="../media/image19.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28.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2.svg"/><Relationship Id="rId15" Type="http://schemas.openxmlformats.org/officeDocument/2006/relationships/image" Target="../media/image14.svg"/><Relationship Id="rId10" Type="http://schemas.openxmlformats.org/officeDocument/2006/relationships/image" Target="../media/image22.png"/><Relationship Id="rId19" Type="http://schemas.openxmlformats.org/officeDocument/2006/relationships/image" Target="../media/image21.sv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1.svg"/><Relationship Id="rId5" Type="http://schemas.openxmlformats.org/officeDocument/2006/relationships/image" Target="../media/image19.svg"/><Relationship Id="rId10"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svg"/><Relationship Id="rId7" Type="http://schemas.openxmlformats.org/officeDocument/2006/relationships/image" Target="../media/image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svg"/><Relationship Id="rId7" Type="http://schemas.openxmlformats.org/officeDocument/2006/relationships/image" Target="../media/image12.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svg"/><Relationship Id="rId7" Type="http://schemas.openxmlformats.org/officeDocument/2006/relationships/image" Target="../media/image21.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svg"/><Relationship Id="rId5" Type="http://schemas.openxmlformats.org/officeDocument/2006/relationships/image" Target="../media/image12.svg"/><Relationship Id="rId10" Type="http://schemas.openxmlformats.org/officeDocument/2006/relationships/image" Target="../media/image1.png"/><Relationship Id="rId4" Type="http://schemas.openxmlformats.org/officeDocument/2006/relationships/image" Target="../media/image11.png"/><Relationship Id="rId9" Type="http://schemas.openxmlformats.org/officeDocument/2006/relationships/image" Target="../media/image19.sv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9.svg"/><Relationship Id="rId3" Type="http://schemas.openxmlformats.org/officeDocument/2006/relationships/image" Target="../media/image12.svg"/><Relationship Id="rId7" Type="http://schemas.openxmlformats.org/officeDocument/2006/relationships/image" Target="../media/image2.svg"/><Relationship Id="rId12"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8.svg"/><Relationship Id="rId5" Type="http://schemas.openxmlformats.org/officeDocument/2006/relationships/image" Target="../media/image21.svg"/><Relationship Id="rId10" Type="http://schemas.openxmlformats.org/officeDocument/2006/relationships/image" Target="../media/image7.png"/><Relationship Id="rId4" Type="http://schemas.openxmlformats.org/officeDocument/2006/relationships/image" Target="../media/image20.png"/><Relationship Id="rId9" Type="http://schemas.openxmlformats.org/officeDocument/2006/relationships/image" Target="../media/image23.sv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svg"/><Relationship Id="rId7" Type="http://schemas.openxmlformats.org/officeDocument/2006/relationships/image" Target="../media/image12.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21.sv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6.svg"/><Relationship Id="rId3" Type="http://schemas.openxmlformats.org/officeDocument/2006/relationships/image" Target="../media/image25.png"/><Relationship Id="rId7" Type="http://schemas.openxmlformats.org/officeDocument/2006/relationships/image" Target="../media/image19.svg"/><Relationship Id="rId12"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svg"/><Relationship Id="rId5" Type="http://schemas.openxmlformats.org/officeDocument/2006/relationships/image" Target="../media/image27.png"/><Relationship Id="rId1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26.png"/><Relationship Id="rId9" Type="http://schemas.openxmlformats.org/officeDocument/2006/relationships/image" Target="../media/image23.svg"/><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Freeform 3"/>
          <p:cNvSpPr/>
          <p:nvPr/>
        </p:nvSpPr>
        <p:spPr>
          <a:xfrm>
            <a:off x="6388971" y="9535950"/>
            <a:ext cx="3059829" cy="751049"/>
          </a:xfrm>
          <a:custGeom>
            <a:avLst/>
            <a:gdLst/>
            <a:ahLst/>
            <a:cxnLst/>
            <a:rect l="l" t="t" r="r" b="b"/>
            <a:pathLst>
              <a:path w="3059829" h="751049">
                <a:moveTo>
                  <a:pt x="0" y="0"/>
                </a:moveTo>
                <a:lnTo>
                  <a:pt x="3059830" y="0"/>
                </a:lnTo>
                <a:lnTo>
                  <a:pt x="3059830" y="751049"/>
                </a:lnTo>
                <a:lnTo>
                  <a:pt x="0" y="7510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5592875" y="8503311"/>
            <a:ext cx="2851466" cy="1783690"/>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6" name="Freeform 6"/>
          <p:cNvSpPr/>
          <p:nvPr/>
        </p:nvSpPr>
        <p:spPr>
          <a:xfrm>
            <a:off x="9996205" y="9022144"/>
            <a:ext cx="4292424" cy="1027613"/>
          </a:xfrm>
          <a:custGeom>
            <a:avLst/>
            <a:gdLst/>
            <a:ahLst/>
            <a:cxnLst/>
            <a:rect l="l" t="t" r="r" b="b"/>
            <a:pathLst>
              <a:path w="4292424" h="3870986">
                <a:moveTo>
                  <a:pt x="0" y="0"/>
                </a:moveTo>
                <a:lnTo>
                  <a:pt x="4292424" y="0"/>
                </a:lnTo>
                <a:lnTo>
                  <a:pt x="4292424" y="3870987"/>
                </a:lnTo>
                <a:lnTo>
                  <a:pt x="0" y="387098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7" name="Freeform 7"/>
          <p:cNvSpPr/>
          <p:nvPr/>
        </p:nvSpPr>
        <p:spPr>
          <a:xfrm>
            <a:off x="13308437" y="-53299"/>
            <a:ext cx="3753721" cy="1104900"/>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8" name="Freeform 8"/>
          <p:cNvSpPr/>
          <p:nvPr/>
        </p:nvSpPr>
        <p:spPr>
          <a:xfrm>
            <a:off x="6998619" y="-21825"/>
            <a:ext cx="5493058" cy="1011197"/>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IN"/>
          </a:p>
        </p:txBody>
      </p:sp>
      <p:sp>
        <p:nvSpPr>
          <p:cNvPr id="10" name="Freeform 10"/>
          <p:cNvSpPr/>
          <p:nvPr/>
        </p:nvSpPr>
        <p:spPr>
          <a:xfrm>
            <a:off x="4648507" y="-44951"/>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txBody>
          <a:bodyPr/>
          <a:lstStyle/>
          <a:p>
            <a:endParaRPr lang="en-IN"/>
          </a:p>
        </p:txBody>
      </p:sp>
      <p:sp>
        <p:nvSpPr>
          <p:cNvPr id="11" name="Freeform 11"/>
          <p:cNvSpPr/>
          <p:nvPr/>
        </p:nvSpPr>
        <p:spPr>
          <a:xfrm>
            <a:off x="17029749" y="-373070"/>
            <a:ext cx="1258252" cy="3575541"/>
          </a:xfrm>
          <a:custGeom>
            <a:avLst/>
            <a:gdLst/>
            <a:ahLst/>
            <a:cxnLst/>
            <a:rect l="l" t="t" r="r" b="b"/>
            <a:pathLst>
              <a:path w="3575541" h="3575541">
                <a:moveTo>
                  <a:pt x="0" y="0"/>
                </a:moveTo>
                <a:lnTo>
                  <a:pt x="3575542" y="0"/>
                </a:lnTo>
                <a:lnTo>
                  <a:pt x="3575542" y="3575541"/>
                </a:lnTo>
                <a:lnTo>
                  <a:pt x="0" y="3575541"/>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txBody>
          <a:bodyPr/>
          <a:lstStyle/>
          <a:p>
            <a:endParaRPr lang="en-IN"/>
          </a:p>
        </p:txBody>
      </p:sp>
      <p:sp>
        <p:nvSpPr>
          <p:cNvPr id="13" name="Freeform 13"/>
          <p:cNvSpPr/>
          <p:nvPr/>
        </p:nvSpPr>
        <p:spPr>
          <a:xfrm rot="-5282649">
            <a:off x="16058137" y="4348976"/>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txBody>
          <a:bodyPr/>
          <a:lstStyle/>
          <a:p>
            <a:endParaRPr lang="en-IN"/>
          </a:p>
        </p:txBody>
      </p:sp>
      <p:sp>
        <p:nvSpPr>
          <p:cNvPr id="14" name="TextBox 14"/>
          <p:cNvSpPr txBox="1"/>
          <p:nvPr/>
        </p:nvSpPr>
        <p:spPr>
          <a:xfrm>
            <a:off x="7218645" y="2023696"/>
            <a:ext cx="9278771" cy="5168310"/>
          </a:xfrm>
          <a:prstGeom prst="rect">
            <a:avLst/>
          </a:prstGeom>
        </p:spPr>
        <p:txBody>
          <a:bodyPr lIns="0" tIns="0" rIns="0" bIns="0" rtlCol="0" anchor="t">
            <a:spAutoFit/>
          </a:bodyPr>
          <a:lstStyle/>
          <a:p>
            <a:pPr algn="ctr">
              <a:lnSpc>
                <a:spcPts val="10015"/>
              </a:lnSpc>
            </a:pPr>
            <a:r>
              <a:rPr lang="en-US" sz="10654" b="1" dirty="0">
                <a:solidFill>
                  <a:srgbClr val="000000"/>
                </a:solidFill>
                <a:latin typeface="DM Sans Bold"/>
                <a:ea typeface="DM Sans Bold"/>
                <a:cs typeface="DM Sans Bold"/>
                <a:sym typeface="DM Sans Bold"/>
              </a:rPr>
              <a:t>Lane Detection For Self Driving Cars</a:t>
            </a:r>
          </a:p>
        </p:txBody>
      </p:sp>
      <p:sp>
        <p:nvSpPr>
          <p:cNvPr id="15" name="Freeform 15"/>
          <p:cNvSpPr/>
          <p:nvPr/>
        </p:nvSpPr>
        <p:spPr>
          <a:xfrm>
            <a:off x="0" y="0"/>
            <a:ext cx="6456762" cy="10287000"/>
          </a:xfrm>
          <a:custGeom>
            <a:avLst/>
            <a:gdLst/>
            <a:ahLst/>
            <a:cxnLst/>
            <a:rect l="l" t="t" r="r" b="b"/>
            <a:pathLst>
              <a:path w="6456762" h="10287000">
                <a:moveTo>
                  <a:pt x="0" y="0"/>
                </a:moveTo>
                <a:lnTo>
                  <a:pt x="6456762" y="0"/>
                </a:lnTo>
                <a:lnTo>
                  <a:pt x="6456762" y="10287000"/>
                </a:lnTo>
                <a:lnTo>
                  <a:pt x="0" y="10287000"/>
                </a:lnTo>
                <a:lnTo>
                  <a:pt x="0" y="0"/>
                </a:lnTo>
                <a:close/>
              </a:path>
            </a:pathLst>
          </a:custGeom>
          <a:blipFill>
            <a:blip r:embed="rId18"/>
            <a:stretch>
              <a:fillRect l="-25950" r="-33370"/>
            </a:stretch>
          </a:blipFill>
        </p:spPr>
        <p:txBody>
          <a:bodyPr/>
          <a:lstStyle/>
          <a:p>
            <a:endParaRPr lang="en-IN"/>
          </a:p>
        </p:txBody>
      </p:sp>
      <p:sp>
        <p:nvSpPr>
          <p:cNvPr id="16" name="TextBox 16"/>
          <p:cNvSpPr txBox="1"/>
          <p:nvPr/>
        </p:nvSpPr>
        <p:spPr>
          <a:xfrm>
            <a:off x="8811162" y="7586192"/>
            <a:ext cx="6093737" cy="1242071"/>
          </a:xfrm>
          <a:prstGeom prst="rect">
            <a:avLst/>
          </a:prstGeom>
        </p:spPr>
        <p:txBody>
          <a:bodyPr lIns="0" tIns="0" rIns="0" bIns="0" rtlCol="0" anchor="t">
            <a:spAutoFit/>
          </a:bodyPr>
          <a:lstStyle/>
          <a:p>
            <a:pPr>
              <a:lnSpc>
                <a:spcPts val="2400"/>
              </a:lnSpc>
            </a:pPr>
            <a:r>
              <a:rPr lang="en-US" sz="2400" b="1" spc="-48" dirty="0">
                <a:solidFill>
                  <a:srgbClr val="000000"/>
                </a:solidFill>
                <a:latin typeface="DM Sans Bold"/>
                <a:ea typeface="DM Sans Bold"/>
                <a:cs typeface="DM Sans Bold"/>
                <a:sym typeface="DM Sans Bold"/>
              </a:rPr>
              <a:t>Roshini </a:t>
            </a:r>
            <a:r>
              <a:rPr lang="en-US" sz="2400" b="1" spc="-48" dirty="0" err="1">
                <a:solidFill>
                  <a:srgbClr val="000000"/>
                </a:solidFill>
                <a:latin typeface="DM Sans Bold"/>
                <a:ea typeface="DM Sans Bold"/>
                <a:cs typeface="DM Sans Bold"/>
                <a:sym typeface="DM Sans Bold"/>
              </a:rPr>
              <a:t>Bugginni</a:t>
            </a:r>
            <a:r>
              <a:rPr lang="en-US" sz="2400" b="1" spc="-48" dirty="0">
                <a:solidFill>
                  <a:srgbClr val="000000"/>
                </a:solidFill>
                <a:latin typeface="DM Sans Bold"/>
                <a:ea typeface="DM Sans Bold"/>
                <a:cs typeface="DM Sans Bold"/>
                <a:sym typeface="DM Sans Bold"/>
              </a:rPr>
              <a:t>- AP22110010141</a:t>
            </a:r>
          </a:p>
          <a:p>
            <a:pPr>
              <a:lnSpc>
                <a:spcPts val="2400"/>
              </a:lnSpc>
            </a:pPr>
            <a:r>
              <a:rPr lang="en-US" sz="2400" b="1" spc="-48" dirty="0">
                <a:solidFill>
                  <a:srgbClr val="000000"/>
                </a:solidFill>
                <a:latin typeface="DM Sans Bold"/>
                <a:ea typeface="DM Sans Bold"/>
                <a:cs typeface="DM Sans Bold"/>
                <a:sym typeface="DM Sans Bold"/>
              </a:rPr>
              <a:t>Manas </a:t>
            </a:r>
            <a:r>
              <a:rPr lang="en-US" sz="2400" b="1" spc="-48" dirty="0" err="1">
                <a:solidFill>
                  <a:srgbClr val="000000"/>
                </a:solidFill>
                <a:latin typeface="DM Sans Bold"/>
                <a:ea typeface="DM Sans Bold"/>
                <a:cs typeface="DM Sans Bold"/>
                <a:sym typeface="DM Sans Bold"/>
              </a:rPr>
              <a:t>Kannikanti</a:t>
            </a:r>
            <a:r>
              <a:rPr lang="en-US" sz="2400" b="1" spc="-48" dirty="0">
                <a:solidFill>
                  <a:srgbClr val="000000"/>
                </a:solidFill>
                <a:latin typeface="DM Sans Bold"/>
                <a:ea typeface="DM Sans Bold"/>
                <a:cs typeface="DM Sans Bold"/>
                <a:sym typeface="DM Sans Bold"/>
              </a:rPr>
              <a:t>- AP22110010164</a:t>
            </a:r>
          </a:p>
          <a:p>
            <a:pPr>
              <a:lnSpc>
                <a:spcPts val="2400"/>
              </a:lnSpc>
            </a:pPr>
            <a:r>
              <a:rPr lang="en-US" sz="2400" b="1" spc="-48" dirty="0">
                <a:solidFill>
                  <a:srgbClr val="000000"/>
                </a:solidFill>
                <a:latin typeface="DM Sans Bold"/>
                <a:ea typeface="DM Sans Bold"/>
                <a:cs typeface="DM Sans Bold"/>
                <a:sym typeface="DM Sans Bold"/>
              </a:rPr>
              <a:t>Soumya </a:t>
            </a:r>
            <a:r>
              <a:rPr lang="en-US" sz="2400" b="1" spc="-48" dirty="0" err="1">
                <a:solidFill>
                  <a:srgbClr val="000000"/>
                </a:solidFill>
                <a:latin typeface="DM Sans Bold"/>
                <a:ea typeface="DM Sans Bold"/>
                <a:cs typeface="DM Sans Bold"/>
                <a:sym typeface="DM Sans Bold"/>
              </a:rPr>
              <a:t>Karuturi</a:t>
            </a:r>
            <a:r>
              <a:rPr lang="en-US" sz="2400" b="1" spc="-48" dirty="0">
                <a:solidFill>
                  <a:srgbClr val="000000"/>
                </a:solidFill>
                <a:latin typeface="DM Sans Bold"/>
                <a:ea typeface="DM Sans Bold"/>
                <a:cs typeface="DM Sans Bold"/>
                <a:sym typeface="DM Sans Bold"/>
              </a:rPr>
              <a:t> - AP22110010175</a:t>
            </a:r>
          </a:p>
          <a:p>
            <a:pPr>
              <a:lnSpc>
                <a:spcPts val="2400"/>
              </a:lnSpc>
            </a:pPr>
            <a:r>
              <a:rPr lang="en-US" sz="2400" b="1" spc="-48" dirty="0">
                <a:solidFill>
                  <a:srgbClr val="000000"/>
                </a:solidFill>
                <a:latin typeface="DM Sans Bold"/>
                <a:ea typeface="DM Sans Bold"/>
                <a:cs typeface="DM Sans Bold"/>
                <a:sym typeface="DM Sans Bold"/>
              </a:rPr>
              <a:t>Vishwajith </a:t>
            </a:r>
            <a:r>
              <a:rPr lang="en-US" sz="2400" b="1" spc="-48" dirty="0" err="1">
                <a:solidFill>
                  <a:srgbClr val="000000"/>
                </a:solidFill>
                <a:latin typeface="DM Sans Bold"/>
                <a:ea typeface="DM Sans Bold"/>
                <a:cs typeface="DM Sans Bold"/>
                <a:sym typeface="DM Sans Bold"/>
              </a:rPr>
              <a:t>Musulla</a:t>
            </a:r>
            <a:r>
              <a:rPr lang="en-US" sz="2400" b="1" spc="-48" dirty="0">
                <a:solidFill>
                  <a:srgbClr val="000000"/>
                </a:solidFill>
                <a:latin typeface="DM Sans Bold"/>
                <a:ea typeface="DM Sans Bold"/>
                <a:cs typeface="DM Sans Bold"/>
                <a:sym typeface="DM Sans Bold"/>
              </a:rPr>
              <a:t>- AP22110010274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3689386" y="1877635"/>
            <a:ext cx="10014901" cy="1177290"/>
          </a:xfrm>
          <a:prstGeom prst="rect">
            <a:avLst/>
          </a:prstGeom>
        </p:spPr>
        <p:txBody>
          <a:bodyPr lIns="0" tIns="0" rIns="0" bIns="0" rtlCol="0" anchor="t">
            <a:spAutoFit/>
          </a:bodyPr>
          <a:lstStyle/>
          <a:p>
            <a:pPr algn="ctr">
              <a:lnSpc>
                <a:spcPts val="8730"/>
              </a:lnSpc>
            </a:pPr>
            <a:r>
              <a:rPr lang="en-US" sz="9000" b="1" dirty="0">
                <a:solidFill>
                  <a:srgbClr val="000000"/>
                </a:solidFill>
                <a:latin typeface="Book Antiqua" panose="02040602050305030304" pitchFamily="18" charset="0"/>
                <a:ea typeface="DM Sans Bold"/>
                <a:cs typeface="DM Sans Bold"/>
                <a:sym typeface="DM Sans Bold"/>
              </a:rPr>
              <a:t>Conclusion</a:t>
            </a:r>
          </a:p>
        </p:txBody>
      </p:sp>
      <p:sp>
        <p:nvSpPr>
          <p:cNvPr id="3" name="Freeform 3"/>
          <p:cNvSpPr/>
          <p:nvPr/>
        </p:nvSpPr>
        <p:spPr>
          <a:xfrm>
            <a:off x="7785245" y="9173275"/>
            <a:ext cx="4899948" cy="116896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3211677" y="9173275"/>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71766" y="29051"/>
            <a:ext cx="4899948" cy="1610380"/>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7" name="Freeform 7"/>
          <p:cNvSpPr/>
          <p:nvPr/>
        </p:nvSpPr>
        <p:spPr>
          <a:xfrm>
            <a:off x="12543304" y="63850"/>
            <a:ext cx="4292424" cy="991360"/>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8" name="Freeform 8"/>
          <p:cNvSpPr/>
          <p:nvPr/>
        </p:nvSpPr>
        <p:spPr>
          <a:xfrm>
            <a:off x="14020800" y="9261802"/>
            <a:ext cx="4076270" cy="885201"/>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IN"/>
          </a:p>
        </p:txBody>
      </p:sp>
      <p:sp>
        <p:nvSpPr>
          <p:cNvPr id="10" name="Freeform 10"/>
          <p:cNvSpPr/>
          <p:nvPr/>
        </p:nvSpPr>
        <p:spPr>
          <a:xfrm rot="4747568">
            <a:off x="-305520" y="5352045"/>
            <a:ext cx="2799863" cy="1690998"/>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txBody>
          <a:bodyPr/>
          <a:lstStyle/>
          <a:p>
            <a:endParaRPr lang="en-IN"/>
          </a:p>
        </p:txBody>
      </p:sp>
      <p:sp>
        <p:nvSpPr>
          <p:cNvPr id="11" name="Freeform 11"/>
          <p:cNvSpPr/>
          <p:nvPr/>
        </p:nvSpPr>
        <p:spPr>
          <a:xfrm>
            <a:off x="5509459" y="37571"/>
            <a:ext cx="2892762" cy="1177290"/>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txBody>
          <a:bodyPr/>
          <a:lstStyle/>
          <a:p>
            <a:endParaRPr lang="en-IN"/>
          </a:p>
        </p:txBody>
      </p:sp>
      <p:sp>
        <p:nvSpPr>
          <p:cNvPr id="12" name="Freeform 12"/>
          <p:cNvSpPr/>
          <p:nvPr/>
        </p:nvSpPr>
        <p:spPr>
          <a:xfrm>
            <a:off x="17494811" y="2371030"/>
            <a:ext cx="793190"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txBody>
          <a:bodyPr/>
          <a:lstStyle/>
          <a:p>
            <a:endParaRPr lang="en-IN"/>
          </a:p>
        </p:txBody>
      </p:sp>
      <p:sp>
        <p:nvSpPr>
          <p:cNvPr id="13" name="Freeform 13"/>
          <p:cNvSpPr/>
          <p:nvPr/>
        </p:nvSpPr>
        <p:spPr>
          <a:xfrm>
            <a:off x="0" y="9207017"/>
            <a:ext cx="2587020" cy="93998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txBody>
          <a:bodyPr/>
          <a:lstStyle/>
          <a:p>
            <a:endParaRPr lang="en-IN"/>
          </a:p>
        </p:txBody>
      </p:sp>
      <p:sp>
        <p:nvSpPr>
          <p:cNvPr id="14" name="Freeform 14"/>
          <p:cNvSpPr/>
          <p:nvPr/>
        </p:nvSpPr>
        <p:spPr>
          <a:xfrm rot="-5282649">
            <a:off x="15961892" y="7059584"/>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txBody>
          <a:bodyPr/>
          <a:lstStyle/>
          <a:p>
            <a:endParaRPr lang="en-IN"/>
          </a:p>
        </p:txBody>
      </p:sp>
      <p:sp>
        <p:nvSpPr>
          <p:cNvPr id="15" name="Freeform 15"/>
          <p:cNvSpPr/>
          <p:nvPr/>
        </p:nvSpPr>
        <p:spPr>
          <a:xfrm>
            <a:off x="17180943" y="342900"/>
            <a:ext cx="1035291" cy="1799529"/>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txBody>
          <a:bodyPr/>
          <a:lstStyle/>
          <a:p>
            <a:endParaRPr lang="en-IN"/>
          </a:p>
        </p:txBody>
      </p:sp>
      <p:sp>
        <p:nvSpPr>
          <p:cNvPr id="16" name="TextBox 16"/>
          <p:cNvSpPr txBox="1"/>
          <p:nvPr/>
        </p:nvSpPr>
        <p:spPr>
          <a:xfrm>
            <a:off x="2726206" y="3620260"/>
            <a:ext cx="13429199" cy="2162643"/>
          </a:xfrm>
          <a:prstGeom prst="rect">
            <a:avLst/>
          </a:prstGeom>
        </p:spPr>
        <p:txBody>
          <a:bodyPr lIns="0" tIns="0" rIns="0" bIns="0" rtlCol="0" anchor="t">
            <a:spAutoFit/>
          </a:bodyPr>
          <a:lstStyle/>
          <a:p>
            <a:pPr algn="l">
              <a:lnSpc>
                <a:spcPts val="3374"/>
              </a:lnSpc>
            </a:pPr>
            <a:r>
              <a:rPr lang="en-US" sz="2800" spc="149" dirty="0">
                <a:solidFill>
                  <a:srgbClr val="000000"/>
                </a:solidFill>
                <a:latin typeface="Book Antiqua" panose="02040602050305030304" pitchFamily="18" charset="0"/>
                <a:ea typeface="DM Sans"/>
                <a:cs typeface="DM Sans"/>
                <a:sym typeface="DM Sans"/>
              </a:rPr>
              <a:t>It demonstrates an effective lane detection system for self-driving cars by leveraging preprocessing, edge detection, ROI masking and Hough Transform techniques to enable detection of straight and dashed lanes. Polynomial fitting to detect curved lanes and inclusion of night-time enhancement to increases system robustness under varying conditions.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98818" y="8946460"/>
            <a:ext cx="4899948" cy="1221698"/>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47388" y="43406"/>
            <a:ext cx="3610212" cy="1221698"/>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7" name="Freeform 7"/>
          <p:cNvSpPr/>
          <p:nvPr/>
        </p:nvSpPr>
        <p:spPr>
          <a:xfrm>
            <a:off x="12656717" y="7380014"/>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9" name="Freeform 9"/>
          <p:cNvSpPr/>
          <p:nvPr/>
        </p:nvSpPr>
        <p:spPr>
          <a:xfrm rot="4747568">
            <a:off x="-827609" y="3580431"/>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IN"/>
          </a:p>
        </p:txBody>
      </p:sp>
      <p:sp>
        <p:nvSpPr>
          <p:cNvPr id="10" name="Freeform 10"/>
          <p:cNvSpPr/>
          <p:nvPr/>
        </p:nvSpPr>
        <p:spPr>
          <a:xfrm>
            <a:off x="4966811" y="-71165"/>
            <a:ext cx="2892762" cy="1932212"/>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txBody>
          <a:bodyPr/>
          <a:lstStyle/>
          <a:p>
            <a:endParaRPr lang="en-IN"/>
          </a:p>
        </p:txBody>
      </p:sp>
      <p:sp>
        <p:nvSpPr>
          <p:cNvPr id="11" name="Freeform 11"/>
          <p:cNvSpPr/>
          <p:nvPr/>
        </p:nvSpPr>
        <p:spPr>
          <a:xfrm>
            <a:off x="16325777" y="2506498"/>
            <a:ext cx="1981200"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txBody>
          <a:bodyPr/>
          <a:lstStyle/>
          <a:p>
            <a:endParaRPr lang="en-IN"/>
          </a:p>
        </p:txBody>
      </p:sp>
      <p:sp>
        <p:nvSpPr>
          <p:cNvPr id="13" name="Freeform 13"/>
          <p:cNvSpPr/>
          <p:nvPr/>
        </p:nvSpPr>
        <p:spPr>
          <a:xfrm rot="-5282649">
            <a:off x="15980868" y="7033190"/>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txBody>
          <a:bodyPr/>
          <a:lstStyle/>
          <a:p>
            <a:endParaRPr lang="en-IN"/>
          </a:p>
        </p:txBody>
      </p:sp>
      <p:sp>
        <p:nvSpPr>
          <p:cNvPr id="14" name="Freeform 14"/>
          <p:cNvSpPr/>
          <p:nvPr/>
        </p:nvSpPr>
        <p:spPr>
          <a:xfrm>
            <a:off x="9906000" y="43406"/>
            <a:ext cx="3104522" cy="1773881"/>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txBody>
          <a:bodyPr/>
          <a:lstStyle/>
          <a:p>
            <a:endParaRPr lang="en-IN"/>
          </a:p>
        </p:txBody>
      </p:sp>
      <p:sp>
        <p:nvSpPr>
          <p:cNvPr id="15" name="TextBox 15"/>
          <p:cNvSpPr txBox="1"/>
          <p:nvPr/>
        </p:nvSpPr>
        <p:spPr>
          <a:xfrm>
            <a:off x="3688802" y="3824729"/>
            <a:ext cx="10910396" cy="1754786"/>
          </a:xfrm>
          <a:prstGeom prst="rect">
            <a:avLst/>
          </a:prstGeom>
        </p:spPr>
        <p:txBody>
          <a:bodyPr lIns="0" tIns="0" rIns="0" bIns="0" rtlCol="0" anchor="t">
            <a:spAutoFit/>
          </a:bodyPr>
          <a:lstStyle/>
          <a:p>
            <a:pPr algn="ctr">
              <a:lnSpc>
                <a:spcPts val="12699"/>
              </a:lnSpc>
            </a:pPr>
            <a:r>
              <a:rPr lang="en-US" sz="14600" b="1" dirty="0">
                <a:solidFill>
                  <a:srgbClr val="000000"/>
                </a:solidFill>
                <a:latin typeface="Book Antiqua" panose="02040602050305030304" pitchFamily="18" charset="0"/>
                <a:ea typeface="DM Sans Bold"/>
                <a:cs typeface="DM Sans Bold"/>
                <a:sym typeface="DM Sans 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504950" y="2439021"/>
            <a:ext cx="14309135" cy="1177290"/>
          </a:xfrm>
          <a:prstGeom prst="rect">
            <a:avLst/>
          </a:prstGeom>
        </p:spPr>
        <p:txBody>
          <a:bodyPr lIns="0" tIns="0" rIns="0" bIns="0" rtlCol="0" anchor="t">
            <a:spAutoFit/>
          </a:bodyPr>
          <a:lstStyle/>
          <a:p>
            <a:pPr algn="l">
              <a:lnSpc>
                <a:spcPts val="8730"/>
              </a:lnSpc>
            </a:pPr>
            <a:r>
              <a:rPr lang="en-US" sz="9000" b="1" dirty="0">
                <a:solidFill>
                  <a:srgbClr val="000000"/>
                </a:solidFill>
                <a:latin typeface="Book Antiqua" panose="02040602050305030304" pitchFamily="18" charset="0"/>
                <a:ea typeface="DM Sans Bold"/>
                <a:cs typeface="DM Sans Bold"/>
                <a:sym typeface="DM Sans Bold"/>
              </a:rPr>
              <a:t>What is Lane Detection ?</a:t>
            </a:r>
          </a:p>
        </p:txBody>
      </p:sp>
      <p:sp>
        <p:nvSpPr>
          <p:cNvPr id="3" name="TextBox 3"/>
          <p:cNvSpPr txBox="1"/>
          <p:nvPr/>
        </p:nvSpPr>
        <p:spPr>
          <a:xfrm>
            <a:off x="1504950" y="4122731"/>
            <a:ext cx="12835587" cy="3030510"/>
          </a:xfrm>
          <a:prstGeom prst="rect">
            <a:avLst/>
          </a:prstGeom>
        </p:spPr>
        <p:txBody>
          <a:bodyPr lIns="0" tIns="0" rIns="0" bIns="0" rtlCol="0" anchor="t">
            <a:spAutoFit/>
          </a:bodyPr>
          <a:lstStyle/>
          <a:p>
            <a:pPr algn="l">
              <a:lnSpc>
                <a:spcPts val="3374"/>
              </a:lnSpc>
            </a:pPr>
            <a:r>
              <a:rPr lang="en-US" sz="2499" spc="149" dirty="0">
                <a:solidFill>
                  <a:srgbClr val="000000"/>
                </a:solidFill>
                <a:latin typeface="Book Antiqua" panose="02040602050305030304" pitchFamily="18" charset="0"/>
                <a:ea typeface="DM Sans"/>
                <a:cs typeface="DM Sans"/>
                <a:sym typeface="DM Sans"/>
              </a:rPr>
              <a:t>Lane detection is a computer vision technique which involves identifying lane markings on roads from images or video frames. It helps to determine the vehicle's position within a lane and assist with path planning. It is used in autonomous driving systems and advanced driver assistance systems (ADAS) as it keeps the vehicle safely within its lane and reduce accidents.</a:t>
            </a:r>
          </a:p>
          <a:p>
            <a:pPr algn="l">
              <a:lnSpc>
                <a:spcPts val="3374"/>
              </a:lnSpc>
            </a:pPr>
            <a:endParaRPr lang="en-US" sz="2499" spc="149" dirty="0">
              <a:solidFill>
                <a:srgbClr val="000000"/>
              </a:solidFill>
              <a:latin typeface="Book Antiqua" panose="02040602050305030304" pitchFamily="18" charset="0"/>
              <a:ea typeface="DM Sans"/>
              <a:cs typeface="DM Sans"/>
              <a:sym typeface="DM Sans"/>
            </a:endParaRPr>
          </a:p>
          <a:p>
            <a:pPr marL="0" lvl="0" indent="0" algn="l">
              <a:lnSpc>
                <a:spcPts val="3374"/>
              </a:lnSpc>
              <a:spcBef>
                <a:spcPct val="0"/>
              </a:spcBef>
            </a:pPr>
            <a:endParaRPr lang="en-US" sz="2499" spc="149" dirty="0">
              <a:solidFill>
                <a:srgbClr val="000000"/>
              </a:solidFill>
              <a:latin typeface="Book Antiqua" panose="02040602050305030304" pitchFamily="18" charset="0"/>
              <a:ea typeface="DM Sans"/>
              <a:cs typeface="DM Sans"/>
              <a:sym typeface="DM Sans"/>
            </a:endParaRPr>
          </a:p>
        </p:txBody>
      </p:sp>
      <p:sp>
        <p:nvSpPr>
          <p:cNvPr id="4" name="Freeform 4"/>
          <p:cNvSpPr/>
          <p:nvPr/>
        </p:nvSpPr>
        <p:spPr>
          <a:xfrm>
            <a:off x="5913286" y="6640163"/>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5" name="Freeform 5"/>
          <p:cNvSpPr/>
          <p:nvPr/>
        </p:nvSpPr>
        <p:spPr>
          <a:xfrm>
            <a:off x="-47312" y="0"/>
            <a:ext cx="4273103" cy="199596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6" name="Freeform 6"/>
          <p:cNvSpPr/>
          <p:nvPr/>
        </p:nvSpPr>
        <p:spPr>
          <a:xfrm>
            <a:off x="10515600" y="0"/>
            <a:ext cx="4837890" cy="1028700"/>
          </a:xfrm>
          <a:custGeom>
            <a:avLst/>
            <a:gdLst/>
            <a:ahLst/>
            <a:cxnLst/>
            <a:rect l="l" t="t" r="r" b="b"/>
            <a:pathLst>
              <a:path w="4076270" h="2863579">
                <a:moveTo>
                  <a:pt x="0" y="0"/>
                </a:moveTo>
                <a:lnTo>
                  <a:pt x="4076269" y="0"/>
                </a:lnTo>
                <a:lnTo>
                  <a:pt x="4076269"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7" name="Freeform 7"/>
          <p:cNvSpPr/>
          <p:nvPr/>
        </p:nvSpPr>
        <p:spPr>
          <a:xfrm>
            <a:off x="5051037" y="0"/>
            <a:ext cx="4076270" cy="853754"/>
          </a:xfrm>
          <a:custGeom>
            <a:avLst/>
            <a:gdLst/>
            <a:ahLst/>
            <a:cxnLst/>
            <a:rect l="l" t="t" r="r" b="b"/>
            <a:pathLst>
              <a:path w="2892762" h="2919301">
                <a:moveTo>
                  <a:pt x="0" y="0"/>
                </a:moveTo>
                <a:lnTo>
                  <a:pt x="2892762" y="0"/>
                </a:lnTo>
                <a:lnTo>
                  <a:pt x="2892762" y="2919300"/>
                </a:lnTo>
                <a:lnTo>
                  <a:pt x="0" y="291930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8" name="Freeform 8"/>
          <p:cNvSpPr/>
          <p:nvPr/>
        </p:nvSpPr>
        <p:spPr>
          <a:xfrm>
            <a:off x="-47311" y="8188563"/>
            <a:ext cx="3104522" cy="1995962"/>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IN"/>
          </a:p>
        </p:txBody>
      </p:sp>
      <p:sp>
        <p:nvSpPr>
          <p:cNvPr id="10" name="Freeform 10"/>
          <p:cNvSpPr/>
          <p:nvPr/>
        </p:nvSpPr>
        <p:spPr>
          <a:xfrm>
            <a:off x="14842243" y="7734300"/>
            <a:ext cx="2892762" cy="2162174"/>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11" name="Freeform 11"/>
          <p:cNvSpPr/>
          <p:nvPr/>
        </p:nvSpPr>
        <p:spPr>
          <a:xfrm rot="-5282649">
            <a:off x="15711654" y="1345390"/>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748756" y="2033826"/>
            <a:ext cx="7639050" cy="1177290"/>
          </a:xfrm>
          <a:prstGeom prst="rect">
            <a:avLst/>
          </a:prstGeom>
        </p:spPr>
        <p:txBody>
          <a:bodyPr lIns="0" tIns="0" rIns="0" bIns="0" rtlCol="0" anchor="t">
            <a:spAutoFit/>
          </a:bodyPr>
          <a:lstStyle/>
          <a:p>
            <a:pPr algn="l">
              <a:lnSpc>
                <a:spcPts val="8730"/>
              </a:lnSpc>
            </a:pPr>
            <a:r>
              <a:rPr lang="en-US" sz="9000" b="1" dirty="0">
                <a:solidFill>
                  <a:srgbClr val="000000"/>
                </a:solidFill>
                <a:latin typeface="Book Antiqua" panose="02040602050305030304" pitchFamily="18" charset="0"/>
                <a:ea typeface="DM Sans Bold"/>
                <a:cs typeface="DM Sans Bold"/>
                <a:sym typeface="DM Sans Bold"/>
              </a:rPr>
              <a:t>How It Works </a:t>
            </a:r>
          </a:p>
        </p:txBody>
      </p:sp>
      <p:sp>
        <p:nvSpPr>
          <p:cNvPr id="3" name="Freeform 3"/>
          <p:cNvSpPr/>
          <p:nvPr/>
        </p:nvSpPr>
        <p:spPr>
          <a:xfrm>
            <a:off x="4472906" y="-1"/>
            <a:ext cx="4980952" cy="1366371"/>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4" name="Freeform 4"/>
          <p:cNvSpPr/>
          <p:nvPr/>
        </p:nvSpPr>
        <p:spPr>
          <a:xfrm>
            <a:off x="-1" y="-114300"/>
            <a:ext cx="1748755" cy="1957626"/>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5" name="Freeform 5"/>
          <p:cNvSpPr/>
          <p:nvPr/>
        </p:nvSpPr>
        <p:spPr>
          <a:xfrm>
            <a:off x="12178008" y="0"/>
            <a:ext cx="6109991" cy="1203489"/>
          </a:xfrm>
          <a:custGeom>
            <a:avLst/>
            <a:gdLst/>
            <a:ahLst/>
            <a:cxnLst/>
            <a:rect l="l" t="t" r="r" b="b"/>
            <a:pathLst>
              <a:path w="4076270" h="2863579">
                <a:moveTo>
                  <a:pt x="0" y="0"/>
                </a:moveTo>
                <a:lnTo>
                  <a:pt x="4076269" y="0"/>
                </a:lnTo>
                <a:lnTo>
                  <a:pt x="4076269"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6" name="TextBox 6"/>
          <p:cNvSpPr txBox="1"/>
          <p:nvPr/>
        </p:nvSpPr>
        <p:spPr>
          <a:xfrm>
            <a:off x="1748756" y="3630216"/>
            <a:ext cx="7868794" cy="590550"/>
          </a:xfrm>
          <a:prstGeom prst="rect">
            <a:avLst/>
          </a:prstGeom>
        </p:spPr>
        <p:txBody>
          <a:bodyPr lIns="0" tIns="0" rIns="0" bIns="0" rtlCol="0" anchor="t">
            <a:spAutoFit/>
          </a:bodyPr>
          <a:lstStyle/>
          <a:p>
            <a:pPr algn="just">
              <a:lnSpc>
                <a:spcPts val="4725"/>
              </a:lnSpc>
            </a:pPr>
            <a:r>
              <a:rPr lang="en-US" sz="3500" b="1" spc="56" dirty="0">
                <a:solidFill>
                  <a:srgbClr val="000000"/>
                </a:solidFill>
                <a:latin typeface="Book Antiqua" panose="02040602050305030304" pitchFamily="18" charset="0"/>
                <a:ea typeface="DM Sans Bold"/>
                <a:cs typeface="DM Sans Bold"/>
                <a:sym typeface="DM Sans Bold"/>
              </a:rPr>
              <a:t>CAPTURE IMAGE/VIDEO</a:t>
            </a:r>
          </a:p>
        </p:txBody>
      </p:sp>
      <p:sp>
        <p:nvSpPr>
          <p:cNvPr id="7" name="TextBox 7"/>
          <p:cNvSpPr txBox="1"/>
          <p:nvPr/>
        </p:nvSpPr>
        <p:spPr>
          <a:xfrm>
            <a:off x="1883816" y="4317726"/>
            <a:ext cx="12835587" cy="1286442"/>
          </a:xfrm>
          <a:prstGeom prst="rect">
            <a:avLst/>
          </a:prstGeom>
        </p:spPr>
        <p:txBody>
          <a:bodyPr lIns="0" tIns="0" rIns="0" bIns="0" rtlCol="0" anchor="t">
            <a:spAutoFit/>
          </a:bodyPr>
          <a:lstStyle/>
          <a:p>
            <a:pPr algn="l">
              <a:lnSpc>
                <a:spcPts val="3374"/>
              </a:lnSpc>
            </a:pPr>
            <a:r>
              <a:rPr lang="en-US" sz="2800" spc="149" dirty="0">
                <a:solidFill>
                  <a:srgbClr val="000000"/>
                </a:solidFill>
                <a:latin typeface="Book Antiqua" panose="02040602050305030304" pitchFamily="18" charset="0"/>
                <a:ea typeface="DM Sans"/>
                <a:cs typeface="DM Sans"/>
                <a:sym typeface="DM Sans"/>
              </a:rPr>
              <a:t>A camera mounted on a vehicle captures real-time video frames which includes lanes, signs, vehicles etc. </a:t>
            </a:r>
          </a:p>
          <a:p>
            <a:pPr marL="0" lvl="0" indent="0" algn="l">
              <a:lnSpc>
                <a:spcPts val="3374"/>
              </a:lnSpc>
              <a:spcBef>
                <a:spcPct val="0"/>
              </a:spcBef>
            </a:pPr>
            <a:endParaRPr lang="en-US" sz="2800" spc="149" dirty="0">
              <a:solidFill>
                <a:srgbClr val="000000"/>
              </a:solidFill>
              <a:latin typeface="Book Antiqua" panose="02040602050305030304" pitchFamily="18" charset="0"/>
              <a:ea typeface="DM Sans"/>
              <a:cs typeface="DM Sans"/>
              <a:sym typeface="DM Sans"/>
            </a:endParaRPr>
          </a:p>
        </p:txBody>
      </p:sp>
      <p:sp>
        <p:nvSpPr>
          <p:cNvPr id="8" name="TextBox 8"/>
          <p:cNvSpPr txBox="1"/>
          <p:nvPr/>
        </p:nvSpPr>
        <p:spPr>
          <a:xfrm>
            <a:off x="1748756" y="5508351"/>
            <a:ext cx="6552854" cy="590550"/>
          </a:xfrm>
          <a:prstGeom prst="rect">
            <a:avLst/>
          </a:prstGeom>
        </p:spPr>
        <p:txBody>
          <a:bodyPr lIns="0" tIns="0" rIns="0" bIns="0" rtlCol="0" anchor="t">
            <a:spAutoFit/>
          </a:bodyPr>
          <a:lstStyle/>
          <a:p>
            <a:pPr algn="just">
              <a:lnSpc>
                <a:spcPts val="4725"/>
              </a:lnSpc>
            </a:pPr>
            <a:r>
              <a:rPr lang="en-US" sz="3500" b="1" spc="56">
                <a:solidFill>
                  <a:srgbClr val="000000"/>
                </a:solidFill>
                <a:latin typeface="Book Antiqua" panose="02040602050305030304" pitchFamily="18" charset="0"/>
                <a:ea typeface="DM Sans Bold"/>
                <a:cs typeface="DM Sans Bold"/>
                <a:sym typeface="DM Sans Bold"/>
              </a:rPr>
              <a:t>PREPROCESSING</a:t>
            </a:r>
          </a:p>
        </p:txBody>
      </p:sp>
      <p:sp>
        <p:nvSpPr>
          <p:cNvPr id="9" name="TextBox 9"/>
          <p:cNvSpPr txBox="1"/>
          <p:nvPr/>
        </p:nvSpPr>
        <p:spPr>
          <a:xfrm>
            <a:off x="1478900" y="6184626"/>
            <a:ext cx="3983950" cy="422275"/>
          </a:xfrm>
          <a:prstGeom prst="rect">
            <a:avLst/>
          </a:prstGeom>
        </p:spPr>
        <p:txBody>
          <a:bodyPr lIns="0" tIns="0" rIns="0" bIns="0" rtlCol="0" anchor="t">
            <a:spAutoFit/>
          </a:bodyPr>
          <a:lstStyle/>
          <a:p>
            <a:pPr marL="539749" lvl="1" indent="-269875" algn="ctr">
              <a:lnSpc>
                <a:spcPts val="3499"/>
              </a:lnSpc>
              <a:buFont typeface="Arial"/>
              <a:buChar char="•"/>
            </a:pPr>
            <a:r>
              <a:rPr lang="en-US" sz="2499" b="1">
                <a:solidFill>
                  <a:srgbClr val="000000"/>
                </a:solidFill>
                <a:latin typeface="Book Antiqua" panose="02040602050305030304" pitchFamily="18" charset="0"/>
                <a:ea typeface="Canva Sans Bold"/>
                <a:cs typeface="Canva Sans Bold"/>
                <a:sym typeface="Canva Sans Bold"/>
              </a:rPr>
              <a:t>Grayscale Conversion </a:t>
            </a:r>
          </a:p>
        </p:txBody>
      </p:sp>
      <p:sp>
        <p:nvSpPr>
          <p:cNvPr id="10" name="TextBox 10"/>
          <p:cNvSpPr txBox="1"/>
          <p:nvPr/>
        </p:nvSpPr>
        <p:spPr>
          <a:xfrm>
            <a:off x="2058726" y="6892540"/>
            <a:ext cx="12835587" cy="860877"/>
          </a:xfrm>
          <a:prstGeom prst="rect">
            <a:avLst/>
          </a:prstGeom>
        </p:spPr>
        <p:txBody>
          <a:bodyPr lIns="0" tIns="0" rIns="0" bIns="0" rtlCol="0" anchor="t">
            <a:spAutoFit/>
          </a:bodyPr>
          <a:lstStyle/>
          <a:p>
            <a:pPr marL="0" lvl="0" indent="0" algn="l">
              <a:lnSpc>
                <a:spcPts val="3374"/>
              </a:lnSpc>
              <a:spcBef>
                <a:spcPct val="0"/>
              </a:spcBef>
            </a:pPr>
            <a:r>
              <a:rPr lang="en-US" sz="2800" spc="149" dirty="0">
                <a:solidFill>
                  <a:srgbClr val="000000"/>
                </a:solidFill>
                <a:latin typeface="Book Antiqua" panose="02040602050305030304" pitchFamily="18" charset="0"/>
                <a:ea typeface="DM Sans"/>
                <a:cs typeface="DM Sans"/>
                <a:sym typeface="DM Sans"/>
              </a:rPr>
              <a:t>Converts color image to a single intensity channel and simplifies processing.</a:t>
            </a:r>
          </a:p>
        </p:txBody>
      </p:sp>
      <p:sp>
        <p:nvSpPr>
          <p:cNvPr id="11" name="TextBox 11"/>
          <p:cNvSpPr txBox="1"/>
          <p:nvPr/>
        </p:nvSpPr>
        <p:spPr>
          <a:xfrm>
            <a:off x="1478900" y="7875965"/>
            <a:ext cx="2788300" cy="431968"/>
          </a:xfrm>
          <a:prstGeom prst="rect">
            <a:avLst/>
          </a:prstGeom>
        </p:spPr>
        <p:txBody>
          <a:bodyPr wrap="square" lIns="0" tIns="0" rIns="0" bIns="0" rtlCol="0" anchor="t">
            <a:spAutoFit/>
          </a:bodyPr>
          <a:lstStyle/>
          <a:p>
            <a:pPr marL="539749" lvl="1" indent="-269875" algn="ctr">
              <a:lnSpc>
                <a:spcPts val="3499"/>
              </a:lnSpc>
              <a:buFont typeface="Arial"/>
              <a:buChar char="•"/>
            </a:pPr>
            <a:r>
              <a:rPr lang="en-US" sz="2499" b="1" dirty="0">
                <a:solidFill>
                  <a:srgbClr val="000000"/>
                </a:solidFill>
                <a:latin typeface="Book Antiqua" panose="02040602050305030304" pitchFamily="18" charset="0"/>
                <a:ea typeface="Canva Sans Bold"/>
                <a:cs typeface="Canva Sans Bold"/>
                <a:sym typeface="Canva Sans Bold"/>
              </a:rPr>
              <a:t>Gaussian Blur</a:t>
            </a:r>
          </a:p>
        </p:txBody>
      </p:sp>
      <p:sp>
        <p:nvSpPr>
          <p:cNvPr id="12" name="TextBox 12"/>
          <p:cNvSpPr txBox="1"/>
          <p:nvPr/>
        </p:nvSpPr>
        <p:spPr>
          <a:xfrm>
            <a:off x="2058726" y="8409810"/>
            <a:ext cx="12835587" cy="424860"/>
          </a:xfrm>
          <a:prstGeom prst="rect">
            <a:avLst/>
          </a:prstGeom>
        </p:spPr>
        <p:txBody>
          <a:bodyPr lIns="0" tIns="0" rIns="0" bIns="0" rtlCol="0" anchor="t">
            <a:spAutoFit/>
          </a:bodyPr>
          <a:lstStyle/>
          <a:p>
            <a:pPr marL="0" lvl="0" indent="0" algn="l">
              <a:lnSpc>
                <a:spcPts val="3374"/>
              </a:lnSpc>
              <a:spcBef>
                <a:spcPct val="0"/>
              </a:spcBef>
            </a:pPr>
            <a:r>
              <a:rPr lang="en-US" sz="2800" spc="149" dirty="0">
                <a:solidFill>
                  <a:srgbClr val="000000"/>
                </a:solidFill>
                <a:latin typeface="Book Antiqua" panose="02040602050305030304" pitchFamily="18" charset="0"/>
                <a:ea typeface="DM Sans"/>
                <a:cs typeface="DM Sans"/>
                <a:sym typeface="DM Sans"/>
              </a:rPr>
              <a:t>Smooths the image to remove noise.</a:t>
            </a:r>
          </a:p>
        </p:txBody>
      </p:sp>
      <p:sp>
        <p:nvSpPr>
          <p:cNvPr id="13" name="Freeform 13"/>
          <p:cNvSpPr/>
          <p:nvPr/>
        </p:nvSpPr>
        <p:spPr>
          <a:xfrm>
            <a:off x="16539244" y="2801007"/>
            <a:ext cx="1748756"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14" name="Freeform 14"/>
          <p:cNvSpPr/>
          <p:nvPr/>
        </p:nvSpPr>
        <p:spPr>
          <a:xfrm>
            <a:off x="14986983" y="8790044"/>
            <a:ext cx="3104522" cy="1471487"/>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6324600" y="-47513"/>
            <a:ext cx="4975921" cy="1404095"/>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3" name="Freeform 3"/>
          <p:cNvSpPr/>
          <p:nvPr/>
        </p:nvSpPr>
        <p:spPr>
          <a:xfrm>
            <a:off x="0" y="41856"/>
            <a:ext cx="2504761" cy="1328444"/>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4" name="Freeform 4"/>
          <p:cNvSpPr/>
          <p:nvPr/>
        </p:nvSpPr>
        <p:spPr>
          <a:xfrm>
            <a:off x="13792200" y="-47513"/>
            <a:ext cx="4602314" cy="21707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5" name="Freeform 5"/>
          <p:cNvSpPr/>
          <p:nvPr/>
        </p:nvSpPr>
        <p:spPr>
          <a:xfrm>
            <a:off x="16306800" y="5812620"/>
            <a:ext cx="1993490"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6" name="Freeform 6"/>
          <p:cNvSpPr/>
          <p:nvPr/>
        </p:nvSpPr>
        <p:spPr>
          <a:xfrm>
            <a:off x="76200" y="9270862"/>
            <a:ext cx="4076270" cy="828676"/>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7" name="TextBox 7"/>
          <p:cNvSpPr txBox="1"/>
          <p:nvPr/>
        </p:nvSpPr>
        <p:spPr>
          <a:xfrm>
            <a:off x="1763445" y="1889982"/>
            <a:ext cx="11177769" cy="590550"/>
          </a:xfrm>
          <a:prstGeom prst="rect">
            <a:avLst/>
          </a:prstGeom>
        </p:spPr>
        <p:txBody>
          <a:bodyPr lIns="0" tIns="0" rIns="0" bIns="0" rtlCol="0" anchor="t">
            <a:spAutoFit/>
          </a:bodyPr>
          <a:lstStyle/>
          <a:p>
            <a:pPr algn="just">
              <a:lnSpc>
                <a:spcPts val="4725"/>
              </a:lnSpc>
            </a:pPr>
            <a:r>
              <a:rPr lang="en-US" sz="3500" b="1" spc="56">
                <a:solidFill>
                  <a:srgbClr val="000000"/>
                </a:solidFill>
                <a:latin typeface="Book Antiqua" panose="02040602050305030304" pitchFamily="18" charset="0"/>
                <a:ea typeface="DM Sans Bold"/>
                <a:cs typeface="DM Sans Bold"/>
                <a:sym typeface="DM Sans Bold"/>
              </a:rPr>
              <a:t>EDGE DETECTION</a:t>
            </a:r>
          </a:p>
        </p:txBody>
      </p:sp>
      <p:sp>
        <p:nvSpPr>
          <p:cNvPr id="8" name="TextBox 8"/>
          <p:cNvSpPr txBox="1"/>
          <p:nvPr/>
        </p:nvSpPr>
        <p:spPr>
          <a:xfrm>
            <a:off x="1763445" y="2718221"/>
            <a:ext cx="12835587" cy="860877"/>
          </a:xfrm>
          <a:prstGeom prst="rect">
            <a:avLst/>
          </a:prstGeom>
        </p:spPr>
        <p:txBody>
          <a:bodyPr lIns="0" tIns="0" rIns="0" bIns="0" rtlCol="0" anchor="t">
            <a:spAutoFit/>
          </a:bodyPr>
          <a:lstStyle/>
          <a:p>
            <a:pPr marL="0" lvl="0" indent="0" algn="l">
              <a:lnSpc>
                <a:spcPts val="3374"/>
              </a:lnSpc>
              <a:spcBef>
                <a:spcPct val="0"/>
              </a:spcBef>
            </a:pPr>
            <a:r>
              <a:rPr lang="en-US" sz="2800" spc="149" dirty="0">
                <a:solidFill>
                  <a:srgbClr val="000000"/>
                </a:solidFill>
                <a:latin typeface="Book Antiqua" panose="02040602050305030304" pitchFamily="18" charset="0"/>
                <a:ea typeface="DM Sans"/>
                <a:cs typeface="DM Sans"/>
                <a:sym typeface="DM Sans"/>
              </a:rPr>
              <a:t>Using Canny Edge Detection technique to find out the boundaries or lanes.</a:t>
            </a:r>
          </a:p>
        </p:txBody>
      </p:sp>
      <p:sp>
        <p:nvSpPr>
          <p:cNvPr id="9" name="TextBox 9"/>
          <p:cNvSpPr txBox="1"/>
          <p:nvPr/>
        </p:nvSpPr>
        <p:spPr>
          <a:xfrm>
            <a:off x="1763445" y="3614497"/>
            <a:ext cx="11177769" cy="590550"/>
          </a:xfrm>
          <a:prstGeom prst="rect">
            <a:avLst/>
          </a:prstGeom>
        </p:spPr>
        <p:txBody>
          <a:bodyPr lIns="0" tIns="0" rIns="0" bIns="0" rtlCol="0" anchor="t">
            <a:spAutoFit/>
          </a:bodyPr>
          <a:lstStyle/>
          <a:p>
            <a:pPr algn="just">
              <a:lnSpc>
                <a:spcPts val="4725"/>
              </a:lnSpc>
            </a:pPr>
            <a:r>
              <a:rPr lang="en-US" sz="3500" b="1" spc="56" dirty="0">
                <a:solidFill>
                  <a:srgbClr val="000000"/>
                </a:solidFill>
                <a:latin typeface="Book Antiqua" panose="02040602050305030304" pitchFamily="18" charset="0"/>
                <a:ea typeface="DM Sans Bold"/>
                <a:cs typeface="DM Sans Bold"/>
                <a:sym typeface="DM Sans Bold"/>
              </a:rPr>
              <a:t>REGION OF INTEREST</a:t>
            </a:r>
          </a:p>
        </p:txBody>
      </p:sp>
      <p:sp>
        <p:nvSpPr>
          <p:cNvPr id="10" name="TextBox 10"/>
          <p:cNvSpPr txBox="1"/>
          <p:nvPr/>
        </p:nvSpPr>
        <p:spPr>
          <a:xfrm>
            <a:off x="1763445" y="4311700"/>
            <a:ext cx="12835587" cy="860877"/>
          </a:xfrm>
          <a:prstGeom prst="rect">
            <a:avLst/>
          </a:prstGeom>
        </p:spPr>
        <p:txBody>
          <a:bodyPr lIns="0" tIns="0" rIns="0" bIns="0" rtlCol="0" anchor="t">
            <a:spAutoFit/>
          </a:bodyPr>
          <a:lstStyle/>
          <a:p>
            <a:pPr marL="0" lvl="0" indent="0" algn="l">
              <a:lnSpc>
                <a:spcPts val="3374"/>
              </a:lnSpc>
              <a:spcBef>
                <a:spcPct val="0"/>
              </a:spcBef>
            </a:pPr>
            <a:r>
              <a:rPr lang="en-US" sz="2800" spc="149" dirty="0">
                <a:solidFill>
                  <a:srgbClr val="000000"/>
                </a:solidFill>
                <a:latin typeface="Book Antiqua" panose="02040602050305030304" pitchFamily="18" charset="0"/>
                <a:ea typeface="DM Sans"/>
                <a:cs typeface="DM Sans"/>
                <a:sym typeface="DM Sans"/>
              </a:rPr>
              <a:t>Focus only on the lower half of the image, where road and lanes are expected and discard irrelevant areas (sky, building, tress, </a:t>
            </a:r>
            <a:r>
              <a:rPr lang="en-US" sz="2800" spc="149" dirty="0" err="1">
                <a:solidFill>
                  <a:srgbClr val="000000"/>
                </a:solidFill>
                <a:latin typeface="Book Antiqua" panose="02040602050305030304" pitchFamily="18" charset="0"/>
                <a:ea typeface="DM Sans"/>
                <a:cs typeface="DM Sans"/>
                <a:sym typeface="DM Sans"/>
              </a:rPr>
              <a:t>etc</a:t>
            </a:r>
            <a:r>
              <a:rPr lang="en-US" sz="2800" spc="149" dirty="0">
                <a:solidFill>
                  <a:srgbClr val="000000"/>
                </a:solidFill>
                <a:latin typeface="Book Antiqua" panose="02040602050305030304" pitchFamily="18" charset="0"/>
                <a:ea typeface="DM Sans"/>
                <a:cs typeface="DM Sans"/>
                <a:sym typeface="DM Sans"/>
              </a:rPr>
              <a:t>).</a:t>
            </a:r>
          </a:p>
        </p:txBody>
      </p:sp>
      <p:sp>
        <p:nvSpPr>
          <p:cNvPr id="11" name="TextBox 11"/>
          <p:cNvSpPr txBox="1"/>
          <p:nvPr/>
        </p:nvSpPr>
        <p:spPr>
          <a:xfrm>
            <a:off x="1763445" y="5492800"/>
            <a:ext cx="11177769" cy="590550"/>
          </a:xfrm>
          <a:prstGeom prst="rect">
            <a:avLst/>
          </a:prstGeom>
        </p:spPr>
        <p:txBody>
          <a:bodyPr lIns="0" tIns="0" rIns="0" bIns="0" rtlCol="0" anchor="t">
            <a:spAutoFit/>
          </a:bodyPr>
          <a:lstStyle/>
          <a:p>
            <a:pPr algn="just">
              <a:lnSpc>
                <a:spcPts val="4725"/>
              </a:lnSpc>
            </a:pPr>
            <a:r>
              <a:rPr lang="en-US" sz="3500" b="1" spc="56">
                <a:solidFill>
                  <a:srgbClr val="000000"/>
                </a:solidFill>
                <a:latin typeface="Book Antiqua" panose="02040602050305030304" pitchFamily="18" charset="0"/>
                <a:ea typeface="DM Sans Bold"/>
                <a:cs typeface="DM Sans Bold"/>
                <a:sym typeface="DM Sans Bold"/>
              </a:rPr>
              <a:t>LANE DETECTION</a:t>
            </a:r>
          </a:p>
        </p:txBody>
      </p:sp>
      <p:sp>
        <p:nvSpPr>
          <p:cNvPr id="12" name="TextBox 12"/>
          <p:cNvSpPr txBox="1"/>
          <p:nvPr/>
        </p:nvSpPr>
        <p:spPr>
          <a:xfrm>
            <a:off x="1763445" y="6318112"/>
            <a:ext cx="12835587" cy="860877"/>
          </a:xfrm>
          <a:prstGeom prst="rect">
            <a:avLst/>
          </a:prstGeom>
        </p:spPr>
        <p:txBody>
          <a:bodyPr lIns="0" tIns="0" rIns="0" bIns="0" rtlCol="0" anchor="t">
            <a:spAutoFit/>
          </a:bodyPr>
          <a:lstStyle/>
          <a:p>
            <a:pPr marL="0" lvl="0" indent="0" algn="l">
              <a:lnSpc>
                <a:spcPts val="3374"/>
              </a:lnSpc>
              <a:spcBef>
                <a:spcPct val="0"/>
              </a:spcBef>
            </a:pPr>
            <a:r>
              <a:rPr lang="en-US" sz="2800" spc="149" dirty="0">
                <a:solidFill>
                  <a:srgbClr val="000000"/>
                </a:solidFill>
                <a:latin typeface="Book Antiqua" panose="02040602050305030304" pitchFamily="18" charset="0"/>
                <a:ea typeface="DM Sans"/>
                <a:cs typeface="DM Sans"/>
                <a:sym typeface="DM Sans"/>
              </a:rPr>
              <a:t>Applying Hough Transform to find out the straight solid lanes and for dashed lanes transition frequency analysis is required.</a:t>
            </a:r>
          </a:p>
        </p:txBody>
      </p:sp>
      <p:sp>
        <p:nvSpPr>
          <p:cNvPr id="13" name="TextBox 13"/>
          <p:cNvSpPr txBox="1"/>
          <p:nvPr/>
        </p:nvSpPr>
        <p:spPr>
          <a:xfrm>
            <a:off x="1763445" y="7499212"/>
            <a:ext cx="11177769" cy="590550"/>
          </a:xfrm>
          <a:prstGeom prst="rect">
            <a:avLst/>
          </a:prstGeom>
        </p:spPr>
        <p:txBody>
          <a:bodyPr lIns="0" tIns="0" rIns="0" bIns="0" rtlCol="0" anchor="t">
            <a:spAutoFit/>
          </a:bodyPr>
          <a:lstStyle/>
          <a:p>
            <a:pPr algn="just">
              <a:lnSpc>
                <a:spcPts val="4725"/>
              </a:lnSpc>
            </a:pPr>
            <a:r>
              <a:rPr lang="en-US" sz="3500" b="1" spc="56">
                <a:solidFill>
                  <a:srgbClr val="000000"/>
                </a:solidFill>
                <a:latin typeface="Book Antiqua" panose="02040602050305030304" pitchFamily="18" charset="0"/>
                <a:ea typeface="DM Sans Bold"/>
                <a:cs typeface="DM Sans Bold"/>
                <a:sym typeface="DM Sans Bold"/>
              </a:rPr>
              <a:t>OVERLAY</a:t>
            </a:r>
          </a:p>
        </p:txBody>
      </p:sp>
      <p:sp>
        <p:nvSpPr>
          <p:cNvPr id="14" name="TextBox 14"/>
          <p:cNvSpPr txBox="1"/>
          <p:nvPr/>
        </p:nvSpPr>
        <p:spPr>
          <a:xfrm>
            <a:off x="1763445" y="8327887"/>
            <a:ext cx="12835587" cy="424860"/>
          </a:xfrm>
          <a:prstGeom prst="rect">
            <a:avLst/>
          </a:prstGeom>
        </p:spPr>
        <p:txBody>
          <a:bodyPr lIns="0" tIns="0" rIns="0" bIns="0" rtlCol="0" anchor="t">
            <a:spAutoFit/>
          </a:bodyPr>
          <a:lstStyle/>
          <a:p>
            <a:pPr marL="0" lvl="0" indent="0" algn="l">
              <a:lnSpc>
                <a:spcPts val="3374"/>
              </a:lnSpc>
              <a:spcBef>
                <a:spcPct val="0"/>
              </a:spcBef>
            </a:pPr>
            <a:r>
              <a:rPr lang="en-US" sz="2800" spc="149" dirty="0">
                <a:solidFill>
                  <a:srgbClr val="000000"/>
                </a:solidFill>
                <a:latin typeface="Book Antiqua" panose="02040602050305030304" pitchFamily="18" charset="0"/>
                <a:ea typeface="DM Sans"/>
                <a:cs typeface="DM Sans"/>
                <a:sym typeface="DM Sans"/>
              </a:rPr>
              <a:t>Detected lanes are drawn in color on an original image.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028700" y="1513287"/>
            <a:ext cx="15711069" cy="1177290"/>
          </a:xfrm>
          <a:prstGeom prst="rect">
            <a:avLst/>
          </a:prstGeom>
        </p:spPr>
        <p:txBody>
          <a:bodyPr lIns="0" tIns="0" rIns="0" bIns="0" rtlCol="0" anchor="t">
            <a:spAutoFit/>
          </a:bodyPr>
          <a:lstStyle/>
          <a:p>
            <a:pPr marL="0" lvl="1" indent="0" algn="ctr">
              <a:lnSpc>
                <a:spcPts val="8730"/>
              </a:lnSpc>
              <a:spcBef>
                <a:spcPct val="0"/>
              </a:spcBef>
            </a:pPr>
            <a:r>
              <a:rPr lang="en-US" sz="9000" b="1" dirty="0">
                <a:solidFill>
                  <a:srgbClr val="000000"/>
                </a:solidFill>
                <a:latin typeface="Book Antiqua" panose="02040602050305030304" pitchFamily="18" charset="0"/>
                <a:ea typeface="DM Sans Bold"/>
                <a:cs typeface="DM Sans Bold"/>
                <a:sym typeface="DM Sans Bold"/>
              </a:rPr>
              <a:t>Types of Lanes Detection </a:t>
            </a:r>
          </a:p>
        </p:txBody>
      </p:sp>
      <p:sp>
        <p:nvSpPr>
          <p:cNvPr id="3" name="Freeform 3"/>
          <p:cNvSpPr/>
          <p:nvPr/>
        </p:nvSpPr>
        <p:spPr>
          <a:xfrm>
            <a:off x="0" y="-1"/>
            <a:ext cx="4224468" cy="1306541"/>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4" name="Freeform 4"/>
          <p:cNvSpPr/>
          <p:nvPr/>
        </p:nvSpPr>
        <p:spPr>
          <a:xfrm>
            <a:off x="10061210" y="-39796"/>
            <a:ext cx="5493058" cy="790746"/>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5" name="Freeform 5"/>
          <p:cNvSpPr/>
          <p:nvPr/>
        </p:nvSpPr>
        <p:spPr>
          <a:xfrm rot="-5400000">
            <a:off x="6132484" y="-907403"/>
            <a:ext cx="1037718"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6" name="Freeform 6"/>
          <p:cNvSpPr/>
          <p:nvPr/>
        </p:nvSpPr>
        <p:spPr>
          <a:xfrm>
            <a:off x="16291655" y="-47565"/>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7" name="TextBox 7"/>
          <p:cNvSpPr txBox="1"/>
          <p:nvPr/>
        </p:nvSpPr>
        <p:spPr>
          <a:xfrm>
            <a:off x="1183584" y="3104070"/>
            <a:ext cx="4426268" cy="596900"/>
          </a:xfrm>
          <a:prstGeom prst="rect">
            <a:avLst/>
          </a:prstGeom>
        </p:spPr>
        <p:txBody>
          <a:bodyPr lIns="0" tIns="0" rIns="0" bIns="0" rtlCol="0" anchor="t">
            <a:spAutoFit/>
          </a:bodyPr>
          <a:lstStyle/>
          <a:p>
            <a:pPr algn="ctr">
              <a:lnSpc>
                <a:spcPts val="4900"/>
              </a:lnSpc>
            </a:pPr>
            <a:r>
              <a:rPr lang="en-US" sz="3500" b="1">
                <a:solidFill>
                  <a:srgbClr val="000000"/>
                </a:solidFill>
                <a:latin typeface="Book Antiqua" panose="02040602050305030304" pitchFamily="18" charset="0"/>
                <a:ea typeface="Canva Sans Bold"/>
                <a:cs typeface="Canva Sans Bold"/>
                <a:sym typeface="Canva Sans Bold"/>
              </a:rPr>
              <a:t>Straight Solid Lanes </a:t>
            </a:r>
          </a:p>
        </p:txBody>
      </p:sp>
      <p:sp>
        <p:nvSpPr>
          <p:cNvPr id="8" name="TextBox 8"/>
          <p:cNvSpPr txBox="1"/>
          <p:nvPr/>
        </p:nvSpPr>
        <p:spPr>
          <a:xfrm>
            <a:off x="1149965" y="3984287"/>
            <a:ext cx="12835587" cy="1286442"/>
          </a:xfrm>
          <a:prstGeom prst="rect">
            <a:avLst/>
          </a:prstGeom>
        </p:spPr>
        <p:txBody>
          <a:bodyPr lIns="0" tIns="0" rIns="0" bIns="0" rtlCol="0" anchor="t">
            <a:spAutoFit/>
          </a:bodyPr>
          <a:lstStyle/>
          <a:p>
            <a:pPr marL="539749" lvl="1" indent="-269875" algn="l">
              <a:lnSpc>
                <a:spcPts val="3374"/>
              </a:lnSpc>
              <a:buFont typeface="Arial"/>
              <a:buChar char="•"/>
            </a:pPr>
            <a:r>
              <a:rPr lang="en-US" sz="2499" spc="149">
                <a:solidFill>
                  <a:srgbClr val="000000"/>
                </a:solidFill>
                <a:latin typeface="Book Antiqua" panose="02040602050305030304" pitchFamily="18" charset="0"/>
                <a:ea typeface="DM Sans"/>
                <a:cs typeface="DM Sans"/>
                <a:sym typeface="DM Sans"/>
              </a:rPr>
              <a:t>Technique : Hough Line Transform </a:t>
            </a:r>
          </a:p>
          <a:p>
            <a:pPr marL="539749" lvl="1" indent="-269875" algn="l">
              <a:lnSpc>
                <a:spcPts val="3374"/>
              </a:lnSpc>
              <a:buFont typeface="Arial"/>
              <a:buChar char="•"/>
            </a:pPr>
            <a:r>
              <a:rPr lang="en-US" sz="2499" spc="149">
                <a:solidFill>
                  <a:srgbClr val="000000"/>
                </a:solidFill>
                <a:latin typeface="Book Antiqua" panose="02040602050305030304" pitchFamily="18" charset="0"/>
                <a:ea typeface="DM Sans"/>
                <a:cs typeface="DM Sans"/>
                <a:sym typeface="DM Sans"/>
              </a:rPr>
              <a:t>To detect straight, continuous lane lines.</a:t>
            </a:r>
          </a:p>
          <a:p>
            <a:pPr marL="539749" lvl="1" indent="-269875" algn="l">
              <a:lnSpc>
                <a:spcPts val="3374"/>
              </a:lnSpc>
              <a:buFont typeface="Arial"/>
              <a:buChar char="•"/>
            </a:pPr>
            <a:r>
              <a:rPr lang="en-US" sz="2499" spc="149">
                <a:solidFill>
                  <a:srgbClr val="000000"/>
                </a:solidFill>
                <a:latin typeface="Book Antiqua" panose="02040602050305030304" pitchFamily="18" charset="0"/>
                <a:ea typeface="DM Sans"/>
                <a:cs typeface="DM Sans"/>
                <a:sym typeface="DM Sans"/>
              </a:rPr>
              <a:t>It has little variation in pixel intensity.</a:t>
            </a:r>
          </a:p>
        </p:txBody>
      </p:sp>
      <p:sp>
        <p:nvSpPr>
          <p:cNvPr id="9" name="TextBox 9"/>
          <p:cNvSpPr txBox="1"/>
          <p:nvPr/>
        </p:nvSpPr>
        <p:spPr>
          <a:xfrm>
            <a:off x="1149965" y="5489237"/>
            <a:ext cx="5022235" cy="596900"/>
          </a:xfrm>
          <a:prstGeom prst="rect">
            <a:avLst/>
          </a:prstGeom>
        </p:spPr>
        <p:txBody>
          <a:bodyPr wrap="square" lIns="0" tIns="0" rIns="0" bIns="0" rtlCol="0" anchor="t">
            <a:spAutoFit/>
          </a:bodyPr>
          <a:lstStyle/>
          <a:p>
            <a:pPr algn="ctr">
              <a:lnSpc>
                <a:spcPts val="4900"/>
              </a:lnSpc>
            </a:pPr>
            <a:r>
              <a:rPr lang="en-US" sz="3500" b="1" dirty="0">
                <a:solidFill>
                  <a:srgbClr val="000000"/>
                </a:solidFill>
                <a:latin typeface="Book Antiqua" panose="02040602050305030304" pitchFamily="18" charset="0"/>
                <a:ea typeface="Canva Sans Bold"/>
                <a:cs typeface="Canva Sans Bold"/>
                <a:sym typeface="Canva Sans Bold"/>
              </a:rPr>
              <a:t>Straight Dashed Lanes</a:t>
            </a:r>
          </a:p>
        </p:txBody>
      </p:sp>
      <p:sp>
        <p:nvSpPr>
          <p:cNvPr id="10" name="TextBox 10"/>
          <p:cNvSpPr txBox="1"/>
          <p:nvPr/>
        </p:nvSpPr>
        <p:spPr>
          <a:xfrm>
            <a:off x="1149965" y="6371887"/>
            <a:ext cx="14433800" cy="2158476"/>
          </a:xfrm>
          <a:prstGeom prst="rect">
            <a:avLst/>
          </a:prstGeom>
        </p:spPr>
        <p:txBody>
          <a:bodyPr lIns="0" tIns="0" rIns="0" bIns="0" rtlCol="0" anchor="t">
            <a:spAutoFit/>
          </a:bodyPr>
          <a:lstStyle/>
          <a:p>
            <a:pPr marL="539749" lvl="1" indent="-269875" algn="l">
              <a:lnSpc>
                <a:spcPts val="3374"/>
              </a:lnSpc>
              <a:buFont typeface="Arial"/>
              <a:buChar char="•"/>
            </a:pPr>
            <a:r>
              <a:rPr lang="en-US" sz="2499" spc="149">
                <a:solidFill>
                  <a:srgbClr val="000000"/>
                </a:solidFill>
                <a:latin typeface="Book Antiqua" panose="02040602050305030304" pitchFamily="18" charset="0"/>
                <a:ea typeface="DM Sans"/>
                <a:cs typeface="DM Sans"/>
                <a:sym typeface="DM Sans"/>
              </a:rPr>
              <a:t>Technique : Hough Line Transform + Transition Frequency Analysis</a:t>
            </a:r>
          </a:p>
          <a:p>
            <a:pPr marL="539749" lvl="1" indent="-269875" algn="l">
              <a:lnSpc>
                <a:spcPts val="3374"/>
              </a:lnSpc>
              <a:buFont typeface="Arial"/>
              <a:buChar char="•"/>
            </a:pPr>
            <a:r>
              <a:rPr lang="en-US" sz="2499" spc="149">
                <a:solidFill>
                  <a:srgbClr val="000000"/>
                </a:solidFill>
                <a:latin typeface="Book Antiqua" panose="02040602050305030304" pitchFamily="18" charset="0"/>
                <a:ea typeface="DM Sans"/>
                <a:cs typeface="DM Sans"/>
                <a:sym typeface="DM Sans"/>
              </a:rPr>
              <a:t>To detect discontinuous lane lines</a:t>
            </a:r>
          </a:p>
          <a:p>
            <a:pPr marL="539749" lvl="1" indent="-269875" algn="l">
              <a:lnSpc>
                <a:spcPts val="3374"/>
              </a:lnSpc>
              <a:buFont typeface="Arial"/>
              <a:buChar char="•"/>
            </a:pPr>
            <a:r>
              <a:rPr lang="en-US" sz="2499" spc="149">
                <a:solidFill>
                  <a:srgbClr val="000000"/>
                </a:solidFill>
                <a:latin typeface="Book Antiqua" panose="02040602050305030304" pitchFamily="18" charset="0"/>
                <a:ea typeface="DM Sans"/>
                <a:cs typeface="DM Sans"/>
                <a:sym typeface="DM Sans"/>
              </a:rPr>
              <a:t>High variations in pixel intensity.</a:t>
            </a:r>
          </a:p>
          <a:p>
            <a:pPr marL="539749" lvl="1" indent="-269875" algn="l">
              <a:lnSpc>
                <a:spcPts val="3374"/>
              </a:lnSpc>
              <a:buFont typeface="Arial"/>
              <a:buChar char="•"/>
            </a:pPr>
            <a:r>
              <a:rPr lang="en-US" sz="2499" spc="149">
                <a:solidFill>
                  <a:srgbClr val="000000"/>
                </a:solidFill>
                <a:latin typeface="Book Antiqua" panose="02040602050305030304" pitchFamily="18" charset="0"/>
                <a:ea typeface="DM Sans"/>
                <a:cs typeface="DM Sans"/>
                <a:sym typeface="DM Sans"/>
              </a:rPr>
              <a:t>A high number of transitions means the line is interrupted frequently and when crosses the threshold it is marked as a dashed lane. </a:t>
            </a:r>
          </a:p>
        </p:txBody>
      </p:sp>
      <p:sp>
        <p:nvSpPr>
          <p:cNvPr id="11" name="TextBox 11"/>
          <p:cNvSpPr txBox="1"/>
          <p:nvPr/>
        </p:nvSpPr>
        <p:spPr>
          <a:xfrm>
            <a:off x="1103383" y="8977849"/>
            <a:ext cx="12928750" cy="850426"/>
          </a:xfrm>
          <a:prstGeom prst="rect">
            <a:avLst/>
          </a:prstGeom>
        </p:spPr>
        <p:txBody>
          <a:bodyPr lIns="0" tIns="0" rIns="0" bIns="0" rtlCol="0" anchor="t">
            <a:spAutoFit/>
          </a:bodyPr>
          <a:lstStyle/>
          <a:p>
            <a:pPr algn="l">
              <a:lnSpc>
                <a:spcPts val="3374"/>
              </a:lnSpc>
            </a:pPr>
            <a:r>
              <a:rPr lang="en-US" sz="2499" b="1" spc="149" dirty="0">
                <a:solidFill>
                  <a:srgbClr val="000000"/>
                </a:solidFill>
                <a:latin typeface="Book Antiqua" panose="02040602050305030304" pitchFamily="18" charset="0"/>
                <a:ea typeface="DM Sans Bold"/>
                <a:cs typeface="DM Sans Bold"/>
                <a:sym typeface="DM Sans Bold"/>
              </a:rPr>
              <a:t>Note</a:t>
            </a:r>
            <a:r>
              <a:rPr lang="en-US" sz="2499" spc="149" dirty="0">
                <a:solidFill>
                  <a:srgbClr val="000000"/>
                </a:solidFill>
                <a:latin typeface="Book Antiqua" panose="02040602050305030304" pitchFamily="18" charset="0"/>
                <a:ea typeface="DM Sans"/>
                <a:cs typeface="DM Sans"/>
                <a:sym typeface="DM Sans"/>
              </a:rPr>
              <a:t>: Threshold is the fixed number of transitions </a:t>
            </a:r>
          </a:p>
          <a:p>
            <a:pPr marL="0" lvl="0" indent="0" algn="l">
              <a:lnSpc>
                <a:spcPts val="3374"/>
              </a:lnSpc>
              <a:spcBef>
                <a:spcPct val="0"/>
              </a:spcBef>
            </a:pPr>
            <a:r>
              <a:rPr lang="en-US" sz="2499" spc="149" dirty="0">
                <a:solidFill>
                  <a:srgbClr val="000000"/>
                </a:solidFill>
                <a:latin typeface="Book Antiqua" panose="02040602050305030304" pitchFamily="18" charset="0"/>
                <a:ea typeface="DM Sans"/>
                <a:cs typeface="DM Sans"/>
                <a:sym typeface="DM Sans"/>
              </a:rPr>
              <a:t>          Transition means change between white to black or black to white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rot="-5282649">
            <a:off x="13428827" y="4217921"/>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3" name="Freeform 3"/>
          <p:cNvSpPr/>
          <p:nvPr/>
        </p:nvSpPr>
        <p:spPr>
          <a:xfrm rot="-5400000">
            <a:off x="343106" y="-343108"/>
            <a:ext cx="1446383" cy="2132595"/>
          </a:xfrm>
          <a:custGeom>
            <a:avLst/>
            <a:gdLst/>
            <a:ahLst/>
            <a:cxnLst/>
            <a:rect l="l" t="t" r="r" b="b"/>
            <a:pathLst>
              <a:path w="2892762" h="2919301">
                <a:moveTo>
                  <a:pt x="0" y="0"/>
                </a:moveTo>
                <a:lnTo>
                  <a:pt x="2892762" y="0"/>
                </a:lnTo>
                <a:lnTo>
                  <a:pt x="2892762" y="2919300"/>
                </a:lnTo>
                <a:lnTo>
                  <a:pt x="0" y="29193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5" name="Freeform 5"/>
          <p:cNvSpPr/>
          <p:nvPr/>
        </p:nvSpPr>
        <p:spPr>
          <a:xfrm>
            <a:off x="0" y="8137503"/>
            <a:ext cx="1996345" cy="2149497"/>
          </a:xfrm>
          <a:custGeom>
            <a:avLst/>
            <a:gdLst/>
            <a:ahLst/>
            <a:cxnLst/>
            <a:rect l="l" t="t" r="r" b="b"/>
            <a:pathLst>
              <a:path w="1996345" h="2149497">
                <a:moveTo>
                  <a:pt x="0" y="0"/>
                </a:moveTo>
                <a:lnTo>
                  <a:pt x="1996345" y="0"/>
                </a:lnTo>
                <a:lnTo>
                  <a:pt x="1996345" y="2149496"/>
                </a:lnTo>
                <a:lnTo>
                  <a:pt x="0" y="214949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6" name="TextBox 6"/>
          <p:cNvSpPr txBox="1"/>
          <p:nvPr/>
        </p:nvSpPr>
        <p:spPr>
          <a:xfrm>
            <a:off x="1996345" y="1679082"/>
            <a:ext cx="4268391" cy="596900"/>
          </a:xfrm>
          <a:prstGeom prst="rect">
            <a:avLst/>
          </a:prstGeom>
        </p:spPr>
        <p:txBody>
          <a:bodyPr lIns="0" tIns="0" rIns="0" bIns="0" rtlCol="0" anchor="t">
            <a:spAutoFit/>
          </a:bodyPr>
          <a:lstStyle/>
          <a:p>
            <a:pPr algn="ctr">
              <a:lnSpc>
                <a:spcPts val="4900"/>
              </a:lnSpc>
            </a:pPr>
            <a:r>
              <a:rPr lang="en-US" sz="3500" b="1">
                <a:solidFill>
                  <a:srgbClr val="000000"/>
                </a:solidFill>
                <a:latin typeface="Book Antiqua" panose="02040602050305030304" pitchFamily="18" charset="0"/>
                <a:ea typeface="Canva Sans Bold"/>
                <a:cs typeface="Canva Sans Bold"/>
                <a:sym typeface="Canva Sans Bold"/>
              </a:rPr>
              <a:t>Curved Solid Lanes </a:t>
            </a:r>
          </a:p>
        </p:txBody>
      </p:sp>
      <p:sp>
        <p:nvSpPr>
          <p:cNvPr id="7" name="TextBox 7"/>
          <p:cNvSpPr txBox="1"/>
          <p:nvPr/>
        </p:nvSpPr>
        <p:spPr>
          <a:xfrm>
            <a:off x="1996345" y="2533157"/>
            <a:ext cx="13826029" cy="1286442"/>
          </a:xfrm>
          <a:prstGeom prst="rect">
            <a:avLst/>
          </a:prstGeom>
        </p:spPr>
        <p:txBody>
          <a:bodyPr lIns="0" tIns="0" rIns="0" bIns="0" rtlCol="0" anchor="t">
            <a:spAutoFit/>
          </a:bodyPr>
          <a:lstStyle/>
          <a:p>
            <a:pPr marL="539749" lvl="1" indent="-269875" algn="l">
              <a:lnSpc>
                <a:spcPts val="3374"/>
              </a:lnSpc>
              <a:buFont typeface="Arial"/>
              <a:buChar char="•"/>
            </a:pPr>
            <a:r>
              <a:rPr lang="en-US" sz="2499" spc="149" dirty="0">
                <a:solidFill>
                  <a:srgbClr val="000000"/>
                </a:solidFill>
                <a:latin typeface="Book Antiqua" panose="02040602050305030304" pitchFamily="18" charset="0"/>
                <a:ea typeface="DM Sans"/>
                <a:cs typeface="DM Sans"/>
                <a:sym typeface="DM Sans"/>
              </a:rPr>
              <a:t>Technique: Perspective Transformation + Polynomial Curve Fitting(2nd degree)</a:t>
            </a:r>
          </a:p>
          <a:p>
            <a:pPr marL="539749" lvl="1" indent="-269875" algn="l">
              <a:lnSpc>
                <a:spcPts val="3374"/>
              </a:lnSpc>
              <a:buFont typeface="Arial"/>
              <a:buChar char="•"/>
            </a:pPr>
            <a:r>
              <a:rPr lang="en-US" sz="2499" spc="149" dirty="0">
                <a:solidFill>
                  <a:srgbClr val="000000"/>
                </a:solidFill>
                <a:latin typeface="Book Antiqua" panose="02040602050305030304" pitchFamily="18" charset="0"/>
                <a:ea typeface="DM Sans"/>
                <a:cs typeface="DM Sans"/>
                <a:sym typeface="DM Sans"/>
              </a:rPr>
              <a:t>To detect smoothly bending, continuous lane markings in a bird's eye view image.</a:t>
            </a:r>
          </a:p>
          <a:p>
            <a:pPr marL="539749" lvl="1" indent="-269875" algn="l">
              <a:lnSpc>
                <a:spcPts val="3374"/>
              </a:lnSpc>
              <a:buFont typeface="Arial"/>
              <a:buChar char="•"/>
            </a:pPr>
            <a:r>
              <a:rPr lang="en-US" sz="2499" spc="149" dirty="0">
                <a:solidFill>
                  <a:srgbClr val="000000"/>
                </a:solidFill>
                <a:latin typeface="Book Antiqua" panose="02040602050305030304" pitchFamily="18" charset="0"/>
                <a:ea typeface="DM Sans"/>
                <a:cs typeface="DM Sans"/>
                <a:sym typeface="DM Sans"/>
              </a:rPr>
              <a:t>It appears as a continuous curve with little to no break in pixel intensity.</a:t>
            </a:r>
          </a:p>
        </p:txBody>
      </p:sp>
      <p:sp>
        <p:nvSpPr>
          <p:cNvPr id="8" name="TextBox 8"/>
          <p:cNvSpPr txBox="1"/>
          <p:nvPr/>
        </p:nvSpPr>
        <p:spPr>
          <a:xfrm>
            <a:off x="2726206" y="8567950"/>
            <a:ext cx="12835587" cy="850426"/>
          </a:xfrm>
          <a:prstGeom prst="rect">
            <a:avLst/>
          </a:prstGeom>
        </p:spPr>
        <p:txBody>
          <a:bodyPr lIns="0" tIns="0" rIns="0" bIns="0" rtlCol="0" anchor="t">
            <a:spAutoFit/>
          </a:bodyPr>
          <a:lstStyle/>
          <a:p>
            <a:pPr algn="l">
              <a:lnSpc>
                <a:spcPts val="3374"/>
              </a:lnSpc>
            </a:pPr>
            <a:r>
              <a:rPr lang="en-US" sz="2499" b="1" spc="149">
                <a:solidFill>
                  <a:srgbClr val="000000"/>
                </a:solidFill>
                <a:latin typeface="Book Antiqua" panose="02040602050305030304" pitchFamily="18" charset="0"/>
                <a:ea typeface="DM Sans Bold"/>
                <a:cs typeface="DM Sans Bold"/>
                <a:sym typeface="DM Sans Bold"/>
              </a:rPr>
              <a:t>Note </a:t>
            </a:r>
            <a:r>
              <a:rPr lang="en-US" sz="2499" spc="149">
                <a:solidFill>
                  <a:srgbClr val="000000"/>
                </a:solidFill>
                <a:latin typeface="Book Antiqua" panose="02040602050305030304" pitchFamily="18" charset="0"/>
                <a:ea typeface="DM Sans"/>
                <a:cs typeface="DM Sans"/>
                <a:sym typeface="DM Sans"/>
              </a:rPr>
              <a:t>: Birds eye view image is a type of image which looks at road from top view to make the road look flat or straight </a:t>
            </a:r>
          </a:p>
        </p:txBody>
      </p:sp>
      <p:sp>
        <p:nvSpPr>
          <p:cNvPr id="9" name="TextBox 9"/>
          <p:cNvSpPr txBox="1"/>
          <p:nvPr/>
        </p:nvSpPr>
        <p:spPr>
          <a:xfrm>
            <a:off x="1996345" y="4546600"/>
            <a:ext cx="4804053" cy="596900"/>
          </a:xfrm>
          <a:prstGeom prst="rect">
            <a:avLst/>
          </a:prstGeom>
        </p:spPr>
        <p:txBody>
          <a:bodyPr lIns="0" tIns="0" rIns="0" bIns="0" rtlCol="0" anchor="t">
            <a:spAutoFit/>
          </a:bodyPr>
          <a:lstStyle/>
          <a:p>
            <a:pPr algn="ctr">
              <a:lnSpc>
                <a:spcPts val="4900"/>
              </a:lnSpc>
            </a:pPr>
            <a:r>
              <a:rPr lang="en-US" sz="3500" b="1">
                <a:solidFill>
                  <a:srgbClr val="000000"/>
                </a:solidFill>
                <a:latin typeface="Book Antiqua" panose="02040602050305030304" pitchFamily="18" charset="0"/>
                <a:ea typeface="Canva Sans Bold"/>
                <a:cs typeface="Canva Sans Bold"/>
                <a:sym typeface="Canva Sans Bold"/>
              </a:rPr>
              <a:t>Curved Dashed Lanes </a:t>
            </a:r>
          </a:p>
        </p:txBody>
      </p:sp>
      <p:sp>
        <p:nvSpPr>
          <p:cNvPr id="10" name="TextBox 10"/>
          <p:cNvSpPr txBox="1"/>
          <p:nvPr/>
        </p:nvSpPr>
        <p:spPr>
          <a:xfrm>
            <a:off x="2132594" y="5400675"/>
            <a:ext cx="13429199" cy="2158476"/>
          </a:xfrm>
          <a:prstGeom prst="rect">
            <a:avLst/>
          </a:prstGeom>
        </p:spPr>
        <p:txBody>
          <a:bodyPr lIns="0" tIns="0" rIns="0" bIns="0" rtlCol="0" anchor="t">
            <a:spAutoFit/>
          </a:bodyPr>
          <a:lstStyle/>
          <a:p>
            <a:pPr marL="539749" lvl="1" indent="-269875" algn="l">
              <a:lnSpc>
                <a:spcPts val="3374"/>
              </a:lnSpc>
              <a:buFont typeface="Arial"/>
              <a:buChar char="•"/>
            </a:pPr>
            <a:r>
              <a:rPr lang="en-US" sz="2499" spc="149" dirty="0">
                <a:solidFill>
                  <a:srgbClr val="000000"/>
                </a:solidFill>
                <a:latin typeface="Book Antiqua" panose="02040602050305030304" pitchFamily="18" charset="0"/>
                <a:ea typeface="DM Sans"/>
                <a:cs typeface="DM Sans"/>
                <a:sym typeface="DM Sans"/>
              </a:rPr>
              <a:t>Technique: Perspective Transformation + Polynomial Curve Fitting + Transition Frequency Analysis</a:t>
            </a:r>
          </a:p>
          <a:p>
            <a:pPr marL="539749" lvl="1" indent="-269875" algn="l">
              <a:lnSpc>
                <a:spcPts val="3374"/>
              </a:lnSpc>
              <a:buFont typeface="Arial"/>
              <a:buChar char="•"/>
            </a:pPr>
            <a:r>
              <a:rPr lang="en-US" sz="2499" spc="149" dirty="0">
                <a:solidFill>
                  <a:srgbClr val="000000"/>
                </a:solidFill>
                <a:latin typeface="Book Antiqua" panose="02040602050305030304" pitchFamily="18" charset="0"/>
                <a:ea typeface="DM Sans"/>
                <a:cs typeface="DM Sans"/>
                <a:sym typeface="DM Sans"/>
              </a:rPr>
              <a:t>To detect curved dashed markings by fitting a curve and checking for frequent pixel intensity changes.</a:t>
            </a:r>
          </a:p>
          <a:p>
            <a:pPr marL="539749" lvl="1" indent="-269875" algn="l">
              <a:lnSpc>
                <a:spcPts val="3374"/>
              </a:lnSpc>
              <a:buFont typeface="Arial"/>
              <a:buChar char="•"/>
            </a:pPr>
            <a:r>
              <a:rPr lang="en-US" sz="2499" spc="149" dirty="0">
                <a:solidFill>
                  <a:srgbClr val="000000"/>
                </a:solidFill>
                <a:latin typeface="Book Antiqua" panose="02040602050305030304" pitchFamily="18" charset="0"/>
                <a:ea typeface="DM Sans"/>
                <a:cs typeface="DM Sans"/>
                <a:sym typeface="DM Sans"/>
              </a:rPr>
              <a:t>The curve has many breaks, resulting in frequent white-to-black transitions.</a:t>
            </a:r>
          </a:p>
        </p:txBody>
      </p:sp>
      <p:sp>
        <p:nvSpPr>
          <p:cNvPr id="4" name="Freeform 5">
            <a:extLst>
              <a:ext uri="{FF2B5EF4-FFF2-40B4-BE49-F238E27FC236}">
                <a16:creationId xmlns:a16="http://schemas.microsoft.com/office/drawing/2014/main" id="{0FE378FE-9EC7-B54F-A5FF-356CFAAB49F8}"/>
              </a:ext>
            </a:extLst>
          </p:cNvPr>
          <p:cNvSpPr/>
          <p:nvPr/>
        </p:nvSpPr>
        <p:spPr>
          <a:xfrm>
            <a:off x="4724400" y="-2"/>
            <a:ext cx="6505812" cy="1221698"/>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11" name="Freeform 3">
            <a:extLst>
              <a:ext uri="{FF2B5EF4-FFF2-40B4-BE49-F238E27FC236}">
                <a16:creationId xmlns:a16="http://schemas.microsoft.com/office/drawing/2014/main" id="{2D6BF175-6F88-15DB-7C47-54B352145671}"/>
              </a:ext>
            </a:extLst>
          </p:cNvPr>
          <p:cNvSpPr/>
          <p:nvPr/>
        </p:nvSpPr>
        <p:spPr>
          <a:xfrm>
            <a:off x="13868400" y="76074"/>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2D3B81-F260-31F4-DEBC-A484EAEECD39}"/>
              </a:ext>
            </a:extLst>
          </p:cNvPr>
          <p:cNvSpPr txBox="1"/>
          <p:nvPr/>
        </p:nvSpPr>
        <p:spPr>
          <a:xfrm>
            <a:off x="1905000" y="723900"/>
            <a:ext cx="14782800" cy="2862322"/>
          </a:xfrm>
          <a:prstGeom prst="rect">
            <a:avLst/>
          </a:prstGeom>
          <a:noFill/>
        </p:spPr>
        <p:txBody>
          <a:bodyPr wrap="square">
            <a:spAutoFit/>
          </a:bodyPr>
          <a:lstStyle/>
          <a:p>
            <a:r>
              <a:rPr lang="en-US" sz="9000" b="1" dirty="0">
                <a:latin typeface="DM Sans Bold" panose="020B0604020202020204" charset="0"/>
              </a:rPr>
              <a:t>Night Frame Detection &amp; Enhancement</a:t>
            </a:r>
          </a:p>
        </p:txBody>
      </p:sp>
      <p:sp>
        <p:nvSpPr>
          <p:cNvPr id="5" name="TextBox 4">
            <a:extLst>
              <a:ext uri="{FF2B5EF4-FFF2-40B4-BE49-F238E27FC236}">
                <a16:creationId xmlns:a16="http://schemas.microsoft.com/office/drawing/2014/main" id="{FB95F2EF-69B0-9F40-BB5B-FC310BF79898}"/>
              </a:ext>
            </a:extLst>
          </p:cNvPr>
          <p:cNvSpPr txBox="1"/>
          <p:nvPr/>
        </p:nvSpPr>
        <p:spPr>
          <a:xfrm>
            <a:off x="1904998" y="3596457"/>
            <a:ext cx="13938431" cy="4647426"/>
          </a:xfrm>
          <a:prstGeom prst="rect">
            <a:avLst/>
          </a:prstGeom>
          <a:noFill/>
        </p:spPr>
        <p:txBody>
          <a:bodyPr wrap="square">
            <a:spAutoFit/>
          </a:bodyPr>
          <a:lstStyle/>
          <a:p>
            <a:r>
              <a:rPr lang="en-US" sz="2600" dirty="0">
                <a:latin typeface="Book Antiqua" panose="02040602050305030304" pitchFamily="18" charset="0"/>
              </a:rPr>
              <a:t>Night-time frames often have </a:t>
            </a:r>
            <a:r>
              <a:rPr lang="en-US" sz="2600" b="1" dirty="0">
                <a:latin typeface="Book Antiqua" panose="02040602050305030304" pitchFamily="18" charset="0"/>
              </a:rPr>
              <a:t>low visibility</a:t>
            </a:r>
            <a:r>
              <a:rPr lang="en-US" sz="2600" dirty="0">
                <a:latin typeface="Book Antiqua" panose="02040602050305030304" pitchFamily="18" charset="0"/>
              </a:rPr>
              <a:t>, making it difficult to detect lane lines accurately.</a:t>
            </a:r>
          </a:p>
          <a:p>
            <a:endParaRPr lang="en-US" sz="2600" dirty="0">
              <a:latin typeface="Book Antiqua" panose="02040602050305030304" pitchFamily="18" charset="0"/>
            </a:endParaRPr>
          </a:p>
          <a:p>
            <a:r>
              <a:rPr lang="en-US" sz="2600" b="1" dirty="0">
                <a:latin typeface="Book Antiqua" panose="02040602050305030304" pitchFamily="18" charset="0"/>
              </a:rPr>
              <a:t>1. Frame Brightness Check</a:t>
            </a:r>
            <a:endParaRPr lang="en-US" sz="2600" dirty="0">
              <a:latin typeface="Book Antiqua" panose="02040602050305030304" pitchFamily="18" charset="0"/>
            </a:endParaRPr>
          </a:p>
          <a:p>
            <a:pPr>
              <a:buFont typeface="Arial" panose="020B0604020202020204" pitchFamily="34" charset="0"/>
              <a:buChar char="•"/>
            </a:pPr>
            <a:r>
              <a:rPr lang="en-US" sz="2600" dirty="0">
                <a:latin typeface="Book Antiqua" panose="02040602050305030304" pitchFamily="18" charset="0"/>
              </a:rPr>
              <a:t>Convert frame to grayscale.</a:t>
            </a:r>
          </a:p>
          <a:p>
            <a:pPr>
              <a:buFont typeface="Arial" panose="020B0604020202020204" pitchFamily="34" charset="0"/>
              <a:buChar char="•"/>
            </a:pPr>
            <a:r>
              <a:rPr lang="en-US" sz="2600" dirty="0">
                <a:latin typeface="Book Antiqua" panose="02040602050305030304" pitchFamily="18" charset="0"/>
              </a:rPr>
              <a:t>Calculate mean brightness.</a:t>
            </a:r>
          </a:p>
          <a:p>
            <a:pPr>
              <a:buFont typeface="Arial" panose="020B0604020202020204" pitchFamily="34" charset="0"/>
              <a:buChar char="•"/>
            </a:pPr>
            <a:r>
              <a:rPr lang="en-US" sz="2600" dirty="0">
                <a:latin typeface="Book Antiqua" panose="02040602050305030304" pitchFamily="18" charset="0"/>
              </a:rPr>
              <a:t>If it's below a threshold (50) → treated as a night-time frame.</a:t>
            </a:r>
          </a:p>
          <a:p>
            <a:endParaRPr lang="en-US" sz="2800" dirty="0"/>
          </a:p>
          <a:p>
            <a:endParaRPr lang="en-US" sz="2800" dirty="0"/>
          </a:p>
          <a:p>
            <a:endParaRPr lang="en-US" sz="2800" dirty="0"/>
          </a:p>
          <a:p>
            <a:endParaRPr lang="en-US" sz="2800" dirty="0"/>
          </a:p>
          <a:p>
            <a:endParaRPr lang="en-US" sz="2800" dirty="0"/>
          </a:p>
        </p:txBody>
      </p:sp>
      <p:sp>
        <p:nvSpPr>
          <p:cNvPr id="8" name="Rectangle 3">
            <a:extLst>
              <a:ext uri="{FF2B5EF4-FFF2-40B4-BE49-F238E27FC236}">
                <a16:creationId xmlns:a16="http://schemas.microsoft.com/office/drawing/2014/main" id="{FA99E1DB-7577-8404-C02D-610225929CB3}"/>
              </a:ext>
            </a:extLst>
          </p:cNvPr>
          <p:cNvSpPr>
            <a:spLocks noChangeArrowheads="1"/>
          </p:cNvSpPr>
          <p:nvPr/>
        </p:nvSpPr>
        <p:spPr bwMode="auto">
          <a:xfrm>
            <a:off x="1922589" y="6042634"/>
            <a:ext cx="1537311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Book Antiqua" panose="02040602050305030304" pitchFamily="18" charset="0"/>
              </a:rPr>
              <a:t>2. Image Enhancement for Night Frames</a:t>
            </a:r>
            <a:endParaRPr kumimoji="0" lang="en-US" altLang="en-US" sz="2800" b="0" i="0" u="none" strike="noStrike" cap="none" normalizeH="0" baseline="0" dirty="0">
              <a:ln>
                <a:noFill/>
              </a:ln>
              <a:solidFill>
                <a:schemeClr val="tx1"/>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Book Antiqua" panose="02040602050305030304" pitchFamily="18" charset="0"/>
              </a:rPr>
              <a:t>Convert frame to </a:t>
            </a:r>
            <a:r>
              <a:rPr kumimoji="0" lang="en-US" altLang="en-US" sz="2800" i="0" u="none" strike="noStrike" cap="none" normalizeH="0" baseline="0" dirty="0">
                <a:ln>
                  <a:noFill/>
                </a:ln>
                <a:solidFill>
                  <a:schemeClr val="tx1"/>
                </a:solidFill>
                <a:effectLst/>
                <a:latin typeface="Book Antiqua" panose="02040602050305030304" pitchFamily="18" charset="0"/>
              </a:rPr>
              <a:t>LAB (</a:t>
            </a:r>
            <a:r>
              <a:rPr lang="en-US" altLang="en-US" sz="2800" dirty="0">
                <a:latin typeface="Book Antiqua" panose="02040602050305030304" pitchFamily="18" charset="0"/>
              </a:rPr>
              <a:t>Brightness, Green, Blue) </a:t>
            </a:r>
            <a:r>
              <a:rPr kumimoji="0" lang="en-US" altLang="en-US" sz="2800" i="0" u="none" strike="noStrike" cap="none" normalizeH="0" baseline="0" dirty="0">
                <a:ln>
                  <a:noFill/>
                </a:ln>
                <a:solidFill>
                  <a:schemeClr val="tx1"/>
                </a:solidFill>
                <a:effectLst/>
                <a:latin typeface="Book Antiqua" panose="02040602050305030304" pitchFamily="18" charset="0"/>
              </a:rPr>
              <a:t>color space </a:t>
            </a:r>
            <a:r>
              <a:rPr kumimoji="0" lang="en-US" altLang="en-US" sz="2800" b="0" i="0" u="none" strike="noStrike" cap="none" normalizeH="0" baseline="0" dirty="0">
                <a:ln>
                  <a:noFill/>
                </a:ln>
                <a:solidFill>
                  <a:schemeClr val="tx1"/>
                </a:solidFill>
                <a:effectLst/>
                <a:latin typeface="Book Antiqua" panose="02040602050305030304" pitchFamily="18" charset="0"/>
              </a:rPr>
              <a:t>to enhance brightness &amp; contrast.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Book Antiqua" panose="02040602050305030304" pitchFamily="18" charset="0"/>
              </a:rPr>
              <a:t>Apply </a:t>
            </a:r>
            <a:r>
              <a:rPr kumimoji="0" lang="en-US" altLang="en-US" sz="2800" i="0" u="none" strike="noStrike" cap="none" normalizeH="0" baseline="0" dirty="0">
                <a:ln>
                  <a:noFill/>
                </a:ln>
                <a:solidFill>
                  <a:schemeClr val="tx1"/>
                </a:solidFill>
                <a:effectLst/>
                <a:latin typeface="Book Antiqua" panose="02040602050305030304" pitchFamily="18" charset="0"/>
              </a:rPr>
              <a:t>CLAHE</a:t>
            </a:r>
            <a:r>
              <a:rPr kumimoji="0" lang="en-US" altLang="en-US" sz="2800" b="0" i="0" u="none" strike="noStrike" cap="none" normalizeH="0" baseline="0" dirty="0">
                <a:ln>
                  <a:noFill/>
                </a:ln>
                <a:solidFill>
                  <a:schemeClr val="tx1"/>
                </a:solidFill>
                <a:effectLst/>
                <a:latin typeface="Book Antiqua" panose="02040602050305030304" pitchFamily="18" charset="0"/>
              </a:rPr>
              <a:t> (Contrast Limited Adaptive Histogram Equalization) to enhance local contrast.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Book Antiqua" panose="02040602050305030304" pitchFamily="18" charset="0"/>
              </a:rPr>
              <a:t>Slightly increases overall </a:t>
            </a:r>
            <a:r>
              <a:rPr kumimoji="0" lang="en-US" altLang="en-US" sz="2800" i="0" u="none" strike="noStrike" cap="none" normalizeH="0" baseline="0" dirty="0">
                <a:ln>
                  <a:noFill/>
                </a:ln>
                <a:solidFill>
                  <a:schemeClr val="tx1"/>
                </a:solidFill>
                <a:effectLst/>
                <a:latin typeface="Book Antiqua" panose="02040602050305030304" pitchFamily="18" charset="0"/>
              </a:rPr>
              <a:t>contrast and brightness.</a:t>
            </a:r>
            <a:endParaRPr kumimoji="0" lang="en-US" altLang="en-US" sz="2800" b="0" i="0" u="none" strike="noStrike" cap="none" normalizeH="0" baseline="0" dirty="0">
              <a:ln>
                <a:noFill/>
              </a:ln>
              <a:solidFill>
                <a:schemeClr val="tx1"/>
              </a:solidFill>
              <a:effectLst/>
              <a:latin typeface="Book Antiqua" panose="02040602050305030304" pitchFamily="18" charset="0"/>
            </a:endParaRPr>
          </a:p>
        </p:txBody>
      </p:sp>
      <p:sp>
        <p:nvSpPr>
          <p:cNvPr id="10" name="TextBox 9">
            <a:extLst>
              <a:ext uri="{FF2B5EF4-FFF2-40B4-BE49-F238E27FC236}">
                <a16:creationId xmlns:a16="http://schemas.microsoft.com/office/drawing/2014/main" id="{9B959A9E-863D-E095-CEF5-3AE46DDC5C1C}"/>
              </a:ext>
            </a:extLst>
          </p:cNvPr>
          <p:cNvSpPr txBox="1"/>
          <p:nvPr/>
        </p:nvSpPr>
        <p:spPr>
          <a:xfrm>
            <a:off x="2887598" y="8161785"/>
            <a:ext cx="11963400" cy="1569660"/>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Book Antiqua" panose="02040602050305030304" pitchFamily="18" charset="0"/>
              </a:rPr>
              <a:t>CLAHE</a:t>
            </a:r>
            <a:r>
              <a:rPr lang="en-US" sz="2400" dirty="0">
                <a:latin typeface="Book Antiqua" panose="02040602050305030304" pitchFamily="18" charset="0"/>
              </a:rPr>
              <a:t> (Contrast Limited Adaptive Histogram Equalization) is a method that makes dark areas of an image clearer without making bright areas too bright.</a:t>
            </a:r>
          </a:p>
          <a:p>
            <a:pPr marL="342900" indent="-342900">
              <a:buFont typeface="Arial" panose="020B0604020202020204" pitchFamily="34" charset="0"/>
              <a:buChar char="•"/>
            </a:pPr>
            <a:r>
              <a:rPr lang="en-US" sz="2400" dirty="0">
                <a:latin typeface="Book Antiqua" panose="02040602050305030304" pitchFamily="18" charset="0"/>
              </a:rPr>
              <a:t> This improves lane visibility in low-light conditions, allowing accurate detection even at night.</a:t>
            </a:r>
            <a:endParaRPr lang="en-IN" sz="2400" dirty="0">
              <a:latin typeface="Book Antiqua" panose="02040602050305030304" pitchFamily="18" charset="0"/>
            </a:endParaRPr>
          </a:p>
        </p:txBody>
      </p:sp>
      <p:sp>
        <p:nvSpPr>
          <p:cNvPr id="2" name="Freeform 3">
            <a:extLst>
              <a:ext uri="{FF2B5EF4-FFF2-40B4-BE49-F238E27FC236}">
                <a16:creationId xmlns:a16="http://schemas.microsoft.com/office/drawing/2014/main" id="{707284BF-1880-4023-0CCA-A179E79C15DC}"/>
              </a:ext>
            </a:extLst>
          </p:cNvPr>
          <p:cNvSpPr/>
          <p:nvPr/>
        </p:nvSpPr>
        <p:spPr>
          <a:xfrm rot="16200000">
            <a:off x="348022" y="8496802"/>
            <a:ext cx="1446383" cy="2132595"/>
          </a:xfrm>
          <a:custGeom>
            <a:avLst/>
            <a:gdLst/>
            <a:ahLst/>
            <a:cxnLst/>
            <a:rect l="l" t="t" r="r" b="b"/>
            <a:pathLst>
              <a:path w="2892762" h="2919301">
                <a:moveTo>
                  <a:pt x="0" y="0"/>
                </a:moveTo>
                <a:lnTo>
                  <a:pt x="2892762" y="0"/>
                </a:lnTo>
                <a:lnTo>
                  <a:pt x="2892762" y="2919300"/>
                </a:lnTo>
                <a:lnTo>
                  <a:pt x="0" y="29193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4" name="Freeform 6">
            <a:extLst>
              <a:ext uri="{FF2B5EF4-FFF2-40B4-BE49-F238E27FC236}">
                <a16:creationId xmlns:a16="http://schemas.microsoft.com/office/drawing/2014/main" id="{FAB47EFA-70A6-D25D-60C2-EB32222E550F}"/>
              </a:ext>
            </a:extLst>
          </p:cNvPr>
          <p:cNvSpPr/>
          <p:nvPr/>
        </p:nvSpPr>
        <p:spPr>
          <a:xfrm>
            <a:off x="16291655" y="-47565"/>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6" name="Freeform 4">
            <a:extLst>
              <a:ext uri="{FF2B5EF4-FFF2-40B4-BE49-F238E27FC236}">
                <a16:creationId xmlns:a16="http://schemas.microsoft.com/office/drawing/2014/main" id="{5CE782AD-F75F-7E7E-3BF2-0451E09AC3C0}"/>
              </a:ext>
            </a:extLst>
          </p:cNvPr>
          <p:cNvSpPr/>
          <p:nvPr/>
        </p:nvSpPr>
        <p:spPr>
          <a:xfrm>
            <a:off x="14850998" y="9334500"/>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10">
            <a:extLst>
              <a:ext uri="{FF2B5EF4-FFF2-40B4-BE49-F238E27FC236}">
                <a16:creationId xmlns:a16="http://schemas.microsoft.com/office/drawing/2014/main" id="{203B2914-26BC-3850-76E2-19B277B21223}"/>
              </a:ext>
            </a:extLst>
          </p:cNvPr>
          <p:cNvSpPr/>
          <p:nvPr/>
        </p:nvSpPr>
        <p:spPr>
          <a:xfrm rot="4747568">
            <a:off x="15973845" y="4405959"/>
            <a:ext cx="2799863" cy="1690998"/>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9" name="Freeform 8">
            <a:extLst>
              <a:ext uri="{FF2B5EF4-FFF2-40B4-BE49-F238E27FC236}">
                <a16:creationId xmlns:a16="http://schemas.microsoft.com/office/drawing/2014/main" id="{EFD8FBA2-857F-F66E-346E-4B26C66C8AB9}"/>
              </a:ext>
            </a:extLst>
          </p:cNvPr>
          <p:cNvSpPr/>
          <p:nvPr/>
        </p:nvSpPr>
        <p:spPr>
          <a:xfrm>
            <a:off x="20976" y="-22741"/>
            <a:ext cx="4076270" cy="746641"/>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IN"/>
          </a:p>
        </p:txBody>
      </p:sp>
      <p:sp>
        <p:nvSpPr>
          <p:cNvPr id="11" name="Freeform 5">
            <a:extLst>
              <a:ext uri="{FF2B5EF4-FFF2-40B4-BE49-F238E27FC236}">
                <a16:creationId xmlns:a16="http://schemas.microsoft.com/office/drawing/2014/main" id="{B3CB0210-7147-61FD-D362-85973DC27D50}"/>
              </a:ext>
            </a:extLst>
          </p:cNvPr>
          <p:cNvSpPr/>
          <p:nvPr/>
        </p:nvSpPr>
        <p:spPr>
          <a:xfrm>
            <a:off x="9601200" y="35463"/>
            <a:ext cx="3610212" cy="557498"/>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txBody>
          <a:bodyPr/>
          <a:lstStyle/>
          <a:p>
            <a:endParaRPr lang="en-IN"/>
          </a:p>
        </p:txBody>
      </p:sp>
    </p:spTree>
    <p:extLst>
      <p:ext uri="{BB962C8B-B14F-4D97-AF65-F5344CB8AC3E}">
        <p14:creationId xmlns:p14="http://schemas.microsoft.com/office/powerpoint/2010/main" val="128698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62E28F8C-E3F5-7613-1750-5B5E109BE44F}"/>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D8CA6A3-33F5-24E2-2739-B29E616CF825}"/>
              </a:ext>
            </a:extLst>
          </p:cNvPr>
          <p:cNvSpPr txBox="1"/>
          <p:nvPr/>
        </p:nvSpPr>
        <p:spPr>
          <a:xfrm>
            <a:off x="628650" y="1046156"/>
            <a:ext cx="16430134" cy="1145698"/>
          </a:xfrm>
          <a:prstGeom prst="rect">
            <a:avLst/>
          </a:prstGeom>
        </p:spPr>
        <p:txBody>
          <a:bodyPr wrap="square" lIns="0" tIns="0" rIns="0" bIns="0" rtlCol="0" anchor="t">
            <a:spAutoFit/>
          </a:bodyPr>
          <a:lstStyle/>
          <a:p>
            <a:pPr marL="0" lvl="1" indent="0" algn="ctr">
              <a:lnSpc>
                <a:spcPts val="8730"/>
              </a:lnSpc>
              <a:spcBef>
                <a:spcPct val="0"/>
              </a:spcBef>
            </a:pPr>
            <a:r>
              <a:rPr lang="en-US" sz="8000" b="1" dirty="0">
                <a:solidFill>
                  <a:srgbClr val="000000"/>
                </a:solidFill>
                <a:latin typeface="Book Antiqua" panose="02040602050305030304" pitchFamily="18" charset="0"/>
                <a:ea typeface="DM Sans Bold"/>
                <a:cs typeface="DM Sans Bold"/>
                <a:sym typeface="DM Sans Bold"/>
              </a:rPr>
              <a:t>Challenges in Lane Detection </a:t>
            </a:r>
          </a:p>
        </p:txBody>
      </p:sp>
      <p:sp>
        <p:nvSpPr>
          <p:cNvPr id="3" name="Freeform 3">
            <a:extLst>
              <a:ext uri="{FF2B5EF4-FFF2-40B4-BE49-F238E27FC236}">
                <a16:creationId xmlns:a16="http://schemas.microsoft.com/office/drawing/2014/main" id="{853A6B44-E1E2-5215-5202-75C6DA905816}"/>
              </a:ext>
            </a:extLst>
          </p:cNvPr>
          <p:cNvSpPr/>
          <p:nvPr/>
        </p:nvSpPr>
        <p:spPr>
          <a:xfrm>
            <a:off x="-9832" y="-118380"/>
            <a:ext cx="4224468" cy="1306541"/>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4" name="Freeform 4">
            <a:extLst>
              <a:ext uri="{FF2B5EF4-FFF2-40B4-BE49-F238E27FC236}">
                <a16:creationId xmlns:a16="http://schemas.microsoft.com/office/drawing/2014/main" id="{7B38B184-3818-85B1-482B-D6EAB77A543F}"/>
              </a:ext>
            </a:extLst>
          </p:cNvPr>
          <p:cNvSpPr/>
          <p:nvPr/>
        </p:nvSpPr>
        <p:spPr>
          <a:xfrm>
            <a:off x="10061210" y="-39796"/>
            <a:ext cx="5493058" cy="790746"/>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IN"/>
          </a:p>
        </p:txBody>
      </p:sp>
      <p:sp>
        <p:nvSpPr>
          <p:cNvPr id="5" name="Freeform 5">
            <a:extLst>
              <a:ext uri="{FF2B5EF4-FFF2-40B4-BE49-F238E27FC236}">
                <a16:creationId xmlns:a16="http://schemas.microsoft.com/office/drawing/2014/main" id="{6C5D9897-0656-A03C-2316-9A6E8400CA61}"/>
              </a:ext>
            </a:extLst>
          </p:cNvPr>
          <p:cNvSpPr/>
          <p:nvPr/>
        </p:nvSpPr>
        <p:spPr>
          <a:xfrm rot="-5400000">
            <a:off x="6132484" y="-907403"/>
            <a:ext cx="1037718"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dirty="0"/>
          </a:p>
        </p:txBody>
      </p:sp>
      <p:sp>
        <p:nvSpPr>
          <p:cNvPr id="6" name="Freeform 6">
            <a:extLst>
              <a:ext uri="{FF2B5EF4-FFF2-40B4-BE49-F238E27FC236}">
                <a16:creationId xmlns:a16="http://schemas.microsoft.com/office/drawing/2014/main" id="{DB984E13-DB37-E755-3447-0641A87662A5}"/>
              </a:ext>
            </a:extLst>
          </p:cNvPr>
          <p:cNvSpPr/>
          <p:nvPr/>
        </p:nvSpPr>
        <p:spPr>
          <a:xfrm>
            <a:off x="16001420" y="-601674"/>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15" name="Rectangle 4">
            <a:extLst>
              <a:ext uri="{FF2B5EF4-FFF2-40B4-BE49-F238E27FC236}">
                <a16:creationId xmlns:a16="http://schemas.microsoft.com/office/drawing/2014/main" id="{099C44F7-D673-E06E-0A62-20D983328466}"/>
              </a:ext>
            </a:extLst>
          </p:cNvPr>
          <p:cNvSpPr>
            <a:spLocks noChangeArrowheads="1"/>
          </p:cNvSpPr>
          <p:nvPr/>
        </p:nvSpPr>
        <p:spPr bwMode="auto">
          <a:xfrm rot="10800000" flipV="1">
            <a:off x="628650" y="2239025"/>
            <a:ext cx="17030699" cy="767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dirty="0">
                <a:ln>
                  <a:noFill/>
                </a:ln>
                <a:solidFill>
                  <a:schemeClr val="tx1"/>
                </a:solidFill>
                <a:effectLst/>
                <a:latin typeface="Book Antiqua" panose="02040602050305030304" pitchFamily="18" charset="0"/>
              </a:rPr>
              <a:t>1. Occlusions (vehicles, shadows):</a:t>
            </a:r>
            <a:r>
              <a:rPr lang="en-US" altLang="en-US" sz="2900" dirty="0">
                <a:latin typeface="Book Antiqua" panose="02040602050305030304" pitchFamily="18" charset="0"/>
              </a:rPr>
              <a:t> </a:t>
            </a:r>
            <a:r>
              <a:rPr kumimoji="0" lang="en-US" altLang="en-US" sz="2900" b="0" i="0" u="none" strike="noStrike" cap="none" normalizeH="0" baseline="0" dirty="0">
                <a:ln>
                  <a:noFill/>
                </a:ln>
                <a:solidFill>
                  <a:schemeClr val="tx1"/>
                </a:solidFill>
                <a:effectLst/>
                <a:latin typeface="Book Antiqua" panose="02040602050305030304" pitchFamily="18" charset="0"/>
              </a:rPr>
              <a:t> </a:t>
            </a:r>
            <a:r>
              <a:rPr kumimoji="0" lang="en-US" altLang="en-US" sz="2900" b="0" u="none" strike="noStrike" cap="none" normalizeH="0" baseline="0" dirty="0">
                <a:ln>
                  <a:noFill/>
                </a:ln>
                <a:solidFill>
                  <a:schemeClr val="tx1"/>
                </a:solidFill>
                <a:effectLst/>
                <a:latin typeface="Book Antiqua" panose="02040602050305030304" pitchFamily="18" charset="0"/>
              </a:rPr>
              <a:t>Region of Interest (ROI) selection </a:t>
            </a:r>
            <a:r>
              <a:rPr kumimoji="0" lang="en-US" altLang="en-US" sz="2900" b="0" i="0" u="none" strike="noStrike" cap="none" normalizeH="0" baseline="0" dirty="0">
                <a:ln>
                  <a:noFill/>
                </a:ln>
                <a:solidFill>
                  <a:schemeClr val="tx1"/>
                </a:solidFill>
                <a:effectLst/>
                <a:latin typeface="Book Antiqua" panose="02040602050305030304" pitchFamily="18" charset="0"/>
              </a:rPr>
              <a:t>focuses only on the lower part of the image (i.e., road area), which reduces interference from vehicles or irrelevant objects in upper regions.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dirty="0">
                <a:ln>
                  <a:noFill/>
                </a:ln>
                <a:solidFill>
                  <a:schemeClr val="tx1"/>
                </a:solidFill>
                <a:effectLst/>
                <a:latin typeface="Book Antiqua" panose="02040602050305030304" pitchFamily="18" charset="0"/>
              </a:rPr>
              <a:t>2. Poor Visibility / Night Conditions:</a:t>
            </a:r>
            <a:r>
              <a:rPr lang="en-US" altLang="en-US" sz="2900" dirty="0">
                <a:latin typeface="Book Antiqua" panose="02040602050305030304" pitchFamily="18" charset="0"/>
              </a:rPr>
              <a:t> </a:t>
            </a:r>
            <a:r>
              <a:rPr kumimoji="0" lang="en-US" altLang="en-US" sz="2900" b="0" u="none" strike="noStrike" cap="none" normalizeH="0" baseline="0" dirty="0">
                <a:ln>
                  <a:noFill/>
                </a:ln>
                <a:solidFill>
                  <a:schemeClr val="tx1"/>
                </a:solidFill>
                <a:effectLst/>
                <a:latin typeface="Book Antiqua" panose="02040602050305030304" pitchFamily="18" charset="0"/>
              </a:rPr>
              <a:t>Brightness Check + CLAHE (Contrast Limited Adaptive Histogram Equalization) </a:t>
            </a:r>
            <a:r>
              <a:rPr kumimoji="0" lang="en-US" altLang="en-US" sz="2900" b="0" i="0" u="none" strike="noStrike" cap="none" normalizeH="0" baseline="0" dirty="0">
                <a:ln>
                  <a:noFill/>
                </a:ln>
                <a:solidFill>
                  <a:schemeClr val="tx1"/>
                </a:solidFill>
                <a:effectLst/>
                <a:latin typeface="Book Antiqua" panose="02040602050305030304" pitchFamily="18" charset="0"/>
              </a:rPr>
              <a:t>effectively improves visibility of lane lines under low-light conditions by enhancing contrast and brightness locally without overexposing brighter areas.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dirty="0">
                <a:ln>
                  <a:noFill/>
                </a:ln>
                <a:solidFill>
                  <a:schemeClr val="tx1"/>
                </a:solidFill>
                <a:effectLst/>
                <a:latin typeface="Book Antiqua" panose="02040602050305030304" pitchFamily="18" charset="0"/>
              </a:rPr>
              <a:t>3. Faded / Discontinuous Lane Markings:</a:t>
            </a:r>
            <a:r>
              <a:rPr lang="en-US" altLang="en-US" sz="2900" dirty="0">
                <a:latin typeface="Book Antiqua" panose="02040602050305030304" pitchFamily="18" charset="0"/>
              </a:rPr>
              <a:t> </a:t>
            </a:r>
            <a:r>
              <a:rPr kumimoji="0" lang="en-US" altLang="en-US" sz="2900" b="0" u="none" strike="noStrike" cap="none" normalizeH="0" baseline="0" dirty="0">
                <a:ln>
                  <a:noFill/>
                </a:ln>
                <a:solidFill>
                  <a:schemeClr val="tx1"/>
                </a:solidFill>
                <a:effectLst/>
                <a:latin typeface="Book Antiqua" panose="02040602050305030304" pitchFamily="18" charset="0"/>
              </a:rPr>
              <a:t>Transition Frequency Analysis </a:t>
            </a:r>
            <a:r>
              <a:rPr kumimoji="0" lang="en-US" altLang="en-US" sz="2900" b="0" i="0" u="none" strike="noStrike" cap="none" normalizeH="0" baseline="0" dirty="0">
                <a:ln>
                  <a:noFill/>
                </a:ln>
                <a:solidFill>
                  <a:schemeClr val="tx1"/>
                </a:solidFill>
                <a:effectLst/>
                <a:latin typeface="Book Antiqua" panose="02040602050305030304" pitchFamily="18" charset="0"/>
              </a:rPr>
              <a:t>helps detect dashed or interrupted lines by identifying frequent white-black transitions, even when lane lines are faded or partially missing.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dirty="0">
                <a:ln>
                  <a:noFill/>
                </a:ln>
                <a:solidFill>
                  <a:schemeClr val="tx1"/>
                </a:solidFill>
                <a:effectLst/>
                <a:latin typeface="Book Antiqua" panose="02040602050305030304" pitchFamily="18" charset="0"/>
              </a:rPr>
              <a:t>4. Curved Roads:</a:t>
            </a:r>
            <a:r>
              <a:rPr lang="en-US" altLang="en-US" sz="2900" dirty="0">
                <a:latin typeface="Book Antiqua" panose="02040602050305030304" pitchFamily="18" charset="0"/>
              </a:rPr>
              <a:t> </a:t>
            </a:r>
            <a:r>
              <a:rPr kumimoji="0" lang="en-US" altLang="en-US" sz="2900" b="0" u="none" strike="noStrike" cap="none" normalizeH="0" baseline="0" dirty="0">
                <a:ln>
                  <a:noFill/>
                </a:ln>
                <a:solidFill>
                  <a:schemeClr val="tx1"/>
                </a:solidFill>
                <a:effectLst/>
                <a:latin typeface="Book Antiqua" panose="02040602050305030304" pitchFamily="18" charset="0"/>
              </a:rPr>
              <a:t>Perspective Transformation + Polynomial Curve Fitting </a:t>
            </a:r>
            <a:r>
              <a:rPr kumimoji="0" lang="en-US" altLang="en-US" sz="2900" b="0" i="0" u="none" strike="noStrike" cap="none" normalizeH="0" baseline="0" dirty="0">
                <a:ln>
                  <a:noFill/>
                </a:ln>
                <a:solidFill>
                  <a:schemeClr val="tx1"/>
                </a:solidFill>
                <a:effectLst/>
                <a:latin typeface="Book Antiqua" panose="02040602050305030304" pitchFamily="18" charset="0"/>
              </a:rPr>
              <a:t>accurately models curved lanes, making it effective for winding roads and highway bends.</a:t>
            </a:r>
          </a:p>
          <a:p>
            <a:pPr marR="0" lvl="0" algn="l" defTabSz="914400" rtl="0" eaLnBrk="0" fontAlgn="base" latinLnBrk="0" hangingPunct="0">
              <a:lnSpc>
                <a:spcPct val="100000"/>
              </a:lnSpc>
              <a:spcBef>
                <a:spcPct val="0"/>
              </a:spcBef>
              <a:spcAft>
                <a:spcPct val="0"/>
              </a:spcAft>
              <a:buClrTx/>
              <a:buSzTx/>
              <a:tabLst/>
            </a:pPr>
            <a:r>
              <a:rPr kumimoji="0" lang="en-US" altLang="en-US" sz="2900" b="1" i="0" u="none" strike="noStrike" cap="none" normalizeH="0" baseline="0" dirty="0">
                <a:ln>
                  <a:noFill/>
                </a:ln>
                <a:solidFill>
                  <a:schemeClr val="tx1"/>
                </a:solidFill>
                <a:effectLst/>
                <a:latin typeface="Book Antiqua" panose="02040602050305030304" pitchFamily="18" charset="0"/>
              </a:rPr>
              <a:t>5. Noise / Irrelevant Features (e.g., trees, buildings):</a:t>
            </a:r>
            <a:r>
              <a:rPr lang="en-US" altLang="en-US" sz="2900" dirty="0">
                <a:latin typeface="Book Antiqua" panose="02040602050305030304" pitchFamily="18" charset="0"/>
              </a:rPr>
              <a:t> </a:t>
            </a:r>
            <a:r>
              <a:rPr kumimoji="0" lang="en-US" altLang="en-US" sz="2900" b="0" i="1" u="none" strike="noStrike" cap="none" normalizeH="0" baseline="0" dirty="0">
                <a:ln>
                  <a:noFill/>
                </a:ln>
                <a:solidFill>
                  <a:schemeClr val="tx1"/>
                </a:solidFill>
                <a:effectLst/>
                <a:latin typeface="Book Antiqua" panose="02040602050305030304" pitchFamily="18" charset="0"/>
              </a:rPr>
              <a:t>Preprocessing steps like Gaussian Blur and edge detection </a:t>
            </a:r>
            <a:r>
              <a:rPr kumimoji="0" lang="en-US" altLang="en-US" sz="2900" b="0" i="0" u="none" strike="noStrike" cap="none" normalizeH="0" baseline="0" dirty="0">
                <a:ln>
                  <a:noFill/>
                </a:ln>
                <a:solidFill>
                  <a:schemeClr val="tx1"/>
                </a:solidFill>
                <a:effectLst/>
                <a:latin typeface="Book Antiqua" panose="02040602050305030304" pitchFamily="18" charset="0"/>
              </a:rPr>
              <a:t>help suppress noise and enhance lane-specific features, isolating only what's necessary for accurate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1" i="0" u="none" strike="noStrike" cap="none" normalizeH="0" baseline="0" dirty="0">
                <a:ln>
                  <a:noFill/>
                </a:ln>
                <a:solidFill>
                  <a:schemeClr val="tx1"/>
                </a:solidFill>
                <a:effectLst/>
                <a:latin typeface="Book Antiqua" panose="02040602050305030304" pitchFamily="18" charset="0"/>
              </a:rPr>
              <a:t>6. Complex Scenarios:</a:t>
            </a:r>
            <a:r>
              <a:rPr lang="en-US" altLang="en-US" sz="2900" dirty="0">
                <a:latin typeface="Book Antiqua" panose="02040602050305030304" pitchFamily="18" charset="0"/>
              </a:rPr>
              <a:t> </a:t>
            </a:r>
            <a:r>
              <a:rPr kumimoji="0" lang="en-US" altLang="en-US" sz="2900" b="0" i="0" u="none" strike="noStrike" cap="none" normalizeH="0" baseline="0" dirty="0">
                <a:ln>
                  <a:noFill/>
                </a:ln>
                <a:solidFill>
                  <a:schemeClr val="tx1"/>
                </a:solidFill>
                <a:effectLst/>
                <a:latin typeface="Book Antiqua" panose="02040602050305030304" pitchFamily="18" charset="0"/>
              </a:rPr>
              <a:t>While the current project uses classical techniques, it lays the foundation to integrate more advanced models (e.g., CNNs) in the future for handling edge cases like rain, fog, or crowded roads.</a:t>
            </a:r>
          </a:p>
        </p:txBody>
      </p:sp>
      <p:sp>
        <p:nvSpPr>
          <p:cNvPr id="17" name="Rectangle 6">
            <a:extLst>
              <a:ext uri="{FF2B5EF4-FFF2-40B4-BE49-F238E27FC236}">
                <a16:creationId xmlns:a16="http://schemas.microsoft.com/office/drawing/2014/main" id="{5062E3E3-78A2-0E4B-2FD1-3EF98D458C88}"/>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21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E65FFE-4B4A-D47B-1254-CF45414C455F}"/>
              </a:ext>
            </a:extLst>
          </p:cNvPr>
          <p:cNvPicPr>
            <a:picLocks noChangeAspect="1"/>
          </p:cNvPicPr>
          <p:nvPr/>
        </p:nvPicPr>
        <p:blipFill>
          <a:blip r:embed="rId2"/>
          <a:stretch>
            <a:fillRect/>
          </a:stretch>
        </p:blipFill>
        <p:spPr>
          <a:xfrm>
            <a:off x="9448800" y="2476500"/>
            <a:ext cx="6335009" cy="3038899"/>
          </a:xfrm>
          <a:prstGeom prst="rect">
            <a:avLst/>
          </a:prstGeom>
        </p:spPr>
      </p:pic>
      <p:pic>
        <p:nvPicPr>
          <p:cNvPr id="5" name="Picture 4">
            <a:extLst>
              <a:ext uri="{FF2B5EF4-FFF2-40B4-BE49-F238E27FC236}">
                <a16:creationId xmlns:a16="http://schemas.microsoft.com/office/drawing/2014/main" id="{69D93C68-0F42-210E-A021-7F14D44C96E8}"/>
              </a:ext>
            </a:extLst>
          </p:cNvPr>
          <p:cNvPicPr>
            <a:picLocks noChangeAspect="1"/>
          </p:cNvPicPr>
          <p:nvPr/>
        </p:nvPicPr>
        <p:blipFill>
          <a:blip r:embed="rId3"/>
          <a:stretch>
            <a:fillRect/>
          </a:stretch>
        </p:blipFill>
        <p:spPr>
          <a:xfrm>
            <a:off x="914400" y="2476500"/>
            <a:ext cx="6335009" cy="3004330"/>
          </a:xfrm>
          <a:prstGeom prst="rect">
            <a:avLst/>
          </a:prstGeom>
        </p:spPr>
      </p:pic>
      <p:sp>
        <p:nvSpPr>
          <p:cNvPr id="7" name="TextBox 6">
            <a:extLst>
              <a:ext uri="{FF2B5EF4-FFF2-40B4-BE49-F238E27FC236}">
                <a16:creationId xmlns:a16="http://schemas.microsoft.com/office/drawing/2014/main" id="{9AE012B4-2E3F-27A0-5EF5-75D80D3D83FA}"/>
              </a:ext>
            </a:extLst>
          </p:cNvPr>
          <p:cNvSpPr txBox="1"/>
          <p:nvPr/>
        </p:nvSpPr>
        <p:spPr>
          <a:xfrm>
            <a:off x="4191000" y="952500"/>
            <a:ext cx="9144000" cy="1258871"/>
          </a:xfrm>
          <a:prstGeom prst="rect">
            <a:avLst/>
          </a:prstGeom>
          <a:noFill/>
        </p:spPr>
        <p:txBody>
          <a:bodyPr wrap="square">
            <a:spAutoFit/>
          </a:bodyPr>
          <a:lstStyle/>
          <a:p>
            <a:pPr algn="ctr">
              <a:lnSpc>
                <a:spcPts val="8730"/>
              </a:lnSpc>
            </a:pPr>
            <a:r>
              <a:rPr lang="en-US" sz="9000" b="1" dirty="0">
                <a:solidFill>
                  <a:srgbClr val="000000"/>
                </a:solidFill>
                <a:latin typeface="Book Antiqua" panose="02040602050305030304" pitchFamily="18" charset="0"/>
                <a:ea typeface="DM Sans Bold"/>
                <a:cs typeface="DM Sans Bold"/>
                <a:sym typeface="DM Sans Bold"/>
              </a:rPr>
              <a:t>Results</a:t>
            </a:r>
          </a:p>
        </p:txBody>
      </p:sp>
      <p:sp>
        <p:nvSpPr>
          <p:cNvPr id="9" name="Arrow: Right 8">
            <a:extLst>
              <a:ext uri="{FF2B5EF4-FFF2-40B4-BE49-F238E27FC236}">
                <a16:creationId xmlns:a16="http://schemas.microsoft.com/office/drawing/2014/main" id="{1CA6429A-CA29-8BBE-65BA-A77B09F0757C}"/>
              </a:ext>
            </a:extLst>
          </p:cNvPr>
          <p:cNvSpPr/>
          <p:nvPr/>
        </p:nvSpPr>
        <p:spPr>
          <a:xfrm>
            <a:off x="7543800" y="3771900"/>
            <a:ext cx="17526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8B37EA3D-1389-86B8-32E5-919AC2D06996}"/>
              </a:ext>
            </a:extLst>
          </p:cNvPr>
          <p:cNvPicPr>
            <a:picLocks noChangeAspect="1"/>
          </p:cNvPicPr>
          <p:nvPr/>
        </p:nvPicPr>
        <p:blipFill>
          <a:blip r:embed="rId4"/>
          <a:stretch>
            <a:fillRect/>
          </a:stretch>
        </p:blipFill>
        <p:spPr>
          <a:xfrm>
            <a:off x="9448800" y="6202504"/>
            <a:ext cx="6487430" cy="2605250"/>
          </a:xfrm>
          <a:prstGeom prst="rect">
            <a:avLst/>
          </a:prstGeom>
        </p:spPr>
      </p:pic>
      <p:pic>
        <p:nvPicPr>
          <p:cNvPr id="13" name="Picture 12">
            <a:extLst>
              <a:ext uri="{FF2B5EF4-FFF2-40B4-BE49-F238E27FC236}">
                <a16:creationId xmlns:a16="http://schemas.microsoft.com/office/drawing/2014/main" id="{233D9CAB-E5B1-9487-B240-CE69F4EB365C}"/>
              </a:ext>
            </a:extLst>
          </p:cNvPr>
          <p:cNvPicPr>
            <a:picLocks noChangeAspect="1"/>
          </p:cNvPicPr>
          <p:nvPr/>
        </p:nvPicPr>
        <p:blipFill>
          <a:blip r:embed="rId5"/>
          <a:stretch>
            <a:fillRect/>
          </a:stretch>
        </p:blipFill>
        <p:spPr>
          <a:xfrm>
            <a:off x="920539" y="6182906"/>
            <a:ext cx="6335009" cy="2605249"/>
          </a:xfrm>
          <a:prstGeom prst="rect">
            <a:avLst/>
          </a:prstGeom>
        </p:spPr>
      </p:pic>
      <p:sp>
        <p:nvSpPr>
          <p:cNvPr id="14" name="Arrow: Right 13">
            <a:extLst>
              <a:ext uri="{FF2B5EF4-FFF2-40B4-BE49-F238E27FC236}">
                <a16:creationId xmlns:a16="http://schemas.microsoft.com/office/drawing/2014/main" id="{7D95DD76-DDBE-8A5B-64FF-589017C88D87}"/>
              </a:ext>
            </a:extLst>
          </p:cNvPr>
          <p:cNvSpPr/>
          <p:nvPr/>
        </p:nvSpPr>
        <p:spPr>
          <a:xfrm>
            <a:off x="7543800" y="7109801"/>
            <a:ext cx="17526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F0591C8B-7598-5F11-8D29-857251A57C8C}"/>
              </a:ext>
            </a:extLst>
          </p:cNvPr>
          <p:cNvSpPr txBox="1"/>
          <p:nvPr/>
        </p:nvSpPr>
        <p:spPr>
          <a:xfrm>
            <a:off x="3546693" y="5529650"/>
            <a:ext cx="1630284" cy="477054"/>
          </a:xfrm>
          <a:prstGeom prst="rect">
            <a:avLst/>
          </a:prstGeom>
          <a:noFill/>
        </p:spPr>
        <p:txBody>
          <a:bodyPr wrap="square" rtlCol="0">
            <a:spAutoFit/>
          </a:bodyPr>
          <a:lstStyle/>
          <a:p>
            <a:r>
              <a:rPr lang="en-IN" sz="2500" dirty="0">
                <a:latin typeface="DM Sans" pitchFamily="2" charset="0"/>
              </a:rPr>
              <a:t>Day  </a:t>
            </a:r>
          </a:p>
        </p:txBody>
      </p:sp>
      <p:sp>
        <p:nvSpPr>
          <p:cNvPr id="17" name="TextBox 16">
            <a:extLst>
              <a:ext uri="{FF2B5EF4-FFF2-40B4-BE49-F238E27FC236}">
                <a16:creationId xmlns:a16="http://schemas.microsoft.com/office/drawing/2014/main" id="{1431999D-E6DF-5875-9399-D14C0B9B9BC8}"/>
              </a:ext>
            </a:extLst>
          </p:cNvPr>
          <p:cNvSpPr txBox="1"/>
          <p:nvPr/>
        </p:nvSpPr>
        <p:spPr>
          <a:xfrm>
            <a:off x="3457262" y="8807754"/>
            <a:ext cx="1249284" cy="477054"/>
          </a:xfrm>
          <a:prstGeom prst="rect">
            <a:avLst/>
          </a:prstGeom>
          <a:noFill/>
        </p:spPr>
        <p:txBody>
          <a:bodyPr wrap="square">
            <a:spAutoFit/>
          </a:bodyPr>
          <a:lstStyle/>
          <a:p>
            <a:r>
              <a:rPr lang="en-IN" sz="2500" dirty="0">
                <a:latin typeface="DM Sans" pitchFamily="2" charset="0"/>
              </a:rPr>
              <a:t>Night   </a:t>
            </a:r>
          </a:p>
        </p:txBody>
      </p:sp>
      <p:sp>
        <p:nvSpPr>
          <p:cNvPr id="19" name="TextBox 18">
            <a:extLst>
              <a:ext uri="{FF2B5EF4-FFF2-40B4-BE49-F238E27FC236}">
                <a16:creationId xmlns:a16="http://schemas.microsoft.com/office/drawing/2014/main" id="{3AC4A0BA-934B-19AB-25D2-A31547A65FDB}"/>
              </a:ext>
            </a:extLst>
          </p:cNvPr>
          <p:cNvSpPr txBox="1"/>
          <p:nvPr/>
        </p:nvSpPr>
        <p:spPr>
          <a:xfrm>
            <a:off x="4572000" y="9398416"/>
            <a:ext cx="10711304" cy="400110"/>
          </a:xfrm>
          <a:prstGeom prst="rect">
            <a:avLst/>
          </a:prstGeom>
          <a:noFill/>
        </p:spPr>
        <p:txBody>
          <a:bodyPr wrap="square">
            <a:spAutoFit/>
          </a:bodyPr>
          <a:lstStyle/>
          <a:p>
            <a:r>
              <a:rPr lang="en-IN" sz="2000" dirty="0">
                <a:latin typeface="DM Sans" pitchFamily="2" charset="0"/>
              </a:rPr>
              <a:t>Discontinuous lines appear blue and continuous lines appear green   </a:t>
            </a:r>
          </a:p>
        </p:txBody>
      </p:sp>
      <p:sp>
        <p:nvSpPr>
          <p:cNvPr id="20" name="Freeform 6">
            <a:extLst>
              <a:ext uri="{FF2B5EF4-FFF2-40B4-BE49-F238E27FC236}">
                <a16:creationId xmlns:a16="http://schemas.microsoft.com/office/drawing/2014/main" id="{98A20C3D-12DD-B00A-112B-63B6F0D2E16B}"/>
              </a:ext>
            </a:extLst>
          </p:cNvPr>
          <p:cNvSpPr/>
          <p:nvPr/>
        </p:nvSpPr>
        <p:spPr>
          <a:xfrm>
            <a:off x="71766" y="29051"/>
            <a:ext cx="4899948" cy="923449"/>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IN"/>
          </a:p>
        </p:txBody>
      </p:sp>
      <p:sp>
        <p:nvSpPr>
          <p:cNvPr id="21" name="Freeform 10">
            <a:extLst>
              <a:ext uri="{FF2B5EF4-FFF2-40B4-BE49-F238E27FC236}">
                <a16:creationId xmlns:a16="http://schemas.microsoft.com/office/drawing/2014/main" id="{CC5BD28C-3F56-B5A8-92C8-54B5F189395B}"/>
              </a:ext>
            </a:extLst>
          </p:cNvPr>
          <p:cNvSpPr/>
          <p:nvPr/>
        </p:nvSpPr>
        <p:spPr>
          <a:xfrm rot="4747568">
            <a:off x="16054302" y="678160"/>
            <a:ext cx="2799863" cy="1690998"/>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IN"/>
          </a:p>
        </p:txBody>
      </p:sp>
      <p:sp>
        <p:nvSpPr>
          <p:cNvPr id="22" name="Freeform 4">
            <a:extLst>
              <a:ext uri="{FF2B5EF4-FFF2-40B4-BE49-F238E27FC236}">
                <a16:creationId xmlns:a16="http://schemas.microsoft.com/office/drawing/2014/main" id="{8B86829C-0458-4F81-4156-A5C4A2E443AF}"/>
              </a:ext>
            </a:extLst>
          </p:cNvPr>
          <p:cNvSpPr/>
          <p:nvPr/>
        </p:nvSpPr>
        <p:spPr>
          <a:xfrm>
            <a:off x="14774203" y="9284808"/>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23" name="Freeform 14">
            <a:extLst>
              <a:ext uri="{FF2B5EF4-FFF2-40B4-BE49-F238E27FC236}">
                <a16:creationId xmlns:a16="http://schemas.microsoft.com/office/drawing/2014/main" id="{6E2E2EAA-9922-D43E-D669-218FBD3CF794}"/>
              </a:ext>
            </a:extLst>
          </p:cNvPr>
          <p:cNvSpPr/>
          <p:nvPr/>
        </p:nvSpPr>
        <p:spPr>
          <a:xfrm rot="16317351">
            <a:off x="15971724" y="5048643"/>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txBody>
          <a:bodyPr/>
          <a:lstStyle/>
          <a:p>
            <a:endParaRPr lang="en-IN"/>
          </a:p>
        </p:txBody>
      </p:sp>
      <p:sp>
        <p:nvSpPr>
          <p:cNvPr id="25" name="Freeform 7">
            <a:extLst>
              <a:ext uri="{FF2B5EF4-FFF2-40B4-BE49-F238E27FC236}">
                <a16:creationId xmlns:a16="http://schemas.microsoft.com/office/drawing/2014/main" id="{11793F26-57D3-F8DC-F9B6-553D0A510D71}"/>
              </a:ext>
            </a:extLst>
          </p:cNvPr>
          <p:cNvSpPr/>
          <p:nvPr/>
        </p:nvSpPr>
        <p:spPr>
          <a:xfrm>
            <a:off x="10820400" y="-20425"/>
            <a:ext cx="4292424" cy="991360"/>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txBody>
          <a:bodyPr/>
          <a:lstStyle/>
          <a:p>
            <a:endParaRPr lang="en-IN"/>
          </a:p>
        </p:txBody>
      </p:sp>
    </p:spTree>
    <p:extLst>
      <p:ext uri="{BB962C8B-B14F-4D97-AF65-F5344CB8AC3E}">
        <p14:creationId xmlns:p14="http://schemas.microsoft.com/office/powerpoint/2010/main" val="3067990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865</Words>
  <Application>Microsoft Office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DM Sans Bold</vt:lpstr>
      <vt:lpstr>Calibri</vt:lpstr>
      <vt:lpstr>DM Sans</vt:lpstr>
      <vt:lpstr>Book Antiqua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Jyotika T - AP22110010457 Likhitha Sri G - AP22110010447 Indra Narayan K - AP22110010448</dc:title>
  <cp:lastModifiedBy>soumya karuturi</cp:lastModifiedBy>
  <cp:revision>11</cp:revision>
  <dcterms:created xsi:type="dcterms:W3CDTF">2006-08-16T00:00:00Z</dcterms:created>
  <dcterms:modified xsi:type="dcterms:W3CDTF">2025-04-28T13:32:21Z</dcterms:modified>
  <dc:identifier>DAGk9N1z67E</dc:identifier>
</cp:coreProperties>
</file>