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Glacial Indifference" panose="020B0604020202020204" charset="0"/>
      <p:regular r:id="rId13"/>
    </p:embeddedFont>
    <p:embeddedFont>
      <p:font typeface="Glacial Indifference Bold" panose="020B0604020202020204" charset="0"/>
      <p:regular r:id="rId14"/>
    </p:embeddedFont>
    <p:embeddedFont>
      <p:font typeface="Yeseva One"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1EF23A-7633-4D75-B18D-D3DFFA3FB4F9}" v="1" dt="2025-04-30T12:55:56.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8" d="100"/>
          <a:sy n="68" d="100"/>
        </p:scale>
        <p:origin x="72"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 karuturi" userId="99551f4dfd1e6c3c" providerId="LiveId" clId="{9C1EF23A-7633-4D75-B18D-D3DFFA3FB4F9}"/>
    <pc:docChg chg="custSel modSld">
      <pc:chgData name="soumya karuturi" userId="99551f4dfd1e6c3c" providerId="LiveId" clId="{9C1EF23A-7633-4D75-B18D-D3DFFA3FB4F9}" dt="2025-04-30T12:56:24.873" v="9" actId="1076"/>
      <pc:docMkLst>
        <pc:docMk/>
      </pc:docMkLst>
      <pc:sldChg chg="addSp delSp modSp mod">
        <pc:chgData name="soumya karuturi" userId="99551f4dfd1e6c3c" providerId="LiveId" clId="{9C1EF23A-7633-4D75-B18D-D3DFFA3FB4F9}" dt="2025-04-30T12:56:24.873" v="9" actId="1076"/>
        <pc:sldMkLst>
          <pc:docMk/>
          <pc:sldMk cId="0" sldId="261"/>
        </pc:sldMkLst>
        <pc:spChg chg="del">
          <ac:chgData name="soumya karuturi" userId="99551f4dfd1e6c3c" providerId="LiveId" clId="{9C1EF23A-7633-4D75-B18D-D3DFFA3FB4F9}" dt="2025-04-30T12:55:38.555" v="0" actId="478"/>
          <ac:spMkLst>
            <pc:docMk/>
            <pc:sldMk cId="0" sldId="261"/>
            <ac:spMk id="4" creationId="{00000000-0000-0000-0000-000000000000}"/>
          </ac:spMkLst>
        </pc:spChg>
        <pc:picChg chg="add mod">
          <ac:chgData name="soumya karuturi" userId="99551f4dfd1e6c3c" providerId="LiveId" clId="{9C1EF23A-7633-4D75-B18D-D3DFFA3FB4F9}" dt="2025-04-30T12:56:24.873" v="9" actId="1076"/>
          <ac:picMkLst>
            <pc:docMk/>
            <pc:sldMk cId="0" sldId="261"/>
            <ac:picMk id="6" creationId="{B4D28984-62F5-7851-3E85-CA2A52881A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sp>
        <p:nvSpPr>
          <p:cNvPr id="3" name="Freeform 3"/>
          <p:cNvSpPr/>
          <p:nvPr/>
        </p:nvSpPr>
        <p:spPr>
          <a:xfrm>
            <a:off x="-1230184" y="4845467"/>
            <a:ext cx="7351517" cy="6161908"/>
          </a:xfrm>
          <a:custGeom>
            <a:avLst/>
            <a:gdLst/>
            <a:ahLst/>
            <a:cxnLst/>
            <a:rect l="l" t="t" r="r" b="b"/>
            <a:pathLst>
              <a:path w="7351517" h="6161908">
                <a:moveTo>
                  <a:pt x="0" y="0"/>
                </a:moveTo>
                <a:lnTo>
                  <a:pt x="7351517" y="0"/>
                </a:lnTo>
                <a:lnTo>
                  <a:pt x="7351517" y="6161908"/>
                </a:lnTo>
                <a:lnTo>
                  <a:pt x="0" y="61619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p:cNvSpPr txBox="1"/>
          <p:nvPr/>
        </p:nvSpPr>
        <p:spPr>
          <a:xfrm>
            <a:off x="3152961" y="1663043"/>
            <a:ext cx="10726808" cy="5495925"/>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FFFFFF"/>
                </a:solidFill>
                <a:latin typeface="Yeseva One"/>
                <a:ea typeface="Yeseva One"/>
                <a:cs typeface="Yeseva One"/>
                <a:sym typeface="Yeseva One"/>
              </a:rPr>
              <a:t>Movie Rating Prediction System Using Machine Learning </a:t>
            </a:r>
          </a:p>
        </p:txBody>
      </p:sp>
      <p:sp>
        <p:nvSpPr>
          <p:cNvPr id="5" name="Freeform 5"/>
          <p:cNvSpPr/>
          <p:nvPr/>
        </p:nvSpPr>
        <p:spPr>
          <a:xfrm rot="1057904" flipH="1">
            <a:off x="13907800" y="625481"/>
            <a:ext cx="4971166" cy="4350613"/>
          </a:xfrm>
          <a:custGeom>
            <a:avLst/>
            <a:gdLst/>
            <a:ahLst/>
            <a:cxnLst/>
            <a:rect l="l" t="t" r="r" b="b"/>
            <a:pathLst>
              <a:path w="4971166" h="4350613">
                <a:moveTo>
                  <a:pt x="4971166" y="0"/>
                </a:moveTo>
                <a:lnTo>
                  <a:pt x="0" y="0"/>
                </a:lnTo>
                <a:lnTo>
                  <a:pt x="0" y="4350614"/>
                </a:lnTo>
                <a:lnTo>
                  <a:pt x="4971166" y="4350614"/>
                </a:lnTo>
                <a:lnTo>
                  <a:pt x="4971166"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TextBox 6"/>
          <p:cNvSpPr txBox="1"/>
          <p:nvPr/>
        </p:nvSpPr>
        <p:spPr>
          <a:xfrm>
            <a:off x="12563460" y="7735665"/>
            <a:ext cx="5038740" cy="1566391"/>
          </a:xfrm>
          <a:prstGeom prst="rect">
            <a:avLst/>
          </a:prstGeom>
        </p:spPr>
        <p:txBody>
          <a:bodyPr wrap="square" lIns="0" tIns="0" rIns="0" bIns="0" rtlCol="0" anchor="t">
            <a:spAutoFit/>
          </a:bodyPr>
          <a:lstStyle/>
          <a:p>
            <a:pPr algn="l">
              <a:lnSpc>
                <a:spcPts val="3064"/>
              </a:lnSpc>
              <a:spcBef>
                <a:spcPct val="0"/>
              </a:spcBef>
            </a:pPr>
            <a:r>
              <a:rPr lang="en-US" sz="2357" dirty="0">
                <a:solidFill>
                  <a:srgbClr val="FFFFFF"/>
                </a:solidFill>
                <a:latin typeface="Glacial Indifference"/>
                <a:ea typeface="Glacial Indifference"/>
                <a:cs typeface="Glacial Indifference"/>
                <a:sym typeface="Glacial Indifference"/>
              </a:rPr>
              <a:t>Soumya Karuturi-AP22110010175</a:t>
            </a:r>
          </a:p>
          <a:p>
            <a:pPr algn="l">
              <a:lnSpc>
                <a:spcPts val="3064"/>
              </a:lnSpc>
              <a:spcBef>
                <a:spcPct val="0"/>
              </a:spcBef>
            </a:pPr>
            <a:r>
              <a:rPr lang="en-US" sz="2357" dirty="0">
                <a:solidFill>
                  <a:srgbClr val="FFFFFF"/>
                </a:solidFill>
                <a:latin typeface="Glacial Indifference"/>
                <a:ea typeface="Glacial Indifference"/>
                <a:cs typeface="Glacial Indifference"/>
                <a:sym typeface="Glacial Indifference"/>
              </a:rPr>
              <a:t>Jyotika Tammineedi-AP22110010457</a:t>
            </a:r>
          </a:p>
          <a:p>
            <a:pPr algn="l">
              <a:lnSpc>
                <a:spcPts val="3064"/>
              </a:lnSpc>
              <a:spcBef>
                <a:spcPct val="0"/>
              </a:spcBef>
            </a:pPr>
            <a:r>
              <a:rPr lang="en-US" sz="2357" dirty="0">
                <a:solidFill>
                  <a:srgbClr val="FFFFFF"/>
                </a:solidFill>
                <a:latin typeface="Glacial Indifference"/>
                <a:ea typeface="Glacial Indifference"/>
                <a:cs typeface="Glacial Indifference"/>
                <a:sym typeface="Glacial Indifference"/>
              </a:rPr>
              <a:t>Shivani Mandava-AP22110010431</a:t>
            </a:r>
          </a:p>
          <a:p>
            <a:pPr algn="l">
              <a:lnSpc>
                <a:spcPts val="3064"/>
              </a:lnSpc>
              <a:spcBef>
                <a:spcPct val="0"/>
              </a:spcBef>
            </a:pPr>
            <a:r>
              <a:rPr lang="en-US" sz="2357" dirty="0" err="1">
                <a:solidFill>
                  <a:srgbClr val="FFFFFF"/>
                </a:solidFill>
                <a:latin typeface="Glacial Indifference"/>
                <a:ea typeface="Glacial Indifference"/>
                <a:cs typeface="Glacial Indifference"/>
                <a:sym typeface="Glacial Indifference"/>
              </a:rPr>
              <a:t>Pardhiv</a:t>
            </a:r>
            <a:r>
              <a:rPr lang="en-US" sz="2357" dirty="0">
                <a:solidFill>
                  <a:srgbClr val="FFFFFF"/>
                </a:solidFill>
                <a:latin typeface="Glacial Indifference"/>
                <a:ea typeface="Glacial Indifference"/>
                <a:cs typeface="Glacial Indifference"/>
                <a:sym typeface="Glacial Indifference"/>
              </a:rPr>
              <a:t> Chalapathi-AP22110011224</a:t>
            </a:r>
          </a:p>
        </p:txBody>
      </p:sp>
      <p:sp>
        <p:nvSpPr>
          <p:cNvPr id="7" name="TextBox 7"/>
          <p:cNvSpPr txBox="1"/>
          <p:nvPr/>
        </p:nvSpPr>
        <p:spPr>
          <a:xfrm>
            <a:off x="6890314" y="8341360"/>
            <a:ext cx="4188169" cy="916940"/>
          </a:xfrm>
          <a:prstGeom prst="rect">
            <a:avLst/>
          </a:prstGeom>
        </p:spPr>
        <p:txBody>
          <a:bodyPr lIns="0" tIns="0" rIns="0" bIns="0" rtlCol="0" anchor="t">
            <a:spAutoFit/>
          </a:bodyPr>
          <a:lstStyle/>
          <a:p>
            <a:pPr algn="ctr">
              <a:lnSpc>
                <a:spcPts val="3639"/>
              </a:lnSpc>
              <a:spcBef>
                <a:spcPct val="0"/>
              </a:spcBef>
            </a:pPr>
            <a:r>
              <a:rPr lang="en-US" sz="2799">
                <a:solidFill>
                  <a:srgbClr val="FFFFFF"/>
                </a:solidFill>
                <a:latin typeface="Glacial Indifference"/>
                <a:ea typeface="Glacial Indifference"/>
                <a:cs typeface="Glacial Indifference"/>
                <a:sym typeface="Glacial Indifference"/>
              </a:rPr>
              <a:t>Guided by:</a:t>
            </a:r>
          </a:p>
          <a:p>
            <a:pPr algn="ctr">
              <a:lnSpc>
                <a:spcPts val="3639"/>
              </a:lnSpc>
              <a:spcBef>
                <a:spcPct val="0"/>
              </a:spcBef>
            </a:pPr>
            <a:r>
              <a:rPr lang="en-US" sz="2799">
                <a:solidFill>
                  <a:srgbClr val="FFFFFF"/>
                </a:solidFill>
                <a:latin typeface="Glacial Indifference"/>
                <a:ea typeface="Glacial Indifference"/>
                <a:cs typeface="Glacial Indifference"/>
                <a:sym typeface="Glacial Indifference"/>
              </a:rPr>
              <a:t>Dr. Murali Krishna Enduri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sp>
        <p:nvSpPr>
          <p:cNvPr id="3" name="TextBox 3"/>
          <p:cNvSpPr txBox="1"/>
          <p:nvPr/>
        </p:nvSpPr>
        <p:spPr>
          <a:xfrm>
            <a:off x="2106764" y="1370223"/>
            <a:ext cx="13605411" cy="1104900"/>
          </a:xfrm>
          <a:prstGeom prst="rect">
            <a:avLst/>
          </a:prstGeom>
        </p:spPr>
        <p:txBody>
          <a:bodyPr lIns="0" tIns="0" rIns="0" bIns="0" rtlCol="0" anchor="t">
            <a:spAutoFit/>
          </a:bodyPr>
          <a:lstStyle/>
          <a:p>
            <a:pPr marL="0" lvl="0" indent="0" algn="ctr">
              <a:lnSpc>
                <a:spcPts val="8640"/>
              </a:lnSpc>
              <a:spcBef>
                <a:spcPct val="0"/>
              </a:spcBef>
            </a:pPr>
            <a:r>
              <a:rPr lang="en-US" sz="7200">
                <a:solidFill>
                  <a:srgbClr val="174076"/>
                </a:solidFill>
                <a:latin typeface="Yeseva One"/>
                <a:ea typeface="Yeseva One"/>
                <a:cs typeface="Yeseva One"/>
                <a:sym typeface="Yeseva One"/>
              </a:rPr>
              <a:t>Conclusion &amp; Future Work</a:t>
            </a:r>
          </a:p>
        </p:txBody>
      </p:sp>
      <p:grpSp>
        <p:nvGrpSpPr>
          <p:cNvPr id="4" name="Group 4"/>
          <p:cNvGrpSpPr/>
          <p:nvPr/>
        </p:nvGrpSpPr>
        <p:grpSpPr>
          <a:xfrm>
            <a:off x="773173" y="3998120"/>
            <a:ext cx="8000858" cy="5037782"/>
            <a:chOff x="0" y="0"/>
            <a:chExt cx="6282256" cy="4108995"/>
          </a:xfrm>
        </p:grpSpPr>
        <p:sp>
          <p:nvSpPr>
            <p:cNvPr id="5" name="Freeform 5"/>
            <p:cNvSpPr/>
            <p:nvPr/>
          </p:nvSpPr>
          <p:spPr>
            <a:xfrm>
              <a:off x="0" y="0"/>
              <a:ext cx="6282256" cy="4108995"/>
            </a:xfrm>
            <a:custGeom>
              <a:avLst/>
              <a:gdLst/>
              <a:ahLst/>
              <a:cxnLst/>
              <a:rect l="l" t="t" r="r" b="b"/>
              <a:pathLst>
                <a:path w="6282256" h="4108995">
                  <a:moveTo>
                    <a:pt x="6157795" y="4108995"/>
                  </a:moveTo>
                  <a:lnTo>
                    <a:pt x="124460" y="4108995"/>
                  </a:lnTo>
                  <a:cubicBezTo>
                    <a:pt x="55880" y="4108995"/>
                    <a:pt x="0" y="4053115"/>
                    <a:pt x="0" y="3984535"/>
                  </a:cubicBezTo>
                  <a:lnTo>
                    <a:pt x="0" y="124460"/>
                  </a:lnTo>
                  <a:cubicBezTo>
                    <a:pt x="0" y="55880"/>
                    <a:pt x="55880" y="0"/>
                    <a:pt x="124460" y="0"/>
                  </a:cubicBezTo>
                  <a:lnTo>
                    <a:pt x="6157796" y="0"/>
                  </a:lnTo>
                  <a:cubicBezTo>
                    <a:pt x="6226375" y="0"/>
                    <a:pt x="6282256" y="55880"/>
                    <a:pt x="6282256" y="124460"/>
                  </a:cubicBezTo>
                  <a:lnTo>
                    <a:pt x="6282256" y="3984535"/>
                  </a:lnTo>
                  <a:cubicBezTo>
                    <a:pt x="6282256" y="4053115"/>
                    <a:pt x="6226375" y="4108995"/>
                    <a:pt x="6157796" y="4108995"/>
                  </a:cubicBezTo>
                  <a:close/>
                </a:path>
              </a:pathLst>
            </a:custGeom>
            <a:solidFill>
              <a:srgbClr val="FFFFFF"/>
            </a:solidFill>
          </p:spPr>
          <p:txBody>
            <a:bodyPr/>
            <a:lstStyle/>
            <a:p>
              <a:endParaRPr lang="en-IN"/>
            </a:p>
          </p:txBody>
        </p:sp>
      </p:grpSp>
      <p:grpSp>
        <p:nvGrpSpPr>
          <p:cNvPr id="6" name="Group 6"/>
          <p:cNvGrpSpPr/>
          <p:nvPr/>
        </p:nvGrpSpPr>
        <p:grpSpPr>
          <a:xfrm>
            <a:off x="9144000" y="3998120"/>
            <a:ext cx="8001000" cy="5037782"/>
            <a:chOff x="0" y="0"/>
            <a:chExt cx="6322947" cy="4108995"/>
          </a:xfrm>
        </p:grpSpPr>
        <p:sp>
          <p:nvSpPr>
            <p:cNvPr id="7" name="Freeform 7"/>
            <p:cNvSpPr/>
            <p:nvPr/>
          </p:nvSpPr>
          <p:spPr>
            <a:xfrm>
              <a:off x="0" y="0"/>
              <a:ext cx="6322947" cy="4108995"/>
            </a:xfrm>
            <a:custGeom>
              <a:avLst/>
              <a:gdLst/>
              <a:ahLst/>
              <a:cxnLst/>
              <a:rect l="l" t="t" r="r" b="b"/>
              <a:pathLst>
                <a:path w="6322947" h="4108995">
                  <a:moveTo>
                    <a:pt x="6198487" y="4108995"/>
                  </a:moveTo>
                  <a:lnTo>
                    <a:pt x="124460" y="4108995"/>
                  </a:lnTo>
                  <a:cubicBezTo>
                    <a:pt x="55880" y="4108995"/>
                    <a:pt x="0" y="4053115"/>
                    <a:pt x="0" y="3984535"/>
                  </a:cubicBezTo>
                  <a:lnTo>
                    <a:pt x="0" y="124460"/>
                  </a:lnTo>
                  <a:cubicBezTo>
                    <a:pt x="0" y="55880"/>
                    <a:pt x="55880" y="0"/>
                    <a:pt x="124460" y="0"/>
                  </a:cubicBezTo>
                  <a:lnTo>
                    <a:pt x="6198487" y="0"/>
                  </a:lnTo>
                  <a:cubicBezTo>
                    <a:pt x="6267067" y="0"/>
                    <a:pt x="6322947" y="55880"/>
                    <a:pt x="6322947" y="124460"/>
                  </a:cubicBezTo>
                  <a:lnTo>
                    <a:pt x="6322947" y="3984535"/>
                  </a:lnTo>
                  <a:cubicBezTo>
                    <a:pt x="6322947" y="4053115"/>
                    <a:pt x="6267067" y="4108995"/>
                    <a:pt x="6198487" y="4108995"/>
                  </a:cubicBezTo>
                  <a:close/>
                </a:path>
              </a:pathLst>
            </a:custGeom>
            <a:solidFill>
              <a:srgbClr val="FFFFFF"/>
            </a:solidFill>
          </p:spPr>
          <p:txBody>
            <a:bodyPr/>
            <a:lstStyle/>
            <a:p>
              <a:endParaRPr lang="en-IN"/>
            </a:p>
          </p:txBody>
        </p:sp>
      </p:grpSp>
      <p:sp>
        <p:nvSpPr>
          <p:cNvPr id="8" name="TextBox 8"/>
          <p:cNvSpPr txBox="1"/>
          <p:nvPr/>
        </p:nvSpPr>
        <p:spPr>
          <a:xfrm>
            <a:off x="2473031" y="4579564"/>
            <a:ext cx="4302563" cy="450206"/>
          </a:xfrm>
          <a:prstGeom prst="rect">
            <a:avLst/>
          </a:prstGeom>
        </p:spPr>
        <p:txBody>
          <a:bodyPr lIns="0" tIns="0" rIns="0" bIns="0" rtlCol="0" anchor="t">
            <a:spAutoFit/>
          </a:bodyPr>
          <a:lstStyle/>
          <a:p>
            <a:pPr marL="0" lvl="0" indent="0" algn="ctr">
              <a:lnSpc>
                <a:spcPts val="3640"/>
              </a:lnSpc>
              <a:spcBef>
                <a:spcPct val="0"/>
              </a:spcBef>
            </a:pPr>
            <a:r>
              <a:rPr lang="en-US" sz="2800" b="1">
                <a:solidFill>
                  <a:srgbClr val="174076"/>
                </a:solidFill>
                <a:latin typeface="Glacial Indifference Bold"/>
                <a:ea typeface="Glacial Indifference Bold"/>
                <a:cs typeface="Glacial Indifference Bold"/>
                <a:sym typeface="Glacial Indifference Bold"/>
              </a:rPr>
              <a:t>Conclusion</a:t>
            </a:r>
          </a:p>
        </p:txBody>
      </p:sp>
      <p:sp>
        <p:nvSpPr>
          <p:cNvPr id="9" name="TextBox 9"/>
          <p:cNvSpPr txBox="1"/>
          <p:nvPr/>
        </p:nvSpPr>
        <p:spPr>
          <a:xfrm>
            <a:off x="9022862" y="5287954"/>
            <a:ext cx="7873308" cy="2938753"/>
          </a:xfrm>
          <a:prstGeom prst="rect">
            <a:avLst/>
          </a:prstGeom>
        </p:spPr>
        <p:txBody>
          <a:bodyPr wrap="square" lIns="0" tIns="0" rIns="0" bIns="0" rtlCol="0" anchor="t">
            <a:spAutoFit/>
          </a:bodyPr>
          <a:lstStyle/>
          <a:p>
            <a:pPr marL="553568" lvl="1" indent="-276784" algn="l">
              <a:lnSpc>
                <a:spcPts val="3333"/>
              </a:lnSpc>
              <a:buFont typeface="Arial"/>
              <a:buChar char="•"/>
            </a:pPr>
            <a:r>
              <a:rPr lang="en-US" sz="2564" dirty="0">
                <a:solidFill>
                  <a:srgbClr val="174076"/>
                </a:solidFill>
                <a:latin typeface="Glacial Indifference"/>
                <a:ea typeface="Glacial Indifference"/>
                <a:cs typeface="Glacial Indifference"/>
                <a:sym typeface="Glacial Indifference"/>
              </a:rPr>
              <a:t>Add deep learning models for better accuracy.</a:t>
            </a:r>
          </a:p>
          <a:p>
            <a:pPr marL="553568" lvl="1" indent="-276784" algn="l">
              <a:lnSpc>
                <a:spcPts val="3333"/>
              </a:lnSpc>
              <a:buFont typeface="Arial"/>
              <a:buChar char="•"/>
            </a:pPr>
            <a:r>
              <a:rPr lang="en-US" sz="2564" dirty="0">
                <a:solidFill>
                  <a:srgbClr val="174076"/>
                </a:solidFill>
                <a:latin typeface="Glacial Indifference"/>
                <a:ea typeface="Glacial Indifference"/>
                <a:cs typeface="Glacial Indifference"/>
                <a:sym typeface="Glacial Indifference"/>
              </a:rPr>
              <a:t>Incorporate additional features such as budget, box office collections, etc.</a:t>
            </a:r>
          </a:p>
          <a:p>
            <a:pPr marL="553568" lvl="1" indent="-276784" algn="l">
              <a:lnSpc>
                <a:spcPts val="3333"/>
              </a:lnSpc>
              <a:buFont typeface="Arial"/>
              <a:buChar char="•"/>
            </a:pPr>
            <a:r>
              <a:rPr lang="en-US" sz="2564" dirty="0">
                <a:solidFill>
                  <a:srgbClr val="174076"/>
                </a:solidFill>
                <a:latin typeface="Glacial Indifference"/>
                <a:ea typeface="Glacial Indifference"/>
                <a:cs typeface="Glacial Indifference"/>
                <a:sym typeface="Glacial Indifference"/>
              </a:rPr>
              <a:t>Address data sparsity and the cold-start problem for new movies or artists.</a:t>
            </a:r>
          </a:p>
          <a:p>
            <a:pPr marL="553568" lvl="1" indent="-276784" algn="l">
              <a:lnSpc>
                <a:spcPts val="3333"/>
              </a:lnSpc>
              <a:buFont typeface="Arial"/>
              <a:buChar char="•"/>
            </a:pPr>
            <a:r>
              <a:rPr lang="en-US" sz="2564" dirty="0">
                <a:solidFill>
                  <a:srgbClr val="174076"/>
                </a:solidFill>
                <a:latin typeface="Glacial Indifference"/>
                <a:ea typeface="Glacial Indifference"/>
                <a:cs typeface="Glacial Indifference"/>
                <a:sym typeface="Glacial Indifference"/>
              </a:rPr>
              <a:t>Develop a real-time, scalable system that can update predictions as new data becomes available</a:t>
            </a:r>
          </a:p>
        </p:txBody>
      </p:sp>
      <p:sp>
        <p:nvSpPr>
          <p:cNvPr id="10" name="TextBox 10"/>
          <p:cNvSpPr txBox="1"/>
          <p:nvPr/>
        </p:nvSpPr>
        <p:spPr>
          <a:xfrm>
            <a:off x="773173" y="5420476"/>
            <a:ext cx="7610431" cy="2758832"/>
          </a:xfrm>
          <a:prstGeom prst="rect">
            <a:avLst/>
          </a:prstGeom>
        </p:spPr>
        <p:txBody>
          <a:bodyPr lIns="0" tIns="0" rIns="0" bIns="0" rtlCol="0" anchor="t">
            <a:spAutoFit/>
          </a:bodyPr>
          <a:lstStyle/>
          <a:p>
            <a:pPr marL="507635" lvl="1" indent="-253817" algn="l">
              <a:lnSpc>
                <a:spcPts val="3056"/>
              </a:lnSpc>
              <a:buFont typeface="Arial"/>
              <a:buChar char="•"/>
            </a:pPr>
            <a:r>
              <a:rPr lang="en-US" sz="2351" dirty="0">
                <a:solidFill>
                  <a:srgbClr val="174076"/>
                </a:solidFill>
                <a:latin typeface="Glacial Indifference"/>
                <a:ea typeface="Glacial Indifference"/>
                <a:cs typeface="Glacial Indifference"/>
                <a:sym typeface="Glacial Indifference"/>
              </a:rPr>
              <a:t>The movie rating prediction system uses machine learning and feature engineering to accurately estimate ratings for movies, with the </a:t>
            </a:r>
            <a:r>
              <a:rPr lang="en-US" sz="2351" dirty="0" err="1">
                <a:solidFill>
                  <a:srgbClr val="174076"/>
                </a:solidFill>
                <a:latin typeface="Glacial Indifference"/>
                <a:ea typeface="Glacial Indifference"/>
                <a:cs typeface="Glacial Indifference"/>
                <a:sym typeface="Glacial Indifference"/>
              </a:rPr>
              <a:t>CatBoost</a:t>
            </a:r>
            <a:r>
              <a:rPr lang="en-US" sz="2351" dirty="0">
                <a:solidFill>
                  <a:srgbClr val="174076"/>
                </a:solidFill>
                <a:latin typeface="Glacial Indifference"/>
                <a:ea typeface="Glacial Indifference"/>
                <a:cs typeface="Glacial Indifference"/>
                <a:sym typeface="Glacial Indifference"/>
              </a:rPr>
              <a:t> model achieving MAE of about 0.36; this demonstrates how analyzing factors like genre, director, and actors can provide valuable insights and support smarter decisions for filmmakers and platforms.</a:t>
            </a:r>
          </a:p>
        </p:txBody>
      </p:sp>
      <p:sp>
        <p:nvSpPr>
          <p:cNvPr id="11" name="TextBox 11"/>
          <p:cNvSpPr txBox="1"/>
          <p:nvPr/>
        </p:nvSpPr>
        <p:spPr>
          <a:xfrm>
            <a:off x="9483966" y="4570039"/>
            <a:ext cx="6951099" cy="459740"/>
          </a:xfrm>
          <a:prstGeom prst="rect">
            <a:avLst/>
          </a:prstGeom>
        </p:spPr>
        <p:txBody>
          <a:bodyPr lIns="0" tIns="0" rIns="0" bIns="0" rtlCol="0" anchor="t">
            <a:spAutoFit/>
          </a:bodyPr>
          <a:lstStyle/>
          <a:p>
            <a:pPr algn="ctr">
              <a:lnSpc>
                <a:spcPts val="3639"/>
              </a:lnSpc>
              <a:spcBef>
                <a:spcPct val="0"/>
              </a:spcBef>
            </a:pPr>
            <a:r>
              <a:rPr lang="en-US" sz="2799" b="1">
                <a:solidFill>
                  <a:srgbClr val="174076"/>
                </a:solidFill>
                <a:latin typeface="Glacial Indifference Bold"/>
                <a:ea typeface="Glacial Indifference Bold"/>
                <a:cs typeface="Glacial Indifference Bold"/>
                <a:sym typeface="Glacial Indifference Bold"/>
              </a:rPr>
              <a:t>Future Work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sp>
        <p:nvSpPr>
          <p:cNvPr id="3" name="TextBox 3"/>
          <p:cNvSpPr txBox="1"/>
          <p:nvPr/>
        </p:nvSpPr>
        <p:spPr>
          <a:xfrm>
            <a:off x="3637581" y="4032817"/>
            <a:ext cx="10298846" cy="1362075"/>
          </a:xfrm>
          <a:prstGeom prst="rect">
            <a:avLst/>
          </a:prstGeom>
        </p:spPr>
        <p:txBody>
          <a:bodyPr lIns="0" tIns="0" rIns="0" bIns="0" rtlCol="0" anchor="t">
            <a:spAutoFit/>
          </a:bodyPr>
          <a:lstStyle/>
          <a:p>
            <a:pPr marL="0" lvl="0" indent="0" algn="ctr">
              <a:lnSpc>
                <a:spcPts val="10799"/>
              </a:lnSpc>
              <a:spcBef>
                <a:spcPct val="0"/>
              </a:spcBef>
            </a:pPr>
            <a:r>
              <a:rPr lang="en-US" sz="8999">
                <a:solidFill>
                  <a:srgbClr val="174076"/>
                </a:solidFill>
                <a:latin typeface="Yeseva One"/>
                <a:ea typeface="Yeseva One"/>
                <a:cs typeface="Yeseva One"/>
                <a:sym typeface="Yeseva One"/>
              </a:rPr>
              <a:t>Thank You </a:t>
            </a:r>
          </a:p>
        </p:txBody>
      </p:sp>
      <p:sp>
        <p:nvSpPr>
          <p:cNvPr id="4" name="Freeform 4"/>
          <p:cNvSpPr/>
          <p:nvPr/>
        </p:nvSpPr>
        <p:spPr>
          <a:xfrm>
            <a:off x="-158613" y="4595813"/>
            <a:ext cx="7351517" cy="6161908"/>
          </a:xfrm>
          <a:custGeom>
            <a:avLst/>
            <a:gdLst/>
            <a:ahLst/>
            <a:cxnLst/>
            <a:rect l="l" t="t" r="r" b="b"/>
            <a:pathLst>
              <a:path w="7351517" h="6161908">
                <a:moveTo>
                  <a:pt x="0" y="0"/>
                </a:moveTo>
                <a:lnTo>
                  <a:pt x="7351518" y="0"/>
                </a:lnTo>
                <a:lnTo>
                  <a:pt x="7351518" y="6161908"/>
                </a:lnTo>
                <a:lnTo>
                  <a:pt x="0" y="61619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rot="1057904" flipH="1">
            <a:off x="12542965" y="730467"/>
            <a:ext cx="5580664" cy="4884028"/>
          </a:xfrm>
          <a:custGeom>
            <a:avLst/>
            <a:gdLst/>
            <a:ahLst/>
            <a:cxnLst/>
            <a:rect l="l" t="t" r="r" b="b"/>
            <a:pathLst>
              <a:path w="5580664" h="4884028">
                <a:moveTo>
                  <a:pt x="5580665" y="0"/>
                </a:moveTo>
                <a:lnTo>
                  <a:pt x="0" y="0"/>
                </a:lnTo>
                <a:lnTo>
                  <a:pt x="0" y="4884028"/>
                </a:lnTo>
                <a:lnTo>
                  <a:pt x="5580665" y="4884028"/>
                </a:lnTo>
                <a:lnTo>
                  <a:pt x="5580665"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6"/>
          <p:cNvSpPr/>
          <p:nvPr/>
        </p:nvSpPr>
        <p:spPr>
          <a:xfrm>
            <a:off x="229738" y="236995"/>
            <a:ext cx="2237415" cy="2447995"/>
          </a:xfrm>
          <a:custGeom>
            <a:avLst/>
            <a:gdLst/>
            <a:ahLst/>
            <a:cxnLst/>
            <a:rect l="l" t="t" r="r" b="b"/>
            <a:pathLst>
              <a:path w="2237415" h="2447995">
                <a:moveTo>
                  <a:pt x="0" y="0"/>
                </a:moveTo>
                <a:lnTo>
                  <a:pt x="2237415" y="0"/>
                </a:lnTo>
                <a:lnTo>
                  <a:pt x="2237415" y="2447995"/>
                </a:lnTo>
                <a:lnTo>
                  <a:pt x="0" y="24479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7" name="Freeform 7"/>
          <p:cNvSpPr/>
          <p:nvPr/>
        </p:nvSpPr>
        <p:spPr>
          <a:xfrm>
            <a:off x="15333297" y="8475953"/>
            <a:ext cx="2311655" cy="1391196"/>
          </a:xfrm>
          <a:custGeom>
            <a:avLst/>
            <a:gdLst/>
            <a:ahLst/>
            <a:cxnLst/>
            <a:rect l="l" t="t" r="r" b="b"/>
            <a:pathLst>
              <a:path w="2311655" h="1391196">
                <a:moveTo>
                  <a:pt x="0" y="0"/>
                </a:moveTo>
                <a:lnTo>
                  <a:pt x="2311656" y="0"/>
                </a:lnTo>
                <a:lnTo>
                  <a:pt x="2311656" y="1391196"/>
                </a:lnTo>
                <a:lnTo>
                  <a:pt x="0" y="13911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sp>
        <p:nvSpPr>
          <p:cNvPr id="3" name="TextBox 3"/>
          <p:cNvSpPr txBox="1"/>
          <p:nvPr/>
        </p:nvSpPr>
        <p:spPr>
          <a:xfrm>
            <a:off x="2106764" y="1370223"/>
            <a:ext cx="13605411" cy="3295650"/>
          </a:xfrm>
          <a:prstGeom prst="rect">
            <a:avLst/>
          </a:prstGeom>
        </p:spPr>
        <p:txBody>
          <a:bodyPr lIns="0" tIns="0" rIns="0" bIns="0" rtlCol="0" anchor="t">
            <a:spAutoFit/>
          </a:bodyPr>
          <a:lstStyle/>
          <a:p>
            <a:pPr marL="0" lvl="0" indent="0" algn="ctr">
              <a:lnSpc>
                <a:spcPts val="8640"/>
              </a:lnSpc>
              <a:spcBef>
                <a:spcPct val="0"/>
              </a:spcBef>
            </a:pPr>
            <a:r>
              <a:rPr lang="en-US" sz="7200">
                <a:solidFill>
                  <a:srgbClr val="174076"/>
                </a:solidFill>
                <a:latin typeface="Yeseva One"/>
                <a:ea typeface="Yeseva One"/>
                <a:cs typeface="Yeseva One"/>
                <a:sym typeface="Yeseva One"/>
              </a:rPr>
              <a:t>Problem Statement and Objectives</a:t>
            </a:r>
          </a:p>
          <a:p>
            <a:pPr marL="0" lvl="0" indent="0" algn="ctr">
              <a:lnSpc>
                <a:spcPts val="8640"/>
              </a:lnSpc>
              <a:spcBef>
                <a:spcPct val="0"/>
              </a:spcBef>
            </a:pPr>
            <a:endParaRPr lang="en-US" sz="7200">
              <a:solidFill>
                <a:srgbClr val="174076"/>
              </a:solidFill>
              <a:latin typeface="Yeseva One"/>
              <a:ea typeface="Yeseva One"/>
              <a:cs typeface="Yeseva One"/>
              <a:sym typeface="Yeseva One"/>
            </a:endParaRPr>
          </a:p>
        </p:txBody>
      </p:sp>
      <p:grpSp>
        <p:nvGrpSpPr>
          <p:cNvPr id="4" name="Group 4"/>
          <p:cNvGrpSpPr/>
          <p:nvPr/>
        </p:nvGrpSpPr>
        <p:grpSpPr>
          <a:xfrm>
            <a:off x="1569088" y="4518699"/>
            <a:ext cx="6906365" cy="4517203"/>
            <a:chOff x="0" y="0"/>
            <a:chExt cx="6282256" cy="4108995"/>
          </a:xfrm>
        </p:grpSpPr>
        <p:sp>
          <p:nvSpPr>
            <p:cNvPr id="5" name="Freeform 5"/>
            <p:cNvSpPr/>
            <p:nvPr/>
          </p:nvSpPr>
          <p:spPr>
            <a:xfrm>
              <a:off x="0" y="0"/>
              <a:ext cx="6282256" cy="4108995"/>
            </a:xfrm>
            <a:custGeom>
              <a:avLst/>
              <a:gdLst/>
              <a:ahLst/>
              <a:cxnLst/>
              <a:rect l="l" t="t" r="r" b="b"/>
              <a:pathLst>
                <a:path w="6282256" h="4108995">
                  <a:moveTo>
                    <a:pt x="6157795" y="4108995"/>
                  </a:moveTo>
                  <a:lnTo>
                    <a:pt x="124460" y="4108995"/>
                  </a:lnTo>
                  <a:cubicBezTo>
                    <a:pt x="55880" y="4108995"/>
                    <a:pt x="0" y="4053115"/>
                    <a:pt x="0" y="3984535"/>
                  </a:cubicBezTo>
                  <a:lnTo>
                    <a:pt x="0" y="124460"/>
                  </a:lnTo>
                  <a:cubicBezTo>
                    <a:pt x="0" y="55880"/>
                    <a:pt x="55880" y="0"/>
                    <a:pt x="124460" y="0"/>
                  </a:cubicBezTo>
                  <a:lnTo>
                    <a:pt x="6157796" y="0"/>
                  </a:lnTo>
                  <a:cubicBezTo>
                    <a:pt x="6226375" y="0"/>
                    <a:pt x="6282256" y="55880"/>
                    <a:pt x="6282256" y="124460"/>
                  </a:cubicBezTo>
                  <a:lnTo>
                    <a:pt x="6282256" y="3984535"/>
                  </a:lnTo>
                  <a:cubicBezTo>
                    <a:pt x="6282256" y="4053115"/>
                    <a:pt x="6226375" y="4108995"/>
                    <a:pt x="6157796" y="4108995"/>
                  </a:cubicBezTo>
                  <a:close/>
                </a:path>
              </a:pathLst>
            </a:custGeom>
            <a:solidFill>
              <a:srgbClr val="FFFFFF"/>
            </a:solidFill>
          </p:spPr>
          <p:txBody>
            <a:bodyPr/>
            <a:lstStyle/>
            <a:p>
              <a:endParaRPr lang="en-IN"/>
            </a:p>
          </p:txBody>
        </p:sp>
      </p:grpSp>
      <p:grpSp>
        <p:nvGrpSpPr>
          <p:cNvPr id="6" name="Group 6"/>
          <p:cNvGrpSpPr/>
          <p:nvPr/>
        </p:nvGrpSpPr>
        <p:grpSpPr>
          <a:xfrm>
            <a:off x="9144000" y="4518699"/>
            <a:ext cx="6951099" cy="4517203"/>
            <a:chOff x="0" y="0"/>
            <a:chExt cx="6322947" cy="4108995"/>
          </a:xfrm>
        </p:grpSpPr>
        <p:sp>
          <p:nvSpPr>
            <p:cNvPr id="7" name="Freeform 7"/>
            <p:cNvSpPr/>
            <p:nvPr/>
          </p:nvSpPr>
          <p:spPr>
            <a:xfrm>
              <a:off x="0" y="0"/>
              <a:ext cx="6322947" cy="4108995"/>
            </a:xfrm>
            <a:custGeom>
              <a:avLst/>
              <a:gdLst/>
              <a:ahLst/>
              <a:cxnLst/>
              <a:rect l="l" t="t" r="r" b="b"/>
              <a:pathLst>
                <a:path w="6322947" h="4108995">
                  <a:moveTo>
                    <a:pt x="6198487" y="4108995"/>
                  </a:moveTo>
                  <a:lnTo>
                    <a:pt x="124460" y="4108995"/>
                  </a:lnTo>
                  <a:cubicBezTo>
                    <a:pt x="55880" y="4108995"/>
                    <a:pt x="0" y="4053115"/>
                    <a:pt x="0" y="3984535"/>
                  </a:cubicBezTo>
                  <a:lnTo>
                    <a:pt x="0" y="124460"/>
                  </a:lnTo>
                  <a:cubicBezTo>
                    <a:pt x="0" y="55880"/>
                    <a:pt x="55880" y="0"/>
                    <a:pt x="124460" y="0"/>
                  </a:cubicBezTo>
                  <a:lnTo>
                    <a:pt x="6198487" y="0"/>
                  </a:lnTo>
                  <a:cubicBezTo>
                    <a:pt x="6267067" y="0"/>
                    <a:pt x="6322947" y="55880"/>
                    <a:pt x="6322947" y="124460"/>
                  </a:cubicBezTo>
                  <a:lnTo>
                    <a:pt x="6322947" y="3984535"/>
                  </a:lnTo>
                  <a:cubicBezTo>
                    <a:pt x="6322947" y="4053115"/>
                    <a:pt x="6267067" y="4108995"/>
                    <a:pt x="6198487" y="4108995"/>
                  </a:cubicBezTo>
                  <a:close/>
                </a:path>
              </a:pathLst>
            </a:custGeom>
            <a:solidFill>
              <a:srgbClr val="FFFFFF"/>
            </a:solidFill>
          </p:spPr>
          <p:txBody>
            <a:bodyPr/>
            <a:lstStyle/>
            <a:p>
              <a:endParaRPr lang="en-IN"/>
            </a:p>
          </p:txBody>
        </p:sp>
      </p:grpSp>
      <p:sp>
        <p:nvSpPr>
          <p:cNvPr id="8" name="TextBox 8"/>
          <p:cNvSpPr txBox="1"/>
          <p:nvPr/>
        </p:nvSpPr>
        <p:spPr>
          <a:xfrm>
            <a:off x="2671983" y="4790389"/>
            <a:ext cx="4302563" cy="450206"/>
          </a:xfrm>
          <a:prstGeom prst="rect">
            <a:avLst/>
          </a:prstGeom>
        </p:spPr>
        <p:txBody>
          <a:bodyPr lIns="0" tIns="0" rIns="0" bIns="0" rtlCol="0" anchor="t">
            <a:spAutoFit/>
          </a:bodyPr>
          <a:lstStyle/>
          <a:p>
            <a:pPr marL="0" lvl="0" indent="0" algn="ctr">
              <a:lnSpc>
                <a:spcPts val="3640"/>
              </a:lnSpc>
              <a:spcBef>
                <a:spcPct val="0"/>
              </a:spcBef>
            </a:pPr>
            <a:r>
              <a:rPr lang="en-US" sz="2800" b="1">
                <a:solidFill>
                  <a:srgbClr val="174076"/>
                </a:solidFill>
                <a:latin typeface="Glacial Indifference Bold"/>
                <a:ea typeface="Glacial Indifference Bold"/>
                <a:cs typeface="Glacial Indifference Bold"/>
                <a:sym typeface="Glacial Indifference Bold"/>
              </a:rPr>
              <a:t>PROBLEM</a:t>
            </a:r>
          </a:p>
        </p:txBody>
      </p:sp>
      <p:sp>
        <p:nvSpPr>
          <p:cNvPr id="9" name="TextBox 9"/>
          <p:cNvSpPr txBox="1"/>
          <p:nvPr/>
        </p:nvSpPr>
        <p:spPr>
          <a:xfrm>
            <a:off x="9552831" y="5641995"/>
            <a:ext cx="6133437" cy="1667123"/>
          </a:xfrm>
          <a:prstGeom prst="rect">
            <a:avLst/>
          </a:prstGeom>
        </p:spPr>
        <p:txBody>
          <a:bodyPr lIns="0" tIns="0" rIns="0" bIns="0" rtlCol="0" anchor="t">
            <a:spAutoFit/>
          </a:bodyPr>
          <a:lstStyle/>
          <a:p>
            <a:pPr marL="0" lvl="0" indent="0" algn="ctr">
              <a:lnSpc>
                <a:spcPts val="3250"/>
              </a:lnSpc>
              <a:spcBef>
                <a:spcPct val="0"/>
              </a:spcBef>
            </a:pPr>
            <a:r>
              <a:rPr lang="en-US" sz="2500" dirty="0">
                <a:solidFill>
                  <a:srgbClr val="174076"/>
                </a:solidFill>
                <a:latin typeface="Glacial Indifference"/>
                <a:ea typeface="Glacial Indifference"/>
                <a:cs typeface="Glacial Indifference"/>
                <a:sym typeface="Glacial Indifference"/>
              </a:rPr>
              <a:t>To develop a predictive model using machine learning that estimates the ratings of  movies by analyzing various attributes from the dataset.</a:t>
            </a:r>
          </a:p>
        </p:txBody>
      </p:sp>
      <p:sp>
        <p:nvSpPr>
          <p:cNvPr id="10" name="TextBox 10"/>
          <p:cNvSpPr txBox="1"/>
          <p:nvPr/>
        </p:nvSpPr>
        <p:spPr>
          <a:xfrm>
            <a:off x="1660937" y="5535876"/>
            <a:ext cx="6722667" cy="2090316"/>
          </a:xfrm>
          <a:prstGeom prst="rect">
            <a:avLst/>
          </a:prstGeom>
        </p:spPr>
        <p:txBody>
          <a:bodyPr lIns="0" tIns="0" rIns="0" bIns="0" rtlCol="0" anchor="t">
            <a:spAutoFit/>
          </a:bodyPr>
          <a:lstStyle/>
          <a:p>
            <a:pPr algn="ctr">
              <a:lnSpc>
                <a:spcPts val="3250"/>
              </a:lnSpc>
              <a:spcBef>
                <a:spcPct val="0"/>
              </a:spcBef>
            </a:pPr>
            <a:r>
              <a:rPr lang="en-US" sz="2500" dirty="0">
                <a:solidFill>
                  <a:srgbClr val="174076"/>
                </a:solidFill>
                <a:latin typeface="Glacial Indifference"/>
                <a:ea typeface="Glacial Indifference"/>
                <a:cs typeface="Glacial Indifference"/>
                <a:sym typeface="Glacial Indifference"/>
              </a:rPr>
              <a:t>Traditional methods of evaluating a movie’s potential often rely on subjective opinions or limited data, there is a need for a data-driven approach that can accurately predict movie ratings based on objective features </a:t>
            </a:r>
          </a:p>
        </p:txBody>
      </p:sp>
      <p:sp>
        <p:nvSpPr>
          <p:cNvPr id="11" name="TextBox 11"/>
          <p:cNvSpPr txBox="1"/>
          <p:nvPr/>
        </p:nvSpPr>
        <p:spPr>
          <a:xfrm>
            <a:off x="9144000" y="4780855"/>
            <a:ext cx="6951099" cy="459740"/>
          </a:xfrm>
          <a:prstGeom prst="rect">
            <a:avLst/>
          </a:prstGeom>
        </p:spPr>
        <p:txBody>
          <a:bodyPr lIns="0" tIns="0" rIns="0" bIns="0" rtlCol="0" anchor="t">
            <a:spAutoFit/>
          </a:bodyPr>
          <a:lstStyle/>
          <a:p>
            <a:pPr algn="ctr">
              <a:lnSpc>
                <a:spcPts val="3639"/>
              </a:lnSpc>
              <a:spcBef>
                <a:spcPct val="0"/>
              </a:spcBef>
            </a:pPr>
            <a:r>
              <a:rPr lang="en-US" sz="2799" b="1">
                <a:solidFill>
                  <a:srgbClr val="174076"/>
                </a:solidFill>
                <a:latin typeface="Glacial Indifference Bold"/>
                <a:ea typeface="Glacial Indifference Bold"/>
                <a:cs typeface="Glacial Indifference Bold"/>
                <a:sym typeface="Glacial Indifference Bold"/>
              </a:rPr>
              <a:t>OBJECTIVE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sp>
        <p:nvSpPr>
          <p:cNvPr id="3" name="TextBox 3"/>
          <p:cNvSpPr txBox="1"/>
          <p:nvPr/>
        </p:nvSpPr>
        <p:spPr>
          <a:xfrm>
            <a:off x="2198613" y="1217141"/>
            <a:ext cx="13605411" cy="2200275"/>
          </a:xfrm>
          <a:prstGeom prst="rect">
            <a:avLst/>
          </a:prstGeom>
        </p:spPr>
        <p:txBody>
          <a:bodyPr lIns="0" tIns="0" rIns="0" bIns="0" rtlCol="0" anchor="t">
            <a:spAutoFit/>
          </a:bodyPr>
          <a:lstStyle/>
          <a:p>
            <a:pPr marL="0" lvl="0" indent="0" algn="ctr">
              <a:lnSpc>
                <a:spcPts val="8640"/>
              </a:lnSpc>
              <a:spcBef>
                <a:spcPct val="0"/>
              </a:spcBef>
            </a:pPr>
            <a:r>
              <a:rPr lang="en-US" sz="7200">
                <a:solidFill>
                  <a:srgbClr val="174076"/>
                </a:solidFill>
                <a:latin typeface="Yeseva One"/>
                <a:ea typeface="Yeseva One"/>
                <a:cs typeface="Yeseva One"/>
                <a:sym typeface="Yeseva One"/>
              </a:rPr>
              <a:t>Introduction To Movie Rating Prediction System </a:t>
            </a:r>
          </a:p>
        </p:txBody>
      </p:sp>
      <p:grpSp>
        <p:nvGrpSpPr>
          <p:cNvPr id="4" name="Group 4"/>
          <p:cNvGrpSpPr/>
          <p:nvPr/>
        </p:nvGrpSpPr>
        <p:grpSpPr>
          <a:xfrm>
            <a:off x="2601313" y="4181919"/>
            <a:ext cx="12800011" cy="4517203"/>
            <a:chOff x="0" y="0"/>
            <a:chExt cx="11643308" cy="4108995"/>
          </a:xfrm>
        </p:grpSpPr>
        <p:sp>
          <p:nvSpPr>
            <p:cNvPr id="5" name="Freeform 5"/>
            <p:cNvSpPr/>
            <p:nvPr/>
          </p:nvSpPr>
          <p:spPr>
            <a:xfrm>
              <a:off x="0" y="0"/>
              <a:ext cx="11643308" cy="4108995"/>
            </a:xfrm>
            <a:custGeom>
              <a:avLst/>
              <a:gdLst/>
              <a:ahLst/>
              <a:cxnLst/>
              <a:rect l="l" t="t" r="r" b="b"/>
              <a:pathLst>
                <a:path w="11643308" h="4108995">
                  <a:moveTo>
                    <a:pt x="11518847" y="4108995"/>
                  </a:moveTo>
                  <a:lnTo>
                    <a:pt x="124460" y="4108995"/>
                  </a:lnTo>
                  <a:cubicBezTo>
                    <a:pt x="55880" y="4108995"/>
                    <a:pt x="0" y="4053115"/>
                    <a:pt x="0" y="3984535"/>
                  </a:cubicBezTo>
                  <a:lnTo>
                    <a:pt x="0" y="124460"/>
                  </a:lnTo>
                  <a:cubicBezTo>
                    <a:pt x="0" y="55880"/>
                    <a:pt x="55880" y="0"/>
                    <a:pt x="124460" y="0"/>
                  </a:cubicBezTo>
                  <a:lnTo>
                    <a:pt x="11518848" y="0"/>
                  </a:lnTo>
                  <a:cubicBezTo>
                    <a:pt x="11587428" y="0"/>
                    <a:pt x="11643308" y="55880"/>
                    <a:pt x="11643308" y="124460"/>
                  </a:cubicBezTo>
                  <a:lnTo>
                    <a:pt x="11643308" y="3984535"/>
                  </a:lnTo>
                  <a:cubicBezTo>
                    <a:pt x="11643308" y="4053115"/>
                    <a:pt x="11587428" y="4108995"/>
                    <a:pt x="11518848" y="4108995"/>
                  </a:cubicBezTo>
                  <a:close/>
                </a:path>
              </a:pathLst>
            </a:custGeom>
            <a:solidFill>
              <a:srgbClr val="FFFFFF"/>
            </a:solidFill>
          </p:spPr>
          <p:txBody>
            <a:bodyPr/>
            <a:lstStyle/>
            <a:p>
              <a:endParaRPr lang="en-IN"/>
            </a:p>
          </p:txBody>
        </p:sp>
      </p:grpSp>
      <p:sp>
        <p:nvSpPr>
          <p:cNvPr id="6" name="TextBox 6"/>
          <p:cNvSpPr txBox="1"/>
          <p:nvPr/>
        </p:nvSpPr>
        <p:spPr>
          <a:xfrm>
            <a:off x="2984018" y="4789521"/>
            <a:ext cx="12034602" cy="3359894"/>
          </a:xfrm>
          <a:prstGeom prst="rect">
            <a:avLst/>
          </a:prstGeom>
        </p:spPr>
        <p:txBody>
          <a:bodyPr lIns="0" tIns="0" rIns="0" bIns="0" rtlCol="0" anchor="t">
            <a:spAutoFit/>
          </a:bodyPr>
          <a:lstStyle/>
          <a:p>
            <a:pPr algn="ctr">
              <a:lnSpc>
                <a:spcPts val="3250"/>
              </a:lnSpc>
              <a:spcBef>
                <a:spcPct val="0"/>
              </a:spcBef>
            </a:pPr>
            <a:r>
              <a:rPr lang="en-US" sz="2500" dirty="0">
                <a:solidFill>
                  <a:srgbClr val="174076"/>
                </a:solidFill>
                <a:latin typeface="Glacial Indifference"/>
                <a:ea typeface="Glacial Indifference"/>
                <a:cs typeface="Glacial Indifference"/>
                <a:sym typeface="Glacial Indifference"/>
              </a:rPr>
              <a:t>The Movie Rating Prediction System aims to leverage data-driven techniques to estimate the ratings of movies based on a variety of features such as movie name, year of release, duration, genre, IMDb rating, number of votes, director, and leading actors which are extracted from the dataset. It analyses historical data and patterns in these features, the project seeks to build predictive models that can accurately forecast a movie’s rating even before it receives audience feedback. Such a system can be valuable for filmmakers, producers, and audiences to gauge potential success and to make informed decisions.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sp>
        <p:nvSpPr>
          <p:cNvPr id="3" name="TextBox 3"/>
          <p:cNvSpPr txBox="1"/>
          <p:nvPr/>
        </p:nvSpPr>
        <p:spPr>
          <a:xfrm>
            <a:off x="2198613" y="1217141"/>
            <a:ext cx="13605411" cy="1104900"/>
          </a:xfrm>
          <a:prstGeom prst="rect">
            <a:avLst/>
          </a:prstGeom>
        </p:spPr>
        <p:txBody>
          <a:bodyPr lIns="0" tIns="0" rIns="0" bIns="0" rtlCol="0" anchor="t">
            <a:spAutoFit/>
          </a:bodyPr>
          <a:lstStyle/>
          <a:p>
            <a:pPr marL="0" lvl="0" indent="0" algn="ctr">
              <a:lnSpc>
                <a:spcPts val="8640"/>
              </a:lnSpc>
              <a:spcBef>
                <a:spcPct val="0"/>
              </a:spcBef>
            </a:pPr>
            <a:r>
              <a:rPr lang="en-US" sz="7200">
                <a:solidFill>
                  <a:srgbClr val="174076"/>
                </a:solidFill>
                <a:latin typeface="Yeseva One"/>
                <a:ea typeface="Yeseva One"/>
                <a:cs typeface="Yeseva One"/>
                <a:sym typeface="Yeseva One"/>
              </a:rPr>
              <a:t>System Workflow</a:t>
            </a:r>
          </a:p>
        </p:txBody>
      </p:sp>
      <p:grpSp>
        <p:nvGrpSpPr>
          <p:cNvPr id="4" name="Group 4"/>
          <p:cNvGrpSpPr/>
          <p:nvPr/>
        </p:nvGrpSpPr>
        <p:grpSpPr>
          <a:xfrm>
            <a:off x="1028700" y="2649544"/>
            <a:ext cx="16230600" cy="7303290"/>
            <a:chOff x="0" y="0"/>
            <a:chExt cx="14763884" cy="6643311"/>
          </a:xfrm>
        </p:grpSpPr>
        <p:sp>
          <p:nvSpPr>
            <p:cNvPr id="5" name="Freeform 5"/>
            <p:cNvSpPr/>
            <p:nvPr/>
          </p:nvSpPr>
          <p:spPr>
            <a:xfrm>
              <a:off x="0" y="0"/>
              <a:ext cx="14763883" cy="6643311"/>
            </a:xfrm>
            <a:custGeom>
              <a:avLst/>
              <a:gdLst/>
              <a:ahLst/>
              <a:cxnLst/>
              <a:rect l="l" t="t" r="r" b="b"/>
              <a:pathLst>
                <a:path w="14763883" h="6643311">
                  <a:moveTo>
                    <a:pt x="14639424" y="6643311"/>
                  </a:moveTo>
                  <a:lnTo>
                    <a:pt x="124460" y="6643311"/>
                  </a:lnTo>
                  <a:cubicBezTo>
                    <a:pt x="55880" y="6643311"/>
                    <a:pt x="0" y="6587431"/>
                    <a:pt x="0" y="6518851"/>
                  </a:cubicBezTo>
                  <a:lnTo>
                    <a:pt x="0" y="124460"/>
                  </a:lnTo>
                  <a:cubicBezTo>
                    <a:pt x="0" y="55880"/>
                    <a:pt x="55880" y="0"/>
                    <a:pt x="124460" y="0"/>
                  </a:cubicBezTo>
                  <a:lnTo>
                    <a:pt x="14639424" y="0"/>
                  </a:lnTo>
                  <a:cubicBezTo>
                    <a:pt x="14708005" y="0"/>
                    <a:pt x="14763883" y="55880"/>
                    <a:pt x="14763883" y="124460"/>
                  </a:cubicBezTo>
                  <a:lnTo>
                    <a:pt x="14763883" y="6518851"/>
                  </a:lnTo>
                  <a:cubicBezTo>
                    <a:pt x="14763883" y="6587431"/>
                    <a:pt x="14708005" y="6643311"/>
                    <a:pt x="14639424" y="6643311"/>
                  </a:cubicBezTo>
                  <a:close/>
                </a:path>
              </a:pathLst>
            </a:custGeom>
            <a:solidFill>
              <a:srgbClr val="FFFFFF"/>
            </a:solidFill>
          </p:spPr>
          <p:txBody>
            <a:bodyPr/>
            <a:lstStyle/>
            <a:p>
              <a:endParaRPr lang="en-IN"/>
            </a:p>
          </p:txBody>
        </p:sp>
      </p:grpSp>
      <p:sp>
        <p:nvSpPr>
          <p:cNvPr id="6" name="TextBox 6"/>
          <p:cNvSpPr txBox="1"/>
          <p:nvPr/>
        </p:nvSpPr>
        <p:spPr>
          <a:xfrm>
            <a:off x="1529742" y="3008397"/>
            <a:ext cx="3232405" cy="406400"/>
          </a:xfrm>
          <a:prstGeom prst="rect">
            <a:avLst/>
          </a:prstGeom>
        </p:spPr>
        <p:txBody>
          <a:bodyPr lIns="0" tIns="0" rIns="0" bIns="0" rtlCol="0" anchor="t">
            <a:spAutoFit/>
          </a:bodyPr>
          <a:lstStyle/>
          <a:p>
            <a:pPr algn="l">
              <a:lnSpc>
                <a:spcPts val="3250"/>
              </a:lnSpc>
              <a:spcBef>
                <a:spcPct val="0"/>
              </a:spcBef>
            </a:pPr>
            <a:r>
              <a:rPr lang="en-US" sz="2500" b="1">
                <a:solidFill>
                  <a:srgbClr val="174076"/>
                </a:solidFill>
                <a:latin typeface="Glacial Indifference Bold"/>
                <a:ea typeface="Glacial Indifference Bold"/>
                <a:cs typeface="Glacial Indifference Bold"/>
                <a:sym typeface="Glacial Indifference Bold"/>
              </a:rPr>
              <a:t>1. Data Gathering</a:t>
            </a:r>
          </a:p>
        </p:txBody>
      </p:sp>
      <p:sp>
        <p:nvSpPr>
          <p:cNvPr id="7" name="TextBox 7"/>
          <p:cNvSpPr txBox="1"/>
          <p:nvPr/>
        </p:nvSpPr>
        <p:spPr>
          <a:xfrm>
            <a:off x="1529742" y="3483059"/>
            <a:ext cx="15392779" cy="1569720"/>
          </a:xfrm>
          <a:prstGeom prst="rect">
            <a:avLst/>
          </a:prstGeom>
        </p:spPr>
        <p:txBody>
          <a:bodyPr lIns="0" tIns="0" rIns="0" bIns="0" rtlCol="0" anchor="t">
            <a:spAutoFit/>
          </a:bodyPr>
          <a:lstStyle/>
          <a:p>
            <a:pPr marL="518162" lvl="1" indent="-259081" algn="l">
              <a:lnSpc>
                <a:spcPts val="3120"/>
              </a:lnSpc>
              <a:buFont typeface="Arial"/>
              <a:buChar char="•"/>
            </a:pPr>
            <a:r>
              <a:rPr lang="en-US" sz="2400">
                <a:solidFill>
                  <a:srgbClr val="174076"/>
                </a:solidFill>
                <a:latin typeface="Glacial Indifference"/>
                <a:ea typeface="Glacial Indifference"/>
                <a:cs typeface="Glacial Indifference"/>
                <a:sym typeface="Glacial Indifference"/>
              </a:rPr>
              <a:t>The dataset used is:IMDb Movies India.csv</a:t>
            </a:r>
          </a:p>
          <a:p>
            <a:pPr marL="518162" lvl="1" indent="-259081" algn="l">
              <a:lnSpc>
                <a:spcPts val="3120"/>
              </a:lnSpc>
              <a:buFont typeface="Arial"/>
              <a:buChar char="•"/>
            </a:pPr>
            <a:r>
              <a:rPr lang="en-US" sz="2400">
                <a:solidFill>
                  <a:srgbClr val="174076"/>
                </a:solidFill>
                <a:latin typeface="Glacial Indifference"/>
                <a:ea typeface="Glacial Indifference"/>
                <a:cs typeface="Glacial Indifference"/>
                <a:sym typeface="Glacial Indifference"/>
              </a:rPr>
              <a:t>This CSV file likely includes features such as movie titles, genres, directors, actors, release years, duration, and most importantly, ratings.</a:t>
            </a:r>
          </a:p>
          <a:p>
            <a:pPr algn="l">
              <a:lnSpc>
                <a:spcPts val="3120"/>
              </a:lnSpc>
              <a:spcBef>
                <a:spcPct val="0"/>
              </a:spcBef>
            </a:pPr>
            <a:endParaRPr lang="en-US" sz="2400">
              <a:solidFill>
                <a:srgbClr val="174076"/>
              </a:solidFill>
              <a:latin typeface="Glacial Indifference"/>
              <a:ea typeface="Glacial Indifference"/>
              <a:cs typeface="Glacial Indifference"/>
              <a:sym typeface="Glacial Indifference"/>
            </a:endParaRPr>
          </a:p>
        </p:txBody>
      </p:sp>
      <p:sp>
        <p:nvSpPr>
          <p:cNvPr id="8" name="TextBox 8"/>
          <p:cNvSpPr txBox="1"/>
          <p:nvPr/>
        </p:nvSpPr>
        <p:spPr>
          <a:xfrm>
            <a:off x="1529742" y="4806873"/>
            <a:ext cx="3462027" cy="406400"/>
          </a:xfrm>
          <a:prstGeom prst="rect">
            <a:avLst/>
          </a:prstGeom>
        </p:spPr>
        <p:txBody>
          <a:bodyPr lIns="0" tIns="0" rIns="0" bIns="0" rtlCol="0" anchor="t">
            <a:spAutoFit/>
          </a:bodyPr>
          <a:lstStyle/>
          <a:p>
            <a:pPr algn="l">
              <a:lnSpc>
                <a:spcPts val="3250"/>
              </a:lnSpc>
              <a:spcBef>
                <a:spcPct val="0"/>
              </a:spcBef>
            </a:pPr>
            <a:r>
              <a:rPr lang="en-US" sz="2500" b="1">
                <a:solidFill>
                  <a:srgbClr val="174076"/>
                </a:solidFill>
                <a:latin typeface="Glacial Indifference Bold"/>
                <a:ea typeface="Glacial Indifference Bold"/>
                <a:cs typeface="Glacial Indifference Bold"/>
                <a:sym typeface="Glacial Indifference Bold"/>
              </a:rPr>
              <a:t>2. Data Preprocessing</a:t>
            </a:r>
          </a:p>
        </p:txBody>
      </p:sp>
      <p:sp>
        <p:nvSpPr>
          <p:cNvPr id="9" name="TextBox 9"/>
          <p:cNvSpPr txBox="1"/>
          <p:nvPr/>
        </p:nvSpPr>
        <p:spPr>
          <a:xfrm>
            <a:off x="1529742" y="5279948"/>
            <a:ext cx="15392779" cy="1569720"/>
          </a:xfrm>
          <a:prstGeom prst="rect">
            <a:avLst/>
          </a:prstGeom>
        </p:spPr>
        <p:txBody>
          <a:bodyPr lIns="0" tIns="0" rIns="0" bIns="0" rtlCol="0" anchor="t">
            <a:spAutoFit/>
          </a:bodyPr>
          <a:lstStyle/>
          <a:p>
            <a:pPr algn="l">
              <a:lnSpc>
                <a:spcPts val="3120"/>
              </a:lnSpc>
            </a:pPr>
            <a:r>
              <a:rPr lang="en-US" sz="2400">
                <a:solidFill>
                  <a:srgbClr val="174076"/>
                </a:solidFill>
                <a:latin typeface="Glacial Indifference"/>
                <a:ea typeface="Glacial Indifference"/>
                <a:cs typeface="Glacial Indifference"/>
                <a:sym typeface="Glacial Indifference"/>
              </a:rPr>
              <a:t>Before feeding the data to a machine learning model, it must be cleaned and formatted properly.</a:t>
            </a:r>
          </a:p>
          <a:p>
            <a:pPr marL="518162" lvl="1" indent="-259081" algn="l">
              <a:lnSpc>
                <a:spcPts val="3120"/>
              </a:lnSpc>
              <a:buFont typeface="Arial"/>
              <a:buChar char="•"/>
            </a:pPr>
            <a:r>
              <a:rPr lang="en-US" sz="2400">
                <a:solidFill>
                  <a:srgbClr val="174076"/>
                </a:solidFill>
                <a:latin typeface="Glacial Indifference"/>
                <a:ea typeface="Glacial Indifference"/>
                <a:cs typeface="Glacial Indifference"/>
                <a:sym typeface="Glacial Indifference"/>
              </a:rPr>
              <a:t>Inspecting Data to understand the structure and quality of the data.</a:t>
            </a:r>
          </a:p>
          <a:p>
            <a:pPr marL="518162" lvl="1" indent="-259081" algn="l">
              <a:lnSpc>
                <a:spcPts val="3120"/>
              </a:lnSpc>
              <a:buFont typeface="Arial"/>
              <a:buChar char="•"/>
            </a:pPr>
            <a:r>
              <a:rPr lang="en-US" sz="2400">
                <a:solidFill>
                  <a:srgbClr val="174076"/>
                </a:solidFill>
                <a:latin typeface="Glacial Indifference"/>
                <a:ea typeface="Glacial Indifference"/>
                <a:cs typeface="Glacial Indifference"/>
                <a:sym typeface="Glacial Indifference"/>
              </a:rPr>
              <a:t>Handling the missing data to removes all rows that have missing (null) values.</a:t>
            </a:r>
          </a:p>
          <a:p>
            <a:pPr marL="518162" lvl="1" indent="-259081" algn="l">
              <a:lnSpc>
                <a:spcPts val="3120"/>
              </a:lnSpc>
              <a:buFont typeface="Arial"/>
              <a:buChar char="•"/>
            </a:pPr>
            <a:r>
              <a:rPr lang="en-US" sz="2400">
                <a:solidFill>
                  <a:srgbClr val="174076"/>
                </a:solidFill>
                <a:latin typeface="Glacial Indifference"/>
                <a:ea typeface="Glacial Indifference"/>
                <a:cs typeface="Glacial Indifference"/>
                <a:sym typeface="Glacial Indifference"/>
              </a:rPr>
              <a:t>Removing Duplicates and Re-checking Cleaned Data</a:t>
            </a:r>
          </a:p>
        </p:txBody>
      </p:sp>
      <p:sp>
        <p:nvSpPr>
          <p:cNvPr id="10" name="TextBox 10"/>
          <p:cNvSpPr txBox="1"/>
          <p:nvPr/>
        </p:nvSpPr>
        <p:spPr>
          <a:xfrm>
            <a:off x="1529742" y="6925868"/>
            <a:ext cx="5390857" cy="406400"/>
          </a:xfrm>
          <a:prstGeom prst="rect">
            <a:avLst/>
          </a:prstGeom>
        </p:spPr>
        <p:txBody>
          <a:bodyPr lIns="0" tIns="0" rIns="0" bIns="0" rtlCol="0" anchor="t">
            <a:spAutoFit/>
          </a:bodyPr>
          <a:lstStyle/>
          <a:p>
            <a:pPr algn="l">
              <a:lnSpc>
                <a:spcPts val="3250"/>
              </a:lnSpc>
              <a:spcBef>
                <a:spcPct val="0"/>
              </a:spcBef>
            </a:pPr>
            <a:r>
              <a:rPr lang="en-US" sz="2500" b="1">
                <a:solidFill>
                  <a:srgbClr val="174076"/>
                </a:solidFill>
                <a:latin typeface="Glacial Indifference Bold"/>
                <a:ea typeface="Glacial Indifference Bold"/>
                <a:cs typeface="Glacial Indifference Bold"/>
                <a:sym typeface="Glacial Indifference Bold"/>
              </a:rPr>
              <a:t>3. Exploratory Data Analysis (EDA)</a:t>
            </a:r>
          </a:p>
        </p:txBody>
      </p:sp>
      <p:sp>
        <p:nvSpPr>
          <p:cNvPr id="11" name="TextBox 11"/>
          <p:cNvSpPr txBox="1"/>
          <p:nvPr/>
        </p:nvSpPr>
        <p:spPr>
          <a:xfrm>
            <a:off x="1529742" y="7398943"/>
            <a:ext cx="15392779" cy="1960245"/>
          </a:xfrm>
          <a:prstGeom prst="rect">
            <a:avLst/>
          </a:prstGeom>
        </p:spPr>
        <p:txBody>
          <a:bodyPr lIns="0" tIns="0" rIns="0" bIns="0" rtlCol="0" anchor="t">
            <a:spAutoFit/>
          </a:bodyPr>
          <a:lstStyle/>
          <a:p>
            <a:pPr algn="l">
              <a:lnSpc>
                <a:spcPts val="3120"/>
              </a:lnSpc>
            </a:pPr>
            <a:r>
              <a:rPr lang="en-US" sz="2400">
                <a:solidFill>
                  <a:srgbClr val="174076"/>
                </a:solidFill>
                <a:latin typeface="Glacial Indifference"/>
                <a:ea typeface="Glacial Indifference"/>
                <a:cs typeface="Glacial Indifference"/>
                <a:sym typeface="Glacial Indifference"/>
              </a:rPr>
              <a:t>This is where we look at the patterns, trends, and correlations in the data.</a:t>
            </a:r>
          </a:p>
          <a:p>
            <a:pPr algn="l">
              <a:lnSpc>
                <a:spcPts val="3120"/>
              </a:lnSpc>
            </a:pPr>
            <a:r>
              <a:rPr lang="en-US" sz="2400">
                <a:solidFill>
                  <a:srgbClr val="174076"/>
                </a:solidFill>
                <a:latin typeface="Glacial Indifference"/>
                <a:ea typeface="Glacial Indifference"/>
                <a:cs typeface="Glacial Indifference"/>
                <a:sym typeface="Glacial Indifference"/>
              </a:rPr>
              <a:t>EDA includes:</a:t>
            </a:r>
          </a:p>
          <a:p>
            <a:pPr marL="518162" lvl="1" indent="-259081" algn="l">
              <a:lnSpc>
                <a:spcPts val="3120"/>
              </a:lnSpc>
              <a:buFont typeface="Arial"/>
              <a:buChar char="•"/>
            </a:pPr>
            <a:r>
              <a:rPr lang="en-US" sz="2400">
                <a:solidFill>
                  <a:srgbClr val="174076"/>
                </a:solidFill>
                <a:latin typeface="Glacial Indifference"/>
                <a:ea typeface="Glacial Indifference"/>
                <a:cs typeface="Glacial Indifference"/>
                <a:sym typeface="Glacial Indifference"/>
              </a:rPr>
              <a:t>Visualizing distributions (histograms, count plots).</a:t>
            </a:r>
          </a:p>
          <a:p>
            <a:pPr marL="518162" lvl="1" indent="-259081" algn="l">
              <a:lnSpc>
                <a:spcPts val="3120"/>
              </a:lnSpc>
              <a:buFont typeface="Arial"/>
              <a:buChar char="•"/>
            </a:pPr>
            <a:r>
              <a:rPr lang="en-US" sz="2400">
                <a:solidFill>
                  <a:srgbClr val="174076"/>
                </a:solidFill>
                <a:latin typeface="Glacial Indifference"/>
                <a:ea typeface="Glacial Indifference"/>
                <a:cs typeface="Glacial Indifference"/>
                <a:sym typeface="Glacial Indifference"/>
              </a:rPr>
              <a:t>Understanding relationships between variables (heatmaps, pair plots).</a:t>
            </a:r>
          </a:p>
          <a:p>
            <a:pPr marL="518162" lvl="1" indent="-259081" algn="l">
              <a:lnSpc>
                <a:spcPts val="3120"/>
              </a:lnSpc>
              <a:buFont typeface="Arial"/>
              <a:buChar char="•"/>
            </a:pPr>
            <a:r>
              <a:rPr lang="en-US" sz="2400">
                <a:solidFill>
                  <a:srgbClr val="174076"/>
                </a:solidFill>
                <a:latin typeface="Glacial Indifference"/>
                <a:ea typeface="Glacial Indifference"/>
                <a:cs typeface="Glacial Indifference"/>
                <a:sym typeface="Glacial Indifference"/>
              </a:rPr>
              <a:t>Identifying outliers and trends.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grpSp>
        <p:nvGrpSpPr>
          <p:cNvPr id="3" name="Group 3"/>
          <p:cNvGrpSpPr/>
          <p:nvPr/>
        </p:nvGrpSpPr>
        <p:grpSpPr>
          <a:xfrm>
            <a:off x="1028700" y="1028700"/>
            <a:ext cx="16230600" cy="8862901"/>
            <a:chOff x="0" y="0"/>
            <a:chExt cx="14763884" cy="8061984"/>
          </a:xfrm>
        </p:grpSpPr>
        <p:sp>
          <p:nvSpPr>
            <p:cNvPr id="4" name="Freeform 4"/>
            <p:cNvSpPr/>
            <p:nvPr/>
          </p:nvSpPr>
          <p:spPr>
            <a:xfrm>
              <a:off x="0" y="0"/>
              <a:ext cx="14763883" cy="8061985"/>
            </a:xfrm>
            <a:custGeom>
              <a:avLst/>
              <a:gdLst/>
              <a:ahLst/>
              <a:cxnLst/>
              <a:rect l="l" t="t" r="r" b="b"/>
              <a:pathLst>
                <a:path w="14763883" h="8061985">
                  <a:moveTo>
                    <a:pt x="14639424" y="8061984"/>
                  </a:moveTo>
                  <a:lnTo>
                    <a:pt x="124460" y="8061984"/>
                  </a:lnTo>
                  <a:cubicBezTo>
                    <a:pt x="55880" y="8061984"/>
                    <a:pt x="0" y="8006104"/>
                    <a:pt x="0" y="7937524"/>
                  </a:cubicBezTo>
                  <a:lnTo>
                    <a:pt x="0" y="124460"/>
                  </a:lnTo>
                  <a:cubicBezTo>
                    <a:pt x="0" y="55880"/>
                    <a:pt x="55880" y="0"/>
                    <a:pt x="124460" y="0"/>
                  </a:cubicBezTo>
                  <a:lnTo>
                    <a:pt x="14639424" y="0"/>
                  </a:lnTo>
                  <a:cubicBezTo>
                    <a:pt x="14708005" y="0"/>
                    <a:pt x="14763883" y="55880"/>
                    <a:pt x="14763883" y="124460"/>
                  </a:cubicBezTo>
                  <a:lnTo>
                    <a:pt x="14763883" y="7937524"/>
                  </a:lnTo>
                  <a:cubicBezTo>
                    <a:pt x="14763883" y="8006104"/>
                    <a:pt x="14708005" y="8061985"/>
                    <a:pt x="14639424" y="8061985"/>
                  </a:cubicBezTo>
                  <a:close/>
                </a:path>
              </a:pathLst>
            </a:custGeom>
            <a:solidFill>
              <a:srgbClr val="FFFFFF"/>
            </a:solidFill>
          </p:spPr>
          <p:txBody>
            <a:bodyPr/>
            <a:lstStyle/>
            <a:p>
              <a:endParaRPr lang="en-IN"/>
            </a:p>
          </p:txBody>
        </p:sp>
      </p:grpSp>
      <p:sp>
        <p:nvSpPr>
          <p:cNvPr id="5" name="TextBox 5"/>
          <p:cNvSpPr txBox="1"/>
          <p:nvPr/>
        </p:nvSpPr>
        <p:spPr>
          <a:xfrm>
            <a:off x="1447611" y="1667693"/>
            <a:ext cx="3232405" cy="406400"/>
          </a:xfrm>
          <a:prstGeom prst="rect">
            <a:avLst/>
          </a:prstGeom>
        </p:spPr>
        <p:txBody>
          <a:bodyPr lIns="0" tIns="0" rIns="0" bIns="0" rtlCol="0" anchor="t">
            <a:spAutoFit/>
          </a:bodyPr>
          <a:lstStyle/>
          <a:p>
            <a:pPr algn="l">
              <a:lnSpc>
                <a:spcPts val="3250"/>
              </a:lnSpc>
              <a:spcBef>
                <a:spcPct val="0"/>
              </a:spcBef>
            </a:pPr>
            <a:r>
              <a:rPr lang="en-US" sz="2500" b="1" dirty="0">
                <a:solidFill>
                  <a:srgbClr val="174076"/>
                </a:solidFill>
                <a:latin typeface="Glacial Indifference Bold"/>
                <a:ea typeface="Glacial Indifference Bold"/>
                <a:cs typeface="Glacial Indifference Bold"/>
                <a:sym typeface="Glacial Indifference Bold"/>
              </a:rPr>
              <a:t>4. Feature Selection</a:t>
            </a:r>
          </a:p>
        </p:txBody>
      </p:sp>
      <p:sp>
        <p:nvSpPr>
          <p:cNvPr id="6" name="TextBox 6"/>
          <p:cNvSpPr txBox="1"/>
          <p:nvPr/>
        </p:nvSpPr>
        <p:spPr>
          <a:xfrm>
            <a:off x="1529742" y="2182837"/>
            <a:ext cx="15392779" cy="1179195"/>
          </a:xfrm>
          <a:prstGeom prst="rect">
            <a:avLst/>
          </a:prstGeom>
        </p:spPr>
        <p:txBody>
          <a:bodyPr lIns="0" tIns="0" rIns="0" bIns="0" rtlCol="0" anchor="t">
            <a:spAutoFit/>
          </a:bodyPr>
          <a:lstStyle/>
          <a:p>
            <a:pPr algn="l">
              <a:lnSpc>
                <a:spcPts val="3120"/>
              </a:lnSpc>
            </a:pPr>
            <a:r>
              <a:rPr lang="en-US" sz="2400">
                <a:solidFill>
                  <a:srgbClr val="174076"/>
                </a:solidFill>
                <a:latin typeface="Glacial Indifference"/>
                <a:ea typeface="Glacial Indifference"/>
                <a:cs typeface="Glacial Indifference"/>
                <a:sym typeface="Glacial Indifference"/>
              </a:rPr>
              <a:t>Relevant features are chosen or new ones are created to improve model accuracy.</a:t>
            </a:r>
          </a:p>
          <a:p>
            <a:pPr marL="518162" lvl="1" indent="-259081" algn="l">
              <a:lnSpc>
                <a:spcPts val="3120"/>
              </a:lnSpc>
              <a:buFont typeface="Arial"/>
              <a:buChar char="•"/>
            </a:pPr>
            <a:r>
              <a:rPr lang="en-US" sz="2400">
                <a:solidFill>
                  <a:srgbClr val="174076"/>
                </a:solidFill>
                <a:latin typeface="Glacial Indifference"/>
                <a:ea typeface="Glacial Indifference"/>
                <a:cs typeface="Glacial Indifference"/>
                <a:sym typeface="Glacial Indifference"/>
              </a:rPr>
              <a:t>Features like : Genre, Director, Cast, Duration, Language be encoded and used as inputs.</a:t>
            </a:r>
          </a:p>
          <a:p>
            <a:pPr algn="l">
              <a:lnSpc>
                <a:spcPts val="3120"/>
              </a:lnSpc>
            </a:pPr>
            <a:endParaRPr lang="en-US" sz="2400">
              <a:solidFill>
                <a:srgbClr val="174076"/>
              </a:solidFill>
              <a:latin typeface="Glacial Indifference"/>
              <a:ea typeface="Glacial Indifference"/>
              <a:cs typeface="Glacial Indifference"/>
              <a:sym typeface="Glacial Indifference"/>
            </a:endParaRPr>
          </a:p>
        </p:txBody>
      </p:sp>
      <p:sp>
        <p:nvSpPr>
          <p:cNvPr id="7" name="TextBox 7"/>
          <p:cNvSpPr txBox="1"/>
          <p:nvPr/>
        </p:nvSpPr>
        <p:spPr>
          <a:xfrm>
            <a:off x="1447611" y="3146132"/>
            <a:ext cx="3462027" cy="406400"/>
          </a:xfrm>
          <a:prstGeom prst="rect">
            <a:avLst/>
          </a:prstGeom>
        </p:spPr>
        <p:txBody>
          <a:bodyPr lIns="0" tIns="0" rIns="0" bIns="0" rtlCol="0" anchor="t">
            <a:spAutoFit/>
          </a:bodyPr>
          <a:lstStyle/>
          <a:p>
            <a:pPr algn="l">
              <a:lnSpc>
                <a:spcPts val="3250"/>
              </a:lnSpc>
              <a:spcBef>
                <a:spcPct val="0"/>
              </a:spcBef>
            </a:pPr>
            <a:r>
              <a:rPr lang="en-US" sz="2500" b="1">
                <a:solidFill>
                  <a:srgbClr val="174076"/>
                </a:solidFill>
                <a:latin typeface="Glacial Indifference Bold"/>
                <a:ea typeface="Glacial Indifference Bold"/>
                <a:cs typeface="Glacial Indifference Bold"/>
                <a:sym typeface="Glacial Indifference Bold"/>
              </a:rPr>
              <a:t>5. Model Building</a:t>
            </a:r>
          </a:p>
        </p:txBody>
      </p:sp>
      <p:sp>
        <p:nvSpPr>
          <p:cNvPr id="8" name="TextBox 8"/>
          <p:cNvSpPr txBox="1"/>
          <p:nvPr/>
        </p:nvSpPr>
        <p:spPr>
          <a:xfrm>
            <a:off x="1529742" y="3666832"/>
            <a:ext cx="15392779" cy="1965282"/>
          </a:xfrm>
          <a:prstGeom prst="rect">
            <a:avLst/>
          </a:prstGeom>
        </p:spPr>
        <p:txBody>
          <a:bodyPr lIns="0" tIns="0" rIns="0" bIns="0" rtlCol="0" anchor="t">
            <a:spAutoFit/>
          </a:bodyPr>
          <a:lstStyle/>
          <a:p>
            <a:pPr algn="l">
              <a:lnSpc>
                <a:spcPts val="3120"/>
              </a:lnSpc>
            </a:pPr>
            <a:r>
              <a:rPr lang="en-US" sz="2400" dirty="0">
                <a:solidFill>
                  <a:srgbClr val="174076"/>
                </a:solidFill>
                <a:latin typeface="Glacial Indifference"/>
                <a:ea typeface="Glacial Indifference"/>
                <a:cs typeface="Glacial Indifference"/>
                <a:sym typeface="Glacial Indifference"/>
              </a:rPr>
              <a:t>A machine learning algorithm is trained to predict the rating of a movie. Possible algorithms include:</a:t>
            </a:r>
          </a:p>
          <a:p>
            <a:pPr marL="518162" lvl="1" indent="-259081" algn="l">
              <a:lnSpc>
                <a:spcPts val="3120"/>
              </a:lnSpc>
              <a:buFont typeface="Arial"/>
              <a:buChar char="•"/>
            </a:pPr>
            <a:r>
              <a:rPr lang="en-US" sz="2400" dirty="0">
                <a:solidFill>
                  <a:srgbClr val="174076"/>
                </a:solidFill>
                <a:latin typeface="Glacial Indifference"/>
                <a:ea typeface="Glacial Indifference"/>
                <a:cs typeface="Glacial Indifference"/>
                <a:sym typeface="Glacial Indifference"/>
              </a:rPr>
              <a:t>Linear Regression</a:t>
            </a:r>
          </a:p>
          <a:p>
            <a:pPr marL="518162" lvl="1" indent="-259081" algn="l">
              <a:lnSpc>
                <a:spcPts val="3120"/>
              </a:lnSpc>
              <a:buFont typeface="Arial"/>
              <a:buChar char="•"/>
            </a:pPr>
            <a:r>
              <a:rPr lang="en-US" sz="2400" dirty="0">
                <a:solidFill>
                  <a:srgbClr val="174076"/>
                </a:solidFill>
                <a:latin typeface="Glacial Indifference"/>
                <a:ea typeface="Glacial Indifference"/>
                <a:cs typeface="Glacial Indifference"/>
                <a:sym typeface="Glacial Indifference"/>
              </a:rPr>
              <a:t>Random Forest</a:t>
            </a:r>
          </a:p>
          <a:p>
            <a:pPr marL="518162" lvl="1" indent="-259081" algn="l">
              <a:lnSpc>
                <a:spcPts val="3120"/>
              </a:lnSpc>
              <a:buFont typeface="Arial"/>
              <a:buChar char="•"/>
            </a:pPr>
            <a:r>
              <a:rPr lang="en-US" sz="2400" dirty="0">
                <a:solidFill>
                  <a:srgbClr val="174076"/>
                </a:solidFill>
                <a:latin typeface="Glacial Indifference"/>
                <a:ea typeface="Glacial Indifference"/>
                <a:cs typeface="Glacial Indifference"/>
                <a:sym typeface="Glacial Indifference"/>
              </a:rPr>
              <a:t>More Models like Gradient Boosting, </a:t>
            </a:r>
            <a:r>
              <a:rPr lang="en-US" sz="2400" dirty="0" err="1">
                <a:solidFill>
                  <a:srgbClr val="174076"/>
                </a:solidFill>
                <a:latin typeface="Glacial Indifference"/>
                <a:ea typeface="Glacial Indifference"/>
                <a:cs typeface="Glacial Indifference"/>
                <a:sym typeface="Glacial Indifference"/>
              </a:rPr>
              <a:t>XGBoost</a:t>
            </a:r>
            <a:r>
              <a:rPr lang="en-US" sz="2400" dirty="0">
                <a:solidFill>
                  <a:srgbClr val="174076"/>
                </a:solidFill>
                <a:latin typeface="Glacial Indifference"/>
                <a:ea typeface="Glacial Indifference"/>
                <a:cs typeface="Glacial Indifference"/>
                <a:sym typeface="Glacial Indifference"/>
              </a:rPr>
              <a:t>, </a:t>
            </a:r>
            <a:r>
              <a:rPr lang="en-US" sz="2400" dirty="0" err="1">
                <a:solidFill>
                  <a:srgbClr val="174076"/>
                </a:solidFill>
                <a:latin typeface="Glacial Indifference"/>
                <a:ea typeface="Glacial Indifference"/>
                <a:cs typeface="Glacial Indifference"/>
                <a:sym typeface="Glacial Indifference"/>
              </a:rPr>
              <a:t>CatBoost</a:t>
            </a:r>
            <a:r>
              <a:rPr lang="en-US" sz="2400" dirty="0">
                <a:solidFill>
                  <a:srgbClr val="174076"/>
                </a:solidFill>
                <a:latin typeface="Glacial Indifference"/>
                <a:ea typeface="Glacial Indifference"/>
                <a:cs typeface="Glacial Indifference"/>
                <a:sym typeface="Glacial Indifference"/>
              </a:rPr>
              <a:t>, </a:t>
            </a:r>
            <a:r>
              <a:rPr lang="en-US" sz="2400" dirty="0" err="1">
                <a:solidFill>
                  <a:srgbClr val="174076"/>
                </a:solidFill>
                <a:latin typeface="Glacial Indifference"/>
                <a:ea typeface="Glacial Indifference"/>
                <a:cs typeface="Glacial Indifference"/>
                <a:sym typeface="Glacial Indifference"/>
              </a:rPr>
              <a:t>LightGBM</a:t>
            </a:r>
            <a:r>
              <a:rPr lang="en-US" sz="2400" dirty="0">
                <a:solidFill>
                  <a:srgbClr val="174076"/>
                </a:solidFill>
                <a:latin typeface="Glacial Indifference"/>
                <a:ea typeface="Glacial Indifference"/>
                <a:cs typeface="Glacial Indifference"/>
                <a:sym typeface="Glacial Indifference"/>
              </a:rPr>
              <a:t>, AdaBoost might be used for better accuracy.</a:t>
            </a:r>
          </a:p>
          <a:p>
            <a:pPr algn="l">
              <a:lnSpc>
                <a:spcPts val="3120"/>
              </a:lnSpc>
            </a:pPr>
            <a:endParaRPr lang="en-US" sz="2400" dirty="0">
              <a:solidFill>
                <a:srgbClr val="174076"/>
              </a:solidFill>
              <a:latin typeface="Glacial Indifference"/>
              <a:ea typeface="Glacial Indifference"/>
              <a:cs typeface="Glacial Indifference"/>
              <a:sym typeface="Glacial Indifference"/>
            </a:endParaRPr>
          </a:p>
        </p:txBody>
      </p:sp>
      <p:sp>
        <p:nvSpPr>
          <p:cNvPr id="9" name="TextBox 9"/>
          <p:cNvSpPr txBox="1"/>
          <p:nvPr/>
        </p:nvSpPr>
        <p:spPr>
          <a:xfrm>
            <a:off x="1447611" y="5409589"/>
            <a:ext cx="5390857" cy="406400"/>
          </a:xfrm>
          <a:prstGeom prst="rect">
            <a:avLst/>
          </a:prstGeom>
        </p:spPr>
        <p:txBody>
          <a:bodyPr lIns="0" tIns="0" rIns="0" bIns="0" rtlCol="0" anchor="t">
            <a:spAutoFit/>
          </a:bodyPr>
          <a:lstStyle/>
          <a:p>
            <a:pPr algn="l">
              <a:lnSpc>
                <a:spcPts val="3250"/>
              </a:lnSpc>
              <a:spcBef>
                <a:spcPct val="0"/>
              </a:spcBef>
            </a:pPr>
            <a:r>
              <a:rPr lang="en-US" sz="2500" b="1">
                <a:solidFill>
                  <a:srgbClr val="174076"/>
                </a:solidFill>
                <a:latin typeface="Glacial Indifference Bold"/>
                <a:ea typeface="Glacial Indifference Bold"/>
                <a:cs typeface="Glacial Indifference Bold"/>
                <a:sym typeface="Glacial Indifference Bold"/>
              </a:rPr>
              <a:t>6. Model Evaluation</a:t>
            </a:r>
          </a:p>
        </p:txBody>
      </p:sp>
      <p:sp>
        <p:nvSpPr>
          <p:cNvPr id="10" name="TextBox 10"/>
          <p:cNvSpPr txBox="1"/>
          <p:nvPr/>
        </p:nvSpPr>
        <p:spPr>
          <a:xfrm>
            <a:off x="1529742" y="5930607"/>
            <a:ext cx="15392779" cy="1960245"/>
          </a:xfrm>
          <a:prstGeom prst="rect">
            <a:avLst/>
          </a:prstGeom>
        </p:spPr>
        <p:txBody>
          <a:bodyPr lIns="0" tIns="0" rIns="0" bIns="0" rtlCol="0" anchor="t">
            <a:spAutoFit/>
          </a:bodyPr>
          <a:lstStyle/>
          <a:p>
            <a:pPr algn="l">
              <a:lnSpc>
                <a:spcPts val="3120"/>
              </a:lnSpc>
            </a:pPr>
            <a:r>
              <a:rPr lang="en-US" sz="2400" dirty="0">
                <a:solidFill>
                  <a:srgbClr val="174076"/>
                </a:solidFill>
                <a:latin typeface="Glacial Indifference"/>
                <a:ea typeface="Glacial Indifference"/>
                <a:cs typeface="Glacial Indifference"/>
                <a:sym typeface="Glacial Indifference"/>
              </a:rPr>
              <a:t>The model is tested using metrics such as:</a:t>
            </a:r>
          </a:p>
          <a:p>
            <a:pPr marL="518162" lvl="1" indent="-259081" algn="l">
              <a:lnSpc>
                <a:spcPts val="3120"/>
              </a:lnSpc>
              <a:buFont typeface="Arial"/>
              <a:buChar char="•"/>
            </a:pPr>
            <a:r>
              <a:rPr lang="en-US" sz="2400" dirty="0">
                <a:solidFill>
                  <a:srgbClr val="174076"/>
                </a:solidFill>
                <a:latin typeface="Glacial Indifference"/>
                <a:ea typeface="Glacial Indifference"/>
                <a:cs typeface="Glacial Indifference"/>
                <a:sym typeface="Glacial Indifference"/>
              </a:rPr>
              <a:t>Mean Squared Error (MSE), Mean Absolute Error and  R² Score for regression.</a:t>
            </a:r>
          </a:p>
          <a:p>
            <a:pPr marL="518162" lvl="1" indent="-259081" algn="l">
              <a:lnSpc>
                <a:spcPts val="3120"/>
              </a:lnSpc>
              <a:buFont typeface="Arial"/>
              <a:buChar char="•"/>
            </a:pPr>
            <a:r>
              <a:rPr lang="en-US" sz="2400" dirty="0">
                <a:solidFill>
                  <a:srgbClr val="174076"/>
                </a:solidFill>
                <a:latin typeface="Glacial Indifference"/>
                <a:ea typeface="Glacial Indifference"/>
                <a:cs typeface="Glacial Indifference"/>
                <a:sym typeface="Glacial Indifference"/>
              </a:rPr>
              <a:t>Predicts Accuracy.</a:t>
            </a:r>
          </a:p>
          <a:p>
            <a:pPr marL="518162" lvl="1" indent="-259081" algn="l">
              <a:lnSpc>
                <a:spcPts val="3120"/>
              </a:lnSpc>
              <a:buFont typeface="Arial"/>
              <a:buChar char="•"/>
            </a:pPr>
            <a:r>
              <a:rPr lang="en-US" sz="2400" dirty="0">
                <a:solidFill>
                  <a:srgbClr val="174076"/>
                </a:solidFill>
                <a:latin typeface="Glacial Indifference"/>
                <a:ea typeface="Glacial Indifference"/>
                <a:cs typeface="Glacial Indifference"/>
                <a:sym typeface="Glacial Indifference"/>
              </a:rPr>
              <a:t>Validation techniques like train-test split or cross-validation help estimate performance.</a:t>
            </a:r>
          </a:p>
          <a:p>
            <a:pPr algn="l">
              <a:lnSpc>
                <a:spcPts val="3120"/>
              </a:lnSpc>
            </a:pPr>
            <a:endParaRPr lang="en-US" sz="2400" dirty="0">
              <a:solidFill>
                <a:srgbClr val="174076"/>
              </a:solidFill>
              <a:latin typeface="Glacial Indifference"/>
              <a:ea typeface="Glacial Indifference"/>
              <a:cs typeface="Glacial Indifference"/>
              <a:sym typeface="Glacial Indifference"/>
            </a:endParaRPr>
          </a:p>
        </p:txBody>
      </p:sp>
      <p:sp>
        <p:nvSpPr>
          <p:cNvPr id="11" name="TextBox 11"/>
          <p:cNvSpPr txBox="1"/>
          <p:nvPr/>
        </p:nvSpPr>
        <p:spPr>
          <a:xfrm>
            <a:off x="1447611" y="7673364"/>
            <a:ext cx="2338583" cy="406400"/>
          </a:xfrm>
          <a:prstGeom prst="rect">
            <a:avLst/>
          </a:prstGeom>
        </p:spPr>
        <p:txBody>
          <a:bodyPr lIns="0" tIns="0" rIns="0" bIns="0" rtlCol="0" anchor="t">
            <a:spAutoFit/>
          </a:bodyPr>
          <a:lstStyle/>
          <a:p>
            <a:pPr algn="l">
              <a:lnSpc>
                <a:spcPts val="3250"/>
              </a:lnSpc>
              <a:spcBef>
                <a:spcPct val="0"/>
              </a:spcBef>
            </a:pPr>
            <a:r>
              <a:rPr lang="en-US" sz="2500" b="1">
                <a:solidFill>
                  <a:srgbClr val="174076"/>
                </a:solidFill>
                <a:latin typeface="Glacial Indifference Bold"/>
                <a:ea typeface="Glacial Indifference Bold"/>
                <a:cs typeface="Glacial Indifference Bold"/>
                <a:sym typeface="Glacial Indifference Bold"/>
              </a:rPr>
              <a:t>7. Prediction</a:t>
            </a:r>
          </a:p>
        </p:txBody>
      </p:sp>
      <p:sp>
        <p:nvSpPr>
          <p:cNvPr id="12" name="TextBox 12"/>
          <p:cNvSpPr txBox="1"/>
          <p:nvPr/>
        </p:nvSpPr>
        <p:spPr>
          <a:xfrm>
            <a:off x="1529742" y="8194064"/>
            <a:ext cx="15392779" cy="398145"/>
          </a:xfrm>
          <a:prstGeom prst="rect">
            <a:avLst/>
          </a:prstGeom>
        </p:spPr>
        <p:txBody>
          <a:bodyPr lIns="0" tIns="0" rIns="0" bIns="0" rtlCol="0" anchor="t">
            <a:spAutoFit/>
          </a:bodyPr>
          <a:lstStyle/>
          <a:p>
            <a:pPr algn="l">
              <a:lnSpc>
                <a:spcPts val="3120"/>
              </a:lnSpc>
            </a:pPr>
            <a:r>
              <a:rPr lang="en-US" sz="2400">
                <a:solidFill>
                  <a:srgbClr val="174076"/>
                </a:solidFill>
                <a:latin typeface="Glacial Indifference"/>
                <a:ea typeface="Glacial Indifference"/>
                <a:cs typeface="Glacial Indifference"/>
                <a:sym typeface="Glacial Indifference"/>
              </a:rPr>
              <a:t>Once the model is trained and evaluated, it is used to predict ratings for new movies or unseen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sp>
        <p:nvSpPr>
          <p:cNvPr id="3" name="TextBox 3"/>
          <p:cNvSpPr txBox="1"/>
          <p:nvPr/>
        </p:nvSpPr>
        <p:spPr>
          <a:xfrm>
            <a:off x="2198613" y="1217141"/>
            <a:ext cx="13605411" cy="1104900"/>
          </a:xfrm>
          <a:prstGeom prst="rect">
            <a:avLst/>
          </a:prstGeom>
        </p:spPr>
        <p:txBody>
          <a:bodyPr lIns="0" tIns="0" rIns="0" bIns="0" rtlCol="0" anchor="t">
            <a:spAutoFit/>
          </a:bodyPr>
          <a:lstStyle/>
          <a:p>
            <a:pPr marL="0" lvl="0" indent="0" algn="ctr">
              <a:lnSpc>
                <a:spcPts val="8640"/>
              </a:lnSpc>
              <a:spcBef>
                <a:spcPct val="0"/>
              </a:spcBef>
            </a:pPr>
            <a:r>
              <a:rPr lang="en-US" sz="7200">
                <a:solidFill>
                  <a:srgbClr val="174076"/>
                </a:solidFill>
                <a:latin typeface="Yeseva One"/>
                <a:ea typeface="Yeseva One"/>
                <a:cs typeface="Yeseva One"/>
                <a:sym typeface="Yeseva One"/>
              </a:rPr>
              <a:t>Methodology </a:t>
            </a:r>
          </a:p>
        </p:txBody>
      </p:sp>
      <p:pic>
        <p:nvPicPr>
          <p:cNvPr id="6" name="Picture 5">
            <a:extLst>
              <a:ext uri="{FF2B5EF4-FFF2-40B4-BE49-F238E27FC236}">
                <a16:creationId xmlns:a16="http://schemas.microsoft.com/office/drawing/2014/main" id="{B4D28984-62F5-7851-3E85-CA2A52881A8E}"/>
              </a:ext>
            </a:extLst>
          </p:cNvPr>
          <p:cNvPicPr>
            <a:picLocks noChangeAspect="1"/>
          </p:cNvPicPr>
          <p:nvPr/>
        </p:nvPicPr>
        <p:blipFill>
          <a:blip r:embed="rId3"/>
          <a:stretch>
            <a:fillRect/>
          </a:stretch>
        </p:blipFill>
        <p:spPr>
          <a:xfrm>
            <a:off x="3238500" y="2357796"/>
            <a:ext cx="11811000" cy="75257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sp>
        <p:nvSpPr>
          <p:cNvPr id="3" name="TextBox 3"/>
          <p:cNvSpPr txBox="1"/>
          <p:nvPr/>
        </p:nvSpPr>
        <p:spPr>
          <a:xfrm>
            <a:off x="2106764" y="1370223"/>
            <a:ext cx="13605411" cy="1104900"/>
          </a:xfrm>
          <a:prstGeom prst="rect">
            <a:avLst/>
          </a:prstGeom>
        </p:spPr>
        <p:txBody>
          <a:bodyPr lIns="0" tIns="0" rIns="0" bIns="0" rtlCol="0" anchor="t">
            <a:spAutoFit/>
          </a:bodyPr>
          <a:lstStyle/>
          <a:p>
            <a:pPr marL="0" lvl="0" indent="0" algn="ctr">
              <a:lnSpc>
                <a:spcPts val="8640"/>
              </a:lnSpc>
              <a:spcBef>
                <a:spcPct val="0"/>
              </a:spcBef>
            </a:pPr>
            <a:r>
              <a:rPr lang="en-US" sz="7200">
                <a:solidFill>
                  <a:srgbClr val="174076"/>
                </a:solidFill>
                <a:latin typeface="Yeseva One"/>
                <a:ea typeface="Yeseva One"/>
                <a:cs typeface="Yeseva One"/>
                <a:sym typeface="Yeseva One"/>
              </a:rPr>
              <a:t>Challenges and Limitations</a:t>
            </a:r>
          </a:p>
        </p:txBody>
      </p:sp>
      <p:grpSp>
        <p:nvGrpSpPr>
          <p:cNvPr id="4" name="Group 4"/>
          <p:cNvGrpSpPr/>
          <p:nvPr/>
        </p:nvGrpSpPr>
        <p:grpSpPr>
          <a:xfrm>
            <a:off x="1028700" y="4165251"/>
            <a:ext cx="7835525" cy="5550249"/>
            <a:chOff x="0" y="0"/>
            <a:chExt cx="6282256" cy="4108995"/>
          </a:xfrm>
        </p:grpSpPr>
        <p:sp>
          <p:nvSpPr>
            <p:cNvPr id="5" name="Freeform 5"/>
            <p:cNvSpPr/>
            <p:nvPr/>
          </p:nvSpPr>
          <p:spPr>
            <a:xfrm>
              <a:off x="0" y="0"/>
              <a:ext cx="6282256" cy="4108995"/>
            </a:xfrm>
            <a:custGeom>
              <a:avLst/>
              <a:gdLst/>
              <a:ahLst/>
              <a:cxnLst/>
              <a:rect l="l" t="t" r="r" b="b"/>
              <a:pathLst>
                <a:path w="6282256" h="4108995">
                  <a:moveTo>
                    <a:pt x="6157795" y="4108995"/>
                  </a:moveTo>
                  <a:lnTo>
                    <a:pt x="124460" y="4108995"/>
                  </a:lnTo>
                  <a:cubicBezTo>
                    <a:pt x="55880" y="4108995"/>
                    <a:pt x="0" y="4053115"/>
                    <a:pt x="0" y="3984535"/>
                  </a:cubicBezTo>
                  <a:lnTo>
                    <a:pt x="0" y="124460"/>
                  </a:lnTo>
                  <a:cubicBezTo>
                    <a:pt x="0" y="55880"/>
                    <a:pt x="55880" y="0"/>
                    <a:pt x="124460" y="0"/>
                  </a:cubicBezTo>
                  <a:lnTo>
                    <a:pt x="6157796" y="0"/>
                  </a:lnTo>
                  <a:cubicBezTo>
                    <a:pt x="6226375" y="0"/>
                    <a:pt x="6282256" y="55880"/>
                    <a:pt x="6282256" y="124460"/>
                  </a:cubicBezTo>
                  <a:lnTo>
                    <a:pt x="6282256" y="3984535"/>
                  </a:lnTo>
                  <a:cubicBezTo>
                    <a:pt x="6282256" y="4053115"/>
                    <a:pt x="6226375" y="4108995"/>
                    <a:pt x="6157796" y="4108995"/>
                  </a:cubicBezTo>
                  <a:close/>
                </a:path>
              </a:pathLst>
            </a:custGeom>
            <a:solidFill>
              <a:srgbClr val="FFFFFF"/>
            </a:solidFill>
          </p:spPr>
          <p:txBody>
            <a:bodyPr/>
            <a:lstStyle/>
            <a:p>
              <a:endParaRPr lang="en-IN"/>
            </a:p>
          </p:txBody>
        </p:sp>
      </p:grpSp>
      <p:grpSp>
        <p:nvGrpSpPr>
          <p:cNvPr id="6" name="Group 6"/>
          <p:cNvGrpSpPr/>
          <p:nvPr/>
        </p:nvGrpSpPr>
        <p:grpSpPr>
          <a:xfrm>
            <a:off x="9144000" y="4165251"/>
            <a:ext cx="7835525" cy="5550249"/>
            <a:chOff x="0" y="0"/>
            <a:chExt cx="6322947" cy="4108995"/>
          </a:xfrm>
        </p:grpSpPr>
        <p:sp>
          <p:nvSpPr>
            <p:cNvPr id="7" name="Freeform 7"/>
            <p:cNvSpPr/>
            <p:nvPr/>
          </p:nvSpPr>
          <p:spPr>
            <a:xfrm>
              <a:off x="0" y="0"/>
              <a:ext cx="6322947" cy="4108995"/>
            </a:xfrm>
            <a:custGeom>
              <a:avLst/>
              <a:gdLst/>
              <a:ahLst/>
              <a:cxnLst/>
              <a:rect l="l" t="t" r="r" b="b"/>
              <a:pathLst>
                <a:path w="6322947" h="4108995">
                  <a:moveTo>
                    <a:pt x="6198487" y="4108995"/>
                  </a:moveTo>
                  <a:lnTo>
                    <a:pt x="124460" y="4108995"/>
                  </a:lnTo>
                  <a:cubicBezTo>
                    <a:pt x="55880" y="4108995"/>
                    <a:pt x="0" y="4053115"/>
                    <a:pt x="0" y="3984535"/>
                  </a:cubicBezTo>
                  <a:lnTo>
                    <a:pt x="0" y="124460"/>
                  </a:lnTo>
                  <a:cubicBezTo>
                    <a:pt x="0" y="55880"/>
                    <a:pt x="55880" y="0"/>
                    <a:pt x="124460" y="0"/>
                  </a:cubicBezTo>
                  <a:lnTo>
                    <a:pt x="6198487" y="0"/>
                  </a:lnTo>
                  <a:cubicBezTo>
                    <a:pt x="6267067" y="0"/>
                    <a:pt x="6322947" y="55880"/>
                    <a:pt x="6322947" y="124460"/>
                  </a:cubicBezTo>
                  <a:lnTo>
                    <a:pt x="6322947" y="3984535"/>
                  </a:lnTo>
                  <a:cubicBezTo>
                    <a:pt x="6322947" y="4053115"/>
                    <a:pt x="6267067" y="4108995"/>
                    <a:pt x="6198487" y="4108995"/>
                  </a:cubicBezTo>
                  <a:close/>
                </a:path>
              </a:pathLst>
            </a:custGeom>
            <a:solidFill>
              <a:srgbClr val="FFFFFF"/>
            </a:solidFill>
          </p:spPr>
          <p:txBody>
            <a:bodyPr/>
            <a:lstStyle/>
            <a:p>
              <a:endParaRPr lang="en-IN"/>
            </a:p>
          </p:txBody>
        </p:sp>
      </p:grpSp>
      <p:sp>
        <p:nvSpPr>
          <p:cNvPr id="8" name="TextBox 8"/>
          <p:cNvSpPr txBox="1"/>
          <p:nvPr/>
        </p:nvSpPr>
        <p:spPr>
          <a:xfrm>
            <a:off x="2795180" y="4455617"/>
            <a:ext cx="4302563" cy="495291"/>
          </a:xfrm>
          <a:prstGeom prst="rect">
            <a:avLst/>
          </a:prstGeom>
        </p:spPr>
        <p:txBody>
          <a:bodyPr lIns="0" tIns="0" rIns="0" bIns="0" rtlCol="0" anchor="t">
            <a:spAutoFit/>
          </a:bodyPr>
          <a:lstStyle/>
          <a:p>
            <a:pPr marL="0" lvl="0" indent="0" algn="ctr">
              <a:lnSpc>
                <a:spcPts val="3900"/>
              </a:lnSpc>
              <a:spcBef>
                <a:spcPct val="0"/>
              </a:spcBef>
            </a:pPr>
            <a:r>
              <a:rPr lang="en-US" sz="3000" b="1" dirty="0">
                <a:solidFill>
                  <a:srgbClr val="174076"/>
                </a:solidFill>
                <a:latin typeface="Glacial Indifference Bold"/>
                <a:ea typeface="Glacial Indifference Bold"/>
                <a:cs typeface="Glacial Indifference Bold"/>
                <a:sym typeface="Glacial Indifference Bold"/>
              </a:rPr>
              <a:t>Challenges</a:t>
            </a:r>
          </a:p>
        </p:txBody>
      </p:sp>
      <p:sp>
        <p:nvSpPr>
          <p:cNvPr id="9" name="TextBox 9"/>
          <p:cNvSpPr txBox="1"/>
          <p:nvPr/>
        </p:nvSpPr>
        <p:spPr>
          <a:xfrm>
            <a:off x="9285927" y="5143500"/>
            <a:ext cx="7003589" cy="3286156"/>
          </a:xfrm>
          <a:prstGeom prst="rect">
            <a:avLst/>
          </a:prstGeom>
        </p:spPr>
        <p:txBody>
          <a:bodyPr lIns="0" tIns="0" rIns="0" bIns="0" rtlCol="0" anchor="t">
            <a:spAutoFit/>
          </a:bodyPr>
          <a:lstStyle/>
          <a:p>
            <a:pPr marL="619227" lvl="1" indent="-309613" algn="just">
              <a:lnSpc>
                <a:spcPts val="3728"/>
              </a:lnSpc>
              <a:buFont typeface="Arial"/>
              <a:buChar char="•"/>
            </a:pPr>
            <a:r>
              <a:rPr lang="en-US" sz="2600" b="1" dirty="0">
                <a:solidFill>
                  <a:srgbClr val="174076"/>
                </a:solidFill>
                <a:latin typeface="Glacial Indifference"/>
                <a:ea typeface="Glacial Indifference"/>
                <a:cs typeface="Glacial Indifference"/>
                <a:sym typeface="Glacial Indifference"/>
              </a:rPr>
              <a:t>Incomplete Metadata: </a:t>
            </a:r>
            <a:r>
              <a:rPr lang="en-US" sz="2600" dirty="0">
                <a:solidFill>
                  <a:srgbClr val="174076"/>
                </a:solidFill>
                <a:latin typeface="Glacial Indifference"/>
                <a:ea typeface="Glacial Indifference"/>
                <a:cs typeface="Glacial Indifference"/>
                <a:sym typeface="Glacial Indifference"/>
              </a:rPr>
              <a:t>Missing values and outliers (e.g., 10/10 ratings with only 5 votes) introduce noise.</a:t>
            </a:r>
          </a:p>
          <a:p>
            <a:pPr marL="619227" lvl="1" indent="-309613" algn="just">
              <a:lnSpc>
                <a:spcPts val="3728"/>
              </a:lnSpc>
              <a:buFont typeface="Arial"/>
              <a:buChar char="•"/>
            </a:pPr>
            <a:r>
              <a:rPr lang="en-US" sz="2600" b="1" dirty="0">
                <a:solidFill>
                  <a:srgbClr val="174076"/>
                </a:solidFill>
                <a:latin typeface="Glacial Indifference"/>
                <a:ea typeface="Glacial Indifference"/>
                <a:cs typeface="Glacial Indifference"/>
                <a:sym typeface="Glacial Indifference"/>
              </a:rPr>
              <a:t>Constraints of Model Performance</a:t>
            </a:r>
            <a:r>
              <a:rPr lang="en-US" sz="2600" dirty="0">
                <a:solidFill>
                  <a:srgbClr val="174076"/>
                </a:solidFill>
                <a:latin typeface="Glacial Indifference"/>
                <a:ea typeface="Glacial Indifference"/>
                <a:cs typeface="Glacial Indifference"/>
                <a:sym typeface="Glacial Indifference"/>
              </a:rPr>
              <a:t>: Algorithms like </a:t>
            </a:r>
            <a:r>
              <a:rPr lang="en-US" sz="2600" dirty="0" err="1">
                <a:solidFill>
                  <a:srgbClr val="174076"/>
                </a:solidFill>
                <a:latin typeface="Glacial Indifference"/>
                <a:ea typeface="Glacial Indifference"/>
                <a:cs typeface="Glacial Indifference"/>
                <a:sym typeface="Glacial Indifference"/>
              </a:rPr>
              <a:t>XGBoost</a:t>
            </a:r>
            <a:r>
              <a:rPr lang="en-US" sz="2600" dirty="0">
                <a:solidFill>
                  <a:srgbClr val="174076"/>
                </a:solidFill>
                <a:latin typeface="Glacial Indifference"/>
                <a:ea typeface="Glacial Indifference"/>
                <a:cs typeface="Glacial Indifference"/>
                <a:sym typeface="Glacial Indifference"/>
              </a:rPr>
              <a:t> achieve MAE of approximately 0.40, but 85% of ratings fall between 5–8, limiting error significance</a:t>
            </a:r>
          </a:p>
        </p:txBody>
      </p:sp>
      <p:sp>
        <p:nvSpPr>
          <p:cNvPr id="10" name="TextBox 10"/>
          <p:cNvSpPr txBox="1"/>
          <p:nvPr/>
        </p:nvSpPr>
        <p:spPr>
          <a:xfrm>
            <a:off x="9338417" y="4455617"/>
            <a:ext cx="6951099" cy="476250"/>
          </a:xfrm>
          <a:prstGeom prst="rect">
            <a:avLst/>
          </a:prstGeom>
        </p:spPr>
        <p:txBody>
          <a:bodyPr lIns="0" tIns="0" rIns="0" bIns="0" rtlCol="0" anchor="t">
            <a:spAutoFit/>
          </a:bodyPr>
          <a:lstStyle/>
          <a:p>
            <a:pPr algn="ctr">
              <a:lnSpc>
                <a:spcPts val="3899"/>
              </a:lnSpc>
              <a:spcBef>
                <a:spcPct val="0"/>
              </a:spcBef>
            </a:pPr>
            <a:r>
              <a:rPr lang="en-US" sz="2999" b="1" dirty="0">
                <a:solidFill>
                  <a:srgbClr val="174076"/>
                </a:solidFill>
                <a:latin typeface="Glacial Indifference Bold"/>
                <a:ea typeface="Glacial Indifference Bold"/>
                <a:cs typeface="Glacial Indifference Bold"/>
                <a:sym typeface="Glacial Indifference Bold"/>
              </a:rPr>
              <a:t>Limitations</a:t>
            </a:r>
          </a:p>
        </p:txBody>
      </p:sp>
      <p:sp>
        <p:nvSpPr>
          <p:cNvPr id="11" name="TextBox 11"/>
          <p:cNvSpPr txBox="1"/>
          <p:nvPr/>
        </p:nvSpPr>
        <p:spPr>
          <a:xfrm>
            <a:off x="1223084" y="5143500"/>
            <a:ext cx="7446753" cy="3549433"/>
          </a:xfrm>
          <a:prstGeom prst="rect">
            <a:avLst/>
          </a:prstGeom>
        </p:spPr>
        <p:txBody>
          <a:bodyPr lIns="0" tIns="0" rIns="0" bIns="0" rtlCol="0" anchor="t">
            <a:spAutoFit/>
          </a:bodyPr>
          <a:lstStyle/>
          <a:p>
            <a:pPr marL="672291" lvl="1" indent="-336145" algn="l">
              <a:lnSpc>
                <a:spcPts val="4048"/>
              </a:lnSpc>
              <a:buFont typeface="Arial"/>
              <a:buChar char="•"/>
            </a:pPr>
            <a:r>
              <a:rPr lang="en-US" sz="2600" b="1" dirty="0">
                <a:solidFill>
                  <a:srgbClr val="174076"/>
                </a:solidFill>
                <a:latin typeface="Glacial Indifference"/>
                <a:ea typeface="Glacial Indifference"/>
                <a:cs typeface="Glacial Indifference"/>
                <a:sym typeface="Glacial Indifference"/>
              </a:rPr>
              <a:t>Data Sparsity and Cold-Start: </a:t>
            </a:r>
            <a:r>
              <a:rPr lang="en-US" sz="2600" dirty="0">
                <a:solidFill>
                  <a:srgbClr val="174076"/>
                </a:solidFill>
                <a:latin typeface="Glacial Indifference"/>
                <a:ea typeface="Glacial Indifference"/>
                <a:cs typeface="Glacial Indifference"/>
                <a:sym typeface="Glacial Indifference"/>
              </a:rPr>
              <a:t>Limited historical data and sparse entries reduce prediction reliability</a:t>
            </a:r>
          </a:p>
          <a:p>
            <a:pPr marL="672291" lvl="1" indent="-336145" algn="l">
              <a:lnSpc>
                <a:spcPts val="4048"/>
              </a:lnSpc>
              <a:buFont typeface="Arial"/>
              <a:buChar char="•"/>
            </a:pPr>
            <a:r>
              <a:rPr lang="en-US" sz="2600" b="1" dirty="0">
                <a:solidFill>
                  <a:srgbClr val="174076"/>
                </a:solidFill>
                <a:latin typeface="Glacial Indifference"/>
                <a:ea typeface="Glacial Indifference"/>
                <a:cs typeface="Glacial Indifference"/>
                <a:sym typeface="Glacial Indifference"/>
              </a:rPr>
              <a:t>Overfitting and Model Generalization: </a:t>
            </a:r>
            <a:r>
              <a:rPr lang="en-US" sz="2600" dirty="0">
                <a:solidFill>
                  <a:srgbClr val="174076"/>
                </a:solidFill>
                <a:latin typeface="Glacial Indifference"/>
                <a:ea typeface="Glacial Indifference"/>
                <a:cs typeface="Glacial Indifference"/>
                <a:sym typeface="Glacial Indifference"/>
              </a:rPr>
              <a:t>Models like neural networks struggle with high-dimensional features, leading to overfitting and low R² scores (e.g., 0.42 for Random Forest).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sp>
        <p:nvSpPr>
          <p:cNvPr id="3" name="TextBox 3"/>
          <p:cNvSpPr txBox="1"/>
          <p:nvPr/>
        </p:nvSpPr>
        <p:spPr>
          <a:xfrm>
            <a:off x="2198613" y="1217141"/>
            <a:ext cx="13605411" cy="1104900"/>
          </a:xfrm>
          <a:prstGeom prst="rect">
            <a:avLst/>
          </a:prstGeom>
        </p:spPr>
        <p:txBody>
          <a:bodyPr lIns="0" tIns="0" rIns="0" bIns="0" rtlCol="0" anchor="t">
            <a:spAutoFit/>
          </a:bodyPr>
          <a:lstStyle/>
          <a:p>
            <a:pPr marL="0" lvl="0" indent="0" algn="ctr">
              <a:lnSpc>
                <a:spcPts val="8640"/>
              </a:lnSpc>
              <a:spcBef>
                <a:spcPct val="0"/>
              </a:spcBef>
            </a:pPr>
            <a:r>
              <a:rPr lang="en-US" sz="7200">
                <a:solidFill>
                  <a:srgbClr val="174076"/>
                </a:solidFill>
                <a:latin typeface="Yeseva One"/>
                <a:ea typeface="Yeseva One"/>
                <a:cs typeface="Yeseva One"/>
                <a:sym typeface="Yeseva One"/>
              </a:rPr>
              <a:t>Applications and Use Cases</a:t>
            </a:r>
          </a:p>
        </p:txBody>
      </p:sp>
      <p:grpSp>
        <p:nvGrpSpPr>
          <p:cNvPr id="4" name="Group 4"/>
          <p:cNvGrpSpPr/>
          <p:nvPr/>
        </p:nvGrpSpPr>
        <p:grpSpPr>
          <a:xfrm>
            <a:off x="1028700" y="2857500"/>
            <a:ext cx="16230600" cy="6477000"/>
            <a:chOff x="0" y="0"/>
            <a:chExt cx="14763884" cy="6643311"/>
          </a:xfrm>
        </p:grpSpPr>
        <p:sp>
          <p:nvSpPr>
            <p:cNvPr id="5" name="Freeform 5"/>
            <p:cNvSpPr/>
            <p:nvPr/>
          </p:nvSpPr>
          <p:spPr>
            <a:xfrm>
              <a:off x="0" y="0"/>
              <a:ext cx="14763883" cy="6643311"/>
            </a:xfrm>
            <a:custGeom>
              <a:avLst/>
              <a:gdLst/>
              <a:ahLst/>
              <a:cxnLst/>
              <a:rect l="l" t="t" r="r" b="b"/>
              <a:pathLst>
                <a:path w="14763883" h="6643311">
                  <a:moveTo>
                    <a:pt x="14639424" y="6643311"/>
                  </a:moveTo>
                  <a:lnTo>
                    <a:pt x="124460" y="6643311"/>
                  </a:lnTo>
                  <a:cubicBezTo>
                    <a:pt x="55880" y="6643311"/>
                    <a:pt x="0" y="6587431"/>
                    <a:pt x="0" y="6518851"/>
                  </a:cubicBezTo>
                  <a:lnTo>
                    <a:pt x="0" y="124460"/>
                  </a:lnTo>
                  <a:cubicBezTo>
                    <a:pt x="0" y="55880"/>
                    <a:pt x="55880" y="0"/>
                    <a:pt x="124460" y="0"/>
                  </a:cubicBezTo>
                  <a:lnTo>
                    <a:pt x="14639424" y="0"/>
                  </a:lnTo>
                  <a:cubicBezTo>
                    <a:pt x="14708005" y="0"/>
                    <a:pt x="14763883" y="55880"/>
                    <a:pt x="14763883" y="124460"/>
                  </a:cubicBezTo>
                  <a:lnTo>
                    <a:pt x="14763883" y="6518851"/>
                  </a:lnTo>
                  <a:cubicBezTo>
                    <a:pt x="14763883" y="6587431"/>
                    <a:pt x="14708005" y="6643311"/>
                    <a:pt x="14639424" y="6643311"/>
                  </a:cubicBezTo>
                  <a:close/>
                </a:path>
              </a:pathLst>
            </a:custGeom>
            <a:solidFill>
              <a:srgbClr val="FFFFFF"/>
            </a:solidFill>
          </p:spPr>
          <p:txBody>
            <a:bodyPr/>
            <a:lstStyle/>
            <a:p>
              <a:endParaRPr lang="en-IN"/>
            </a:p>
          </p:txBody>
        </p:sp>
      </p:grpSp>
      <p:sp>
        <p:nvSpPr>
          <p:cNvPr id="6" name="TextBox 6"/>
          <p:cNvSpPr txBox="1"/>
          <p:nvPr/>
        </p:nvSpPr>
        <p:spPr>
          <a:xfrm>
            <a:off x="1447800" y="3314700"/>
            <a:ext cx="15316200" cy="5591274"/>
          </a:xfrm>
          <a:prstGeom prst="rect">
            <a:avLst/>
          </a:prstGeom>
        </p:spPr>
        <p:txBody>
          <a:bodyPr wrap="square" lIns="0" tIns="0" rIns="0" bIns="0" rtlCol="0" anchor="t">
            <a:spAutoFit/>
          </a:bodyPr>
          <a:lstStyle/>
          <a:p>
            <a:pPr marL="363052" lvl="1" algn="l">
              <a:lnSpc>
                <a:spcPts val="4372"/>
              </a:lnSpc>
            </a:pPr>
            <a:r>
              <a:rPr lang="en-US" sz="2800" b="1" dirty="0">
                <a:solidFill>
                  <a:srgbClr val="174076"/>
                </a:solidFill>
                <a:latin typeface="Glacial Indifference"/>
                <a:ea typeface="Glacial Indifference"/>
                <a:cs typeface="Glacial Indifference"/>
                <a:sym typeface="Glacial Indifference"/>
              </a:rPr>
              <a:t>Applications</a:t>
            </a:r>
          </a:p>
          <a:p>
            <a:pPr marL="820252" lvl="1" indent="-457200" algn="l">
              <a:lnSpc>
                <a:spcPts val="4372"/>
              </a:lnSpc>
              <a:buFont typeface="Arial" panose="020B0604020202020204" pitchFamily="34" charset="0"/>
              <a:buChar char="•"/>
            </a:pPr>
            <a:r>
              <a:rPr lang="en-US" sz="2600" b="1" dirty="0">
                <a:solidFill>
                  <a:srgbClr val="174076"/>
                </a:solidFill>
                <a:latin typeface="Glacial Indifference"/>
                <a:ea typeface="Glacial Indifference"/>
                <a:cs typeface="Glacial Indifference"/>
                <a:sym typeface="Glacial Indifference"/>
              </a:rPr>
              <a:t>Movie Recommendation Systems: </a:t>
            </a:r>
            <a:r>
              <a:rPr lang="en-US" sz="2600" dirty="0">
                <a:solidFill>
                  <a:srgbClr val="174076"/>
                </a:solidFill>
                <a:latin typeface="Glacial Indifference"/>
                <a:ea typeface="Glacial Indifference"/>
                <a:cs typeface="Glacial Indifference"/>
                <a:sym typeface="Glacial Indifference"/>
              </a:rPr>
              <a:t>It can be integrated into streaming platforms or movie websites.</a:t>
            </a:r>
          </a:p>
          <a:p>
            <a:pPr marL="820252" lvl="1" indent="-457200" algn="l">
              <a:lnSpc>
                <a:spcPts val="4372"/>
              </a:lnSpc>
              <a:buFont typeface="Arial" panose="020B0604020202020204" pitchFamily="34" charset="0"/>
              <a:buChar char="•"/>
            </a:pPr>
            <a:r>
              <a:rPr lang="en-US" sz="2600" b="1" dirty="0">
                <a:solidFill>
                  <a:srgbClr val="174076"/>
                </a:solidFill>
                <a:latin typeface="Glacial Indifference"/>
                <a:ea typeface="Glacial Indifference"/>
                <a:cs typeface="Glacial Indifference"/>
                <a:sym typeface="Glacial Indifference"/>
              </a:rPr>
              <a:t>Audience Engagement and Personalization: </a:t>
            </a:r>
            <a:r>
              <a:rPr lang="en-US" sz="2600" dirty="0">
                <a:solidFill>
                  <a:srgbClr val="174076"/>
                </a:solidFill>
                <a:latin typeface="Glacial Indifference"/>
                <a:ea typeface="Glacial Indifference"/>
                <a:cs typeface="Glacial Indifference"/>
                <a:sym typeface="Glacial Indifference"/>
              </a:rPr>
              <a:t>Platforms can personalize user experiences by highlighting movies likely to receive higher ratings to increase user engagement.</a:t>
            </a:r>
          </a:p>
          <a:p>
            <a:pPr marL="820252" lvl="1" indent="-457200" algn="l">
              <a:lnSpc>
                <a:spcPts val="4372"/>
              </a:lnSpc>
              <a:buFont typeface="Arial" panose="020B0604020202020204" pitchFamily="34" charset="0"/>
              <a:buChar char="•"/>
            </a:pPr>
            <a:r>
              <a:rPr lang="en-US" sz="2600" b="1" dirty="0">
                <a:solidFill>
                  <a:srgbClr val="174076"/>
                </a:solidFill>
                <a:latin typeface="Glacial Indifference"/>
                <a:ea typeface="Glacial Indifference"/>
                <a:cs typeface="Glacial Indifference"/>
                <a:sym typeface="Glacial Indifference"/>
              </a:rPr>
              <a:t>Content Acquisition and Curation: </a:t>
            </a:r>
            <a:r>
              <a:rPr lang="en-US" sz="2600" dirty="0">
                <a:solidFill>
                  <a:srgbClr val="174076"/>
                </a:solidFill>
                <a:latin typeface="Glacial Indifference"/>
                <a:ea typeface="Glacial Indifference"/>
                <a:cs typeface="Glacial Indifference"/>
                <a:sym typeface="Glacial Indifference"/>
              </a:rPr>
              <a:t>Streaming services and broadcasters can use predicted ratings to decide which movies to promote.</a:t>
            </a:r>
          </a:p>
          <a:p>
            <a:pPr marL="363052" lvl="1" algn="l">
              <a:lnSpc>
                <a:spcPts val="4372"/>
              </a:lnSpc>
            </a:pPr>
            <a:r>
              <a:rPr lang="en-US" sz="2800" b="1" dirty="0">
                <a:solidFill>
                  <a:srgbClr val="174076"/>
                </a:solidFill>
                <a:latin typeface="Glacial Indifference"/>
                <a:ea typeface="Glacial Indifference"/>
                <a:cs typeface="Glacial Indifference"/>
                <a:sym typeface="Glacial Indifference"/>
              </a:rPr>
              <a:t>Use Cases</a:t>
            </a:r>
          </a:p>
          <a:p>
            <a:pPr marL="820252" lvl="1" indent="-457200" algn="l">
              <a:lnSpc>
                <a:spcPts val="4372"/>
              </a:lnSpc>
              <a:buFont typeface="Arial" panose="020B0604020202020204" pitchFamily="34" charset="0"/>
              <a:buChar char="•"/>
            </a:pPr>
            <a:r>
              <a:rPr lang="en-US" sz="2600" dirty="0">
                <a:solidFill>
                  <a:srgbClr val="174076"/>
                </a:solidFill>
                <a:latin typeface="Glacial Indifference"/>
                <a:ea typeface="Glacial Indifference"/>
                <a:cs typeface="Glacial Indifference"/>
                <a:sym typeface="Glacial Indifference"/>
              </a:rPr>
              <a:t>Pre-release Success Prediction</a:t>
            </a:r>
          </a:p>
          <a:p>
            <a:pPr marL="820252" lvl="1" indent="-457200" algn="l">
              <a:lnSpc>
                <a:spcPts val="4372"/>
              </a:lnSpc>
              <a:buFont typeface="Arial" panose="020B0604020202020204" pitchFamily="34" charset="0"/>
              <a:buChar char="•"/>
            </a:pPr>
            <a:r>
              <a:rPr lang="en-US" sz="2600" dirty="0">
                <a:solidFill>
                  <a:srgbClr val="174076"/>
                </a:solidFill>
                <a:latin typeface="Glacial Indifference"/>
                <a:ea typeface="Glacial Indifference"/>
                <a:cs typeface="Glacial Indifference"/>
                <a:sym typeface="Glacial Indifference"/>
              </a:rPr>
              <a:t>Automatic Content Filtering </a:t>
            </a:r>
          </a:p>
          <a:p>
            <a:pPr marL="820252" lvl="1" indent="-457200" algn="l">
              <a:lnSpc>
                <a:spcPts val="4372"/>
              </a:lnSpc>
              <a:buFont typeface="Arial" panose="020B0604020202020204" pitchFamily="34" charset="0"/>
              <a:buChar char="•"/>
            </a:pPr>
            <a:r>
              <a:rPr lang="en-US" sz="2600" dirty="0">
                <a:solidFill>
                  <a:srgbClr val="174076"/>
                </a:solidFill>
                <a:latin typeface="Glacial Indifference"/>
                <a:ea typeface="Glacial Indifference"/>
                <a:cs typeface="Glacial Indifference"/>
                <a:sym typeface="Glacial Indifference"/>
              </a:rPr>
              <a:t>Talent and Genre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r="-48" b="-38974"/>
            </a:stretch>
          </a:blipFill>
        </p:spPr>
        <p:txBody>
          <a:bodyPr/>
          <a:lstStyle/>
          <a:p>
            <a:endParaRPr lang="en-IN"/>
          </a:p>
        </p:txBody>
      </p:sp>
      <p:sp>
        <p:nvSpPr>
          <p:cNvPr id="3" name="TextBox 3"/>
          <p:cNvSpPr txBox="1"/>
          <p:nvPr/>
        </p:nvSpPr>
        <p:spPr>
          <a:xfrm>
            <a:off x="2198613" y="1217141"/>
            <a:ext cx="13605411" cy="1104900"/>
          </a:xfrm>
          <a:prstGeom prst="rect">
            <a:avLst/>
          </a:prstGeom>
        </p:spPr>
        <p:txBody>
          <a:bodyPr lIns="0" tIns="0" rIns="0" bIns="0" rtlCol="0" anchor="t">
            <a:spAutoFit/>
          </a:bodyPr>
          <a:lstStyle/>
          <a:p>
            <a:pPr marL="0" lvl="0" indent="0" algn="ctr">
              <a:lnSpc>
                <a:spcPts val="8640"/>
              </a:lnSpc>
              <a:spcBef>
                <a:spcPct val="0"/>
              </a:spcBef>
            </a:pPr>
            <a:r>
              <a:rPr lang="en-US" sz="7200">
                <a:solidFill>
                  <a:srgbClr val="174076"/>
                </a:solidFill>
                <a:latin typeface="Yeseva One"/>
                <a:ea typeface="Yeseva One"/>
                <a:cs typeface="Yeseva One"/>
                <a:sym typeface="Yeseva One"/>
              </a:rPr>
              <a:t>Results</a:t>
            </a:r>
          </a:p>
        </p:txBody>
      </p:sp>
      <p:grpSp>
        <p:nvGrpSpPr>
          <p:cNvPr id="4" name="Group 4"/>
          <p:cNvGrpSpPr/>
          <p:nvPr/>
        </p:nvGrpSpPr>
        <p:grpSpPr>
          <a:xfrm>
            <a:off x="1043349" y="2781300"/>
            <a:ext cx="16230600" cy="5694356"/>
            <a:chOff x="0" y="0"/>
            <a:chExt cx="14763884" cy="6643311"/>
          </a:xfrm>
        </p:grpSpPr>
        <p:sp>
          <p:nvSpPr>
            <p:cNvPr id="5" name="Freeform 5"/>
            <p:cNvSpPr/>
            <p:nvPr/>
          </p:nvSpPr>
          <p:spPr>
            <a:xfrm>
              <a:off x="0" y="0"/>
              <a:ext cx="14763883" cy="6643311"/>
            </a:xfrm>
            <a:custGeom>
              <a:avLst/>
              <a:gdLst/>
              <a:ahLst/>
              <a:cxnLst/>
              <a:rect l="l" t="t" r="r" b="b"/>
              <a:pathLst>
                <a:path w="14763883" h="6643311">
                  <a:moveTo>
                    <a:pt x="14639424" y="6643311"/>
                  </a:moveTo>
                  <a:lnTo>
                    <a:pt x="124460" y="6643311"/>
                  </a:lnTo>
                  <a:cubicBezTo>
                    <a:pt x="55880" y="6643311"/>
                    <a:pt x="0" y="6587431"/>
                    <a:pt x="0" y="6518851"/>
                  </a:cubicBezTo>
                  <a:lnTo>
                    <a:pt x="0" y="124460"/>
                  </a:lnTo>
                  <a:cubicBezTo>
                    <a:pt x="0" y="55880"/>
                    <a:pt x="55880" y="0"/>
                    <a:pt x="124460" y="0"/>
                  </a:cubicBezTo>
                  <a:lnTo>
                    <a:pt x="14639424" y="0"/>
                  </a:lnTo>
                  <a:cubicBezTo>
                    <a:pt x="14708005" y="0"/>
                    <a:pt x="14763883" y="55880"/>
                    <a:pt x="14763883" y="124460"/>
                  </a:cubicBezTo>
                  <a:lnTo>
                    <a:pt x="14763883" y="6518851"/>
                  </a:lnTo>
                  <a:cubicBezTo>
                    <a:pt x="14763883" y="6587431"/>
                    <a:pt x="14708005" y="6643311"/>
                    <a:pt x="14639424" y="6643311"/>
                  </a:cubicBezTo>
                  <a:close/>
                </a:path>
              </a:pathLst>
            </a:custGeom>
            <a:solidFill>
              <a:srgbClr val="FFFFFF"/>
            </a:solidFill>
          </p:spPr>
          <p:txBody>
            <a:bodyPr/>
            <a:lstStyle/>
            <a:p>
              <a:endParaRPr lang="en-IN"/>
            </a:p>
          </p:txBody>
        </p:sp>
      </p:grpSp>
      <p:sp>
        <p:nvSpPr>
          <p:cNvPr id="6" name="TextBox 6"/>
          <p:cNvSpPr txBox="1"/>
          <p:nvPr/>
        </p:nvSpPr>
        <p:spPr>
          <a:xfrm>
            <a:off x="1424655" y="3235194"/>
            <a:ext cx="15467985" cy="4786567"/>
          </a:xfrm>
          <a:prstGeom prst="rect">
            <a:avLst/>
          </a:prstGeom>
        </p:spPr>
        <p:txBody>
          <a:bodyPr lIns="0" tIns="0" rIns="0" bIns="0" rtlCol="0" anchor="t">
            <a:spAutoFit/>
          </a:bodyPr>
          <a:lstStyle/>
          <a:p>
            <a:pPr marL="894853" lvl="1" indent="-447426" algn="l">
              <a:lnSpc>
                <a:spcPts val="5388"/>
              </a:lnSpc>
              <a:buFont typeface="Arial"/>
              <a:buChar char="•"/>
            </a:pPr>
            <a:r>
              <a:rPr lang="en-US" sz="3000" dirty="0">
                <a:solidFill>
                  <a:srgbClr val="174076"/>
                </a:solidFill>
                <a:latin typeface="Glacial Indifference"/>
                <a:ea typeface="Glacial Indifference"/>
                <a:cs typeface="Glacial Indifference"/>
                <a:sym typeface="Glacial Indifference"/>
              </a:rPr>
              <a:t>Achieved 93.74% accuracy using CAT Boost Model.</a:t>
            </a:r>
          </a:p>
          <a:p>
            <a:pPr marL="894853" lvl="1" indent="-447426" algn="l">
              <a:lnSpc>
                <a:spcPts val="5388"/>
              </a:lnSpc>
              <a:buFont typeface="Arial"/>
              <a:buChar char="•"/>
            </a:pPr>
            <a:r>
              <a:rPr lang="en-US" sz="3000" dirty="0">
                <a:solidFill>
                  <a:srgbClr val="174076"/>
                </a:solidFill>
                <a:latin typeface="Glacial Indifference"/>
                <a:ea typeface="Glacial Indifference"/>
                <a:cs typeface="Glacial Indifference"/>
                <a:sym typeface="Glacial Indifference"/>
              </a:rPr>
              <a:t>It is the best and efficient than any other models (better than Linear Regression, Random Forest, etc.)</a:t>
            </a:r>
          </a:p>
          <a:p>
            <a:pPr marL="894853" lvl="1" indent="-447426" algn="l">
              <a:lnSpc>
                <a:spcPts val="5388"/>
              </a:lnSpc>
              <a:buFont typeface="Arial"/>
              <a:buChar char="•"/>
            </a:pPr>
            <a:r>
              <a:rPr lang="en-US" sz="3000" dirty="0">
                <a:solidFill>
                  <a:srgbClr val="174076"/>
                </a:solidFill>
                <a:latin typeface="Glacial Indifference"/>
                <a:ea typeface="Glacial Indifference"/>
                <a:cs typeface="Glacial Indifference"/>
                <a:sym typeface="Glacial Indifference"/>
              </a:rPr>
              <a:t>Achieved Metrices: MSE = 0.26, MAE = 0.36, R² score = 0.86.</a:t>
            </a:r>
          </a:p>
          <a:p>
            <a:pPr marL="894853" lvl="1" indent="-447426" algn="l">
              <a:lnSpc>
                <a:spcPts val="5388"/>
              </a:lnSpc>
              <a:buFont typeface="Arial"/>
              <a:buChar char="•"/>
            </a:pPr>
            <a:r>
              <a:rPr lang="en-US" sz="3000" dirty="0">
                <a:solidFill>
                  <a:srgbClr val="174076"/>
                </a:solidFill>
                <a:latin typeface="Glacial Indifference"/>
                <a:ea typeface="Glacial Indifference"/>
                <a:cs typeface="Glacial Indifference"/>
                <a:sym typeface="Glacial Indifference"/>
              </a:rPr>
              <a:t>Feature engineering, such as calculating average ratings for genres, directors, and actors, helped improve prediction accuracy.</a:t>
            </a:r>
          </a:p>
          <a:p>
            <a:pPr marL="894853" lvl="1" indent="-447426" algn="l">
              <a:lnSpc>
                <a:spcPts val="5388"/>
              </a:lnSpc>
              <a:buFont typeface="Arial"/>
              <a:buChar char="•"/>
            </a:pPr>
            <a:r>
              <a:rPr lang="en-US" sz="3000" dirty="0">
                <a:solidFill>
                  <a:srgbClr val="174076"/>
                </a:solidFill>
                <a:latin typeface="Glacial Indifference"/>
                <a:ea typeface="Glacial Indifference"/>
                <a:cs typeface="Glacial Indifference"/>
                <a:sym typeface="Glacial Indifference"/>
              </a:rPr>
              <a:t>Genres and movie details also improved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860</Words>
  <Application>Microsoft Office PowerPoint</Application>
  <PresentationFormat>Custom</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Glacial Indifference Bold</vt:lpstr>
      <vt:lpstr>Yeseva One</vt:lpstr>
      <vt:lpstr>Calibri</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Media Documentary Film Conventions Presentation in White Red Illustrative Style</dc:title>
  <cp:lastModifiedBy>soumya karuturi</cp:lastModifiedBy>
  <cp:revision>3</cp:revision>
  <dcterms:created xsi:type="dcterms:W3CDTF">2006-08-16T00:00:00Z</dcterms:created>
  <dcterms:modified xsi:type="dcterms:W3CDTF">2025-04-30T12:56:35Z</dcterms:modified>
  <dc:identifier>DAGleSNyb6I</dc:identifier>
</cp:coreProperties>
</file>