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4630400" cy="8229600"/>
  <p:notesSz cx="8229600" cy="14630400"/>
  <p:embeddedFontLst>
    <p:embeddedFont>
      <p:font typeface="Instrument Sans Medium" panose="020B0604020202020204" charset="0"/>
      <p:regular r:id="rId15"/>
    </p:embeddedFont>
    <p:embeddedFont>
      <p:font typeface="Instrument Sans Semi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4" d="100"/>
          <a:sy n="84" d="100"/>
        </p:scale>
        <p:origin x="13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471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31877-1517-ED79-4ED8-8372540BAA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070D0-206D-05EA-E81F-16B4109734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F07AF9-EF71-234E-E674-7C60DD2BF2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9B5871-5568-7F05-88DB-CDA42BD9D8E2}"/>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762854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719143"/>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Speech Emotion Recognition using Machine Learning</a:t>
            </a:r>
            <a:endParaRPr lang="en-US" sz="4450" dirty="0"/>
          </a:p>
        </p:txBody>
      </p:sp>
      <p:sp>
        <p:nvSpPr>
          <p:cNvPr id="4" name="Text 1"/>
          <p:cNvSpPr/>
          <p:nvPr/>
        </p:nvSpPr>
        <p:spPr>
          <a:xfrm>
            <a:off x="6280190" y="4185642"/>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This presentation explores the exciting world of speech emotion recognition (SER) and how machine learning is revolutionizing the way we understand human emotions.</a:t>
            </a:r>
            <a:endParaRPr lang="en-US" sz="1750" dirty="0"/>
          </a:p>
        </p:txBody>
      </p:sp>
      <p:sp>
        <p:nvSpPr>
          <p:cNvPr id="5" name="Text 2"/>
          <p:cNvSpPr/>
          <p:nvPr/>
        </p:nvSpPr>
        <p:spPr>
          <a:xfrm>
            <a:off x="6280191" y="5529501"/>
            <a:ext cx="4726900" cy="980956"/>
          </a:xfrm>
          <a:prstGeom prst="rect">
            <a:avLst/>
          </a:prstGeom>
          <a:noFill/>
          <a:ln/>
        </p:spPr>
        <p:txBody>
          <a:bodyPr wrap="none" lIns="0" tIns="0" rIns="0" bIns="0" rtlCol="0" anchor="t"/>
          <a:lstStyle/>
          <a:p>
            <a:pPr marL="0" indent="0">
              <a:lnSpc>
                <a:spcPts val="2850"/>
              </a:lnSpc>
              <a:buNone/>
            </a:pPr>
            <a:endParaRPr lang="en-US" sz="1750" dirty="0"/>
          </a:p>
        </p:txBody>
      </p:sp>
      <p:sp>
        <p:nvSpPr>
          <p:cNvPr id="6" name="Text 3"/>
          <p:cNvSpPr/>
          <p:nvPr/>
        </p:nvSpPr>
        <p:spPr>
          <a:xfrm>
            <a:off x="11389401" y="6147554"/>
            <a:ext cx="3240999" cy="1120914"/>
          </a:xfrm>
          <a:prstGeom prst="rect">
            <a:avLst/>
          </a:prstGeom>
          <a:noFill/>
          <a:ln/>
        </p:spPr>
        <p:txBody>
          <a:bodyPr wrap="none" lIns="0" tIns="0" rIns="0" bIns="0" rtlCol="0" anchor="t"/>
          <a:lstStyle/>
          <a:p>
            <a:pPr marL="0" indent="0">
              <a:lnSpc>
                <a:spcPts val="2850"/>
              </a:lnSpc>
              <a:buNone/>
            </a:pPr>
            <a:r>
              <a:rPr lang="en-US" sz="1400" dirty="0">
                <a:solidFill>
                  <a:srgbClr val="5B5F71"/>
                </a:solidFill>
                <a:latin typeface="Instrument Sans Medium" pitchFamily="34" charset="0"/>
              </a:rPr>
              <a:t>Soumya Karuturi-AP22110010175</a:t>
            </a:r>
          </a:p>
          <a:p>
            <a:pPr marL="0" indent="0">
              <a:lnSpc>
                <a:spcPts val="2850"/>
              </a:lnSpc>
              <a:buNone/>
            </a:pPr>
            <a:r>
              <a:rPr lang="en-US" sz="1400" dirty="0">
                <a:solidFill>
                  <a:srgbClr val="5B5F71"/>
                </a:solidFill>
                <a:latin typeface="Instrument Sans Medium" pitchFamily="34" charset="0"/>
              </a:rPr>
              <a:t>Jyotika Tammineedi- AP22110010457</a:t>
            </a:r>
          </a:p>
          <a:p>
            <a:pPr marL="0" indent="0">
              <a:lnSpc>
                <a:spcPts val="2850"/>
              </a:lnSpc>
              <a:buNone/>
            </a:pPr>
            <a:r>
              <a:rPr lang="en-US" sz="1400" dirty="0">
                <a:solidFill>
                  <a:srgbClr val="5B5F71"/>
                </a:solidFill>
                <a:latin typeface="Instrument Sans Medium" pitchFamily="34" charset="0"/>
              </a:rPr>
              <a:t>Indra Narayana- AP22110010448</a:t>
            </a:r>
            <a:endParaRPr lang="en-US" sz="1400" dirty="0"/>
          </a:p>
        </p:txBody>
      </p:sp>
      <p:pic>
        <p:nvPicPr>
          <p:cNvPr id="8" name="Picture 7">
            <a:extLst>
              <a:ext uri="{FF2B5EF4-FFF2-40B4-BE49-F238E27FC236}">
                <a16:creationId xmlns:a16="http://schemas.microsoft.com/office/drawing/2014/main" id="{4FEF7AF4-8A32-DB2D-0265-33F337EB79D9}"/>
              </a:ext>
            </a:extLst>
          </p:cNvPr>
          <p:cNvPicPr>
            <a:picLocks noChangeAspect="1"/>
          </p:cNvPicPr>
          <p:nvPr/>
        </p:nvPicPr>
        <p:blipFill>
          <a:blip r:embed="rId4"/>
          <a:stretch>
            <a:fillRect/>
          </a:stretch>
        </p:blipFill>
        <p:spPr>
          <a:xfrm>
            <a:off x="11791554" y="7268468"/>
            <a:ext cx="2838846" cy="847843"/>
          </a:xfrm>
          <a:prstGeom prst="rect">
            <a:avLst/>
          </a:prstGeom>
        </p:spPr>
      </p:pic>
      <p:sp>
        <p:nvSpPr>
          <p:cNvPr id="10" name="TextBox 9">
            <a:extLst>
              <a:ext uri="{FF2B5EF4-FFF2-40B4-BE49-F238E27FC236}">
                <a16:creationId xmlns:a16="http://schemas.microsoft.com/office/drawing/2014/main" id="{5FEA2DF8-EF11-8831-DB20-143762DDC99C}"/>
              </a:ext>
            </a:extLst>
          </p:cNvPr>
          <p:cNvSpPr txBox="1"/>
          <p:nvPr/>
        </p:nvSpPr>
        <p:spPr>
          <a:xfrm>
            <a:off x="6120170" y="6888323"/>
            <a:ext cx="2863810" cy="804066"/>
          </a:xfrm>
          <a:prstGeom prst="rect">
            <a:avLst/>
          </a:prstGeom>
          <a:noFill/>
        </p:spPr>
        <p:txBody>
          <a:bodyPr wrap="square">
            <a:spAutoFit/>
          </a:bodyPr>
          <a:lstStyle/>
          <a:p>
            <a:pPr marL="0" indent="0">
              <a:lnSpc>
                <a:spcPts val="2850"/>
              </a:lnSpc>
              <a:buNone/>
            </a:pPr>
            <a:r>
              <a:rPr lang="en-US" sz="1750" dirty="0">
                <a:solidFill>
                  <a:schemeClr val="tx2"/>
                </a:solidFill>
                <a:latin typeface="Instrument Sans Medium" panose="020B0604020202020204" charset="0"/>
              </a:rPr>
              <a:t>Guided by:</a:t>
            </a:r>
          </a:p>
          <a:p>
            <a:pPr marL="0" indent="0">
              <a:lnSpc>
                <a:spcPts val="2850"/>
              </a:lnSpc>
              <a:buNone/>
            </a:pPr>
            <a:r>
              <a:rPr lang="en-US" sz="1750" dirty="0">
                <a:solidFill>
                  <a:schemeClr val="tx2"/>
                </a:solidFill>
                <a:latin typeface="Instrument Sans Medium" panose="020B0604020202020204" charset="0"/>
              </a:rPr>
              <a:t>Dr. Murali Krishna Enduri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80605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Results</a:t>
            </a:r>
            <a:endParaRPr lang="en-US" sz="4450" dirty="0"/>
          </a:p>
        </p:txBody>
      </p:sp>
      <p:sp>
        <p:nvSpPr>
          <p:cNvPr id="3" name="Shape 1"/>
          <p:cNvSpPr/>
          <p:nvPr/>
        </p:nvSpPr>
        <p:spPr>
          <a:xfrm>
            <a:off x="7299960" y="1968460"/>
            <a:ext cx="30480" cy="5454968"/>
          </a:xfrm>
          <a:prstGeom prst="roundRect">
            <a:avLst>
              <a:gd name="adj" fmla="val 312558"/>
            </a:avLst>
          </a:prstGeom>
          <a:solidFill>
            <a:srgbClr val="C8C9CF"/>
          </a:solidFill>
          <a:ln/>
        </p:spPr>
        <p:txBody>
          <a:bodyPr/>
          <a:lstStyle/>
          <a:p>
            <a:endParaRPr lang="en-IN"/>
          </a:p>
        </p:txBody>
      </p:sp>
      <p:sp>
        <p:nvSpPr>
          <p:cNvPr id="4" name="Shape 2"/>
          <p:cNvSpPr/>
          <p:nvPr/>
        </p:nvSpPr>
        <p:spPr>
          <a:xfrm>
            <a:off x="6296739" y="2463522"/>
            <a:ext cx="793790" cy="30480"/>
          </a:xfrm>
          <a:prstGeom prst="roundRect">
            <a:avLst>
              <a:gd name="adj" fmla="val 312558"/>
            </a:avLst>
          </a:prstGeom>
          <a:solidFill>
            <a:srgbClr val="C8C9CF"/>
          </a:solidFill>
          <a:ln/>
        </p:spPr>
        <p:txBody>
          <a:bodyPr/>
          <a:lstStyle/>
          <a:p>
            <a:endParaRPr lang="en-IN"/>
          </a:p>
        </p:txBody>
      </p:sp>
      <p:sp>
        <p:nvSpPr>
          <p:cNvPr id="5" name="Shape 3"/>
          <p:cNvSpPr/>
          <p:nvPr/>
        </p:nvSpPr>
        <p:spPr>
          <a:xfrm>
            <a:off x="7060049" y="2223611"/>
            <a:ext cx="510302" cy="510302"/>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6" name="Text 4"/>
          <p:cNvSpPr/>
          <p:nvPr/>
        </p:nvSpPr>
        <p:spPr>
          <a:xfrm>
            <a:off x="7249358" y="2308622"/>
            <a:ext cx="131683" cy="340281"/>
          </a:xfrm>
          <a:prstGeom prst="rect">
            <a:avLst/>
          </a:prstGeom>
          <a:noFill/>
          <a:ln/>
        </p:spPr>
        <p:txBody>
          <a:bodyPr wrap="none" lIns="0" tIns="0" rIns="0" bIns="0" rtlCol="0" anchor="t"/>
          <a:lstStyle/>
          <a:p>
            <a:pPr marL="0" indent="0" algn="ctr">
              <a:lnSpc>
                <a:spcPts val="2650"/>
              </a:lnSpc>
              <a:buNone/>
            </a:pPr>
            <a:r>
              <a:rPr lang="en-US" sz="2650" dirty="0">
                <a:solidFill>
                  <a:srgbClr val="5B5F71"/>
                </a:solidFill>
                <a:latin typeface="Instrument Sans Semi Bold" pitchFamily="34" charset="0"/>
                <a:ea typeface="Instrument Sans Semi Bold" pitchFamily="34" charset="-122"/>
                <a:cs typeface="Instrument Sans Semi Bold" pitchFamily="34" charset="-120"/>
              </a:rPr>
              <a:t>1</a:t>
            </a:r>
            <a:endParaRPr lang="en-US" sz="2650" dirty="0"/>
          </a:p>
        </p:txBody>
      </p:sp>
      <p:sp>
        <p:nvSpPr>
          <p:cNvPr id="7" name="Text 5"/>
          <p:cNvSpPr/>
          <p:nvPr/>
        </p:nvSpPr>
        <p:spPr>
          <a:xfrm>
            <a:off x="1908810" y="2195274"/>
            <a:ext cx="4158853" cy="425291"/>
          </a:xfrm>
          <a:prstGeom prst="rect">
            <a:avLst/>
          </a:prstGeom>
          <a:noFill/>
          <a:ln/>
        </p:spPr>
        <p:txBody>
          <a:bodyPr wrap="none" lIns="0" tIns="0" rIns="0" bIns="0" rtlCol="0" anchor="t"/>
          <a:lstStyle/>
          <a:p>
            <a:pPr marL="0" indent="0" algn="r">
              <a:lnSpc>
                <a:spcPts val="3300"/>
              </a:lnSpc>
              <a:buNone/>
            </a:pPr>
            <a:r>
              <a:rPr lang="en-US" sz="2650" dirty="0">
                <a:solidFill>
                  <a:srgbClr val="5B5F71"/>
                </a:solidFill>
                <a:latin typeface="Instrument Sans Semi Bold" pitchFamily="34" charset="0"/>
                <a:ea typeface="Instrument Sans Semi Bold" pitchFamily="34" charset="-122"/>
                <a:cs typeface="Instrument Sans Semi Bold" pitchFamily="34" charset="-120"/>
              </a:rPr>
              <a:t>Accuracy Metrics - 97.59%</a:t>
            </a:r>
            <a:endParaRPr lang="en-US" sz="2650" dirty="0"/>
          </a:p>
        </p:txBody>
      </p:sp>
      <p:sp>
        <p:nvSpPr>
          <p:cNvPr id="8" name="Text 6"/>
          <p:cNvSpPr/>
          <p:nvPr/>
        </p:nvSpPr>
        <p:spPr>
          <a:xfrm>
            <a:off x="793790" y="2756654"/>
            <a:ext cx="5273873" cy="1088708"/>
          </a:xfrm>
          <a:prstGeom prst="rect">
            <a:avLst/>
          </a:prstGeom>
          <a:noFill/>
          <a:ln/>
        </p:spPr>
        <p:txBody>
          <a:bodyPr wrap="square" lIns="0" tIns="0" rIns="0" bIns="0" rtlCol="0" anchor="t"/>
          <a:lstStyle/>
          <a:p>
            <a:pPr marL="0" indent="0" algn="r">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Achieved an overall accuracy of 97.59% in classifying seven distinct emotions using the TESS dataset.</a:t>
            </a:r>
            <a:endParaRPr lang="en-US" sz="1750" dirty="0"/>
          </a:p>
        </p:txBody>
      </p:sp>
      <p:sp>
        <p:nvSpPr>
          <p:cNvPr id="9" name="Shape 7"/>
          <p:cNvSpPr/>
          <p:nvPr/>
        </p:nvSpPr>
        <p:spPr>
          <a:xfrm>
            <a:off x="7539871" y="3597593"/>
            <a:ext cx="793790" cy="30480"/>
          </a:xfrm>
          <a:prstGeom prst="roundRect">
            <a:avLst>
              <a:gd name="adj" fmla="val 312558"/>
            </a:avLst>
          </a:prstGeom>
          <a:solidFill>
            <a:srgbClr val="C8C9CF"/>
          </a:solidFill>
          <a:ln/>
        </p:spPr>
        <p:txBody>
          <a:bodyPr/>
          <a:lstStyle/>
          <a:p>
            <a:endParaRPr lang="en-IN"/>
          </a:p>
        </p:txBody>
      </p:sp>
      <p:sp>
        <p:nvSpPr>
          <p:cNvPr id="10" name="Shape 8"/>
          <p:cNvSpPr/>
          <p:nvPr/>
        </p:nvSpPr>
        <p:spPr>
          <a:xfrm>
            <a:off x="7060049" y="3357682"/>
            <a:ext cx="510302" cy="510302"/>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11" name="Text 9"/>
          <p:cNvSpPr/>
          <p:nvPr/>
        </p:nvSpPr>
        <p:spPr>
          <a:xfrm>
            <a:off x="7220426" y="3442692"/>
            <a:ext cx="189548" cy="340281"/>
          </a:xfrm>
          <a:prstGeom prst="rect">
            <a:avLst/>
          </a:prstGeom>
          <a:noFill/>
          <a:ln/>
        </p:spPr>
        <p:txBody>
          <a:bodyPr wrap="none" lIns="0" tIns="0" rIns="0" bIns="0" rtlCol="0" anchor="t"/>
          <a:lstStyle/>
          <a:p>
            <a:pPr marL="0" indent="0" algn="ctr">
              <a:lnSpc>
                <a:spcPts val="2650"/>
              </a:lnSpc>
              <a:buNone/>
            </a:pPr>
            <a:r>
              <a:rPr lang="en-US" sz="2650" dirty="0">
                <a:solidFill>
                  <a:srgbClr val="5B5F71"/>
                </a:solidFill>
                <a:latin typeface="Instrument Sans Semi Bold" pitchFamily="34" charset="0"/>
                <a:ea typeface="Instrument Sans Semi Bold" pitchFamily="34" charset="-122"/>
                <a:cs typeface="Instrument Sans Semi Bold" pitchFamily="34" charset="-120"/>
              </a:rPr>
              <a:t>2</a:t>
            </a:r>
            <a:endParaRPr lang="en-US" sz="2650" dirty="0"/>
          </a:p>
        </p:txBody>
      </p:sp>
      <p:sp>
        <p:nvSpPr>
          <p:cNvPr id="12" name="Text 10"/>
          <p:cNvSpPr/>
          <p:nvPr/>
        </p:nvSpPr>
        <p:spPr>
          <a:xfrm>
            <a:off x="8562737" y="3329345"/>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5B5F71"/>
                </a:solidFill>
                <a:latin typeface="Instrument Sans Semi Bold" pitchFamily="34" charset="0"/>
                <a:ea typeface="Instrument Sans Semi Bold" pitchFamily="34" charset="-122"/>
                <a:cs typeface="Instrument Sans Semi Bold" pitchFamily="34" charset="-120"/>
              </a:rPr>
              <a:t>Confusion Matrix</a:t>
            </a:r>
            <a:endParaRPr lang="en-US" sz="2650" dirty="0"/>
          </a:p>
        </p:txBody>
      </p:sp>
      <p:sp>
        <p:nvSpPr>
          <p:cNvPr id="13" name="Text 11"/>
          <p:cNvSpPr/>
          <p:nvPr/>
        </p:nvSpPr>
        <p:spPr>
          <a:xfrm>
            <a:off x="8562737" y="3890724"/>
            <a:ext cx="5273873"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Provided detailed insights into the model's performance in classifying emotions.</a:t>
            </a:r>
            <a:endParaRPr lang="en-US" sz="1750" dirty="0"/>
          </a:p>
        </p:txBody>
      </p:sp>
      <p:sp>
        <p:nvSpPr>
          <p:cNvPr id="14" name="Shape 12"/>
          <p:cNvSpPr/>
          <p:nvPr/>
        </p:nvSpPr>
        <p:spPr>
          <a:xfrm>
            <a:off x="6296739" y="4794052"/>
            <a:ext cx="793790" cy="30480"/>
          </a:xfrm>
          <a:prstGeom prst="roundRect">
            <a:avLst>
              <a:gd name="adj" fmla="val 312558"/>
            </a:avLst>
          </a:prstGeom>
          <a:solidFill>
            <a:srgbClr val="C8C9CF"/>
          </a:solidFill>
          <a:ln/>
        </p:spPr>
        <p:txBody>
          <a:bodyPr/>
          <a:lstStyle/>
          <a:p>
            <a:endParaRPr lang="en-IN"/>
          </a:p>
        </p:txBody>
      </p:sp>
      <p:sp>
        <p:nvSpPr>
          <p:cNvPr id="15" name="Shape 13"/>
          <p:cNvSpPr/>
          <p:nvPr/>
        </p:nvSpPr>
        <p:spPr>
          <a:xfrm>
            <a:off x="7060049" y="4554141"/>
            <a:ext cx="510302" cy="510302"/>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16" name="Text 14"/>
          <p:cNvSpPr/>
          <p:nvPr/>
        </p:nvSpPr>
        <p:spPr>
          <a:xfrm>
            <a:off x="7216616" y="4639151"/>
            <a:ext cx="197048" cy="340281"/>
          </a:xfrm>
          <a:prstGeom prst="rect">
            <a:avLst/>
          </a:prstGeom>
          <a:noFill/>
          <a:ln/>
        </p:spPr>
        <p:txBody>
          <a:bodyPr wrap="none" lIns="0" tIns="0" rIns="0" bIns="0" rtlCol="0" anchor="t"/>
          <a:lstStyle/>
          <a:p>
            <a:pPr marL="0" indent="0" algn="ctr">
              <a:lnSpc>
                <a:spcPts val="2650"/>
              </a:lnSpc>
              <a:buNone/>
            </a:pPr>
            <a:r>
              <a:rPr lang="en-US" sz="2650" dirty="0">
                <a:solidFill>
                  <a:srgbClr val="5B5F71"/>
                </a:solidFill>
                <a:latin typeface="Instrument Sans Semi Bold" pitchFamily="34" charset="0"/>
                <a:ea typeface="Instrument Sans Semi Bold" pitchFamily="34" charset="-122"/>
                <a:cs typeface="Instrument Sans Semi Bold" pitchFamily="34" charset="-120"/>
              </a:rPr>
              <a:t>3</a:t>
            </a:r>
            <a:endParaRPr lang="en-US" sz="2650" dirty="0"/>
          </a:p>
        </p:txBody>
      </p:sp>
      <p:sp>
        <p:nvSpPr>
          <p:cNvPr id="17" name="Text 15"/>
          <p:cNvSpPr/>
          <p:nvPr/>
        </p:nvSpPr>
        <p:spPr>
          <a:xfrm>
            <a:off x="2353032" y="4525804"/>
            <a:ext cx="3714631" cy="425291"/>
          </a:xfrm>
          <a:prstGeom prst="rect">
            <a:avLst/>
          </a:prstGeom>
          <a:noFill/>
          <a:ln/>
        </p:spPr>
        <p:txBody>
          <a:bodyPr wrap="none" lIns="0" tIns="0" rIns="0" bIns="0" rtlCol="0" anchor="t"/>
          <a:lstStyle/>
          <a:p>
            <a:pPr marL="0" indent="0" algn="r">
              <a:lnSpc>
                <a:spcPts val="3300"/>
              </a:lnSpc>
              <a:buNone/>
            </a:pPr>
            <a:r>
              <a:rPr lang="en-US" sz="2650" dirty="0">
                <a:solidFill>
                  <a:srgbClr val="5B5F71"/>
                </a:solidFill>
                <a:latin typeface="Instrument Sans Semi Bold" pitchFamily="34" charset="0"/>
                <a:ea typeface="Instrument Sans Semi Bold" pitchFamily="34" charset="-122"/>
                <a:cs typeface="Instrument Sans Semi Bold" pitchFamily="34" charset="-120"/>
              </a:rPr>
              <a:t>Performance Measures</a:t>
            </a:r>
            <a:endParaRPr lang="en-US" sz="2650" dirty="0"/>
          </a:p>
        </p:txBody>
      </p:sp>
      <p:sp>
        <p:nvSpPr>
          <p:cNvPr id="18" name="Text 16"/>
          <p:cNvSpPr/>
          <p:nvPr/>
        </p:nvSpPr>
        <p:spPr>
          <a:xfrm>
            <a:off x="793790" y="5087183"/>
            <a:ext cx="5273873" cy="725805"/>
          </a:xfrm>
          <a:prstGeom prst="rect">
            <a:avLst/>
          </a:prstGeom>
          <a:noFill/>
          <a:ln/>
        </p:spPr>
        <p:txBody>
          <a:bodyPr wrap="square" lIns="0" tIns="0" rIns="0" bIns="0" rtlCol="0" anchor="t"/>
          <a:lstStyle/>
          <a:p>
            <a:pPr marL="0" indent="0" algn="r">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Evaluated the model's precision, recall, F1 score, and other key performance indicators.</a:t>
            </a:r>
            <a:endParaRPr lang="en-US" sz="1750" dirty="0"/>
          </a:p>
        </p:txBody>
      </p:sp>
      <p:sp>
        <p:nvSpPr>
          <p:cNvPr id="19" name="Shape 17"/>
          <p:cNvSpPr/>
          <p:nvPr/>
        </p:nvSpPr>
        <p:spPr>
          <a:xfrm>
            <a:off x="7539871" y="5814774"/>
            <a:ext cx="793790" cy="30480"/>
          </a:xfrm>
          <a:prstGeom prst="roundRect">
            <a:avLst>
              <a:gd name="adj" fmla="val 312558"/>
            </a:avLst>
          </a:prstGeom>
          <a:solidFill>
            <a:srgbClr val="C8C9CF"/>
          </a:solidFill>
          <a:ln/>
        </p:spPr>
        <p:txBody>
          <a:bodyPr/>
          <a:lstStyle/>
          <a:p>
            <a:endParaRPr lang="en-IN"/>
          </a:p>
        </p:txBody>
      </p:sp>
      <p:sp>
        <p:nvSpPr>
          <p:cNvPr id="20" name="Shape 18"/>
          <p:cNvSpPr/>
          <p:nvPr/>
        </p:nvSpPr>
        <p:spPr>
          <a:xfrm>
            <a:off x="7060049" y="5574863"/>
            <a:ext cx="510302" cy="510302"/>
          </a:xfrm>
          <a:prstGeom prst="roundRect">
            <a:avLst>
              <a:gd name="adj" fmla="val 18669"/>
            </a:avLst>
          </a:prstGeom>
          <a:solidFill>
            <a:srgbClr val="E2E3E9"/>
          </a:solidFill>
          <a:ln w="7620">
            <a:solidFill>
              <a:srgbClr val="C8C9CF"/>
            </a:solidFill>
            <a:prstDash val="solid"/>
          </a:ln>
        </p:spPr>
        <p:txBody>
          <a:bodyPr/>
          <a:lstStyle/>
          <a:p>
            <a:endParaRPr lang="en-IN"/>
          </a:p>
        </p:txBody>
      </p:sp>
      <p:sp>
        <p:nvSpPr>
          <p:cNvPr id="21" name="Text 19"/>
          <p:cNvSpPr/>
          <p:nvPr/>
        </p:nvSpPr>
        <p:spPr>
          <a:xfrm>
            <a:off x="7210544" y="5659874"/>
            <a:ext cx="209312" cy="340281"/>
          </a:xfrm>
          <a:prstGeom prst="rect">
            <a:avLst/>
          </a:prstGeom>
          <a:noFill/>
          <a:ln/>
        </p:spPr>
        <p:txBody>
          <a:bodyPr wrap="none" lIns="0" tIns="0" rIns="0" bIns="0" rtlCol="0" anchor="t"/>
          <a:lstStyle/>
          <a:p>
            <a:pPr marL="0" indent="0" algn="ctr">
              <a:lnSpc>
                <a:spcPts val="2650"/>
              </a:lnSpc>
              <a:buNone/>
            </a:pPr>
            <a:r>
              <a:rPr lang="en-US" sz="2650" dirty="0">
                <a:solidFill>
                  <a:srgbClr val="5B5F71"/>
                </a:solidFill>
                <a:latin typeface="Instrument Sans Semi Bold" pitchFamily="34" charset="0"/>
                <a:ea typeface="Instrument Sans Semi Bold" pitchFamily="34" charset="-122"/>
                <a:cs typeface="Instrument Sans Semi Bold" pitchFamily="34" charset="-120"/>
              </a:rPr>
              <a:t>4</a:t>
            </a:r>
            <a:endParaRPr lang="en-US" sz="2650" dirty="0"/>
          </a:p>
        </p:txBody>
      </p:sp>
      <p:sp>
        <p:nvSpPr>
          <p:cNvPr id="22" name="Text 20"/>
          <p:cNvSpPr/>
          <p:nvPr/>
        </p:nvSpPr>
        <p:spPr>
          <a:xfrm>
            <a:off x="8562737" y="5546527"/>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5B5F71"/>
                </a:solidFill>
                <a:latin typeface="Instrument Sans Semi Bold" pitchFamily="34" charset="0"/>
                <a:ea typeface="Instrument Sans Semi Bold" pitchFamily="34" charset="-122"/>
                <a:cs typeface="Instrument Sans Semi Bold" pitchFamily="34" charset="-120"/>
              </a:rPr>
              <a:t>Successes</a:t>
            </a:r>
            <a:endParaRPr lang="en-US" sz="2650" dirty="0"/>
          </a:p>
        </p:txBody>
      </p:sp>
      <p:sp>
        <p:nvSpPr>
          <p:cNvPr id="23" name="Text 21"/>
          <p:cNvSpPr/>
          <p:nvPr/>
        </p:nvSpPr>
        <p:spPr>
          <a:xfrm>
            <a:off x="8562737" y="6107906"/>
            <a:ext cx="5273873" cy="1088708"/>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Demonstrated the model's high accuracy in emotion classification, showcasing its effectiveness.</a:t>
            </a:r>
            <a:endParaRPr lang="en-US" sz="1750" dirty="0"/>
          </a:p>
        </p:txBody>
      </p:sp>
      <p:pic>
        <p:nvPicPr>
          <p:cNvPr id="25" name="Picture 24">
            <a:extLst>
              <a:ext uri="{FF2B5EF4-FFF2-40B4-BE49-F238E27FC236}">
                <a16:creationId xmlns:a16="http://schemas.microsoft.com/office/drawing/2014/main" id="{298E66BC-8042-3B9E-D014-D285C8400C49}"/>
              </a:ext>
            </a:extLst>
          </p:cNvPr>
          <p:cNvPicPr>
            <a:picLocks noChangeAspect="1"/>
          </p:cNvPicPr>
          <p:nvPr/>
        </p:nvPicPr>
        <p:blipFill>
          <a:blip r:embed="rId3"/>
          <a:stretch>
            <a:fillRect/>
          </a:stretch>
        </p:blipFill>
        <p:spPr>
          <a:xfrm>
            <a:off x="11781910" y="7332702"/>
            <a:ext cx="2838846" cy="8478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A0140-EACC-FA93-3AD7-EFC94489BC1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4A13D56-D1D6-794D-A6ED-8A2A18C5DA69}"/>
              </a:ext>
            </a:extLst>
          </p:cNvPr>
          <p:cNvSpPr/>
          <p:nvPr/>
        </p:nvSpPr>
        <p:spPr>
          <a:xfrm>
            <a:off x="793790" y="806053"/>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rPr>
              <a:t>Conclusion</a:t>
            </a:r>
          </a:p>
          <a:p>
            <a:pPr marL="0" indent="0">
              <a:lnSpc>
                <a:spcPts val="5550"/>
              </a:lnSpc>
              <a:buNone/>
            </a:pPr>
            <a:endParaRPr lang="en-US" sz="4450" dirty="0">
              <a:solidFill>
                <a:srgbClr val="505468"/>
              </a:solidFill>
              <a:latin typeface="Instrument Sans Semi Bold" pitchFamily="34" charset="0"/>
            </a:endParaRPr>
          </a:p>
          <a:p>
            <a:pPr marL="0" indent="0">
              <a:lnSpc>
                <a:spcPts val="5550"/>
              </a:lnSpc>
              <a:buNone/>
            </a:pPr>
            <a:endParaRPr lang="en-US" sz="4450" dirty="0"/>
          </a:p>
        </p:txBody>
      </p:sp>
      <p:sp>
        <p:nvSpPr>
          <p:cNvPr id="7" name="Text 5">
            <a:extLst>
              <a:ext uri="{FF2B5EF4-FFF2-40B4-BE49-F238E27FC236}">
                <a16:creationId xmlns:a16="http://schemas.microsoft.com/office/drawing/2014/main" id="{1F603A97-8974-3473-4F18-779654A100D1}"/>
              </a:ext>
            </a:extLst>
          </p:cNvPr>
          <p:cNvSpPr/>
          <p:nvPr/>
        </p:nvSpPr>
        <p:spPr>
          <a:xfrm>
            <a:off x="891540" y="2195274"/>
            <a:ext cx="13247370" cy="5428536"/>
          </a:xfrm>
          <a:prstGeom prst="rect">
            <a:avLst/>
          </a:prstGeom>
          <a:noFill/>
          <a:ln/>
        </p:spPr>
        <p:txBody>
          <a:bodyPr wrap="none" lIns="0" tIns="0" rIns="0" bIns="0" rtlCol="0" anchor="t"/>
          <a:lstStyle/>
          <a:p>
            <a:pPr marL="0" indent="0" algn="r">
              <a:lnSpc>
                <a:spcPts val="3300"/>
              </a:lnSpc>
              <a:buNone/>
            </a:pPr>
            <a:endParaRPr lang="en-US" sz="2650" dirty="0"/>
          </a:p>
        </p:txBody>
      </p:sp>
      <p:sp>
        <p:nvSpPr>
          <p:cNvPr id="8" name="Text 6">
            <a:extLst>
              <a:ext uri="{FF2B5EF4-FFF2-40B4-BE49-F238E27FC236}">
                <a16:creationId xmlns:a16="http://schemas.microsoft.com/office/drawing/2014/main" id="{84CD33CC-EA16-ACBA-8F82-8BEFB4CD376B}"/>
              </a:ext>
            </a:extLst>
          </p:cNvPr>
          <p:cNvSpPr/>
          <p:nvPr/>
        </p:nvSpPr>
        <p:spPr>
          <a:xfrm>
            <a:off x="891540" y="2034540"/>
            <a:ext cx="13247370" cy="5298162"/>
          </a:xfrm>
          <a:prstGeom prst="rect">
            <a:avLst/>
          </a:prstGeom>
          <a:noFill/>
          <a:ln/>
        </p:spPr>
        <p:txBody>
          <a:bodyPr wrap="square" lIns="0" tIns="0" rIns="0" bIns="0" rtlCol="0" anchor="t"/>
          <a:lstStyle/>
          <a:p>
            <a:pPr marL="342900" indent="-342900" algn="l">
              <a:lnSpc>
                <a:spcPts val="2850"/>
              </a:lnSpc>
              <a:buFont typeface="Arial" panose="020B0604020202020204" pitchFamily="34" charset="0"/>
              <a:buChar char="•"/>
            </a:pPr>
            <a:r>
              <a:rPr lang="en-US" sz="2000" dirty="0">
                <a:solidFill>
                  <a:schemeClr val="tx2"/>
                </a:solidFill>
                <a:latin typeface="Instrument Sans Medium" panose="020B0604020202020204" charset="0"/>
              </a:rPr>
              <a:t>The Speech Emotion Recognition (SER) system leverages LSTM networks to analyze audio signals and classify emotions such as happiness, sadness, and anger. By utilizing MFCC for feature extraction and employing data augmentation techniques, the system achieved a notable test accuracy of 97.59%, demonstrating its effectiveness in capturing temporal patterns within audio data. </a:t>
            </a:r>
          </a:p>
          <a:p>
            <a:pPr marL="342900" indent="-342900" algn="l">
              <a:lnSpc>
                <a:spcPts val="2850"/>
              </a:lnSpc>
              <a:buFont typeface="Arial" panose="020B0604020202020204" pitchFamily="34" charset="0"/>
              <a:buChar char="•"/>
            </a:pPr>
            <a:r>
              <a:rPr lang="en-US" sz="2000" dirty="0">
                <a:solidFill>
                  <a:schemeClr val="tx2"/>
                </a:solidFill>
                <a:latin typeface="Instrument Sans Medium" panose="020B0604020202020204" charset="0"/>
              </a:rPr>
              <a:t>This advancement holds significant potential for applications in mental health monitoring, virtual assistants, and multimedia analysis, enhancing human-computer interaction. </a:t>
            </a:r>
          </a:p>
          <a:p>
            <a:pPr marL="342900" indent="-342900" algn="l">
              <a:lnSpc>
                <a:spcPts val="2850"/>
              </a:lnSpc>
              <a:buFont typeface="Arial" panose="020B0604020202020204" pitchFamily="34" charset="0"/>
              <a:buChar char="•"/>
            </a:pPr>
            <a:r>
              <a:rPr lang="en-US" sz="2000" dirty="0">
                <a:solidFill>
                  <a:schemeClr val="tx2"/>
                </a:solidFill>
                <a:latin typeface="Instrument Sans Medium" panose="020B0604020202020204" charset="0"/>
              </a:rPr>
              <a:t>Future enhancements could include using larger and more diverse datasets, integrating advanced architectures like CNN-LSTM, and expanding the range of detectable emotions to cover more nuanced affective states.</a:t>
            </a:r>
          </a:p>
          <a:p>
            <a:pPr marL="342900" indent="-342900" algn="l">
              <a:lnSpc>
                <a:spcPts val="2850"/>
              </a:lnSpc>
              <a:buFont typeface="Arial" panose="020B0604020202020204" pitchFamily="34" charset="0"/>
              <a:buChar char="•"/>
            </a:pPr>
            <a:r>
              <a:rPr lang="en-US" sz="2000" dirty="0">
                <a:solidFill>
                  <a:schemeClr val="tx2"/>
                </a:solidFill>
                <a:latin typeface="Instrument Sans Medium" panose="020B0604020202020204" charset="0"/>
              </a:rPr>
              <a:t>It broadens the scope by</a:t>
            </a:r>
            <a:r>
              <a:rPr lang="en-US" sz="2000" b="1" dirty="0">
                <a:solidFill>
                  <a:schemeClr val="tx2"/>
                </a:solidFill>
                <a:latin typeface="Instrument Sans Medium" panose="020B0604020202020204" charset="0"/>
              </a:rPr>
              <a:t> e</a:t>
            </a:r>
            <a:r>
              <a:rPr lang="en-US" sz="2000" dirty="0">
                <a:solidFill>
                  <a:schemeClr val="tx2"/>
                </a:solidFill>
                <a:latin typeface="Instrument Sans Medium" panose="020B0604020202020204" charset="0"/>
              </a:rPr>
              <a:t>xpanding detectable emotions, integrating multimodal inputs (e.g., facial expressions), enabling real-time processing, and ensuring cross-cultural applicability are key areas for future research.</a:t>
            </a:r>
            <a:endParaRPr lang="en-US" sz="2000" dirty="0">
              <a:solidFill>
                <a:schemeClr val="tx2"/>
              </a:solidFill>
              <a:latin typeface="Instrument Sans Medium" panose="020B0604020202020204" charset="0"/>
              <a:ea typeface="Instrument Sans Medium" pitchFamily="34" charset="-122"/>
              <a:cs typeface="Instrument Sans Medium" pitchFamily="34" charset="-120"/>
            </a:endParaRPr>
          </a:p>
          <a:p>
            <a:pPr marL="0" indent="0" algn="l">
              <a:lnSpc>
                <a:spcPts val="2850"/>
              </a:lnSpc>
              <a:buNone/>
            </a:pPr>
            <a:endParaRPr lang="en-US" sz="2000" dirty="0">
              <a:solidFill>
                <a:schemeClr val="tx2"/>
              </a:solidFill>
              <a:latin typeface="Instrument Sans Medium" panose="020B0604020202020204" charset="0"/>
            </a:endParaRPr>
          </a:p>
          <a:p>
            <a:pPr marL="0" indent="0" algn="l">
              <a:lnSpc>
                <a:spcPts val="2850"/>
              </a:lnSpc>
              <a:buNone/>
            </a:pPr>
            <a:endParaRPr lang="en-US" sz="2000" dirty="0">
              <a:solidFill>
                <a:schemeClr val="tx2"/>
              </a:solidFill>
              <a:latin typeface="Instrument Sans Medium" panose="020B0604020202020204" charset="0"/>
            </a:endParaRPr>
          </a:p>
        </p:txBody>
      </p:sp>
      <p:pic>
        <p:nvPicPr>
          <p:cNvPr id="25" name="Picture 24">
            <a:extLst>
              <a:ext uri="{FF2B5EF4-FFF2-40B4-BE49-F238E27FC236}">
                <a16:creationId xmlns:a16="http://schemas.microsoft.com/office/drawing/2014/main" id="{6C9364D4-2F5E-1FAD-922A-5EF3BF8C0633}"/>
              </a:ext>
            </a:extLst>
          </p:cNvPr>
          <p:cNvPicPr>
            <a:picLocks noChangeAspect="1"/>
          </p:cNvPicPr>
          <p:nvPr/>
        </p:nvPicPr>
        <p:blipFill>
          <a:blip r:embed="rId3"/>
          <a:stretch>
            <a:fillRect/>
          </a:stretch>
        </p:blipFill>
        <p:spPr>
          <a:xfrm>
            <a:off x="11781910" y="7332702"/>
            <a:ext cx="2838846" cy="847843"/>
          </a:xfrm>
          <a:prstGeom prst="rect">
            <a:avLst/>
          </a:prstGeom>
        </p:spPr>
      </p:pic>
    </p:spTree>
    <p:extLst>
      <p:ext uri="{BB962C8B-B14F-4D97-AF65-F5344CB8AC3E}">
        <p14:creationId xmlns:p14="http://schemas.microsoft.com/office/powerpoint/2010/main" val="294136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479905" y="3352086"/>
            <a:ext cx="5670590" cy="708779"/>
          </a:xfrm>
          <a:prstGeom prst="rect">
            <a:avLst/>
          </a:prstGeom>
          <a:noFill/>
          <a:ln/>
        </p:spPr>
        <p:txBody>
          <a:bodyPr wrap="none" lIns="0" tIns="0" rIns="0" bIns="0" rtlCol="0" anchor="t"/>
          <a:lstStyle/>
          <a:p>
            <a:pPr marL="0" indent="0" algn="ctr">
              <a:lnSpc>
                <a:spcPts val="5550"/>
              </a:lnSpc>
              <a:buNone/>
            </a:pPr>
            <a:r>
              <a:rPr lang="en-US" sz="8000" dirty="0">
                <a:solidFill>
                  <a:srgbClr val="505468"/>
                </a:solidFill>
                <a:latin typeface="Instrument Sans Semi Bold" pitchFamily="34" charset="0"/>
                <a:ea typeface="Instrument Sans Semi Bold" pitchFamily="34" charset="-122"/>
                <a:cs typeface="Instrument Sans Semi Bold" pitchFamily="34" charset="-120"/>
              </a:rPr>
              <a:t>Thank You</a:t>
            </a:r>
            <a:endParaRPr lang="en-US" sz="8000" dirty="0"/>
          </a:p>
        </p:txBody>
      </p:sp>
      <p:sp>
        <p:nvSpPr>
          <p:cNvPr id="3" name="Text 1"/>
          <p:cNvSpPr/>
          <p:nvPr/>
        </p:nvSpPr>
        <p:spPr>
          <a:xfrm>
            <a:off x="908090" y="4114800"/>
            <a:ext cx="13042821" cy="362903"/>
          </a:xfrm>
          <a:prstGeom prst="rect">
            <a:avLst/>
          </a:prstGeom>
          <a:noFill/>
          <a:ln/>
        </p:spPr>
        <p:txBody>
          <a:bodyPr wrap="none" lIns="0" tIns="0" rIns="0" bIns="0" rtlCol="0" anchor="t"/>
          <a:lstStyle/>
          <a:p>
            <a:pPr marL="0" indent="0" algn="ctr">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We appreciate your time.</a:t>
            </a:r>
            <a:endParaRPr lang="en-US" sz="1750" dirty="0"/>
          </a:p>
        </p:txBody>
      </p:sp>
      <p:pic>
        <p:nvPicPr>
          <p:cNvPr id="5" name="Picture 4">
            <a:extLst>
              <a:ext uri="{FF2B5EF4-FFF2-40B4-BE49-F238E27FC236}">
                <a16:creationId xmlns:a16="http://schemas.microsoft.com/office/drawing/2014/main" id="{D67194EA-AFA0-DEBF-FF75-EC9711C642ED}"/>
              </a:ext>
            </a:extLst>
          </p:cNvPr>
          <p:cNvPicPr>
            <a:picLocks noChangeAspect="1"/>
          </p:cNvPicPr>
          <p:nvPr/>
        </p:nvPicPr>
        <p:blipFill>
          <a:blip r:embed="rId3"/>
          <a:stretch>
            <a:fillRect/>
          </a:stretch>
        </p:blipFill>
        <p:spPr>
          <a:xfrm>
            <a:off x="11791554" y="7381757"/>
            <a:ext cx="2838846" cy="8478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10289"/>
            <a:ext cx="9345454"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Problem Statement and Objectives</a:t>
            </a:r>
            <a:endParaRPr lang="en-US" sz="4450" dirty="0"/>
          </a:p>
        </p:txBody>
      </p:sp>
      <p:sp>
        <p:nvSpPr>
          <p:cNvPr id="3" name="Shape 1"/>
          <p:cNvSpPr/>
          <p:nvPr/>
        </p:nvSpPr>
        <p:spPr>
          <a:xfrm>
            <a:off x="793790" y="3614380"/>
            <a:ext cx="396835" cy="396835"/>
          </a:xfrm>
          <a:prstGeom prst="roundRect">
            <a:avLst>
              <a:gd name="adj" fmla="val 24007"/>
            </a:avLst>
          </a:prstGeom>
          <a:solidFill>
            <a:srgbClr val="E2E3E9"/>
          </a:solidFill>
          <a:ln w="7620">
            <a:solidFill>
              <a:srgbClr val="C8C9CF"/>
            </a:solidFill>
            <a:prstDash val="solid"/>
          </a:ln>
        </p:spPr>
        <p:txBody>
          <a:bodyPr/>
          <a:lstStyle/>
          <a:p>
            <a:endParaRPr lang="en-IN"/>
          </a:p>
        </p:txBody>
      </p:sp>
      <p:sp>
        <p:nvSpPr>
          <p:cNvPr id="4" name="Text 2"/>
          <p:cNvSpPr/>
          <p:nvPr/>
        </p:nvSpPr>
        <p:spPr>
          <a:xfrm>
            <a:off x="1417439" y="361438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Problem</a:t>
            </a:r>
            <a:endParaRPr lang="en-US" sz="2200" dirty="0"/>
          </a:p>
        </p:txBody>
      </p:sp>
      <p:sp>
        <p:nvSpPr>
          <p:cNvPr id="5" name="Text 3"/>
          <p:cNvSpPr/>
          <p:nvPr/>
        </p:nvSpPr>
        <p:spPr>
          <a:xfrm>
            <a:off x="1417439" y="4104799"/>
            <a:ext cx="5784413" cy="1814513"/>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SER seeks to accurately interpret emotional nuances in speech but faces challenges from accents, background noise, and speaking styles. These issues hinder emotion detection and limit applications like mental health diagnosis.</a:t>
            </a:r>
            <a:endParaRPr lang="en-US" sz="1750" dirty="0"/>
          </a:p>
        </p:txBody>
      </p:sp>
      <p:sp>
        <p:nvSpPr>
          <p:cNvPr id="6" name="Shape 4"/>
          <p:cNvSpPr/>
          <p:nvPr/>
        </p:nvSpPr>
        <p:spPr>
          <a:xfrm>
            <a:off x="7428667" y="3614380"/>
            <a:ext cx="396835" cy="396835"/>
          </a:xfrm>
          <a:prstGeom prst="roundRect">
            <a:avLst>
              <a:gd name="adj" fmla="val 24007"/>
            </a:avLst>
          </a:prstGeom>
          <a:solidFill>
            <a:srgbClr val="E2E3E9"/>
          </a:solidFill>
          <a:ln w="7620">
            <a:solidFill>
              <a:srgbClr val="C8C9CF"/>
            </a:solidFill>
            <a:prstDash val="solid"/>
          </a:ln>
        </p:spPr>
        <p:txBody>
          <a:bodyPr/>
          <a:lstStyle/>
          <a:p>
            <a:endParaRPr lang="en-IN"/>
          </a:p>
        </p:txBody>
      </p:sp>
      <p:sp>
        <p:nvSpPr>
          <p:cNvPr id="7" name="Text 5"/>
          <p:cNvSpPr/>
          <p:nvPr/>
        </p:nvSpPr>
        <p:spPr>
          <a:xfrm>
            <a:off x="8052316" y="361438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Objectives</a:t>
            </a:r>
            <a:endParaRPr lang="en-US" sz="2200" dirty="0"/>
          </a:p>
        </p:txBody>
      </p:sp>
      <p:sp>
        <p:nvSpPr>
          <p:cNvPr id="8" name="Text 6"/>
          <p:cNvSpPr/>
          <p:nvPr/>
        </p:nvSpPr>
        <p:spPr>
          <a:xfrm>
            <a:off x="8052316" y="4104799"/>
            <a:ext cx="5784413" cy="1814513"/>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The main goal is to create accurate and robust SER systems that work reliably in real-world conditions, handling diverse emotions, accents, speaking styles, and noise. Efficiency and real-time performance are key priorities. </a:t>
            </a:r>
            <a:endParaRPr lang="en-US" sz="1750" dirty="0"/>
          </a:p>
        </p:txBody>
      </p:sp>
      <p:pic>
        <p:nvPicPr>
          <p:cNvPr id="10" name="Picture 9">
            <a:extLst>
              <a:ext uri="{FF2B5EF4-FFF2-40B4-BE49-F238E27FC236}">
                <a16:creationId xmlns:a16="http://schemas.microsoft.com/office/drawing/2014/main" id="{BC51031F-C29D-8373-C0E1-F66C5D68AEDE}"/>
              </a:ext>
            </a:extLst>
          </p:cNvPr>
          <p:cNvPicPr>
            <a:picLocks noChangeAspect="1"/>
          </p:cNvPicPr>
          <p:nvPr/>
        </p:nvPicPr>
        <p:blipFill>
          <a:blip r:embed="rId3"/>
          <a:stretch>
            <a:fillRect/>
          </a:stretch>
        </p:blipFill>
        <p:spPr>
          <a:xfrm>
            <a:off x="11781076" y="7310678"/>
            <a:ext cx="2838846" cy="8478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088350"/>
            <a:ext cx="11886724"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Introduction to Speech Emotion Recognition</a:t>
            </a:r>
            <a:endParaRPr lang="en-US" sz="4450" dirty="0"/>
          </a:p>
        </p:txBody>
      </p:sp>
      <p:sp>
        <p:nvSpPr>
          <p:cNvPr id="3" name="Text 1"/>
          <p:cNvSpPr/>
          <p:nvPr/>
        </p:nvSpPr>
        <p:spPr>
          <a:xfrm>
            <a:off x="793790" y="236410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What is SER?</a:t>
            </a:r>
            <a:endParaRPr lang="en-US" sz="2200" dirty="0"/>
          </a:p>
        </p:txBody>
      </p:sp>
      <p:sp>
        <p:nvSpPr>
          <p:cNvPr id="4" name="Text 2"/>
          <p:cNvSpPr/>
          <p:nvPr/>
        </p:nvSpPr>
        <p:spPr>
          <a:xfrm>
            <a:off x="793790" y="2945249"/>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Speech emotion recognition (SER) is the process of automatically identifying and classifying emotions expressed through speech.This provides a comprehensive understanding of communication.</a:t>
            </a:r>
            <a:endParaRPr lang="en-US" sz="1750" dirty="0"/>
          </a:p>
        </p:txBody>
      </p:sp>
      <p:sp>
        <p:nvSpPr>
          <p:cNvPr id="5" name="Text 3"/>
          <p:cNvSpPr/>
          <p:nvPr/>
        </p:nvSpPr>
        <p:spPr>
          <a:xfrm>
            <a:off x="5332928" y="236410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How it works:</a:t>
            </a:r>
            <a:endParaRPr lang="en-US" sz="2200" dirty="0"/>
          </a:p>
        </p:txBody>
      </p:sp>
      <p:sp>
        <p:nvSpPr>
          <p:cNvPr id="6" name="Text 4"/>
          <p:cNvSpPr/>
          <p:nvPr/>
        </p:nvSpPr>
        <p:spPr>
          <a:xfrm>
            <a:off x="5332928" y="2945249"/>
            <a:ext cx="3979545" cy="3991928"/>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SER systems employ a sophisticated process. First, they analyze acoustic features (such as pitch, intensity, tempo, pauses) then use Advanced signal processing techniques and machine learning algorithms to extract features and to train the datasets of labeled speech and classify them to detect the emotion which range from happiness, sadness, anger, fear, etc.</a:t>
            </a:r>
            <a:endParaRPr lang="en-US" sz="1750" dirty="0"/>
          </a:p>
        </p:txBody>
      </p:sp>
      <p:sp>
        <p:nvSpPr>
          <p:cNvPr id="7" name="Text 5"/>
          <p:cNvSpPr/>
          <p:nvPr/>
        </p:nvSpPr>
        <p:spPr>
          <a:xfrm>
            <a:off x="9873496" y="236410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05468"/>
                </a:solidFill>
                <a:latin typeface="Instrument Sans Semi Bold" pitchFamily="34" charset="0"/>
                <a:ea typeface="Instrument Sans Semi Bold" pitchFamily="34" charset="-122"/>
                <a:cs typeface="Instrument Sans Semi Bold" pitchFamily="34" charset="-120"/>
              </a:rPr>
              <a:t>Importance of SER</a:t>
            </a:r>
            <a:endParaRPr lang="en-US" sz="2200" dirty="0"/>
          </a:p>
        </p:txBody>
      </p:sp>
      <p:sp>
        <p:nvSpPr>
          <p:cNvPr id="8" name="Text 6"/>
          <p:cNvSpPr/>
          <p:nvPr/>
        </p:nvSpPr>
        <p:spPr>
          <a:xfrm>
            <a:off x="9873496" y="2945249"/>
            <a:ext cx="3978116" cy="362902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SER has numerous applications across various fields, it enchanes the understanding of an emotion in a speech more accurately. In human-computer interaction, SER can make interactions with machines more naturally by enabling computers to respond to human emotions. Moreover by recognizing emotions system can personalize interactions.</a:t>
            </a:r>
            <a:endParaRPr lang="en-US" sz="1750" dirty="0"/>
          </a:p>
        </p:txBody>
      </p:sp>
      <p:pic>
        <p:nvPicPr>
          <p:cNvPr id="10" name="Picture 9">
            <a:extLst>
              <a:ext uri="{FF2B5EF4-FFF2-40B4-BE49-F238E27FC236}">
                <a16:creationId xmlns:a16="http://schemas.microsoft.com/office/drawing/2014/main" id="{80DB80AB-F296-A561-EC71-70621401934C}"/>
              </a:ext>
            </a:extLst>
          </p:cNvPr>
          <p:cNvPicPr>
            <a:picLocks noChangeAspect="1"/>
          </p:cNvPicPr>
          <p:nvPr/>
        </p:nvPicPr>
        <p:blipFill>
          <a:blip r:embed="rId3"/>
          <a:stretch>
            <a:fillRect/>
          </a:stretch>
        </p:blipFill>
        <p:spPr>
          <a:xfrm>
            <a:off x="11690787" y="7381757"/>
            <a:ext cx="2838846" cy="8478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428869"/>
            <a:ext cx="8818245"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Understanding Speech Emotions</a:t>
            </a:r>
            <a:endParaRPr lang="en-US" sz="4450" dirty="0"/>
          </a:p>
        </p:txBody>
      </p:sp>
      <p:sp>
        <p:nvSpPr>
          <p:cNvPr id="3" name="Shape 1"/>
          <p:cNvSpPr/>
          <p:nvPr/>
        </p:nvSpPr>
        <p:spPr>
          <a:xfrm>
            <a:off x="793790" y="2477810"/>
            <a:ext cx="6408063" cy="2410897"/>
          </a:xfrm>
          <a:prstGeom prst="roundRect">
            <a:avLst>
              <a:gd name="adj" fmla="val 3952"/>
            </a:avLst>
          </a:prstGeom>
          <a:solidFill>
            <a:srgbClr val="E2E3E9"/>
          </a:solidFill>
          <a:ln w="7620">
            <a:solidFill>
              <a:srgbClr val="C8C9CF"/>
            </a:solidFill>
            <a:prstDash val="solid"/>
          </a:ln>
        </p:spPr>
        <p:txBody>
          <a:bodyPr/>
          <a:lstStyle/>
          <a:p>
            <a:endParaRPr lang="en-IN"/>
          </a:p>
        </p:txBody>
      </p:sp>
      <p:sp>
        <p:nvSpPr>
          <p:cNvPr id="4" name="Text 2"/>
          <p:cNvSpPr/>
          <p:nvPr/>
        </p:nvSpPr>
        <p:spPr>
          <a:xfrm>
            <a:off x="1028224" y="2712244"/>
            <a:ext cx="4673679"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The Complexity of Human Emotion</a:t>
            </a:r>
            <a:endParaRPr lang="en-US" sz="2200" dirty="0"/>
          </a:p>
        </p:txBody>
      </p:sp>
      <p:sp>
        <p:nvSpPr>
          <p:cNvPr id="5" name="Text 3"/>
          <p:cNvSpPr/>
          <p:nvPr/>
        </p:nvSpPr>
        <p:spPr>
          <a:xfrm>
            <a:off x="1028224" y="3202662"/>
            <a:ext cx="5939195"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Humans express a wide range of emotions like happiness, sadness, anger, fear, surprise, and disgust through speech, often in complex and blended ways, making identification challenging.</a:t>
            </a:r>
            <a:endParaRPr lang="en-US" sz="1750" dirty="0"/>
          </a:p>
        </p:txBody>
      </p:sp>
      <p:sp>
        <p:nvSpPr>
          <p:cNvPr id="6" name="Shape 4"/>
          <p:cNvSpPr/>
          <p:nvPr/>
        </p:nvSpPr>
        <p:spPr>
          <a:xfrm>
            <a:off x="7428667" y="2477810"/>
            <a:ext cx="6408063" cy="2410897"/>
          </a:xfrm>
          <a:prstGeom prst="roundRect">
            <a:avLst>
              <a:gd name="adj" fmla="val 3952"/>
            </a:avLst>
          </a:prstGeom>
          <a:solidFill>
            <a:srgbClr val="E2E3E9"/>
          </a:solidFill>
          <a:ln w="7620">
            <a:solidFill>
              <a:srgbClr val="C8C9CF"/>
            </a:solidFill>
            <a:prstDash val="solid"/>
          </a:ln>
        </p:spPr>
        <p:txBody>
          <a:bodyPr/>
          <a:lstStyle/>
          <a:p>
            <a:endParaRPr lang="en-IN"/>
          </a:p>
        </p:txBody>
      </p:sp>
      <p:sp>
        <p:nvSpPr>
          <p:cNvPr id="7" name="Text 5"/>
          <p:cNvSpPr/>
          <p:nvPr/>
        </p:nvSpPr>
        <p:spPr>
          <a:xfrm>
            <a:off x="7663101" y="2712244"/>
            <a:ext cx="4926687"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Acoustic Cues for Emotion Detection</a:t>
            </a:r>
            <a:endParaRPr lang="en-US" sz="2200" dirty="0"/>
          </a:p>
        </p:txBody>
      </p:sp>
      <p:sp>
        <p:nvSpPr>
          <p:cNvPr id="8" name="Text 6"/>
          <p:cNvSpPr/>
          <p:nvPr/>
        </p:nvSpPr>
        <p:spPr>
          <a:xfrm>
            <a:off x="7663101" y="3202662"/>
            <a:ext cx="5939195" cy="1451610"/>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Several acoustic features help us distinguish emotions. Pitch variation (higher, lower), intensity (louder, softer ), rhythm (faster, slower), and the presence of pauses all contribute to the emotional expression.</a:t>
            </a:r>
            <a:endParaRPr lang="en-US" sz="1750" dirty="0"/>
          </a:p>
        </p:txBody>
      </p:sp>
      <p:sp>
        <p:nvSpPr>
          <p:cNvPr id="9" name="Shape 7"/>
          <p:cNvSpPr/>
          <p:nvPr/>
        </p:nvSpPr>
        <p:spPr>
          <a:xfrm>
            <a:off x="793790" y="5115520"/>
            <a:ext cx="13042821" cy="1685092"/>
          </a:xfrm>
          <a:prstGeom prst="roundRect">
            <a:avLst>
              <a:gd name="adj" fmla="val 5654"/>
            </a:avLst>
          </a:prstGeom>
          <a:solidFill>
            <a:srgbClr val="E2E3E9"/>
          </a:solidFill>
          <a:ln w="7620">
            <a:solidFill>
              <a:srgbClr val="C8C9CF"/>
            </a:solidFill>
            <a:prstDash val="solid"/>
          </a:ln>
        </p:spPr>
        <p:txBody>
          <a:bodyPr/>
          <a:lstStyle/>
          <a:p>
            <a:endParaRPr lang="en-IN"/>
          </a:p>
        </p:txBody>
      </p:sp>
      <p:sp>
        <p:nvSpPr>
          <p:cNvPr id="10" name="Text 8"/>
          <p:cNvSpPr/>
          <p:nvPr/>
        </p:nvSpPr>
        <p:spPr>
          <a:xfrm>
            <a:off x="1028224" y="5349954"/>
            <a:ext cx="5096708" cy="354330"/>
          </a:xfrm>
          <a:prstGeom prst="rect">
            <a:avLst/>
          </a:prstGeom>
          <a:noFill/>
          <a:ln/>
        </p:spPr>
        <p:txBody>
          <a:bodyPr wrap="none" lIns="0" tIns="0" rIns="0" bIns="0" rtlCol="0" anchor="t"/>
          <a:lstStyle/>
          <a:p>
            <a:pPr marL="0" indent="0">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Challenges in Real-World Applications</a:t>
            </a:r>
            <a:endParaRPr lang="en-US" sz="2200" dirty="0"/>
          </a:p>
        </p:txBody>
      </p:sp>
      <p:sp>
        <p:nvSpPr>
          <p:cNvPr id="11" name="Text 9"/>
          <p:cNvSpPr/>
          <p:nvPr/>
        </p:nvSpPr>
        <p:spPr>
          <a:xfrm>
            <a:off x="1028224" y="5840373"/>
            <a:ext cx="12573953" cy="725805"/>
          </a:xfrm>
          <a:prstGeom prst="rect">
            <a:avLst/>
          </a:prstGeom>
          <a:noFill/>
          <a:ln/>
        </p:spPr>
        <p:txBody>
          <a:bodyPr wrap="square" lIns="0" tIns="0" rIns="0" bIns="0" rtlCol="0" anchor="t"/>
          <a:lstStyle/>
          <a:p>
            <a:pPr marL="0" indent="0">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Recognizing speech emotions is challenging due to variations in speaking styles, accents, noise, and the ambiguity of emotions, requiring accurate and adaptable SER systems.</a:t>
            </a:r>
            <a:endParaRPr lang="en-US" sz="1750" dirty="0"/>
          </a:p>
        </p:txBody>
      </p:sp>
      <p:pic>
        <p:nvPicPr>
          <p:cNvPr id="13" name="Picture 12">
            <a:extLst>
              <a:ext uri="{FF2B5EF4-FFF2-40B4-BE49-F238E27FC236}">
                <a16:creationId xmlns:a16="http://schemas.microsoft.com/office/drawing/2014/main" id="{2123EF40-3A1E-9CE9-964F-36D70A037194}"/>
              </a:ext>
            </a:extLst>
          </p:cNvPr>
          <p:cNvPicPr>
            <a:picLocks noChangeAspect="1"/>
          </p:cNvPicPr>
          <p:nvPr/>
        </p:nvPicPr>
        <p:blipFill>
          <a:blip r:embed="rId3"/>
          <a:stretch>
            <a:fillRect/>
          </a:stretch>
        </p:blipFill>
        <p:spPr>
          <a:xfrm>
            <a:off x="11791554" y="7291031"/>
            <a:ext cx="2838846" cy="8478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87348" y="666750"/>
            <a:ext cx="4910018" cy="613767"/>
          </a:xfrm>
          <a:prstGeom prst="rect">
            <a:avLst/>
          </a:prstGeom>
          <a:noFill/>
          <a:ln/>
        </p:spPr>
        <p:txBody>
          <a:bodyPr wrap="none" lIns="0" tIns="0" rIns="0" bIns="0" rtlCol="0" anchor="t"/>
          <a:lstStyle/>
          <a:p>
            <a:pPr marL="0" indent="0">
              <a:lnSpc>
                <a:spcPts val="4800"/>
              </a:lnSpc>
              <a:buNone/>
            </a:pPr>
            <a:r>
              <a:rPr lang="en-US" sz="3850" dirty="0">
                <a:solidFill>
                  <a:srgbClr val="505468"/>
                </a:solidFill>
                <a:latin typeface="Instrument Sans Semi Bold" pitchFamily="34" charset="0"/>
                <a:ea typeface="Instrument Sans Semi Bold" pitchFamily="34" charset="-122"/>
                <a:cs typeface="Instrument Sans Semi Bold" pitchFamily="34" charset="-120"/>
              </a:rPr>
              <a:t>System Workflow</a:t>
            </a:r>
            <a:endParaRPr lang="en-US" sz="3850" dirty="0"/>
          </a:p>
        </p:txBody>
      </p:sp>
      <p:sp>
        <p:nvSpPr>
          <p:cNvPr id="3" name="Shape 1"/>
          <p:cNvSpPr/>
          <p:nvPr/>
        </p:nvSpPr>
        <p:spPr>
          <a:xfrm>
            <a:off x="774025" y="1575078"/>
            <a:ext cx="22860" cy="5987653"/>
          </a:xfrm>
          <a:prstGeom prst="roundRect">
            <a:avLst>
              <a:gd name="adj" fmla="val 360850"/>
            </a:avLst>
          </a:prstGeom>
          <a:solidFill>
            <a:srgbClr val="C8C9CF"/>
          </a:solidFill>
          <a:ln/>
        </p:spPr>
        <p:txBody>
          <a:bodyPr/>
          <a:lstStyle/>
          <a:p>
            <a:endParaRPr lang="en-IN"/>
          </a:p>
        </p:txBody>
      </p:sp>
      <p:sp>
        <p:nvSpPr>
          <p:cNvPr id="4" name="Shape 2"/>
          <p:cNvSpPr/>
          <p:nvPr/>
        </p:nvSpPr>
        <p:spPr>
          <a:xfrm>
            <a:off x="934403" y="1956316"/>
            <a:ext cx="687348" cy="22860"/>
          </a:xfrm>
          <a:prstGeom prst="roundRect">
            <a:avLst>
              <a:gd name="adj" fmla="val 360850"/>
            </a:avLst>
          </a:prstGeom>
          <a:solidFill>
            <a:srgbClr val="C8C9CF"/>
          </a:solidFill>
          <a:ln/>
        </p:spPr>
        <p:txBody>
          <a:bodyPr/>
          <a:lstStyle/>
          <a:p>
            <a:endParaRPr lang="en-IN"/>
          </a:p>
        </p:txBody>
      </p:sp>
      <p:sp>
        <p:nvSpPr>
          <p:cNvPr id="5" name="Shape 3"/>
          <p:cNvSpPr/>
          <p:nvPr/>
        </p:nvSpPr>
        <p:spPr>
          <a:xfrm>
            <a:off x="613648" y="1795939"/>
            <a:ext cx="343614" cy="343614"/>
          </a:xfrm>
          <a:prstGeom prst="roundRect">
            <a:avLst>
              <a:gd name="adj" fmla="val 24007"/>
            </a:avLst>
          </a:prstGeom>
          <a:solidFill>
            <a:srgbClr val="E2E3E9"/>
          </a:solidFill>
          <a:ln w="7620">
            <a:solidFill>
              <a:srgbClr val="C8C9CF"/>
            </a:solidFill>
            <a:prstDash val="solid"/>
          </a:ln>
        </p:spPr>
        <p:txBody>
          <a:bodyPr/>
          <a:lstStyle/>
          <a:p>
            <a:endParaRPr lang="en-IN"/>
          </a:p>
        </p:txBody>
      </p:sp>
      <p:sp>
        <p:nvSpPr>
          <p:cNvPr id="6" name="Text 4"/>
          <p:cNvSpPr/>
          <p:nvPr/>
        </p:nvSpPr>
        <p:spPr>
          <a:xfrm>
            <a:off x="1865590" y="1771412"/>
            <a:ext cx="2454950" cy="306824"/>
          </a:xfrm>
          <a:prstGeom prst="rect">
            <a:avLst/>
          </a:prstGeom>
          <a:noFill/>
          <a:ln/>
        </p:spPr>
        <p:txBody>
          <a:bodyPr wrap="none" lIns="0" tIns="0" rIns="0" bIns="0" rtlCol="0" anchor="t"/>
          <a:lstStyle/>
          <a:p>
            <a:pPr marL="0" indent="0" algn="l">
              <a:lnSpc>
                <a:spcPts val="2400"/>
              </a:lnSpc>
              <a:buNone/>
            </a:pPr>
            <a:r>
              <a:rPr lang="en-US" sz="1900" dirty="0">
                <a:solidFill>
                  <a:srgbClr val="5B5F71"/>
                </a:solidFill>
                <a:latin typeface="Instrument Sans Semi Bold" pitchFamily="34" charset="0"/>
                <a:ea typeface="Instrument Sans Semi Bold" pitchFamily="34" charset="-122"/>
                <a:cs typeface="Instrument Sans Semi Bold" pitchFamily="34" charset="-120"/>
              </a:rPr>
              <a:t>Data Collection</a:t>
            </a:r>
            <a:endParaRPr lang="en-US" sz="1900" dirty="0"/>
          </a:p>
        </p:txBody>
      </p:sp>
      <p:sp>
        <p:nvSpPr>
          <p:cNvPr id="7" name="Text 5"/>
          <p:cNvSpPr/>
          <p:nvPr/>
        </p:nvSpPr>
        <p:spPr>
          <a:xfrm>
            <a:off x="1865590" y="2195989"/>
            <a:ext cx="12077462" cy="942975"/>
          </a:xfrm>
          <a:prstGeom prst="rect">
            <a:avLst/>
          </a:prstGeom>
          <a:noFill/>
          <a:ln/>
        </p:spPr>
        <p:txBody>
          <a:bodyPr wrap="square" lIns="0" tIns="0" rIns="0" bIns="0" rtlCol="0" anchor="t"/>
          <a:lstStyle/>
          <a:p>
            <a:pPr marL="0" indent="0" algn="l">
              <a:lnSpc>
                <a:spcPts val="245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SER systems require large, diverse speech datasets for effective training. These datasets must be carefully curated and labeled with accurate emotion annotations, accounting for variations in speech styles, accents, and noise levels. The quality and quantity of the data directly impact the model's performance and generalization capabilities.</a:t>
            </a:r>
            <a:endParaRPr lang="en-US" sz="1500" dirty="0"/>
          </a:p>
        </p:txBody>
      </p:sp>
      <p:sp>
        <p:nvSpPr>
          <p:cNvPr id="8" name="Shape 6"/>
          <p:cNvSpPr/>
          <p:nvPr/>
        </p:nvSpPr>
        <p:spPr>
          <a:xfrm>
            <a:off x="934403" y="3912870"/>
            <a:ext cx="687348" cy="22860"/>
          </a:xfrm>
          <a:prstGeom prst="roundRect">
            <a:avLst>
              <a:gd name="adj" fmla="val 360850"/>
            </a:avLst>
          </a:prstGeom>
          <a:solidFill>
            <a:srgbClr val="C8C9CF"/>
          </a:solidFill>
          <a:ln/>
        </p:spPr>
        <p:txBody>
          <a:bodyPr/>
          <a:lstStyle/>
          <a:p>
            <a:endParaRPr lang="en-IN"/>
          </a:p>
        </p:txBody>
      </p:sp>
      <p:sp>
        <p:nvSpPr>
          <p:cNvPr id="9" name="Shape 7"/>
          <p:cNvSpPr/>
          <p:nvPr/>
        </p:nvSpPr>
        <p:spPr>
          <a:xfrm>
            <a:off x="613648" y="3752493"/>
            <a:ext cx="343614" cy="343614"/>
          </a:xfrm>
          <a:prstGeom prst="roundRect">
            <a:avLst>
              <a:gd name="adj" fmla="val 24007"/>
            </a:avLst>
          </a:prstGeom>
          <a:solidFill>
            <a:srgbClr val="E2E3E9"/>
          </a:solidFill>
          <a:ln w="7620">
            <a:solidFill>
              <a:srgbClr val="C8C9CF"/>
            </a:solidFill>
            <a:prstDash val="solid"/>
          </a:ln>
        </p:spPr>
        <p:txBody>
          <a:bodyPr/>
          <a:lstStyle/>
          <a:p>
            <a:endParaRPr lang="en-IN"/>
          </a:p>
        </p:txBody>
      </p:sp>
      <p:sp>
        <p:nvSpPr>
          <p:cNvPr id="10" name="Text 8"/>
          <p:cNvSpPr/>
          <p:nvPr/>
        </p:nvSpPr>
        <p:spPr>
          <a:xfrm>
            <a:off x="1865590" y="3727966"/>
            <a:ext cx="3843576" cy="306824"/>
          </a:xfrm>
          <a:prstGeom prst="rect">
            <a:avLst/>
          </a:prstGeom>
          <a:noFill/>
          <a:ln/>
        </p:spPr>
        <p:txBody>
          <a:bodyPr wrap="none" lIns="0" tIns="0" rIns="0" bIns="0" rtlCol="0" anchor="t"/>
          <a:lstStyle/>
          <a:p>
            <a:pPr marL="0" indent="0" algn="l">
              <a:lnSpc>
                <a:spcPts val="2400"/>
              </a:lnSpc>
              <a:buNone/>
            </a:pPr>
            <a:r>
              <a:rPr lang="en-US" sz="1900" dirty="0">
                <a:solidFill>
                  <a:srgbClr val="5B5F71"/>
                </a:solidFill>
                <a:latin typeface="Instrument Sans Semi Bold" pitchFamily="34" charset="0"/>
                <a:ea typeface="Instrument Sans Semi Bold" pitchFamily="34" charset="-122"/>
                <a:cs typeface="Instrument Sans Semi Bold" pitchFamily="34" charset="-120"/>
              </a:rPr>
              <a:t>Data Cleaning and Preprocessing</a:t>
            </a:r>
            <a:endParaRPr lang="en-US" sz="1900" dirty="0"/>
          </a:p>
        </p:txBody>
      </p:sp>
      <p:sp>
        <p:nvSpPr>
          <p:cNvPr id="11" name="Text 9"/>
          <p:cNvSpPr/>
          <p:nvPr/>
        </p:nvSpPr>
        <p:spPr>
          <a:xfrm>
            <a:off x="1865590" y="4152543"/>
            <a:ext cx="12077462" cy="942975"/>
          </a:xfrm>
          <a:prstGeom prst="rect">
            <a:avLst/>
          </a:prstGeom>
          <a:noFill/>
          <a:ln/>
        </p:spPr>
        <p:txBody>
          <a:bodyPr wrap="square" lIns="0" tIns="0" rIns="0" bIns="0" rtlCol="0" anchor="t"/>
          <a:lstStyle/>
          <a:p>
            <a:pPr marL="0" indent="0" algn="l">
              <a:lnSpc>
                <a:spcPts val="245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Raw audio data often contains noise and artifacts that can negatively affect the accuracy of emotion recognition. Preprocessing steps are crucial for removing irrelevant background sounds, normalizing speech intensity, and segmenting the audio into meaningful units. This often involves techniques like noise reduction filters, silence trimming, and voice activity detection.</a:t>
            </a:r>
            <a:endParaRPr lang="en-US" sz="1500" dirty="0"/>
          </a:p>
        </p:txBody>
      </p:sp>
      <p:sp>
        <p:nvSpPr>
          <p:cNvPr id="12" name="Shape 10"/>
          <p:cNvSpPr/>
          <p:nvPr/>
        </p:nvSpPr>
        <p:spPr>
          <a:xfrm>
            <a:off x="934403" y="5869424"/>
            <a:ext cx="687348" cy="22860"/>
          </a:xfrm>
          <a:prstGeom prst="roundRect">
            <a:avLst>
              <a:gd name="adj" fmla="val 360850"/>
            </a:avLst>
          </a:prstGeom>
          <a:solidFill>
            <a:srgbClr val="C8C9CF"/>
          </a:solidFill>
          <a:ln/>
        </p:spPr>
        <p:txBody>
          <a:bodyPr/>
          <a:lstStyle/>
          <a:p>
            <a:endParaRPr lang="en-IN"/>
          </a:p>
        </p:txBody>
      </p:sp>
      <p:sp>
        <p:nvSpPr>
          <p:cNvPr id="13" name="Shape 11"/>
          <p:cNvSpPr/>
          <p:nvPr/>
        </p:nvSpPr>
        <p:spPr>
          <a:xfrm>
            <a:off x="613648" y="5709047"/>
            <a:ext cx="343614" cy="343614"/>
          </a:xfrm>
          <a:prstGeom prst="roundRect">
            <a:avLst>
              <a:gd name="adj" fmla="val 24007"/>
            </a:avLst>
          </a:prstGeom>
          <a:solidFill>
            <a:srgbClr val="E2E3E9"/>
          </a:solidFill>
          <a:ln w="7620">
            <a:solidFill>
              <a:srgbClr val="C8C9CF"/>
            </a:solidFill>
            <a:prstDash val="solid"/>
          </a:ln>
        </p:spPr>
        <p:txBody>
          <a:bodyPr/>
          <a:lstStyle/>
          <a:p>
            <a:endParaRPr lang="en-IN"/>
          </a:p>
        </p:txBody>
      </p:sp>
      <p:sp>
        <p:nvSpPr>
          <p:cNvPr id="14" name="Text 12"/>
          <p:cNvSpPr/>
          <p:nvPr/>
        </p:nvSpPr>
        <p:spPr>
          <a:xfrm>
            <a:off x="1865590" y="5684520"/>
            <a:ext cx="2454950" cy="306824"/>
          </a:xfrm>
          <a:prstGeom prst="rect">
            <a:avLst/>
          </a:prstGeom>
          <a:noFill/>
          <a:ln/>
        </p:spPr>
        <p:txBody>
          <a:bodyPr wrap="none" lIns="0" tIns="0" rIns="0" bIns="0" rtlCol="0" anchor="t"/>
          <a:lstStyle/>
          <a:p>
            <a:pPr marL="0" indent="0" algn="l">
              <a:lnSpc>
                <a:spcPts val="2400"/>
              </a:lnSpc>
              <a:buNone/>
            </a:pPr>
            <a:r>
              <a:rPr lang="en-US" sz="1900" dirty="0">
                <a:solidFill>
                  <a:srgbClr val="5B5F71"/>
                </a:solidFill>
                <a:latin typeface="Instrument Sans Semi Bold" pitchFamily="34" charset="0"/>
                <a:ea typeface="Instrument Sans Semi Bold" pitchFamily="34" charset="-122"/>
                <a:cs typeface="Instrument Sans Semi Bold" pitchFamily="34" charset="-120"/>
              </a:rPr>
              <a:t>Feature Extraction</a:t>
            </a:r>
            <a:endParaRPr lang="en-US" sz="1900" dirty="0"/>
          </a:p>
        </p:txBody>
      </p:sp>
      <p:sp>
        <p:nvSpPr>
          <p:cNvPr id="15" name="Text 13"/>
          <p:cNvSpPr/>
          <p:nvPr/>
        </p:nvSpPr>
        <p:spPr>
          <a:xfrm>
            <a:off x="1865590" y="6109097"/>
            <a:ext cx="12077462" cy="1257300"/>
          </a:xfrm>
          <a:prstGeom prst="rect">
            <a:avLst/>
          </a:prstGeom>
          <a:noFill/>
          <a:ln/>
        </p:spPr>
        <p:txBody>
          <a:bodyPr wrap="square" lIns="0" tIns="0" rIns="0" bIns="0" rtlCol="0" anchor="t"/>
          <a:lstStyle/>
          <a:p>
            <a:pPr marL="0" indent="0" algn="l">
              <a:lnSpc>
                <a:spcPts val="2450"/>
              </a:lnSpc>
              <a:buNone/>
            </a:pPr>
            <a:r>
              <a:rPr lang="en-US" sz="1500" dirty="0">
                <a:solidFill>
                  <a:srgbClr val="5B5F71"/>
                </a:solidFill>
                <a:latin typeface="Instrument Sans Medium" pitchFamily="34" charset="0"/>
                <a:ea typeface="Instrument Sans Medium" pitchFamily="34" charset="-122"/>
                <a:cs typeface="Instrument Sans Medium" pitchFamily="34" charset="-120"/>
              </a:rPr>
              <a:t>Relevant acoustic features are extracted from the preprocessed audio to represent the emotional content. These features capture various aspects of the speech signal, such as pitch, intensity, rhythm, spectral characteristics, and formants. Careful selection of features is important to  minimizing computational complexity. Common feature extraction techniques include Mel-Frequency Cepstral Coefficients (MFCCs), Linear Predictive Coding (LPC), and Prosodic features.</a:t>
            </a:r>
            <a:endParaRPr lang="en-US" sz="1500" dirty="0"/>
          </a:p>
        </p:txBody>
      </p:sp>
      <p:pic>
        <p:nvPicPr>
          <p:cNvPr id="17" name="Picture 16">
            <a:extLst>
              <a:ext uri="{FF2B5EF4-FFF2-40B4-BE49-F238E27FC236}">
                <a16:creationId xmlns:a16="http://schemas.microsoft.com/office/drawing/2014/main" id="{2C961492-7F7F-8A2A-3CC0-461C8F50FEE9}"/>
              </a:ext>
            </a:extLst>
          </p:cNvPr>
          <p:cNvPicPr>
            <a:picLocks noChangeAspect="1"/>
          </p:cNvPicPr>
          <p:nvPr/>
        </p:nvPicPr>
        <p:blipFill>
          <a:blip r:embed="rId3"/>
          <a:stretch>
            <a:fillRect/>
          </a:stretch>
        </p:blipFill>
        <p:spPr>
          <a:xfrm>
            <a:off x="11791554" y="7312700"/>
            <a:ext cx="2838846" cy="8478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01623" y="610791"/>
            <a:ext cx="4297680" cy="537210"/>
          </a:xfrm>
          <a:prstGeom prst="rect">
            <a:avLst/>
          </a:prstGeom>
          <a:noFill/>
          <a:ln/>
        </p:spPr>
        <p:txBody>
          <a:bodyPr wrap="none" lIns="0" tIns="0" rIns="0" bIns="0" rtlCol="0" anchor="t"/>
          <a:lstStyle/>
          <a:p>
            <a:pPr marL="0" indent="0">
              <a:lnSpc>
                <a:spcPts val="4200"/>
              </a:lnSpc>
              <a:buNone/>
            </a:pPr>
            <a:endParaRPr lang="en-US" sz="3350" dirty="0"/>
          </a:p>
        </p:txBody>
      </p:sp>
      <p:sp>
        <p:nvSpPr>
          <p:cNvPr id="3" name="Shape 1"/>
          <p:cNvSpPr/>
          <p:nvPr/>
        </p:nvSpPr>
        <p:spPr>
          <a:xfrm>
            <a:off x="676037" y="1491734"/>
            <a:ext cx="22860" cy="6127075"/>
          </a:xfrm>
          <a:prstGeom prst="roundRect">
            <a:avLst>
              <a:gd name="adj" fmla="val 315848"/>
            </a:avLst>
          </a:prstGeom>
          <a:solidFill>
            <a:srgbClr val="C8C9CF"/>
          </a:solidFill>
          <a:ln/>
        </p:spPr>
        <p:txBody>
          <a:bodyPr/>
          <a:lstStyle/>
          <a:p>
            <a:endParaRPr lang="en-IN"/>
          </a:p>
        </p:txBody>
      </p:sp>
      <p:sp>
        <p:nvSpPr>
          <p:cNvPr id="4" name="Shape 2"/>
          <p:cNvSpPr/>
          <p:nvPr/>
        </p:nvSpPr>
        <p:spPr>
          <a:xfrm>
            <a:off x="814983" y="1824038"/>
            <a:ext cx="601623" cy="22860"/>
          </a:xfrm>
          <a:prstGeom prst="roundRect">
            <a:avLst>
              <a:gd name="adj" fmla="val 315848"/>
            </a:avLst>
          </a:prstGeom>
          <a:solidFill>
            <a:srgbClr val="C8C9CF"/>
          </a:solidFill>
          <a:ln/>
        </p:spPr>
        <p:txBody>
          <a:bodyPr/>
          <a:lstStyle/>
          <a:p>
            <a:endParaRPr lang="en-IN"/>
          </a:p>
        </p:txBody>
      </p:sp>
      <p:sp>
        <p:nvSpPr>
          <p:cNvPr id="5" name="Shape 3"/>
          <p:cNvSpPr/>
          <p:nvPr/>
        </p:nvSpPr>
        <p:spPr>
          <a:xfrm>
            <a:off x="537091" y="1685092"/>
            <a:ext cx="300752" cy="300752"/>
          </a:xfrm>
          <a:prstGeom prst="roundRect">
            <a:avLst>
              <a:gd name="adj" fmla="val 24007"/>
            </a:avLst>
          </a:prstGeom>
          <a:solidFill>
            <a:srgbClr val="E2E3E9"/>
          </a:solidFill>
          <a:ln w="7620">
            <a:solidFill>
              <a:srgbClr val="C8C9CF"/>
            </a:solidFill>
            <a:prstDash val="solid"/>
          </a:ln>
        </p:spPr>
        <p:txBody>
          <a:bodyPr/>
          <a:lstStyle/>
          <a:p>
            <a:endParaRPr lang="en-IN"/>
          </a:p>
        </p:txBody>
      </p:sp>
      <p:sp>
        <p:nvSpPr>
          <p:cNvPr id="6" name="Text 4"/>
          <p:cNvSpPr/>
          <p:nvPr/>
        </p:nvSpPr>
        <p:spPr>
          <a:xfrm>
            <a:off x="1632942" y="1663541"/>
            <a:ext cx="2148840" cy="268605"/>
          </a:xfrm>
          <a:prstGeom prst="rect">
            <a:avLst/>
          </a:prstGeom>
          <a:noFill/>
          <a:ln/>
        </p:spPr>
        <p:txBody>
          <a:bodyPr wrap="none" lIns="0" tIns="0" rIns="0" bIns="0" rtlCol="0" anchor="t"/>
          <a:lstStyle/>
          <a:p>
            <a:pPr marL="0" indent="0" algn="l">
              <a:lnSpc>
                <a:spcPts val="2100"/>
              </a:lnSpc>
              <a:buNone/>
            </a:pPr>
            <a:r>
              <a:rPr lang="en-US" sz="1650" dirty="0">
                <a:solidFill>
                  <a:srgbClr val="5B5F71"/>
                </a:solidFill>
                <a:latin typeface="Instrument Sans Semi Bold" pitchFamily="34" charset="0"/>
                <a:ea typeface="Instrument Sans Semi Bold" pitchFamily="34" charset="-122"/>
                <a:cs typeface="Instrument Sans Semi Bold" pitchFamily="34" charset="-120"/>
              </a:rPr>
              <a:t>Feature Selection</a:t>
            </a:r>
            <a:endParaRPr lang="en-US" sz="1650" dirty="0"/>
          </a:p>
        </p:txBody>
      </p:sp>
      <p:sp>
        <p:nvSpPr>
          <p:cNvPr id="7" name="Text 5"/>
          <p:cNvSpPr/>
          <p:nvPr/>
        </p:nvSpPr>
        <p:spPr>
          <a:xfrm>
            <a:off x="1632942" y="2035254"/>
            <a:ext cx="12395835" cy="825103"/>
          </a:xfrm>
          <a:prstGeom prst="rect">
            <a:avLst/>
          </a:prstGeom>
          <a:noFill/>
          <a:ln/>
        </p:spPr>
        <p:txBody>
          <a:bodyPr wrap="square" lIns="0" tIns="0" rIns="0" bIns="0" rtlCol="0" anchor="t"/>
          <a:lstStyle/>
          <a:p>
            <a:pPr marL="0" indent="0" algn="l">
              <a:lnSpc>
                <a:spcPts val="2150"/>
              </a:lnSpc>
              <a:buNone/>
            </a:pPr>
            <a:r>
              <a:rPr lang="en-US" sz="1350" dirty="0">
                <a:solidFill>
                  <a:srgbClr val="5B5F71"/>
                </a:solidFill>
                <a:latin typeface="Instrument Sans Medium" pitchFamily="34" charset="0"/>
                <a:ea typeface="Instrument Sans Medium" pitchFamily="34" charset="-122"/>
                <a:cs typeface="Instrument Sans Medium" pitchFamily="34" charset="-120"/>
              </a:rPr>
              <a:t>The extracted features are often high-dimensional and may contain redundant or irrelevant information. Feature selection techniques are used to identify the most discriminative subset of features that can improve model performance and reduce computational costs. This might involve filter methods (e.g., correlation analysis), wrapper methods (e.g., recursive feature elimination), or embedded methods (e.g., L1 regularization).</a:t>
            </a:r>
            <a:endParaRPr lang="en-US" sz="1350" dirty="0"/>
          </a:p>
        </p:txBody>
      </p:sp>
      <p:sp>
        <p:nvSpPr>
          <p:cNvPr id="8" name="Shape 6"/>
          <p:cNvSpPr/>
          <p:nvPr/>
        </p:nvSpPr>
        <p:spPr>
          <a:xfrm>
            <a:off x="814983" y="3536275"/>
            <a:ext cx="601623" cy="22860"/>
          </a:xfrm>
          <a:prstGeom prst="roundRect">
            <a:avLst>
              <a:gd name="adj" fmla="val 315848"/>
            </a:avLst>
          </a:prstGeom>
          <a:solidFill>
            <a:srgbClr val="C8C9CF"/>
          </a:solidFill>
          <a:ln/>
        </p:spPr>
        <p:txBody>
          <a:bodyPr/>
          <a:lstStyle/>
          <a:p>
            <a:endParaRPr lang="en-IN"/>
          </a:p>
        </p:txBody>
      </p:sp>
      <p:sp>
        <p:nvSpPr>
          <p:cNvPr id="9" name="Shape 7"/>
          <p:cNvSpPr/>
          <p:nvPr/>
        </p:nvSpPr>
        <p:spPr>
          <a:xfrm>
            <a:off x="537091" y="3397329"/>
            <a:ext cx="300752" cy="300752"/>
          </a:xfrm>
          <a:prstGeom prst="roundRect">
            <a:avLst>
              <a:gd name="adj" fmla="val 24007"/>
            </a:avLst>
          </a:prstGeom>
          <a:solidFill>
            <a:srgbClr val="E2E3E9"/>
          </a:solidFill>
          <a:ln w="7620">
            <a:solidFill>
              <a:srgbClr val="C8C9CF"/>
            </a:solidFill>
            <a:prstDash val="solid"/>
          </a:ln>
        </p:spPr>
        <p:txBody>
          <a:bodyPr/>
          <a:lstStyle/>
          <a:p>
            <a:endParaRPr lang="en-IN"/>
          </a:p>
        </p:txBody>
      </p:sp>
      <p:sp>
        <p:nvSpPr>
          <p:cNvPr id="10" name="Text 8"/>
          <p:cNvSpPr/>
          <p:nvPr/>
        </p:nvSpPr>
        <p:spPr>
          <a:xfrm>
            <a:off x="1632942" y="3375779"/>
            <a:ext cx="2924175" cy="268605"/>
          </a:xfrm>
          <a:prstGeom prst="rect">
            <a:avLst/>
          </a:prstGeom>
          <a:noFill/>
          <a:ln/>
        </p:spPr>
        <p:txBody>
          <a:bodyPr wrap="none" lIns="0" tIns="0" rIns="0" bIns="0" rtlCol="0" anchor="t"/>
          <a:lstStyle/>
          <a:p>
            <a:pPr marL="0" indent="0" algn="l">
              <a:lnSpc>
                <a:spcPts val="2100"/>
              </a:lnSpc>
              <a:buNone/>
            </a:pPr>
            <a:r>
              <a:rPr lang="en-US" sz="1650" dirty="0">
                <a:solidFill>
                  <a:srgbClr val="5B5F71"/>
                </a:solidFill>
                <a:latin typeface="Instrument Sans Semi Bold" pitchFamily="34" charset="0"/>
                <a:ea typeface="Instrument Sans Semi Bold" pitchFamily="34" charset="-122"/>
                <a:cs typeface="Instrument Sans Semi Bold" pitchFamily="34" charset="-120"/>
              </a:rPr>
              <a:t>Model Training and Selection</a:t>
            </a:r>
            <a:endParaRPr lang="en-US" sz="1650" dirty="0"/>
          </a:p>
        </p:txBody>
      </p:sp>
      <p:sp>
        <p:nvSpPr>
          <p:cNvPr id="11" name="Text 9"/>
          <p:cNvSpPr/>
          <p:nvPr/>
        </p:nvSpPr>
        <p:spPr>
          <a:xfrm>
            <a:off x="1632942" y="3747492"/>
            <a:ext cx="12395835" cy="825103"/>
          </a:xfrm>
          <a:prstGeom prst="rect">
            <a:avLst/>
          </a:prstGeom>
          <a:noFill/>
          <a:ln/>
        </p:spPr>
        <p:txBody>
          <a:bodyPr wrap="square" lIns="0" tIns="0" rIns="0" bIns="0" rtlCol="0" anchor="t"/>
          <a:lstStyle/>
          <a:p>
            <a:pPr marL="0" indent="0" algn="l">
              <a:lnSpc>
                <a:spcPts val="2150"/>
              </a:lnSpc>
              <a:buNone/>
            </a:pPr>
            <a:r>
              <a:rPr lang="en-US" sz="1350" dirty="0">
                <a:solidFill>
                  <a:srgbClr val="5B5F71"/>
                </a:solidFill>
                <a:latin typeface="Instrument Sans Medium" pitchFamily="34" charset="0"/>
                <a:ea typeface="Instrument Sans Medium" pitchFamily="34" charset="-122"/>
                <a:cs typeface="Instrument Sans Medium" pitchFamily="34" charset="-120"/>
              </a:rPr>
              <a:t>Various machine learning models are used for emotion classification, like Support Vector Machines (SVMs), Deep Neural Networks (DNNs) and Recurrent Neural Networks (RNNs). Each model has its strengths and weaknesses, and selecting the optimal model depends on the dataset, features, and desired performance. The model is trained on part of the labeled data to learn how features relate to emotions.</a:t>
            </a:r>
            <a:endParaRPr lang="en-US" sz="1350" dirty="0"/>
          </a:p>
        </p:txBody>
      </p:sp>
      <p:sp>
        <p:nvSpPr>
          <p:cNvPr id="12" name="Shape 10"/>
          <p:cNvSpPr/>
          <p:nvPr/>
        </p:nvSpPr>
        <p:spPr>
          <a:xfrm>
            <a:off x="814983" y="5248513"/>
            <a:ext cx="601623" cy="22860"/>
          </a:xfrm>
          <a:prstGeom prst="roundRect">
            <a:avLst>
              <a:gd name="adj" fmla="val 315848"/>
            </a:avLst>
          </a:prstGeom>
          <a:solidFill>
            <a:srgbClr val="C8C9CF"/>
          </a:solidFill>
          <a:ln/>
        </p:spPr>
        <p:txBody>
          <a:bodyPr/>
          <a:lstStyle/>
          <a:p>
            <a:endParaRPr lang="en-IN"/>
          </a:p>
        </p:txBody>
      </p:sp>
      <p:sp>
        <p:nvSpPr>
          <p:cNvPr id="13" name="Shape 11"/>
          <p:cNvSpPr/>
          <p:nvPr/>
        </p:nvSpPr>
        <p:spPr>
          <a:xfrm>
            <a:off x="537091" y="5109567"/>
            <a:ext cx="300752" cy="300752"/>
          </a:xfrm>
          <a:prstGeom prst="roundRect">
            <a:avLst>
              <a:gd name="adj" fmla="val 24007"/>
            </a:avLst>
          </a:prstGeom>
          <a:solidFill>
            <a:srgbClr val="E2E3E9"/>
          </a:solidFill>
          <a:ln w="7620">
            <a:solidFill>
              <a:srgbClr val="C8C9CF"/>
            </a:solidFill>
            <a:prstDash val="solid"/>
          </a:ln>
        </p:spPr>
        <p:txBody>
          <a:bodyPr/>
          <a:lstStyle/>
          <a:p>
            <a:endParaRPr lang="en-IN"/>
          </a:p>
        </p:txBody>
      </p:sp>
      <p:sp>
        <p:nvSpPr>
          <p:cNvPr id="14" name="Text 12"/>
          <p:cNvSpPr/>
          <p:nvPr/>
        </p:nvSpPr>
        <p:spPr>
          <a:xfrm>
            <a:off x="1632942" y="5088017"/>
            <a:ext cx="2867263" cy="268605"/>
          </a:xfrm>
          <a:prstGeom prst="rect">
            <a:avLst/>
          </a:prstGeom>
          <a:noFill/>
          <a:ln/>
        </p:spPr>
        <p:txBody>
          <a:bodyPr wrap="none" lIns="0" tIns="0" rIns="0" bIns="0" rtlCol="0" anchor="t"/>
          <a:lstStyle/>
          <a:p>
            <a:pPr marL="0" indent="0" algn="l">
              <a:lnSpc>
                <a:spcPts val="2100"/>
              </a:lnSpc>
              <a:buNone/>
            </a:pPr>
            <a:r>
              <a:rPr lang="en-US" sz="1650" dirty="0">
                <a:solidFill>
                  <a:srgbClr val="5B5F71"/>
                </a:solidFill>
                <a:latin typeface="Instrument Sans Semi Bold" pitchFamily="34" charset="0"/>
                <a:ea typeface="Instrument Sans Semi Bold" pitchFamily="34" charset="-122"/>
                <a:cs typeface="Instrument Sans Semi Bold" pitchFamily="34" charset="-120"/>
              </a:rPr>
              <a:t>Model Validation and Tuning</a:t>
            </a:r>
            <a:endParaRPr lang="en-US" sz="1650" dirty="0"/>
          </a:p>
        </p:txBody>
      </p:sp>
      <p:sp>
        <p:nvSpPr>
          <p:cNvPr id="15" name="Text 13"/>
          <p:cNvSpPr/>
          <p:nvPr/>
        </p:nvSpPr>
        <p:spPr>
          <a:xfrm>
            <a:off x="1632942" y="5459730"/>
            <a:ext cx="12395835" cy="550069"/>
          </a:xfrm>
          <a:prstGeom prst="rect">
            <a:avLst/>
          </a:prstGeom>
          <a:noFill/>
          <a:ln/>
        </p:spPr>
        <p:txBody>
          <a:bodyPr wrap="square" lIns="0" tIns="0" rIns="0" bIns="0" rtlCol="0" anchor="t"/>
          <a:lstStyle/>
          <a:p>
            <a:pPr marL="0" indent="0" algn="l">
              <a:lnSpc>
                <a:spcPts val="2150"/>
              </a:lnSpc>
              <a:buNone/>
            </a:pPr>
            <a:r>
              <a:rPr lang="en-US" sz="1350" dirty="0">
                <a:solidFill>
                  <a:srgbClr val="5B5F71"/>
                </a:solidFill>
                <a:latin typeface="Instrument Sans Medium" pitchFamily="34" charset="0"/>
                <a:ea typeface="Instrument Sans Medium" pitchFamily="34" charset="-122"/>
                <a:cs typeface="Instrument Sans Medium" pitchFamily="34" charset="-120"/>
              </a:rPr>
              <a:t>The trained model is tested on a separate dataset to check how well it works on new, unseen data. The model's settings (hyperparameters) are adjusted to improve its accuracy, precision, recall, and F1-score. This process helps ensure the model can correctly identify emotions in different speech samples.</a:t>
            </a:r>
            <a:endParaRPr lang="en-US" sz="1350" dirty="0"/>
          </a:p>
        </p:txBody>
      </p:sp>
      <p:sp>
        <p:nvSpPr>
          <p:cNvPr id="16" name="Shape 14"/>
          <p:cNvSpPr/>
          <p:nvPr/>
        </p:nvSpPr>
        <p:spPr>
          <a:xfrm>
            <a:off x="814983" y="6685717"/>
            <a:ext cx="601623" cy="22860"/>
          </a:xfrm>
          <a:prstGeom prst="roundRect">
            <a:avLst>
              <a:gd name="adj" fmla="val 315848"/>
            </a:avLst>
          </a:prstGeom>
          <a:solidFill>
            <a:srgbClr val="C8C9CF"/>
          </a:solidFill>
          <a:ln/>
        </p:spPr>
        <p:txBody>
          <a:bodyPr/>
          <a:lstStyle/>
          <a:p>
            <a:endParaRPr lang="en-IN"/>
          </a:p>
        </p:txBody>
      </p:sp>
      <p:sp>
        <p:nvSpPr>
          <p:cNvPr id="17" name="Shape 15"/>
          <p:cNvSpPr/>
          <p:nvPr/>
        </p:nvSpPr>
        <p:spPr>
          <a:xfrm>
            <a:off x="537091" y="6546771"/>
            <a:ext cx="300752" cy="300752"/>
          </a:xfrm>
          <a:prstGeom prst="roundRect">
            <a:avLst>
              <a:gd name="adj" fmla="val 24007"/>
            </a:avLst>
          </a:prstGeom>
          <a:solidFill>
            <a:srgbClr val="E2E3E9"/>
          </a:solidFill>
          <a:ln w="7620">
            <a:solidFill>
              <a:srgbClr val="C8C9CF"/>
            </a:solidFill>
            <a:prstDash val="solid"/>
          </a:ln>
        </p:spPr>
        <p:txBody>
          <a:bodyPr/>
          <a:lstStyle/>
          <a:p>
            <a:endParaRPr lang="en-IN"/>
          </a:p>
        </p:txBody>
      </p:sp>
      <p:sp>
        <p:nvSpPr>
          <p:cNvPr id="18" name="Text 16"/>
          <p:cNvSpPr/>
          <p:nvPr/>
        </p:nvSpPr>
        <p:spPr>
          <a:xfrm>
            <a:off x="1632942" y="6525220"/>
            <a:ext cx="2952750" cy="268605"/>
          </a:xfrm>
          <a:prstGeom prst="rect">
            <a:avLst/>
          </a:prstGeom>
          <a:noFill/>
          <a:ln/>
        </p:spPr>
        <p:txBody>
          <a:bodyPr wrap="none" lIns="0" tIns="0" rIns="0" bIns="0" rtlCol="0" anchor="t"/>
          <a:lstStyle/>
          <a:p>
            <a:pPr marL="0" indent="0" algn="l">
              <a:lnSpc>
                <a:spcPts val="2100"/>
              </a:lnSpc>
              <a:buNone/>
            </a:pPr>
            <a:r>
              <a:rPr lang="en-US" sz="1650" dirty="0">
                <a:solidFill>
                  <a:srgbClr val="5B5F71"/>
                </a:solidFill>
                <a:latin typeface="Instrument Sans Semi Bold" pitchFamily="34" charset="0"/>
                <a:ea typeface="Instrument Sans Semi Bold" pitchFamily="34" charset="-122"/>
                <a:cs typeface="Instrument Sans Semi Bold" pitchFamily="34" charset="-120"/>
              </a:rPr>
              <a:t>Model Testing and Evaluation</a:t>
            </a:r>
            <a:endParaRPr lang="en-US" sz="1650" dirty="0"/>
          </a:p>
        </p:txBody>
      </p:sp>
      <p:sp>
        <p:nvSpPr>
          <p:cNvPr id="19" name="Text 17"/>
          <p:cNvSpPr/>
          <p:nvPr/>
        </p:nvSpPr>
        <p:spPr>
          <a:xfrm>
            <a:off x="1632942" y="6896933"/>
            <a:ext cx="12395835" cy="550069"/>
          </a:xfrm>
          <a:prstGeom prst="rect">
            <a:avLst/>
          </a:prstGeom>
          <a:noFill/>
          <a:ln/>
        </p:spPr>
        <p:txBody>
          <a:bodyPr wrap="square" lIns="0" tIns="0" rIns="0" bIns="0" rtlCol="0" anchor="t"/>
          <a:lstStyle/>
          <a:p>
            <a:pPr marL="0" indent="0" algn="l">
              <a:lnSpc>
                <a:spcPts val="2150"/>
              </a:lnSpc>
              <a:buNone/>
            </a:pPr>
            <a:r>
              <a:rPr lang="en-US" sz="1350" dirty="0">
                <a:solidFill>
                  <a:srgbClr val="5B5F71"/>
                </a:solidFill>
                <a:latin typeface="Instrument Sans Medium" pitchFamily="34" charset="0"/>
                <a:ea typeface="Instrument Sans Medium" pitchFamily="34" charset="-122"/>
                <a:cs typeface="Instrument Sans Medium" pitchFamily="34" charset="-120"/>
              </a:rPr>
              <a:t>The model is tested on a separate dataset to evaluate its performance. Metrics are analyzed to understand its strengths, weaknesses, and areas for improvement.</a:t>
            </a:r>
            <a:endParaRPr lang="en-US" sz="1350" dirty="0"/>
          </a:p>
        </p:txBody>
      </p:sp>
      <p:pic>
        <p:nvPicPr>
          <p:cNvPr id="21" name="Picture 20">
            <a:extLst>
              <a:ext uri="{FF2B5EF4-FFF2-40B4-BE49-F238E27FC236}">
                <a16:creationId xmlns:a16="http://schemas.microsoft.com/office/drawing/2014/main" id="{E6BE26B9-D307-856B-CD2B-AD08B91AF9FC}"/>
              </a:ext>
            </a:extLst>
          </p:cNvPr>
          <p:cNvPicPr>
            <a:picLocks noChangeAspect="1"/>
          </p:cNvPicPr>
          <p:nvPr/>
        </p:nvPicPr>
        <p:blipFill>
          <a:blip r:embed="rId3"/>
          <a:stretch>
            <a:fillRect/>
          </a:stretch>
        </p:blipFill>
        <p:spPr>
          <a:xfrm>
            <a:off x="11791554" y="7381757"/>
            <a:ext cx="2838846" cy="8478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972145"/>
            <a:ext cx="7246025" cy="708779"/>
          </a:xfrm>
          <a:prstGeom prst="rect">
            <a:avLst/>
          </a:prstGeom>
          <a:noFill/>
          <a:ln/>
        </p:spPr>
        <p:txBody>
          <a:bodyPr wrap="none" lIns="0" tIns="0" rIns="0" bIns="0" rtlCol="0" anchor="t"/>
          <a:lstStyle/>
          <a:p>
            <a:pPr marL="0" indent="0">
              <a:lnSpc>
                <a:spcPts val="5550"/>
              </a:lnSpc>
              <a:buNone/>
            </a:pPr>
            <a:r>
              <a:rPr lang="en-US" sz="4450" dirty="0">
                <a:solidFill>
                  <a:srgbClr val="505468"/>
                </a:solidFill>
                <a:latin typeface="Instrument Sans Semi Bold" pitchFamily="34" charset="0"/>
                <a:ea typeface="Instrument Sans Semi Bold" pitchFamily="34" charset="-122"/>
                <a:cs typeface="Instrument Sans Semi Bold" pitchFamily="34" charset="-120"/>
              </a:rPr>
              <a:t>Challenges and Limitations</a:t>
            </a:r>
            <a:endParaRPr lang="en-US" sz="4450" dirty="0"/>
          </a:p>
        </p:txBody>
      </p:sp>
      <p:pic>
        <p:nvPicPr>
          <p:cNvPr id="3" name="Image 0" descr="preencoded.png"/>
          <p:cNvPicPr>
            <a:picLocks noChangeAspect="1"/>
          </p:cNvPicPr>
          <p:nvPr/>
        </p:nvPicPr>
        <p:blipFill>
          <a:blip r:embed="rId3"/>
          <a:stretch>
            <a:fillRect/>
          </a:stretch>
        </p:blipFill>
        <p:spPr>
          <a:xfrm>
            <a:off x="2978348" y="2134553"/>
            <a:ext cx="2152055" cy="1669852"/>
          </a:xfrm>
          <a:prstGeom prst="rect">
            <a:avLst/>
          </a:prstGeom>
        </p:spPr>
      </p:pic>
      <p:sp>
        <p:nvSpPr>
          <p:cNvPr id="4" name="Text 1"/>
          <p:cNvSpPr/>
          <p:nvPr/>
        </p:nvSpPr>
        <p:spPr>
          <a:xfrm>
            <a:off x="3999428" y="2959179"/>
            <a:ext cx="109776" cy="453509"/>
          </a:xfrm>
          <a:prstGeom prst="rect">
            <a:avLst/>
          </a:prstGeom>
          <a:noFill/>
          <a:ln/>
        </p:spPr>
        <p:txBody>
          <a:bodyPr wrap="none" lIns="0" tIns="0" rIns="0" bIns="0" rtlCol="0" anchor="t"/>
          <a:lstStyle/>
          <a:p>
            <a:pPr marL="0" indent="0" algn="ctr">
              <a:lnSpc>
                <a:spcPts val="35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1</a:t>
            </a:r>
            <a:endParaRPr lang="en-US" sz="2200" dirty="0"/>
          </a:p>
        </p:txBody>
      </p:sp>
      <p:sp>
        <p:nvSpPr>
          <p:cNvPr id="5" name="Text 2"/>
          <p:cNvSpPr/>
          <p:nvPr/>
        </p:nvSpPr>
        <p:spPr>
          <a:xfrm>
            <a:off x="5357217" y="236136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Data Bias</a:t>
            </a:r>
            <a:endParaRPr lang="en-US" sz="2200" dirty="0"/>
          </a:p>
        </p:txBody>
      </p:sp>
      <p:sp>
        <p:nvSpPr>
          <p:cNvPr id="6" name="Text 3"/>
          <p:cNvSpPr/>
          <p:nvPr/>
        </p:nvSpPr>
        <p:spPr>
          <a:xfrm>
            <a:off x="5357217" y="2851785"/>
            <a:ext cx="8252579"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Data imbalances and cultural variations can affect model accuracy and generalization.</a:t>
            </a:r>
            <a:endParaRPr lang="en-US" sz="1750" dirty="0"/>
          </a:p>
        </p:txBody>
      </p:sp>
      <p:sp>
        <p:nvSpPr>
          <p:cNvPr id="7" name="Shape 4"/>
          <p:cNvSpPr/>
          <p:nvPr/>
        </p:nvSpPr>
        <p:spPr>
          <a:xfrm>
            <a:off x="5187077" y="3817501"/>
            <a:ext cx="8592860" cy="15240"/>
          </a:xfrm>
          <a:prstGeom prst="roundRect">
            <a:avLst>
              <a:gd name="adj" fmla="val 625116"/>
            </a:avLst>
          </a:prstGeom>
          <a:solidFill>
            <a:srgbClr val="C8C9CF"/>
          </a:solidFill>
          <a:ln/>
        </p:spPr>
        <p:txBody>
          <a:bodyPr/>
          <a:lstStyle/>
          <a:p>
            <a:endParaRPr lang="en-IN"/>
          </a:p>
        </p:txBody>
      </p:sp>
      <p:pic>
        <p:nvPicPr>
          <p:cNvPr id="8" name="Image 1" descr="preencoded.png"/>
          <p:cNvPicPr>
            <a:picLocks noChangeAspect="1"/>
          </p:cNvPicPr>
          <p:nvPr/>
        </p:nvPicPr>
        <p:blipFill>
          <a:blip r:embed="rId4"/>
          <a:stretch>
            <a:fillRect/>
          </a:stretch>
        </p:blipFill>
        <p:spPr>
          <a:xfrm>
            <a:off x="1902381" y="3861078"/>
            <a:ext cx="4304109" cy="1669852"/>
          </a:xfrm>
          <a:prstGeom prst="rect">
            <a:avLst/>
          </a:prstGeom>
        </p:spPr>
      </p:pic>
      <p:sp>
        <p:nvSpPr>
          <p:cNvPr id="9" name="Text 5"/>
          <p:cNvSpPr/>
          <p:nvPr/>
        </p:nvSpPr>
        <p:spPr>
          <a:xfrm>
            <a:off x="3975378" y="4469249"/>
            <a:ext cx="157877" cy="453509"/>
          </a:xfrm>
          <a:prstGeom prst="rect">
            <a:avLst/>
          </a:prstGeom>
          <a:noFill/>
          <a:ln/>
        </p:spPr>
        <p:txBody>
          <a:bodyPr wrap="none" lIns="0" tIns="0" rIns="0" bIns="0" rtlCol="0" anchor="t"/>
          <a:lstStyle/>
          <a:p>
            <a:pPr marL="0" indent="0" algn="ctr">
              <a:lnSpc>
                <a:spcPts val="35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2</a:t>
            </a:r>
            <a:endParaRPr lang="en-US" sz="2200" dirty="0"/>
          </a:p>
        </p:txBody>
      </p:sp>
      <p:sp>
        <p:nvSpPr>
          <p:cNvPr id="10" name="Text 6"/>
          <p:cNvSpPr/>
          <p:nvPr/>
        </p:nvSpPr>
        <p:spPr>
          <a:xfrm>
            <a:off x="6433304" y="408789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Noise and Artifacts</a:t>
            </a:r>
            <a:endParaRPr lang="en-US" sz="2200" dirty="0"/>
          </a:p>
        </p:txBody>
      </p:sp>
      <p:sp>
        <p:nvSpPr>
          <p:cNvPr id="11" name="Text 7"/>
          <p:cNvSpPr/>
          <p:nvPr/>
        </p:nvSpPr>
        <p:spPr>
          <a:xfrm>
            <a:off x="6433304" y="4578310"/>
            <a:ext cx="7176492"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Real-world noise and variations in speech recordings pose challenges for accurate emotion detection.</a:t>
            </a:r>
            <a:endParaRPr lang="en-US" sz="1750" dirty="0"/>
          </a:p>
        </p:txBody>
      </p:sp>
      <p:sp>
        <p:nvSpPr>
          <p:cNvPr id="12" name="Shape 8"/>
          <p:cNvSpPr/>
          <p:nvPr/>
        </p:nvSpPr>
        <p:spPr>
          <a:xfrm>
            <a:off x="6263164" y="5544026"/>
            <a:ext cx="7516773" cy="15240"/>
          </a:xfrm>
          <a:prstGeom prst="roundRect">
            <a:avLst>
              <a:gd name="adj" fmla="val 625116"/>
            </a:avLst>
          </a:prstGeom>
          <a:solidFill>
            <a:srgbClr val="C8C9CF"/>
          </a:solidFill>
          <a:ln/>
        </p:spPr>
        <p:txBody>
          <a:bodyPr/>
          <a:lstStyle/>
          <a:p>
            <a:endParaRPr lang="en-IN"/>
          </a:p>
        </p:txBody>
      </p:sp>
      <p:pic>
        <p:nvPicPr>
          <p:cNvPr id="13" name="Image 2" descr="preencoded.png"/>
          <p:cNvPicPr>
            <a:picLocks noChangeAspect="1"/>
          </p:cNvPicPr>
          <p:nvPr/>
        </p:nvPicPr>
        <p:blipFill>
          <a:blip r:embed="rId5"/>
          <a:stretch>
            <a:fillRect/>
          </a:stretch>
        </p:blipFill>
        <p:spPr>
          <a:xfrm>
            <a:off x="826294" y="5587603"/>
            <a:ext cx="6456164" cy="1669852"/>
          </a:xfrm>
          <a:prstGeom prst="rect">
            <a:avLst/>
          </a:prstGeom>
        </p:spPr>
      </p:pic>
      <p:sp>
        <p:nvSpPr>
          <p:cNvPr id="14" name="Text 9"/>
          <p:cNvSpPr/>
          <p:nvPr/>
        </p:nvSpPr>
        <p:spPr>
          <a:xfrm>
            <a:off x="3972163" y="6195774"/>
            <a:ext cx="164187" cy="453509"/>
          </a:xfrm>
          <a:prstGeom prst="rect">
            <a:avLst/>
          </a:prstGeom>
          <a:noFill/>
          <a:ln/>
        </p:spPr>
        <p:txBody>
          <a:bodyPr wrap="none" lIns="0" tIns="0" rIns="0" bIns="0" rtlCol="0" anchor="t"/>
          <a:lstStyle/>
          <a:p>
            <a:pPr marL="0" indent="0" algn="ctr">
              <a:lnSpc>
                <a:spcPts val="35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3</a:t>
            </a:r>
            <a:endParaRPr lang="en-US" sz="2200" dirty="0"/>
          </a:p>
        </p:txBody>
      </p:sp>
      <p:sp>
        <p:nvSpPr>
          <p:cNvPr id="15" name="Text 10"/>
          <p:cNvSpPr/>
          <p:nvPr/>
        </p:nvSpPr>
        <p:spPr>
          <a:xfrm>
            <a:off x="7509272" y="5814417"/>
            <a:ext cx="3253978" cy="354330"/>
          </a:xfrm>
          <a:prstGeom prst="rect">
            <a:avLst/>
          </a:prstGeom>
          <a:noFill/>
          <a:ln/>
        </p:spPr>
        <p:txBody>
          <a:bodyPr wrap="none" lIns="0" tIns="0" rIns="0" bIns="0" rtlCol="0" anchor="t"/>
          <a:lstStyle/>
          <a:p>
            <a:pPr marL="0" indent="0" algn="l">
              <a:lnSpc>
                <a:spcPts val="2750"/>
              </a:lnSpc>
              <a:buNone/>
            </a:pPr>
            <a:r>
              <a:rPr lang="en-US" sz="2200" dirty="0">
                <a:solidFill>
                  <a:srgbClr val="5B5F71"/>
                </a:solidFill>
                <a:latin typeface="Instrument Sans Semi Bold" pitchFamily="34" charset="0"/>
                <a:ea typeface="Instrument Sans Semi Bold" pitchFamily="34" charset="-122"/>
                <a:cs typeface="Instrument Sans Semi Bold" pitchFamily="34" charset="-120"/>
              </a:rPr>
              <a:t>Subjectivity of Emotions</a:t>
            </a:r>
            <a:endParaRPr lang="en-US" sz="2200" dirty="0"/>
          </a:p>
        </p:txBody>
      </p:sp>
      <p:sp>
        <p:nvSpPr>
          <p:cNvPr id="16" name="Text 11"/>
          <p:cNvSpPr/>
          <p:nvPr/>
        </p:nvSpPr>
        <p:spPr>
          <a:xfrm>
            <a:off x="7509272" y="6304836"/>
            <a:ext cx="6100524" cy="725805"/>
          </a:xfrm>
          <a:prstGeom prst="rect">
            <a:avLst/>
          </a:prstGeom>
          <a:noFill/>
          <a:ln/>
        </p:spPr>
        <p:txBody>
          <a:bodyPr wrap="square" lIns="0" tIns="0" rIns="0" bIns="0" rtlCol="0" anchor="t"/>
          <a:lstStyle/>
          <a:p>
            <a:pPr marL="0" indent="0" algn="l">
              <a:lnSpc>
                <a:spcPts val="2850"/>
              </a:lnSpc>
              <a:buNone/>
            </a:pPr>
            <a:r>
              <a:rPr lang="en-US" sz="1750" dirty="0">
                <a:solidFill>
                  <a:srgbClr val="5B5F71"/>
                </a:solidFill>
                <a:latin typeface="Instrument Sans Medium" pitchFamily="34" charset="0"/>
                <a:ea typeface="Instrument Sans Medium" pitchFamily="34" charset="-122"/>
                <a:cs typeface="Instrument Sans Medium" pitchFamily="34" charset="-120"/>
              </a:rPr>
              <a:t>Emotions are subjective, making it difficult to define clear boundaries and universally accepted labels.</a:t>
            </a:r>
            <a:endParaRPr lang="en-US" sz="1750" dirty="0"/>
          </a:p>
        </p:txBody>
      </p:sp>
      <p:pic>
        <p:nvPicPr>
          <p:cNvPr id="18" name="Picture 17">
            <a:extLst>
              <a:ext uri="{FF2B5EF4-FFF2-40B4-BE49-F238E27FC236}">
                <a16:creationId xmlns:a16="http://schemas.microsoft.com/office/drawing/2014/main" id="{60C7E8FA-B0D7-D397-37C1-7ACF642A21D8}"/>
              </a:ext>
            </a:extLst>
          </p:cNvPr>
          <p:cNvPicPr>
            <a:picLocks noChangeAspect="1"/>
          </p:cNvPicPr>
          <p:nvPr/>
        </p:nvPicPr>
        <p:blipFill>
          <a:blip r:embed="rId6"/>
          <a:stretch>
            <a:fillRect/>
          </a:stretch>
        </p:blipFill>
        <p:spPr>
          <a:xfrm>
            <a:off x="11791554" y="7289363"/>
            <a:ext cx="2838846" cy="8478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33889" y="499586"/>
            <a:ext cx="4528542" cy="566142"/>
          </a:xfrm>
          <a:prstGeom prst="rect">
            <a:avLst/>
          </a:prstGeom>
          <a:noFill/>
          <a:ln/>
        </p:spPr>
        <p:txBody>
          <a:bodyPr wrap="none" lIns="0" tIns="0" rIns="0" bIns="0" rtlCol="0" anchor="t"/>
          <a:lstStyle/>
          <a:p>
            <a:pPr marL="0" indent="0">
              <a:lnSpc>
                <a:spcPts val="4450"/>
              </a:lnSpc>
              <a:buNone/>
            </a:pPr>
            <a:r>
              <a:rPr lang="en-US" sz="3550" dirty="0">
                <a:solidFill>
                  <a:srgbClr val="505468"/>
                </a:solidFill>
                <a:latin typeface="Instrument Sans Semi Bold" pitchFamily="34" charset="0"/>
                <a:ea typeface="Instrument Sans Semi Bold" pitchFamily="34" charset="-122"/>
                <a:cs typeface="Instrument Sans Semi Bold" pitchFamily="34" charset="-120"/>
              </a:rPr>
              <a:t>Methodology </a:t>
            </a:r>
            <a:endParaRPr lang="en-US" sz="3550" dirty="0"/>
          </a:p>
        </p:txBody>
      </p:sp>
      <p:sp>
        <p:nvSpPr>
          <p:cNvPr id="3" name="Text 1"/>
          <p:cNvSpPr/>
          <p:nvPr/>
        </p:nvSpPr>
        <p:spPr>
          <a:xfrm>
            <a:off x="633889" y="1427917"/>
            <a:ext cx="13362623" cy="289679"/>
          </a:xfrm>
          <a:prstGeom prst="rect">
            <a:avLst/>
          </a:prstGeom>
          <a:noFill/>
          <a:ln/>
        </p:spPr>
        <p:txBody>
          <a:bodyPr wrap="none" lIns="0" tIns="0" rIns="0" bIns="0" rtlCol="0" anchor="t"/>
          <a:lstStyle/>
          <a:p>
            <a:pPr marL="0" indent="0">
              <a:lnSpc>
                <a:spcPts val="2250"/>
              </a:lnSpc>
              <a:buNone/>
            </a:pPr>
            <a:r>
              <a:rPr lang="en-US" sz="1400" dirty="0">
                <a:solidFill>
                  <a:srgbClr val="5B5F71"/>
                </a:solidFill>
                <a:latin typeface="Instrument Sans Medium" pitchFamily="34" charset="0"/>
                <a:ea typeface="Instrument Sans Medium" pitchFamily="34" charset="-122"/>
                <a:cs typeface="Instrument Sans Medium" pitchFamily="34" charset="-120"/>
              </a:rPr>
              <a:t>Block Diagram:</a:t>
            </a:r>
            <a:endParaRPr lang="en-US" sz="1400" dirty="0"/>
          </a:p>
        </p:txBody>
      </p:sp>
      <p:pic>
        <p:nvPicPr>
          <p:cNvPr id="4" name="Image 0" descr="preencoded.png"/>
          <p:cNvPicPr>
            <a:picLocks noChangeAspect="1"/>
          </p:cNvPicPr>
          <p:nvPr/>
        </p:nvPicPr>
        <p:blipFill>
          <a:blip r:embed="rId3"/>
          <a:stretch>
            <a:fillRect/>
          </a:stretch>
        </p:blipFill>
        <p:spPr>
          <a:xfrm>
            <a:off x="2590443" y="1921312"/>
            <a:ext cx="9449514" cy="5315307"/>
          </a:xfrm>
          <a:prstGeom prst="rect">
            <a:avLst/>
          </a:prstGeom>
        </p:spPr>
      </p:pic>
      <p:sp>
        <p:nvSpPr>
          <p:cNvPr id="5" name="Text 2"/>
          <p:cNvSpPr/>
          <p:nvPr/>
        </p:nvSpPr>
        <p:spPr>
          <a:xfrm>
            <a:off x="633889" y="7440335"/>
            <a:ext cx="13362623" cy="289679"/>
          </a:xfrm>
          <a:prstGeom prst="rect">
            <a:avLst/>
          </a:prstGeom>
          <a:noFill/>
          <a:ln/>
        </p:spPr>
        <p:txBody>
          <a:bodyPr wrap="none" lIns="0" tIns="0" rIns="0" bIns="0" rtlCol="0" anchor="t"/>
          <a:lstStyle/>
          <a:p>
            <a:pPr marL="0" indent="0">
              <a:lnSpc>
                <a:spcPts val="2250"/>
              </a:lnSpc>
              <a:buNone/>
            </a:pPr>
            <a:endParaRPr lang="en-US" sz="1400" dirty="0"/>
          </a:p>
        </p:txBody>
      </p:sp>
      <p:pic>
        <p:nvPicPr>
          <p:cNvPr id="7" name="Picture 6">
            <a:extLst>
              <a:ext uri="{FF2B5EF4-FFF2-40B4-BE49-F238E27FC236}">
                <a16:creationId xmlns:a16="http://schemas.microsoft.com/office/drawing/2014/main" id="{9C87A535-0DD9-75B1-C748-B2D41A51A31F}"/>
              </a:ext>
            </a:extLst>
          </p:cNvPr>
          <p:cNvPicPr>
            <a:picLocks noChangeAspect="1"/>
          </p:cNvPicPr>
          <p:nvPr/>
        </p:nvPicPr>
        <p:blipFill>
          <a:blip r:embed="rId4"/>
          <a:stretch>
            <a:fillRect/>
          </a:stretch>
        </p:blipFill>
        <p:spPr>
          <a:xfrm>
            <a:off x="11791554" y="7306092"/>
            <a:ext cx="2838846" cy="84784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26969" y="597813"/>
            <a:ext cx="6841569" cy="661154"/>
          </a:xfrm>
          <a:prstGeom prst="rect">
            <a:avLst/>
          </a:prstGeom>
          <a:noFill/>
          <a:ln/>
        </p:spPr>
        <p:txBody>
          <a:bodyPr wrap="none" lIns="0" tIns="0" rIns="0" bIns="0" rtlCol="0" anchor="t"/>
          <a:lstStyle/>
          <a:p>
            <a:pPr marL="0" indent="0">
              <a:lnSpc>
                <a:spcPts val="5200"/>
              </a:lnSpc>
              <a:buNone/>
            </a:pPr>
            <a:r>
              <a:rPr lang="en-US" sz="4150" dirty="0">
                <a:solidFill>
                  <a:srgbClr val="505468"/>
                </a:solidFill>
                <a:latin typeface="Instrument Sans Semi Bold" pitchFamily="34" charset="0"/>
                <a:ea typeface="Instrument Sans Semi Bold" pitchFamily="34" charset="-122"/>
                <a:cs typeface="Instrument Sans Semi Bold" pitchFamily="34" charset="-120"/>
              </a:rPr>
              <a:t>Applications and Use Cases</a:t>
            </a:r>
            <a:endParaRPr lang="en-US" sz="4150" dirty="0"/>
          </a:p>
        </p:txBody>
      </p:sp>
      <p:sp>
        <p:nvSpPr>
          <p:cNvPr id="4" name="Text 1"/>
          <p:cNvSpPr/>
          <p:nvPr/>
        </p:nvSpPr>
        <p:spPr>
          <a:xfrm>
            <a:off x="6226969" y="1681996"/>
            <a:ext cx="3672721" cy="698183"/>
          </a:xfrm>
          <a:prstGeom prst="rect">
            <a:avLst/>
          </a:prstGeom>
          <a:noFill/>
          <a:ln/>
        </p:spPr>
        <p:txBody>
          <a:bodyPr wrap="none" lIns="0" tIns="0" rIns="0" bIns="0" rtlCol="0" anchor="t"/>
          <a:lstStyle/>
          <a:p>
            <a:pPr marL="0" indent="0" algn="ctr">
              <a:lnSpc>
                <a:spcPts val="5450"/>
              </a:lnSpc>
              <a:buNone/>
            </a:pPr>
            <a:r>
              <a:rPr lang="en-US" sz="5450" dirty="0">
                <a:solidFill>
                  <a:srgbClr val="5B5F71"/>
                </a:solidFill>
                <a:latin typeface="Instrument Sans Semi Bold" pitchFamily="34" charset="0"/>
                <a:ea typeface="Instrument Sans Semi Bold" pitchFamily="34" charset="-122"/>
                <a:cs typeface="Instrument Sans Semi Bold" pitchFamily="34" charset="-120"/>
              </a:rPr>
              <a:t>1</a:t>
            </a:r>
            <a:endParaRPr lang="en-US" sz="5450" dirty="0"/>
          </a:p>
        </p:txBody>
      </p:sp>
      <p:sp>
        <p:nvSpPr>
          <p:cNvPr id="5" name="Text 2"/>
          <p:cNvSpPr/>
          <p:nvPr/>
        </p:nvSpPr>
        <p:spPr>
          <a:xfrm>
            <a:off x="6740843" y="2644497"/>
            <a:ext cx="2644854" cy="330517"/>
          </a:xfrm>
          <a:prstGeom prst="rect">
            <a:avLst/>
          </a:prstGeom>
          <a:noFill/>
          <a:ln/>
        </p:spPr>
        <p:txBody>
          <a:bodyPr wrap="none" lIns="0" tIns="0" rIns="0" bIns="0" rtlCol="0" anchor="t"/>
          <a:lstStyle/>
          <a:p>
            <a:pPr marL="0" indent="0" algn="ctr">
              <a:lnSpc>
                <a:spcPts val="2600"/>
              </a:lnSpc>
              <a:buNone/>
            </a:pPr>
            <a:r>
              <a:rPr lang="en-US" sz="2050" dirty="0">
                <a:solidFill>
                  <a:srgbClr val="5B5F71"/>
                </a:solidFill>
                <a:latin typeface="Instrument Sans Semi Bold" pitchFamily="34" charset="0"/>
                <a:ea typeface="Instrument Sans Semi Bold" pitchFamily="34" charset="-122"/>
                <a:cs typeface="Instrument Sans Semi Bold" pitchFamily="34" charset="-120"/>
              </a:rPr>
              <a:t>Mental Health</a:t>
            </a:r>
            <a:endParaRPr lang="en-US" sz="2050" dirty="0"/>
          </a:p>
        </p:txBody>
      </p:sp>
      <p:sp>
        <p:nvSpPr>
          <p:cNvPr id="6" name="Text 3"/>
          <p:cNvSpPr/>
          <p:nvPr/>
        </p:nvSpPr>
        <p:spPr>
          <a:xfrm>
            <a:off x="6226969" y="3101935"/>
            <a:ext cx="3672721" cy="1015484"/>
          </a:xfrm>
          <a:prstGeom prst="rect">
            <a:avLst/>
          </a:prstGeom>
          <a:noFill/>
          <a:ln/>
        </p:spPr>
        <p:txBody>
          <a:bodyPr wrap="square" lIns="0" tIns="0" rIns="0" bIns="0" rtlCol="0" anchor="t"/>
          <a:lstStyle/>
          <a:p>
            <a:pPr marL="0" indent="0" algn="ctr">
              <a:lnSpc>
                <a:spcPts val="2650"/>
              </a:lnSpc>
              <a:buNone/>
            </a:pPr>
            <a:r>
              <a:rPr lang="en-US" sz="1650" dirty="0">
                <a:solidFill>
                  <a:srgbClr val="5B5F71"/>
                </a:solidFill>
                <a:latin typeface="Instrument Sans Medium" pitchFamily="34" charset="0"/>
                <a:ea typeface="Instrument Sans Medium" pitchFamily="34" charset="-122"/>
                <a:cs typeface="Instrument Sans Medium" pitchFamily="34" charset="-120"/>
              </a:rPr>
              <a:t>SER can aid in diagnosing and monitoring mental health conditions, like depression and anxiety.</a:t>
            </a:r>
            <a:endParaRPr lang="en-US" sz="1650" dirty="0"/>
          </a:p>
        </p:txBody>
      </p:sp>
      <p:sp>
        <p:nvSpPr>
          <p:cNvPr id="7" name="Text 4"/>
          <p:cNvSpPr/>
          <p:nvPr/>
        </p:nvSpPr>
        <p:spPr>
          <a:xfrm>
            <a:off x="10216991" y="1681996"/>
            <a:ext cx="3672840" cy="698183"/>
          </a:xfrm>
          <a:prstGeom prst="rect">
            <a:avLst/>
          </a:prstGeom>
          <a:noFill/>
          <a:ln/>
        </p:spPr>
        <p:txBody>
          <a:bodyPr wrap="none" lIns="0" tIns="0" rIns="0" bIns="0" rtlCol="0" anchor="t"/>
          <a:lstStyle/>
          <a:p>
            <a:pPr marL="0" indent="0" algn="ctr">
              <a:lnSpc>
                <a:spcPts val="5450"/>
              </a:lnSpc>
              <a:buNone/>
            </a:pPr>
            <a:r>
              <a:rPr lang="en-US" sz="5450" dirty="0">
                <a:solidFill>
                  <a:srgbClr val="5B5F71"/>
                </a:solidFill>
                <a:latin typeface="Instrument Sans Semi Bold" pitchFamily="34" charset="0"/>
                <a:ea typeface="Instrument Sans Semi Bold" pitchFamily="34" charset="-122"/>
                <a:cs typeface="Instrument Sans Semi Bold" pitchFamily="34" charset="-120"/>
              </a:rPr>
              <a:t>2</a:t>
            </a:r>
            <a:endParaRPr lang="en-US" sz="5450" dirty="0"/>
          </a:p>
        </p:txBody>
      </p:sp>
      <p:sp>
        <p:nvSpPr>
          <p:cNvPr id="8" name="Text 5"/>
          <p:cNvSpPr/>
          <p:nvPr/>
        </p:nvSpPr>
        <p:spPr>
          <a:xfrm>
            <a:off x="10730984" y="2644497"/>
            <a:ext cx="2644854" cy="330517"/>
          </a:xfrm>
          <a:prstGeom prst="rect">
            <a:avLst/>
          </a:prstGeom>
          <a:noFill/>
          <a:ln/>
        </p:spPr>
        <p:txBody>
          <a:bodyPr wrap="none" lIns="0" tIns="0" rIns="0" bIns="0" rtlCol="0" anchor="t"/>
          <a:lstStyle/>
          <a:p>
            <a:pPr marL="0" indent="0" algn="ctr">
              <a:lnSpc>
                <a:spcPts val="2600"/>
              </a:lnSpc>
              <a:buNone/>
            </a:pPr>
            <a:r>
              <a:rPr lang="en-US" sz="2050" dirty="0">
                <a:solidFill>
                  <a:srgbClr val="5B5F71"/>
                </a:solidFill>
                <a:latin typeface="Instrument Sans Semi Bold" pitchFamily="34" charset="0"/>
                <a:ea typeface="Instrument Sans Semi Bold" pitchFamily="34" charset="-122"/>
                <a:cs typeface="Instrument Sans Semi Bold" pitchFamily="34" charset="-120"/>
              </a:rPr>
              <a:t>Customer Service</a:t>
            </a:r>
            <a:endParaRPr lang="en-US" sz="2050" dirty="0"/>
          </a:p>
        </p:txBody>
      </p:sp>
      <p:sp>
        <p:nvSpPr>
          <p:cNvPr id="9" name="Text 6"/>
          <p:cNvSpPr/>
          <p:nvPr/>
        </p:nvSpPr>
        <p:spPr>
          <a:xfrm>
            <a:off x="10216991" y="3101935"/>
            <a:ext cx="3672840" cy="1015484"/>
          </a:xfrm>
          <a:prstGeom prst="rect">
            <a:avLst/>
          </a:prstGeom>
          <a:noFill/>
          <a:ln/>
        </p:spPr>
        <p:txBody>
          <a:bodyPr wrap="square" lIns="0" tIns="0" rIns="0" bIns="0" rtlCol="0" anchor="t"/>
          <a:lstStyle/>
          <a:p>
            <a:pPr marL="0" indent="0" algn="ctr">
              <a:lnSpc>
                <a:spcPts val="2650"/>
              </a:lnSpc>
              <a:buNone/>
            </a:pPr>
            <a:r>
              <a:rPr lang="en-US" sz="1650" dirty="0">
                <a:solidFill>
                  <a:srgbClr val="5B5F71"/>
                </a:solidFill>
                <a:latin typeface="Instrument Sans Medium" pitchFamily="34" charset="0"/>
                <a:ea typeface="Instrument Sans Medium" pitchFamily="34" charset="-122"/>
                <a:cs typeface="Instrument Sans Medium" pitchFamily="34" charset="-120"/>
              </a:rPr>
              <a:t>Analyzing customer calls can provide valuable insights into satisfaction and identify areas for improvement.</a:t>
            </a:r>
            <a:endParaRPr lang="en-US" sz="1650" dirty="0"/>
          </a:p>
        </p:txBody>
      </p:sp>
      <p:sp>
        <p:nvSpPr>
          <p:cNvPr id="10" name="Text 7"/>
          <p:cNvSpPr/>
          <p:nvPr/>
        </p:nvSpPr>
        <p:spPr>
          <a:xfrm>
            <a:off x="6226969" y="4857869"/>
            <a:ext cx="3672721" cy="698183"/>
          </a:xfrm>
          <a:prstGeom prst="rect">
            <a:avLst/>
          </a:prstGeom>
          <a:noFill/>
          <a:ln/>
        </p:spPr>
        <p:txBody>
          <a:bodyPr wrap="none" lIns="0" tIns="0" rIns="0" bIns="0" rtlCol="0" anchor="t"/>
          <a:lstStyle/>
          <a:p>
            <a:pPr marL="0" indent="0" algn="ctr">
              <a:lnSpc>
                <a:spcPts val="5450"/>
              </a:lnSpc>
              <a:buNone/>
            </a:pPr>
            <a:r>
              <a:rPr lang="en-US" sz="5450" dirty="0">
                <a:solidFill>
                  <a:srgbClr val="5B5F71"/>
                </a:solidFill>
                <a:latin typeface="Instrument Sans Semi Bold" pitchFamily="34" charset="0"/>
                <a:ea typeface="Instrument Sans Semi Bold" pitchFamily="34" charset="-122"/>
                <a:cs typeface="Instrument Sans Semi Bold" pitchFamily="34" charset="-120"/>
              </a:rPr>
              <a:t>3</a:t>
            </a:r>
            <a:endParaRPr lang="en-US" sz="5450" dirty="0"/>
          </a:p>
        </p:txBody>
      </p:sp>
      <p:sp>
        <p:nvSpPr>
          <p:cNvPr id="11" name="Text 8"/>
          <p:cNvSpPr/>
          <p:nvPr/>
        </p:nvSpPr>
        <p:spPr>
          <a:xfrm>
            <a:off x="6740843" y="5820370"/>
            <a:ext cx="2644854" cy="330517"/>
          </a:xfrm>
          <a:prstGeom prst="rect">
            <a:avLst/>
          </a:prstGeom>
          <a:noFill/>
          <a:ln/>
        </p:spPr>
        <p:txBody>
          <a:bodyPr wrap="none" lIns="0" tIns="0" rIns="0" bIns="0" rtlCol="0" anchor="t"/>
          <a:lstStyle/>
          <a:p>
            <a:pPr marL="0" indent="0" algn="ctr">
              <a:lnSpc>
                <a:spcPts val="2600"/>
              </a:lnSpc>
              <a:buNone/>
            </a:pPr>
            <a:r>
              <a:rPr lang="en-US" sz="2050" dirty="0">
                <a:solidFill>
                  <a:srgbClr val="5B5F71"/>
                </a:solidFill>
                <a:latin typeface="Instrument Sans Semi Bold" pitchFamily="34" charset="0"/>
                <a:ea typeface="Instrument Sans Semi Bold" pitchFamily="34" charset="-122"/>
                <a:cs typeface="Instrument Sans Semi Bold" pitchFamily="34" charset="-120"/>
              </a:rPr>
              <a:t>Education</a:t>
            </a:r>
            <a:endParaRPr lang="en-US" sz="2050" dirty="0"/>
          </a:p>
        </p:txBody>
      </p:sp>
      <p:sp>
        <p:nvSpPr>
          <p:cNvPr id="12" name="Text 9"/>
          <p:cNvSpPr/>
          <p:nvPr/>
        </p:nvSpPr>
        <p:spPr>
          <a:xfrm>
            <a:off x="6226969" y="6277808"/>
            <a:ext cx="3672721" cy="1353979"/>
          </a:xfrm>
          <a:prstGeom prst="rect">
            <a:avLst/>
          </a:prstGeom>
          <a:noFill/>
          <a:ln/>
        </p:spPr>
        <p:txBody>
          <a:bodyPr wrap="square" lIns="0" tIns="0" rIns="0" bIns="0" rtlCol="0" anchor="t"/>
          <a:lstStyle/>
          <a:p>
            <a:pPr marL="0" indent="0" algn="ctr">
              <a:lnSpc>
                <a:spcPts val="2650"/>
              </a:lnSpc>
              <a:buNone/>
            </a:pPr>
            <a:r>
              <a:rPr lang="en-US" sz="1650" dirty="0">
                <a:solidFill>
                  <a:srgbClr val="5B5F71"/>
                </a:solidFill>
                <a:latin typeface="Instrument Sans Medium" pitchFamily="34" charset="0"/>
                <a:ea typeface="Instrument Sans Medium" pitchFamily="34" charset="-122"/>
                <a:cs typeface="Instrument Sans Medium" pitchFamily="34" charset="-120"/>
              </a:rPr>
              <a:t>SER can personalize learning experiences by detecting student emotions and adjusting teaching strategies accordingly.</a:t>
            </a:r>
            <a:endParaRPr lang="en-US" sz="1650" dirty="0"/>
          </a:p>
        </p:txBody>
      </p:sp>
      <p:sp>
        <p:nvSpPr>
          <p:cNvPr id="13" name="Text 10"/>
          <p:cNvSpPr/>
          <p:nvPr/>
        </p:nvSpPr>
        <p:spPr>
          <a:xfrm>
            <a:off x="10216991" y="4857869"/>
            <a:ext cx="3672840" cy="698183"/>
          </a:xfrm>
          <a:prstGeom prst="rect">
            <a:avLst/>
          </a:prstGeom>
          <a:noFill/>
          <a:ln/>
        </p:spPr>
        <p:txBody>
          <a:bodyPr wrap="none" lIns="0" tIns="0" rIns="0" bIns="0" rtlCol="0" anchor="t"/>
          <a:lstStyle/>
          <a:p>
            <a:pPr marL="0" indent="0" algn="ctr">
              <a:lnSpc>
                <a:spcPts val="5450"/>
              </a:lnSpc>
              <a:buNone/>
            </a:pPr>
            <a:r>
              <a:rPr lang="en-US" sz="5450" dirty="0">
                <a:solidFill>
                  <a:srgbClr val="5B5F71"/>
                </a:solidFill>
                <a:latin typeface="Instrument Sans Semi Bold" pitchFamily="34" charset="0"/>
                <a:ea typeface="Instrument Sans Semi Bold" pitchFamily="34" charset="-122"/>
                <a:cs typeface="Instrument Sans Semi Bold" pitchFamily="34" charset="-120"/>
              </a:rPr>
              <a:t>4</a:t>
            </a:r>
            <a:endParaRPr lang="en-US" sz="5450" dirty="0"/>
          </a:p>
        </p:txBody>
      </p:sp>
      <p:sp>
        <p:nvSpPr>
          <p:cNvPr id="14" name="Text 11"/>
          <p:cNvSpPr/>
          <p:nvPr/>
        </p:nvSpPr>
        <p:spPr>
          <a:xfrm>
            <a:off x="10730984" y="5820370"/>
            <a:ext cx="2644854" cy="330517"/>
          </a:xfrm>
          <a:prstGeom prst="rect">
            <a:avLst/>
          </a:prstGeom>
          <a:noFill/>
          <a:ln/>
        </p:spPr>
        <p:txBody>
          <a:bodyPr wrap="none" lIns="0" tIns="0" rIns="0" bIns="0" rtlCol="0" anchor="t"/>
          <a:lstStyle/>
          <a:p>
            <a:pPr marL="0" indent="0" algn="ctr">
              <a:lnSpc>
                <a:spcPts val="2600"/>
              </a:lnSpc>
              <a:buNone/>
            </a:pPr>
            <a:r>
              <a:rPr lang="en-US" sz="2050" dirty="0">
                <a:solidFill>
                  <a:srgbClr val="5B5F71"/>
                </a:solidFill>
                <a:latin typeface="Instrument Sans Semi Bold" pitchFamily="34" charset="0"/>
                <a:ea typeface="Instrument Sans Semi Bold" pitchFamily="34" charset="-122"/>
                <a:cs typeface="Instrument Sans Semi Bold" pitchFamily="34" charset="-120"/>
              </a:rPr>
              <a:t>Automotive Safety</a:t>
            </a:r>
            <a:endParaRPr lang="en-US" sz="2050" dirty="0"/>
          </a:p>
        </p:txBody>
      </p:sp>
      <p:sp>
        <p:nvSpPr>
          <p:cNvPr id="15" name="Text 12"/>
          <p:cNvSpPr/>
          <p:nvPr/>
        </p:nvSpPr>
        <p:spPr>
          <a:xfrm>
            <a:off x="10216991" y="6277808"/>
            <a:ext cx="3672840" cy="1015484"/>
          </a:xfrm>
          <a:prstGeom prst="rect">
            <a:avLst/>
          </a:prstGeom>
          <a:noFill/>
          <a:ln/>
        </p:spPr>
        <p:txBody>
          <a:bodyPr wrap="square" lIns="0" tIns="0" rIns="0" bIns="0" rtlCol="0" anchor="t"/>
          <a:lstStyle/>
          <a:p>
            <a:pPr marL="0" indent="0" algn="ctr">
              <a:lnSpc>
                <a:spcPts val="2650"/>
              </a:lnSpc>
              <a:buNone/>
            </a:pPr>
            <a:r>
              <a:rPr lang="en-US" sz="1650" dirty="0">
                <a:solidFill>
                  <a:srgbClr val="5B5F71"/>
                </a:solidFill>
                <a:latin typeface="Instrument Sans Medium" pitchFamily="34" charset="0"/>
                <a:ea typeface="Instrument Sans Medium" pitchFamily="34" charset="-122"/>
                <a:cs typeface="Instrument Sans Medium" pitchFamily="34" charset="-120"/>
              </a:rPr>
              <a:t>Detecting driver drowsiness or distress can enhance safety measures in vehicles.</a:t>
            </a:r>
            <a:endParaRPr lang="en-US" sz="1650" dirty="0"/>
          </a:p>
        </p:txBody>
      </p:sp>
      <p:pic>
        <p:nvPicPr>
          <p:cNvPr id="17" name="Picture 16">
            <a:extLst>
              <a:ext uri="{FF2B5EF4-FFF2-40B4-BE49-F238E27FC236}">
                <a16:creationId xmlns:a16="http://schemas.microsoft.com/office/drawing/2014/main" id="{9A9F60E3-D7C8-77E4-3177-29D9E6B2A150}"/>
              </a:ext>
            </a:extLst>
          </p:cNvPr>
          <p:cNvPicPr>
            <a:picLocks noChangeAspect="1"/>
          </p:cNvPicPr>
          <p:nvPr/>
        </p:nvPicPr>
        <p:blipFill>
          <a:blip r:embed="rId4"/>
          <a:stretch>
            <a:fillRect/>
          </a:stretch>
        </p:blipFill>
        <p:spPr>
          <a:xfrm>
            <a:off x="11791554" y="7753468"/>
            <a:ext cx="2838846" cy="4761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1213</Words>
  <Application>Microsoft Office PowerPoint</Application>
  <PresentationFormat>Custom</PresentationFormat>
  <Paragraphs>98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Karuturi Soumya</cp:lastModifiedBy>
  <cp:revision>8</cp:revision>
  <dcterms:created xsi:type="dcterms:W3CDTF">2024-11-28T12:10:35Z</dcterms:created>
  <dcterms:modified xsi:type="dcterms:W3CDTF">2024-11-29T17:32:37Z</dcterms:modified>
</cp:coreProperties>
</file>