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72" r:id="rId7"/>
    <p:sldId id="273" r:id="rId8"/>
    <p:sldId id="274" r:id="rId9"/>
    <p:sldId id="269" r:id="rId10"/>
    <p:sldId id="270" r:id="rId11"/>
    <p:sldId id="275" r:id="rId12"/>
    <p:sldId id="276" r:id="rId13"/>
    <p:sldId id="277" r:id="rId14"/>
    <p:sldId id="261" r:id="rId15"/>
    <p:sldId id="262" r:id="rId16"/>
    <p:sldId id="278" r:id="rId17"/>
    <p:sldId id="279" r:id="rId18"/>
    <p:sldId id="268" r:id="rId19"/>
    <p:sldId id="264" r:id="rId20"/>
    <p:sldId id="267" r:id="rId21"/>
    <p:sldId id="28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96" autoAdjust="0"/>
  </p:normalViewPr>
  <p:slideViewPr>
    <p:cSldViewPr snapToGrid="0">
      <p:cViewPr>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5264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40"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2"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stretch>
            <a:fillRect/>
          </a:stretch>
        </p:blipFill>
        <p:spPr>
          <a:xfrm>
            <a:off x="3743461" y="258052"/>
            <a:ext cx="4048127" cy="962027"/>
          </a:xfrm>
          <a:prstGeom prst="rect">
            <a:avLst/>
          </a:prstGeom>
          <a:ln w="12700">
            <a:miter lim="400000"/>
          </a:ln>
        </p:spPr>
      </p:pic>
      <p:sp>
        <p:nvSpPr>
          <p:cNvPr id="95" name="DBA Open ended experiment project Report On…"/>
          <p:cNvSpPr txBox="1"/>
          <p:nvPr/>
        </p:nvSpPr>
        <p:spPr>
          <a:xfrm>
            <a:off x="1051145" y="1344646"/>
            <a:ext cx="9886510" cy="6586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3100"/>
            </a:pPr>
            <a:endParaRPr dirty="0"/>
          </a:p>
          <a:p>
            <a:endParaRPr dirty="0"/>
          </a:p>
          <a:p>
            <a:r>
              <a:rPr dirty="0"/>
              <a:t>                                       DBA Open ended experiment project Report On</a:t>
            </a:r>
          </a:p>
          <a:p>
            <a:r>
              <a:rPr sz="3200" dirty="0"/>
              <a:t>                         </a:t>
            </a:r>
            <a:r>
              <a:rPr sz="3200" b="1" dirty="0"/>
              <a:t>“Car showroom </a:t>
            </a:r>
            <a:r>
              <a:rPr lang="en-US" sz="3200" b="1" dirty="0"/>
              <a:t>management’’</a:t>
            </a:r>
            <a:endParaRPr sz="3200" b="1" dirty="0"/>
          </a:p>
          <a:p>
            <a:r>
              <a:rPr sz="5900" dirty="0"/>
              <a:t>        </a:t>
            </a:r>
            <a:r>
              <a:rPr sz="3000" dirty="0"/>
              <a:t>List of Team members:</a:t>
            </a:r>
          </a:p>
          <a:p>
            <a:r>
              <a:rPr sz="3000" dirty="0"/>
              <a:t>                                   USN    Roll num.    Name</a:t>
            </a:r>
          </a:p>
          <a:p>
            <a:r>
              <a:rPr dirty="0"/>
              <a:t>                                              01fe20bcs002         102                           Soumya </a:t>
            </a:r>
            <a:r>
              <a:rPr dirty="0" err="1"/>
              <a:t>Katagihalli</a:t>
            </a:r>
            <a:endParaRPr dirty="0"/>
          </a:p>
          <a:p>
            <a:r>
              <a:rPr dirty="0"/>
              <a:t>                                              01fe20bcs006         106                           Neha Patil</a:t>
            </a:r>
          </a:p>
          <a:p>
            <a:r>
              <a:rPr dirty="0"/>
              <a:t>                                              01fe20bcs007         107                           </a:t>
            </a:r>
            <a:r>
              <a:rPr dirty="0" err="1"/>
              <a:t>Lohit</a:t>
            </a:r>
            <a:r>
              <a:rPr dirty="0"/>
              <a:t> G</a:t>
            </a:r>
          </a:p>
          <a:p>
            <a:endParaRPr dirty="0"/>
          </a:p>
          <a:p>
            <a:endParaRPr dirty="0"/>
          </a:p>
          <a:p>
            <a:endParaRPr dirty="0"/>
          </a:p>
          <a:p>
            <a:endParaRPr dirty="0"/>
          </a:p>
          <a:p>
            <a:endParaRPr dirty="0"/>
          </a:p>
          <a:p>
            <a:endParaRPr dirty="0"/>
          </a:p>
          <a:p>
            <a:endParaRPr dirty="0"/>
          </a:p>
          <a:p>
            <a:endParaRPr dirty="0"/>
          </a:p>
          <a:p>
            <a:endParaRPr dirty="0"/>
          </a:p>
          <a:p>
            <a:endParaRPr dirty="0"/>
          </a:p>
        </p:txBody>
      </p:sp>
      <p:sp>
        <p:nvSpPr>
          <p:cNvPr id="96" name="School of Computer Science and Engineering"/>
          <p:cNvSpPr txBox="1"/>
          <p:nvPr/>
        </p:nvSpPr>
        <p:spPr>
          <a:xfrm>
            <a:off x="1652128" y="1431857"/>
            <a:ext cx="9488727"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100"/>
            </a:lvl1pPr>
          </a:lstStyle>
          <a:p>
            <a:r>
              <a:rPr sz="3600" b="1" dirty="0"/>
              <a:t>School of 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1D879-E448-4B95-9297-FE00B047BAFC}"/>
              </a:ext>
            </a:extLst>
          </p:cNvPr>
          <p:cNvSpPr txBox="1"/>
          <p:nvPr/>
        </p:nvSpPr>
        <p:spPr>
          <a:xfrm>
            <a:off x="245097" y="226243"/>
            <a:ext cx="11623249"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j-lt"/>
                <a:ea typeface="+mj-ea"/>
                <a:cs typeface="+mj-cs"/>
                <a:sym typeface="Calibri"/>
              </a:rPr>
              <a:t>Data requirement </a:t>
            </a:r>
            <a:endParaRPr kumimoji="0" lang="en-IN" sz="3600" b="0" i="0" u="none" strike="noStrike" cap="none" spc="0" normalizeH="0" baseline="0" dirty="0">
              <a:ln>
                <a:noFill/>
              </a:ln>
              <a:solidFill>
                <a:srgbClr val="000000"/>
              </a:solidFill>
              <a:effectLst/>
              <a:uFillTx/>
              <a:latin typeface="+mj-lt"/>
              <a:ea typeface="+mj-ea"/>
              <a:cs typeface="+mj-cs"/>
              <a:sym typeface="Calibri"/>
            </a:endParaRPr>
          </a:p>
        </p:txBody>
      </p:sp>
      <p:graphicFrame>
        <p:nvGraphicFramePr>
          <p:cNvPr id="4" name="Table 4">
            <a:extLst>
              <a:ext uri="{FF2B5EF4-FFF2-40B4-BE49-F238E27FC236}">
                <a16:creationId xmlns:a16="http://schemas.microsoft.com/office/drawing/2014/main" id="{4770D2AA-2BC9-4147-A6A6-32E7D7F1692F}"/>
              </a:ext>
            </a:extLst>
          </p:cNvPr>
          <p:cNvGraphicFramePr>
            <a:graphicFrameLocks noGrp="1"/>
          </p:cNvGraphicFramePr>
          <p:nvPr>
            <p:extLst>
              <p:ext uri="{D42A27DB-BD31-4B8C-83A1-F6EECF244321}">
                <p14:modId xmlns:p14="http://schemas.microsoft.com/office/powerpoint/2010/main" val="1487166361"/>
              </p:ext>
            </p:extLst>
          </p:nvPr>
        </p:nvGraphicFramePr>
        <p:xfrm>
          <a:off x="1428684" y="1001256"/>
          <a:ext cx="8127999" cy="2665097"/>
        </p:xfrm>
        <a:graphic>
          <a:graphicData uri="http://schemas.openxmlformats.org/drawingml/2006/table">
            <a:tbl>
              <a:tblPr firstRow="1" bandRow="1">
                <a:tableStyleId>{5940675A-B579-460E-94D1-54222C63F5DA}</a:tableStyleId>
              </a:tblPr>
              <a:tblGrid>
                <a:gridCol w="1286235">
                  <a:extLst>
                    <a:ext uri="{9D8B030D-6E8A-4147-A177-3AD203B41FA5}">
                      <a16:colId xmlns:a16="http://schemas.microsoft.com/office/drawing/2014/main" val="3958798898"/>
                    </a:ext>
                  </a:extLst>
                </a:gridCol>
                <a:gridCol w="1480008">
                  <a:extLst>
                    <a:ext uri="{9D8B030D-6E8A-4147-A177-3AD203B41FA5}">
                      <a16:colId xmlns:a16="http://schemas.microsoft.com/office/drawing/2014/main" val="1449878690"/>
                    </a:ext>
                  </a:extLst>
                </a:gridCol>
                <a:gridCol w="5361756">
                  <a:extLst>
                    <a:ext uri="{9D8B030D-6E8A-4147-A177-3AD203B41FA5}">
                      <a16:colId xmlns:a16="http://schemas.microsoft.com/office/drawing/2014/main" val="3296520375"/>
                    </a:ext>
                  </a:extLst>
                </a:gridCol>
              </a:tblGrid>
              <a:tr h="440057">
                <a:tc>
                  <a:txBody>
                    <a:bodyPr/>
                    <a:lstStyle/>
                    <a:p>
                      <a:r>
                        <a:rPr lang="en-US" dirty="0" err="1"/>
                        <a:t>Sl.No</a:t>
                      </a:r>
                      <a:endParaRPr lang="en-IN" dirty="0"/>
                    </a:p>
                  </a:txBody>
                  <a:tcPr/>
                </a:tc>
                <a:tc>
                  <a:txBody>
                    <a:bodyPr/>
                    <a:lstStyle/>
                    <a:p>
                      <a:r>
                        <a:rPr lang="en-US" dirty="0"/>
                        <a:t>Entities</a:t>
                      </a:r>
                      <a:endParaRPr lang="en-IN" dirty="0"/>
                    </a:p>
                  </a:txBody>
                  <a:tcPr/>
                </a:tc>
                <a:tc>
                  <a:txBody>
                    <a:bodyPr/>
                    <a:lstStyle/>
                    <a:p>
                      <a:r>
                        <a:rPr lang="en-US" dirty="0"/>
                        <a:t>Attributes</a:t>
                      </a:r>
                      <a:endParaRPr lang="en-IN" dirty="0"/>
                    </a:p>
                  </a:txBody>
                  <a:tcPr/>
                </a:tc>
                <a:extLst>
                  <a:ext uri="{0D108BD9-81ED-4DB2-BD59-A6C34878D82A}">
                    <a16:rowId xmlns:a16="http://schemas.microsoft.com/office/drawing/2014/main" val="3146869258"/>
                  </a:ext>
                </a:extLst>
              </a:tr>
              <a:tr h="370840">
                <a:tc>
                  <a:txBody>
                    <a:bodyPr/>
                    <a:lstStyle/>
                    <a:p>
                      <a:r>
                        <a:rPr lang="en-US" dirty="0"/>
                        <a:t>1</a:t>
                      </a:r>
                      <a:endParaRPr lang="en-IN" dirty="0"/>
                    </a:p>
                  </a:txBody>
                  <a:tcPr/>
                </a:tc>
                <a:tc>
                  <a:txBody>
                    <a:bodyPr/>
                    <a:lstStyle/>
                    <a:p>
                      <a:r>
                        <a:rPr lang="en-US" dirty="0"/>
                        <a:t>Customers</a:t>
                      </a:r>
                      <a:endParaRPr lang="en-IN" dirty="0"/>
                    </a:p>
                  </a:txBody>
                  <a:tcPr/>
                </a:tc>
                <a:tc>
                  <a:txBody>
                    <a:bodyPr/>
                    <a:lstStyle/>
                    <a:p>
                      <a:r>
                        <a:rPr lang="en-US" dirty="0"/>
                        <a:t>Id , name, address, phone, email</a:t>
                      </a:r>
                      <a:endParaRPr lang="en-IN" dirty="0"/>
                    </a:p>
                  </a:txBody>
                  <a:tcPr/>
                </a:tc>
                <a:extLst>
                  <a:ext uri="{0D108BD9-81ED-4DB2-BD59-A6C34878D82A}">
                    <a16:rowId xmlns:a16="http://schemas.microsoft.com/office/drawing/2014/main" val="922632604"/>
                  </a:ext>
                </a:extLst>
              </a:tr>
              <a:tr h="370840">
                <a:tc>
                  <a:txBody>
                    <a:bodyPr/>
                    <a:lstStyle/>
                    <a:p>
                      <a:r>
                        <a:rPr lang="en-US" dirty="0"/>
                        <a:t>2</a:t>
                      </a:r>
                      <a:endParaRPr lang="en-IN" dirty="0"/>
                    </a:p>
                  </a:txBody>
                  <a:tcPr/>
                </a:tc>
                <a:tc>
                  <a:txBody>
                    <a:bodyPr/>
                    <a:lstStyle/>
                    <a:p>
                      <a:r>
                        <a:rPr lang="en-US" dirty="0"/>
                        <a:t>Transaction</a:t>
                      </a:r>
                      <a:endParaRPr lang="en-IN" dirty="0"/>
                    </a:p>
                  </a:txBody>
                  <a:tcPr/>
                </a:tc>
                <a:tc>
                  <a:txBody>
                    <a:bodyPr/>
                    <a:lstStyle/>
                    <a:p>
                      <a:r>
                        <a:rPr lang="en-US" dirty="0"/>
                        <a:t>Date, time, id, </a:t>
                      </a:r>
                      <a:r>
                        <a:rPr lang="en-US" dirty="0" err="1"/>
                        <a:t>tid</a:t>
                      </a:r>
                      <a:r>
                        <a:rPr lang="en-US" dirty="0"/>
                        <a:t> , </a:t>
                      </a:r>
                      <a:r>
                        <a:rPr lang="en-US" dirty="0" err="1"/>
                        <a:t>cid</a:t>
                      </a:r>
                      <a:r>
                        <a:rPr lang="en-US" dirty="0"/>
                        <a:t> , carid, </a:t>
                      </a:r>
                      <a:r>
                        <a:rPr lang="en-US" dirty="0" err="1"/>
                        <a:t>sid</a:t>
                      </a:r>
                      <a:r>
                        <a:rPr lang="en-US" dirty="0"/>
                        <a:t> , </a:t>
                      </a:r>
                      <a:r>
                        <a:rPr lang="en-US" dirty="0" err="1"/>
                        <a:t>cuid</a:t>
                      </a:r>
                      <a:endParaRPr lang="en-IN" dirty="0"/>
                    </a:p>
                  </a:txBody>
                  <a:tcPr/>
                </a:tc>
                <a:extLst>
                  <a:ext uri="{0D108BD9-81ED-4DB2-BD59-A6C34878D82A}">
                    <a16:rowId xmlns:a16="http://schemas.microsoft.com/office/drawing/2014/main" val="97358649"/>
                  </a:ext>
                </a:extLst>
              </a:tr>
              <a:tr h="370840">
                <a:tc>
                  <a:txBody>
                    <a:bodyPr/>
                    <a:lstStyle/>
                    <a:p>
                      <a:r>
                        <a:rPr lang="en-US" dirty="0"/>
                        <a:t>3</a:t>
                      </a:r>
                      <a:endParaRPr lang="en-IN" dirty="0"/>
                    </a:p>
                  </a:txBody>
                  <a:tcPr/>
                </a:tc>
                <a:tc>
                  <a:txBody>
                    <a:bodyPr/>
                    <a:lstStyle/>
                    <a:p>
                      <a:r>
                        <a:rPr lang="en-US" dirty="0"/>
                        <a:t>Company</a:t>
                      </a:r>
                      <a:endParaRPr lang="en-IN" dirty="0"/>
                    </a:p>
                  </a:txBody>
                  <a:tcPr/>
                </a:tc>
                <a:tc>
                  <a:txBody>
                    <a:bodyPr/>
                    <a:lstStyle/>
                    <a:p>
                      <a:r>
                        <a:rPr lang="en-US" dirty="0"/>
                        <a:t>Name , id, address, phone</a:t>
                      </a:r>
                      <a:endParaRPr lang="en-IN" dirty="0"/>
                    </a:p>
                  </a:txBody>
                  <a:tcPr/>
                </a:tc>
                <a:extLst>
                  <a:ext uri="{0D108BD9-81ED-4DB2-BD59-A6C34878D82A}">
                    <a16:rowId xmlns:a16="http://schemas.microsoft.com/office/drawing/2014/main" val="1453461401"/>
                  </a:ext>
                </a:extLst>
              </a:tr>
              <a:tr h="370840">
                <a:tc>
                  <a:txBody>
                    <a:bodyPr/>
                    <a:lstStyle/>
                    <a:p>
                      <a:r>
                        <a:rPr lang="en-US" dirty="0"/>
                        <a:t>4</a:t>
                      </a:r>
                      <a:endParaRPr lang="en-IN" dirty="0"/>
                    </a:p>
                  </a:txBody>
                  <a:tcPr/>
                </a:tc>
                <a:tc>
                  <a:txBody>
                    <a:bodyPr/>
                    <a:lstStyle/>
                    <a:p>
                      <a:r>
                        <a:rPr lang="en-US" dirty="0"/>
                        <a:t>Car model</a:t>
                      </a:r>
                      <a:endParaRPr lang="en-IN" dirty="0"/>
                    </a:p>
                  </a:txBody>
                  <a:tcPr/>
                </a:tc>
                <a:tc>
                  <a:txBody>
                    <a:bodyPr/>
                    <a:lstStyle/>
                    <a:p>
                      <a:r>
                        <a:rPr lang="en-US" dirty="0"/>
                        <a:t>Id, name , model name, </a:t>
                      </a:r>
                      <a:endParaRPr lang="en-IN" dirty="0"/>
                    </a:p>
                  </a:txBody>
                  <a:tcPr/>
                </a:tc>
                <a:extLst>
                  <a:ext uri="{0D108BD9-81ED-4DB2-BD59-A6C34878D82A}">
                    <a16:rowId xmlns:a16="http://schemas.microsoft.com/office/drawing/2014/main" val="1186667104"/>
                  </a:ext>
                </a:extLst>
              </a:tr>
              <a:tr h="370840">
                <a:tc>
                  <a:txBody>
                    <a:bodyPr/>
                    <a:lstStyle/>
                    <a:p>
                      <a:r>
                        <a:rPr lang="en-US" dirty="0"/>
                        <a:t>5</a:t>
                      </a:r>
                      <a:endParaRPr lang="en-IN" dirty="0"/>
                    </a:p>
                  </a:txBody>
                  <a:tcPr/>
                </a:tc>
                <a:tc>
                  <a:txBody>
                    <a:bodyPr/>
                    <a:lstStyle/>
                    <a:p>
                      <a:r>
                        <a:rPr lang="en-US" dirty="0"/>
                        <a:t>Store</a:t>
                      </a:r>
                      <a:endParaRPr lang="en-IN" dirty="0"/>
                    </a:p>
                  </a:txBody>
                  <a:tcPr/>
                </a:tc>
                <a:tc>
                  <a:txBody>
                    <a:bodyPr/>
                    <a:lstStyle/>
                    <a:p>
                      <a:r>
                        <a:rPr lang="en-US" dirty="0"/>
                        <a:t>Name, address, phone</a:t>
                      </a:r>
                      <a:endParaRPr lang="en-IN" dirty="0"/>
                    </a:p>
                  </a:txBody>
                  <a:tcPr/>
                </a:tc>
                <a:extLst>
                  <a:ext uri="{0D108BD9-81ED-4DB2-BD59-A6C34878D82A}">
                    <a16:rowId xmlns:a16="http://schemas.microsoft.com/office/drawing/2014/main" val="3569454128"/>
                  </a:ext>
                </a:extLst>
              </a:tr>
              <a:tr h="370840">
                <a:tc>
                  <a:txBody>
                    <a:bodyPr/>
                    <a:lstStyle/>
                    <a:p>
                      <a:r>
                        <a:rPr lang="en-US" dirty="0"/>
                        <a:t>6</a:t>
                      </a:r>
                      <a:endParaRPr lang="en-IN" dirty="0"/>
                    </a:p>
                  </a:txBody>
                  <a:tcPr/>
                </a:tc>
                <a:tc>
                  <a:txBody>
                    <a:bodyPr/>
                    <a:lstStyle/>
                    <a:p>
                      <a:r>
                        <a:rPr lang="en-US" dirty="0"/>
                        <a:t>Sales consultant </a:t>
                      </a:r>
                      <a:endParaRPr lang="en-IN" dirty="0"/>
                    </a:p>
                  </a:txBody>
                  <a:tcPr/>
                </a:tc>
                <a:tc>
                  <a:txBody>
                    <a:bodyPr/>
                    <a:lstStyle/>
                    <a:p>
                      <a:r>
                        <a:rPr lang="en-US" dirty="0"/>
                        <a:t>Name, id, phone, address, gender, age , </a:t>
                      </a:r>
                      <a:r>
                        <a:rPr lang="en-US" dirty="0" err="1"/>
                        <a:t>cid</a:t>
                      </a:r>
                      <a:endParaRPr lang="en-IN" dirty="0"/>
                    </a:p>
                  </a:txBody>
                  <a:tcPr/>
                </a:tc>
                <a:extLst>
                  <a:ext uri="{0D108BD9-81ED-4DB2-BD59-A6C34878D82A}">
                    <a16:rowId xmlns:a16="http://schemas.microsoft.com/office/drawing/2014/main" val="3124940005"/>
                  </a:ext>
                </a:extLst>
              </a:tr>
            </a:tbl>
          </a:graphicData>
        </a:graphic>
      </p:graphicFrame>
    </p:spTree>
    <p:extLst>
      <p:ext uri="{BB962C8B-B14F-4D97-AF65-F5344CB8AC3E}">
        <p14:creationId xmlns:p14="http://schemas.microsoft.com/office/powerpoint/2010/main" val="23338450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6A330-DF83-49CD-9C0B-0DAE21296A1A}"/>
              </a:ext>
            </a:extLst>
          </p:cNvPr>
          <p:cNvSpPr txBox="1"/>
          <p:nvPr/>
        </p:nvSpPr>
        <p:spPr>
          <a:xfrm>
            <a:off x="274320" y="406400"/>
            <a:ext cx="11450320" cy="2462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800" b="1" dirty="0"/>
              <a:t>Functional requirements </a:t>
            </a:r>
            <a:r>
              <a:rPr lang="en-US" dirty="0"/>
              <a:t>are product features or functions that developers must implement to enable users to accomplish their tasks. So, it’s important to make them clear both for the development team and the stakeholders (clients). Table 2.3 shows the different types users of driving school database application and their respective responsibilities (tasks). Table 2.4 shows the different functions and user can perform on the database </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graphicFrame>
        <p:nvGraphicFramePr>
          <p:cNvPr id="3" name="Table 3">
            <a:extLst>
              <a:ext uri="{FF2B5EF4-FFF2-40B4-BE49-F238E27FC236}">
                <a16:creationId xmlns:a16="http://schemas.microsoft.com/office/drawing/2014/main" id="{0CC3CFAE-1303-413F-85FB-B6C4E94E7367}"/>
              </a:ext>
            </a:extLst>
          </p:cNvPr>
          <p:cNvGraphicFramePr>
            <a:graphicFrameLocks noGrp="1"/>
          </p:cNvGraphicFramePr>
          <p:nvPr>
            <p:extLst>
              <p:ext uri="{D42A27DB-BD31-4B8C-83A1-F6EECF244321}">
                <p14:modId xmlns:p14="http://schemas.microsoft.com/office/powerpoint/2010/main" val="1029735515"/>
              </p:ext>
            </p:extLst>
          </p:nvPr>
        </p:nvGraphicFramePr>
        <p:xfrm>
          <a:off x="1513840" y="1933786"/>
          <a:ext cx="8127999" cy="16560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647225224"/>
                    </a:ext>
                  </a:extLst>
                </a:gridCol>
                <a:gridCol w="2709333">
                  <a:extLst>
                    <a:ext uri="{9D8B030D-6E8A-4147-A177-3AD203B41FA5}">
                      <a16:colId xmlns:a16="http://schemas.microsoft.com/office/drawing/2014/main" val="4000029368"/>
                    </a:ext>
                  </a:extLst>
                </a:gridCol>
                <a:gridCol w="2709333">
                  <a:extLst>
                    <a:ext uri="{9D8B030D-6E8A-4147-A177-3AD203B41FA5}">
                      <a16:colId xmlns:a16="http://schemas.microsoft.com/office/drawing/2014/main" val="903231512"/>
                    </a:ext>
                  </a:extLst>
                </a:gridCol>
              </a:tblGrid>
              <a:tr h="370840">
                <a:tc>
                  <a:txBody>
                    <a:bodyPr/>
                    <a:lstStyle/>
                    <a:p>
                      <a:r>
                        <a:rPr lang="en-US" dirty="0"/>
                        <a:t>Sl.no</a:t>
                      </a:r>
                      <a:endParaRPr lang="en-IN" dirty="0"/>
                    </a:p>
                  </a:txBody>
                  <a:tcPr/>
                </a:tc>
                <a:tc>
                  <a:txBody>
                    <a:bodyPr/>
                    <a:lstStyle/>
                    <a:p>
                      <a:r>
                        <a:rPr lang="en-US" dirty="0"/>
                        <a:t>Users</a:t>
                      </a:r>
                      <a:endParaRPr lang="en-IN" dirty="0"/>
                    </a:p>
                  </a:txBody>
                  <a:tcPr/>
                </a:tc>
                <a:tc>
                  <a:txBody>
                    <a:bodyPr/>
                    <a:lstStyle/>
                    <a:p>
                      <a:r>
                        <a:rPr lang="en-US" dirty="0"/>
                        <a:t>Responsibilities</a:t>
                      </a:r>
                      <a:endParaRPr lang="en-IN" dirty="0"/>
                    </a:p>
                  </a:txBody>
                  <a:tcPr/>
                </a:tc>
                <a:extLst>
                  <a:ext uri="{0D108BD9-81ED-4DB2-BD59-A6C34878D82A}">
                    <a16:rowId xmlns:a16="http://schemas.microsoft.com/office/drawing/2014/main" val="2274349289"/>
                  </a:ext>
                </a:extLst>
              </a:tr>
              <a:tr h="370840">
                <a:tc>
                  <a:txBody>
                    <a:bodyPr/>
                    <a:lstStyle/>
                    <a:p>
                      <a:r>
                        <a:rPr lang="en-US" dirty="0"/>
                        <a:t>1</a:t>
                      </a:r>
                      <a:endParaRPr lang="en-IN" dirty="0"/>
                    </a:p>
                  </a:txBody>
                  <a:tcPr/>
                </a:tc>
                <a:tc>
                  <a:txBody>
                    <a:bodyPr/>
                    <a:lstStyle/>
                    <a:p>
                      <a:r>
                        <a:rPr lang="en-US" dirty="0"/>
                        <a:t>Customer</a:t>
                      </a:r>
                      <a:endParaRPr lang="en-IN" dirty="0"/>
                    </a:p>
                  </a:txBody>
                  <a:tcPr/>
                </a:tc>
                <a:tc>
                  <a:txBody>
                    <a:bodyPr/>
                    <a:lstStyle/>
                    <a:p>
                      <a:r>
                        <a:rPr lang="en-US" dirty="0"/>
                        <a:t>Responsible for Viewing and modifying every branch data</a:t>
                      </a:r>
                      <a:endParaRPr lang="en-IN" dirty="0"/>
                    </a:p>
                  </a:txBody>
                  <a:tcPr/>
                </a:tc>
                <a:extLst>
                  <a:ext uri="{0D108BD9-81ED-4DB2-BD59-A6C34878D82A}">
                    <a16:rowId xmlns:a16="http://schemas.microsoft.com/office/drawing/2014/main" val="3241456484"/>
                  </a:ext>
                </a:extLst>
              </a:tr>
              <a:tr h="370840">
                <a:tc>
                  <a:txBody>
                    <a:bodyPr/>
                    <a:lstStyle/>
                    <a:p>
                      <a:r>
                        <a:rPr lang="en-US" dirty="0"/>
                        <a:t>2</a:t>
                      </a:r>
                      <a:endParaRPr lang="en-IN" dirty="0"/>
                    </a:p>
                  </a:txBody>
                  <a:tcPr/>
                </a:tc>
                <a:tc>
                  <a:txBody>
                    <a:bodyPr/>
                    <a:lstStyle/>
                    <a:p>
                      <a:r>
                        <a:rPr lang="en-US" dirty="0"/>
                        <a:t>Sales consultant</a:t>
                      </a:r>
                      <a:endParaRPr lang="en-IN" dirty="0"/>
                    </a:p>
                  </a:txBody>
                  <a:tcPr/>
                </a:tc>
                <a:tc>
                  <a:txBody>
                    <a:bodyPr/>
                    <a:lstStyle/>
                    <a:p>
                      <a:r>
                        <a:rPr lang="en-US" dirty="0"/>
                        <a:t>Responsible for Viewing and modifying every branch data</a:t>
                      </a:r>
                      <a:endParaRPr lang="en-IN" dirty="0"/>
                    </a:p>
                  </a:txBody>
                  <a:tcPr/>
                </a:tc>
                <a:extLst>
                  <a:ext uri="{0D108BD9-81ED-4DB2-BD59-A6C34878D82A}">
                    <a16:rowId xmlns:a16="http://schemas.microsoft.com/office/drawing/2014/main" val="82206892"/>
                  </a:ext>
                </a:extLst>
              </a:tr>
              <a:tr h="370840">
                <a:tc>
                  <a:txBody>
                    <a:bodyPr/>
                    <a:lstStyle/>
                    <a:p>
                      <a:r>
                        <a:rPr lang="en-US" dirty="0"/>
                        <a:t>3</a:t>
                      </a:r>
                      <a:endParaRPr lang="en-IN" dirty="0"/>
                    </a:p>
                  </a:txBody>
                  <a:tcPr/>
                </a:tc>
                <a:tc>
                  <a:txBody>
                    <a:bodyPr/>
                    <a:lstStyle/>
                    <a:p>
                      <a:r>
                        <a:rPr lang="en-IN" dirty="0"/>
                        <a:t>Administrator </a:t>
                      </a:r>
                    </a:p>
                  </a:txBody>
                  <a:tcPr/>
                </a:tc>
                <a:tc>
                  <a:txBody>
                    <a:bodyPr/>
                    <a:lstStyle/>
                    <a:p>
                      <a:r>
                        <a:rPr lang="en-IN" dirty="0"/>
                        <a:t>Data administration functionalities </a:t>
                      </a:r>
                    </a:p>
                  </a:txBody>
                  <a:tcPr/>
                </a:tc>
                <a:extLst>
                  <a:ext uri="{0D108BD9-81ED-4DB2-BD59-A6C34878D82A}">
                    <a16:rowId xmlns:a16="http://schemas.microsoft.com/office/drawing/2014/main" val="2739669116"/>
                  </a:ext>
                </a:extLst>
              </a:tr>
            </a:tbl>
          </a:graphicData>
        </a:graphic>
      </p:graphicFrame>
      <p:graphicFrame>
        <p:nvGraphicFramePr>
          <p:cNvPr id="4" name="Table 4">
            <a:extLst>
              <a:ext uri="{FF2B5EF4-FFF2-40B4-BE49-F238E27FC236}">
                <a16:creationId xmlns:a16="http://schemas.microsoft.com/office/drawing/2014/main" id="{DDAADB7C-EA4B-4037-804E-2838F47E1F8C}"/>
              </a:ext>
            </a:extLst>
          </p:cNvPr>
          <p:cNvGraphicFramePr>
            <a:graphicFrameLocks noGrp="1"/>
          </p:cNvGraphicFramePr>
          <p:nvPr>
            <p:extLst>
              <p:ext uri="{D42A27DB-BD31-4B8C-83A1-F6EECF244321}">
                <p14:modId xmlns:p14="http://schemas.microsoft.com/office/powerpoint/2010/main" val="2882017629"/>
              </p:ext>
            </p:extLst>
          </p:nvPr>
        </p:nvGraphicFramePr>
        <p:xfrm>
          <a:off x="1513839" y="3589866"/>
          <a:ext cx="8127999" cy="11887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3633730939"/>
                    </a:ext>
                  </a:extLst>
                </a:gridCol>
                <a:gridCol w="2709333">
                  <a:extLst>
                    <a:ext uri="{9D8B030D-6E8A-4147-A177-3AD203B41FA5}">
                      <a16:colId xmlns:a16="http://schemas.microsoft.com/office/drawing/2014/main" val="245510623"/>
                    </a:ext>
                  </a:extLst>
                </a:gridCol>
                <a:gridCol w="2709333">
                  <a:extLst>
                    <a:ext uri="{9D8B030D-6E8A-4147-A177-3AD203B41FA5}">
                      <a16:colId xmlns:a16="http://schemas.microsoft.com/office/drawing/2014/main" val="2695049586"/>
                    </a:ext>
                  </a:extLst>
                </a:gridCol>
              </a:tblGrid>
              <a:tr h="370840">
                <a:tc>
                  <a:txBody>
                    <a:bodyPr/>
                    <a:lstStyle/>
                    <a:p>
                      <a:r>
                        <a:rPr lang="en-US" dirty="0"/>
                        <a:t>4</a:t>
                      </a:r>
                      <a:endParaRPr lang="en-IN" dirty="0"/>
                    </a:p>
                  </a:txBody>
                  <a:tcPr/>
                </a:tc>
                <a:tc>
                  <a:txBody>
                    <a:bodyPr/>
                    <a:lstStyle/>
                    <a:p>
                      <a:r>
                        <a:rPr lang="en-IN" dirty="0"/>
                        <a:t>Branch Assistants</a:t>
                      </a:r>
                    </a:p>
                  </a:txBody>
                  <a:tcPr/>
                </a:tc>
                <a:tc>
                  <a:txBody>
                    <a:bodyPr/>
                    <a:lstStyle/>
                    <a:p>
                      <a:r>
                        <a:rPr lang="en-US" dirty="0"/>
                        <a:t>Responsible for enrollment of customer, adding employees, adding cars and generating various reports as per the requirement of Branch/School head/customer/employees etc. </a:t>
                      </a:r>
                      <a:endParaRPr lang="en-IN" dirty="0"/>
                    </a:p>
                  </a:txBody>
                  <a:tcPr/>
                </a:tc>
                <a:extLst>
                  <a:ext uri="{0D108BD9-81ED-4DB2-BD59-A6C34878D82A}">
                    <a16:rowId xmlns:a16="http://schemas.microsoft.com/office/drawing/2014/main" val="1079640607"/>
                  </a:ext>
                </a:extLst>
              </a:tr>
            </a:tbl>
          </a:graphicData>
        </a:graphic>
      </p:graphicFrame>
    </p:spTree>
    <p:extLst>
      <p:ext uri="{BB962C8B-B14F-4D97-AF65-F5344CB8AC3E}">
        <p14:creationId xmlns:p14="http://schemas.microsoft.com/office/powerpoint/2010/main" val="39987212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17F61-0347-478D-B153-9B3E8D76E92F}"/>
              </a:ext>
            </a:extLst>
          </p:cNvPr>
          <p:cNvSpPr txBox="1"/>
          <p:nvPr/>
        </p:nvSpPr>
        <p:spPr>
          <a:xfrm>
            <a:off x="233680" y="284480"/>
            <a:ext cx="11714480" cy="47705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mj-lt"/>
                <a:ea typeface="+mj-ea"/>
                <a:cs typeface="+mj-cs"/>
                <a:sym typeface="Calibri"/>
              </a:rPr>
              <a:t>Database design</a:t>
            </a:r>
          </a:p>
          <a:p>
            <a:pPr marL="0" marR="0" indent="0" algn="l" defTabSz="914400" rtl="0" fontAlgn="auto" latinLnBrk="0" hangingPunct="0">
              <a:lnSpc>
                <a:spcPct val="100000"/>
              </a:lnSpc>
              <a:spcBef>
                <a:spcPts val="0"/>
              </a:spcBef>
              <a:spcAft>
                <a:spcPts val="0"/>
              </a:spcAft>
              <a:buClrTx/>
              <a:buSzTx/>
              <a:buFontTx/>
              <a:buNone/>
              <a:tabLst/>
            </a:pPr>
            <a:r>
              <a:rPr lang="en-US" dirty="0"/>
              <a:t>The requirements gathering and specification provides you with a high-level understanding of the organization, its data, and the processes that you must model in the database. Database design involves constructing a suitable model of for the information. Since the design process is complicated, especially for large databases, database design is divided into three phases:</a:t>
            </a:r>
          </a:p>
          <a:p>
            <a:pPr marL="0" marR="0" indent="0" algn="l" defTabSz="914400" rtl="0" fontAlgn="auto" latinLnBrk="0" hangingPunct="0">
              <a:lnSpc>
                <a:spcPct val="100000"/>
              </a:lnSpc>
              <a:spcBef>
                <a:spcPts val="0"/>
              </a:spcBef>
              <a:spcAft>
                <a:spcPts val="0"/>
              </a:spcAft>
              <a:buClrTx/>
              <a:buSzTx/>
              <a:buFontTx/>
              <a:buNone/>
              <a:tabLst/>
            </a:pPr>
            <a:r>
              <a:rPr lang="en-US" dirty="0"/>
              <a:t> • Conceptual database design </a:t>
            </a:r>
          </a:p>
          <a:p>
            <a:pPr marL="0" marR="0" indent="0" algn="l" defTabSz="914400" rtl="0" fontAlgn="auto" latinLnBrk="0" hangingPunct="0">
              <a:lnSpc>
                <a:spcPct val="100000"/>
              </a:lnSpc>
              <a:spcBef>
                <a:spcPts val="0"/>
              </a:spcBef>
              <a:spcAft>
                <a:spcPts val="0"/>
              </a:spcAft>
              <a:buClrTx/>
              <a:buSzTx/>
              <a:buFontTx/>
              <a:buNone/>
              <a:tabLst/>
            </a:pPr>
            <a:r>
              <a:rPr lang="en-US" dirty="0"/>
              <a:t>• Logical database design </a:t>
            </a:r>
          </a:p>
          <a:p>
            <a:pPr marL="0" marR="0" indent="0" algn="l" defTabSz="914400" rtl="0" fontAlgn="auto" latinLnBrk="0" hangingPunct="0">
              <a:lnSpc>
                <a:spcPct val="100000"/>
              </a:lnSpc>
              <a:spcBef>
                <a:spcPts val="0"/>
              </a:spcBef>
              <a:spcAft>
                <a:spcPts val="0"/>
              </a:spcAft>
              <a:buClrTx/>
              <a:buSzTx/>
              <a:buFontTx/>
              <a:buNone/>
              <a:tabLst/>
            </a:pPr>
            <a:r>
              <a:rPr lang="en-US" dirty="0"/>
              <a:t>• Physical database design. </a:t>
            </a:r>
          </a:p>
          <a:p>
            <a:pPr marL="0" marR="0" indent="0" algn="l" defTabSz="914400" rtl="0" fontAlgn="auto" latinLnBrk="0" hangingPunct="0">
              <a:lnSpc>
                <a:spcPct val="100000"/>
              </a:lnSpc>
              <a:spcBef>
                <a:spcPts val="0"/>
              </a:spcBef>
              <a:spcAft>
                <a:spcPts val="0"/>
              </a:spcAft>
              <a:buClrTx/>
              <a:buSzTx/>
              <a:buFontTx/>
              <a:buNone/>
              <a:tabLst/>
            </a:pPr>
            <a:r>
              <a:rPr lang="en-US" dirty="0"/>
              <a:t>In our project work we are addressing the conceptual database design using ER modeling and logical database design using the implementation data model called Relational model.</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lang="en-US" sz="2800" b="1" dirty="0"/>
              <a:t>Conceptual Database Design </a:t>
            </a:r>
          </a:p>
          <a:p>
            <a:pPr marL="0" marR="0" indent="0" algn="l" defTabSz="914400" rtl="0" fontAlgn="auto" latinLnBrk="0" hangingPunct="0">
              <a:lnSpc>
                <a:spcPct val="100000"/>
              </a:lnSpc>
              <a:spcBef>
                <a:spcPts val="0"/>
              </a:spcBef>
              <a:spcAft>
                <a:spcPts val="0"/>
              </a:spcAft>
              <a:buClrTx/>
              <a:buSzTx/>
              <a:buFontTx/>
              <a:buNone/>
              <a:tabLst/>
            </a:pPr>
            <a:r>
              <a:rPr lang="en-US" dirty="0"/>
              <a:t>Conceptual database design involves modelling the collected information at a high-level of abstraction without using a particular data model or DBMS. This model allows for easy communication between end-users and database developers and has a clear method to convert from high-level model to relational model. The most popular model for conceptual database design is the Entity Relationship model which describes data as attribute, entity and relationship. </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39647344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1D05F8-6B3C-44E9-A61C-16BA2F193CA9}"/>
              </a:ext>
            </a:extLst>
          </p:cNvPr>
          <p:cNvSpPr txBox="1"/>
          <p:nvPr/>
        </p:nvSpPr>
        <p:spPr>
          <a:xfrm>
            <a:off x="193040" y="264160"/>
            <a:ext cx="11501120"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mj-lt"/>
                <a:ea typeface="+mj-ea"/>
                <a:cs typeface="+mj-cs"/>
                <a:sym typeface="Calibri"/>
              </a:rPr>
              <a:t>List of entity types</a:t>
            </a:r>
            <a:endParaRPr kumimoji="0" lang="en-IN" sz="3200" b="1" i="0" u="none" strike="noStrike" cap="none" spc="0" normalizeH="0" baseline="0" dirty="0">
              <a:ln>
                <a:noFill/>
              </a:ln>
              <a:solidFill>
                <a:srgbClr val="000000"/>
              </a:solidFill>
              <a:effectLst/>
              <a:uFillTx/>
              <a:latin typeface="+mj-lt"/>
              <a:ea typeface="+mj-ea"/>
              <a:cs typeface="+mj-cs"/>
              <a:sym typeface="Calibri"/>
            </a:endParaRPr>
          </a:p>
        </p:txBody>
      </p:sp>
      <p:graphicFrame>
        <p:nvGraphicFramePr>
          <p:cNvPr id="3" name="Table 3">
            <a:extLst>
              <a:ext uri="{FF2B5EF4-FFF2-40B4-BE49-F238E27FC236}">
                <a16:creationId xmlns:a16="http://schemas.microsoft.com/office/drawing/2014/main" id="{DD201CD6-49B1-44C4-ACE4-08D17A9998E8}"/>
              </a:ext>
            </a:extLst>
          </p:cNvPr>
          <p:cNvGraphicFramePr>
            <a:graphicFrameLocks noGrp="1"/>
          </p:cNvGraphicFramePr>
          <p:nvPr>
            <p:extLst>
              <p:ext uri="{D42A27DB-BD31-4B8C-83A1-F6EECF244321}">
                <p14:modId xmlns:p14="http://schemas.microsoft.com/office/powerpoint/2010/main" val="1093879374"/>
              </p:ext>
            </p:extLst>
          </p:nvPr>
        </p:nvGraphicFramePr>
        <p:xfrm>
          <a:off x="1706880" y="1369906"/>
          <a:ext cx="8128000" cy="38811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528755388"/>
                    </a:ext>
                  </a:extLst>
                </a:gridCol>
                <a:gridCol w="2032000">
                  <a:extLst>
                    <a:ext uri="{9D8B030D-6E8A-4147-A177-3AD203B41FA5}">
                      <a16:colId xmlns:a16="http://schemas.microsoft.com/office/drawing/2014/main" val="1708487732"/>
                    </a:ext>
                  </a:extLst>
                </a:gridCol>
                <a:gridCol w="2032000">
                  <a:extLst>
                    <a:ext uri="{9D8B030D-6E8A-4147-A177-3AD203B41FA5}">
                      <a16:colId xmlns:a16="http://schemas.microsoft.com/office/drawing/2014/main" val="246666136"/>
                    </a:ext>
                  </a:extLst>
                </a:gridCol>
                <a:gridCol w="2032000">
                  <a:extLst>
                    <a:ext uri="{9D8B030D-6E8A-4147-A177-3AD203B41FA5}">
                      <a16:colId xmlns:a16="http://schemas.microsoft.com/office/drawing/2014/main" val="4128070484"/>
                    </a:ext>
                  </a:extLst>
                </a:gridCol>
              </a:tblGrid>
              <a:tr h="370840">
                <a:tc>
                  <a:txBody>
                    <a:bodyPr/>
                    <a:lstStyle/>
                    <a:p>
                      <a:r>
                        <a:rPr lang="en-US" sz="1600" dirty="0"/>
                        <a:t>Sl.no</a:t>
                      </a:r>
                      <a:endParaRPr lang="en-IN" sz="1600" dirty="0"/>
                    </a:p>
                  </a:txBody>
                  <a:tcPr/>
                </a:tc>
                <a:tc>
                  <a:txBody>
                    <a:bodyPr/>
                    <a:lstStyle/>
                    <a:p>
                      <a:r>
                        <a:rPr lang="en-US" sz="1600" dirty="0"/>
                        <a:t>Entity type name</a:t>
                      </a:r>
                      <a:endParaRPr lang="en-IN" sz="1600" dirty="0"/>
                    </a:p>
                  </a:txBody>
                  <a:tcPr/>
                </a:tc>
                <a:tc>
                  <a:txBody>
                    <a:bodyPr/>
                    <a:lstStyle/>
                    <a:p>
                      <a:r>
                        <a:rPr lang="en-US" sz="1600" dirty="0"/>
                        <a:t>Type of entity type</a:t>
                      </a:r>
                      <a:endParaRPr lang="en-IN" sz="1600" dirty="0"/>
                    </a:p>
                  </a:txBody>
                  <a:tcPr/>
                </a:tc>
                <a:tc>
                  <a:txBody>
                    <a:bodyPr/>
                    <a:lstStyle/>
                    <a:p>
                      <a:r>
                        <a:rPr lang="en-US" sz="1600" dirty="0"/>
                        <a:t>Justification</a:t>
                      </a:r>
                      <a:endParaRPr lang="en-IN" sz="1600" dirty="0"/>
                    </a:p>
                  </a:txBody>
                  <a:tcPr/>
                </a:tc>
                <a:extLst>
                  <a:ext uri="{0D108BD9-81ED-4DB2-BD59-A6C34878D82A}">
                    <a16:rowId xmlns:a16="http://schemas.microsoft.com/office/drawing/2014/main" val="1822358464"/>
                  </a:ext>
                </a:extLst>
              </a:tr>
              <a:tr h="370840">
                <a:tc>
                  <a:txBody>
                    <a:bodyPr/>
                    <a:lstStyle/>
                    <a:p>
                      <a:r>
                        <a:rPr lang="en-US" sz="1600" dirty="0"/>
                        <a:t>1</a:t>
                      </a:r>
                      <a:endParaRPr lang="en-IN" sz="1600" dirty="0"/>
                    </a:p>
                  </a:txBody>
                  <a:tcPr/>
                </a:tc>
                <a:tc>
                  <a:txBody>
                    <a:bodyPr/>
                    <a:lstStyle/>
                    <a:p>
                      <a:r>
                        <a:rPr lang="en-US" sz="1600" dirty="0"/>
                        <a:t>Transaction</a:t>
                      </a:r>
                      <a:endParaRPr lang="en-IN" sz="1600" dirty="0"/>
                    </a:p>
                  </a:txBody>
                  <a:tcPr/>
                </a:tc>
                <a:tc>
                  <a:txBody>
                    <a:bodyPr/>
                    <a:lstStyle/>
                    <a:p>
                      <a:r>
                        <a:rPr lang="en-US" sz="1600" dirty="0"/>
                        <a:t>Strong entity</a:t>
                      </a:r>
                      <a:endParaRPr lang="en-IN" sz="1600" dirty="0"/>
                    </a:p>
                  </a:txBody>
                  <a:tcPr/>
                </a:tc>
                <a:tc>
                  <a:txBody>
                    <a:bodyPr/>
                    <a:lstStyle/>
                    <a:p>
                      <a:r>
                        <a:rPr lang="en-US" sz="1600" dirty="0"/>
                        <a:t>It has a key attribute</a:t>
                      </a:r>
                      <a:endParaRPr lang="en-IN" sz="1600" dirty="0"/>
                    </a:p>
                  </a:txBody>
                  <a:tcPr/>
                </a:tc>
                <a:extLst>
                  <a:ext uri="{0D108BD9-81ED-4DB2-BD59-A6C34878D82A}">
                    <a16:rowId xmlns:a16="http://schemas.microsoft.com/office/drawing/2014/main" val="989739035"/>
                  </a:ext>
                </a:extLst>
              </a:tr>
              <a:tr h="370840">
                <a:tc>
                  <a:txBody>
                    <a:bodyPr/>
                    <a:lstStyle/>
                    <a:p>
                      <a:r>
                        <a:rPr lang="en-US" sz="1600" dirty="0"/>
                        <a:t>2</a:t>
                      </a:r>
                      <a:endParaRPr lang="en-IN" sz="1600" dirty="0"/>
                    </a:p>
                  </a:txBody>
                  <a:tcPr/>
                </a:tc>
                <a:tc>
                  <a:txBody>
                    <a:bodyPr/>
                    <a:lstStyle/>
                    <a:p>
                      <a:r>
                        <a:rPr lang="en-US" sz="1600" dirty="0"/>
                        <a:t>Company</a:t>
                      </a:r>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Strong entity</a:t>
                      </a:r>
                      <a:endParaRPr lang="en-IN" sz="1600" dirty="0"/>
                    </a:p>
                    <a:p>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It has a key attribute</a:t>
                      </a:r>
                      <a:endParaRPr lang="en-IN" sz="1600" dirty="0"/>
                    </a:p>
                    <a:p>
                      <a:endParaRPr lang="en-IN" sz="1600" dirty="0"/>
                    </a:p>
                  </a:txBody>
                  <a:tcPr/>
                </a:tc>
                <a:extLst>
                  <a:ext uri="{0D108BD9-81ED-4DB2-BD59-A6C34878D82A}">
                    <a16:rowId xmlns:a16="http://schemas.microsoft.com/office/drawing/2014/main" val="602266190"/>
                  </a:ext>
                </a:extLst>
              </a:tr>
              <a:tr h="370840">
                <a:tc>
                  <a:txBody>
                    <a:bodyPr/>
                    <a:lstStyle/>
                    <a:p>
                      <a:r>
                        <a:rPr lang="en-US" sz="1600" dirty="0"/>
                        <a:t>3</a:t>
                      </a:r>
                      <a:endParaRPr lang="en-IN" sz="1600" dirty="0"/>
                    </a:p>
                  </a:txBody>
                  <a:tcPr/>
                </a:tc>
                <a:tc>
                  <a:txBody>
                    <a:bodyPr/>
                    <a:lstStyle/>
                    <a:p>
                      <a:r>
                        <a:rPr lang="en-US" sz="1600" dirty="0"/>
                        <a:t>Customer</a:t>
                      </a:r>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Strong entity</a:t>
                      </a:r>
                      <a:endParaRPr lang="en-IN" sz="1600" dirty="0"/>
                    </a:p>
                    <a:p>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It has a key attribute</a:t>
                      </a:r>
                      <a:endParaRPr lang="en-IN" sz="1600" dirty="0"/>
                    </a:p>
                    <a:p>
                      <a:endParaRPr lang="en-IN" sz="1600" dirty="0"/>
                    </a:p>
                  </a:txBody>
                  <a:tcPr/>
                </a:tc>
                <a:extLst>
                  <a:ext uri="{0D108BD9-81ED-4DB2-BD59-A6C34878D82A}">
                    <a16:rowId xmlns:a16="http://schemas.microsoft.com/office/drawing/2014/main" val="28231732"/>
                  </a:ext>
                </a:extLst>
              </a:tr>
              <a:tr h="370840">
                <a:tc>
                  <a:txBody>
                    <a:bodyPr/>
                    <a:lstStyle/>
                    <a:p>
                      <a:r>
                        <a:rPr lang="en-US" sz="1600" dirty="0"/>
                        <a:t>4</a:t>
                      </a:r>
                      <a:endParaRPr lang="en-IN" sz="1600" dirty="0"/>
                    </a:p>
                  </a:txBody>
                  <a:tcPr/>
                </a:tc>
                <a:tc>
                  <a:txBody>
                    <a:bodyPr/>
                    <a:lstStyle/>
                    <a:p>
                      <a:r>
                        <a:rPr lang="en-US" sz="1600" dirty="0"/>
                        <a:t>Car model</a:t>
                      </a:r>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Strong entity</a:t>
                      </a:r>
                      <a:endParaRPr lang="en-IN" sz="1600" dirty="0"/>
                    </a:p>
                    <a:p>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It has a key attribute</a:t>
                      </a:r>
                      <a:endParaRPr lang="en-IN" sz="1600" dirty="0"/>
                    </a:p>
                    <a:p>
                      <a:endParaRPr lang="en-IN" sz="1600" dirty="0"/>
                    </a:p>
                  </a:txBody>
                  <a:tcPr/>
                </a:tc>
                <a:extLst>
                  <a:ext uri="{0D108BD9-81ED-4DB2-BD59-A6C34878D82A}">
                    <a16:rowId xmlns:a16="http://schemas.microsoft.com/office/drawing/2014/main" val="2946932615"/>
                  </a:ext>
                </a:extLst>
              </a:tr>
              <a:tr h="370840">
                <a:tc>
                  <a:txBody>
                    <a:bodyPr/>
                    <a:lstStyle/>
                    <a:p>
                      <a:r>
                        <a:rPr lang="en-US" sz="1600" dirty="0"/>
                        <a:t>5</a:t>
                      </a:r>
                      <a:endParaRPr lang="en-IN" sz="1600" dirty="0"/>
                    </a:p>
                  </a:txBody>
                  <a:tcPr/>
                </a:tc>
                <a:tc>
                  <a:txBody>
                    <a:bodyPr/>
                    <a:lstStyle/>
                    <a:p>
                      <a:r>
                        <a:rPr lang="en-US" sz="1600" dirty="0"/>
                        <a:t>Store</a:t>
                      </a:r>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Weak entity</a:t>
                      </a:r>
                      <a:endParaRPr lang="en-IN" sz="1600" dirty="0"/>
                    </a:p>
                    <a:p>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It does not  has a key attribute</a:t>
                      </a:r>
                      <a:endParaRPr lang="en-IN" sz="1600" dirty="0"/>
                    </a:p>
                    <a:p>
                      <a:endParaRPr lang="en-IN" sz="1600" dirty="0"/>
                    </a:p>
                  </a:txBody>
                  <a:tcPr/>
                </a:tc>
                <a:extLst>
                  <a:ext uri="{0D108BD9-81ED-4DB2-BD59-A6C34878D82A}">
                    <a16:rowId xmlns:a16="http://schemas.microsoft.com/office/drawing/2014/main" val="3862694978"/>
                  </a:ext>
                </a:extLst>
              </a:tr>
              <a:tr h="370840">
                <a:tc>
                  <a:txBody>
                    <a:bodyPr/>
                    <a:lstStyle/>
                    <a:p>
                      <a:r>
                        <a:rPr lang="en-US" sz="1600" dirty="0"/>
                        <a:t>6</a:t>
                      </a:r>
                      <a:endParaRPr lang="en-IN" sz="1600" dirty="0"/>
                    </a:p>
                  </a:txBody>
                  <a:tcPr/>
                </a:tc>
                <a:tc>
                  <a:txBody>
                    <a:bodyPr/>
                    <a:lstStyle/>
                    <a:p>
                      <a:r>
                        <a:rPr lang="en-US" sz="1600" dirty="0"/>
                        <a:t>Sales consultant</a:t>
                      </a:r>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Strong entity</a:t>
                      </a:r>
                      <a:endParaRPr lang="en-IN" sz="1600" dirty="0"/>
                    </a:p>
                    <a:p>
                      <a:endParaRPr lang="en-IN" sz="16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It has a key attribute</a:t>
                      </a:r>
                      <a:endParaRPr lang="en-IN" sz="1600" dirty="0"/>
                    </a:p>
                    <a:p>
                      <a:endParaRPr lang="en-IN" sz="1600" dirty="0"/>
                    </a:p>
                  </a:txBody>
                  <a:tcPr/>
                </a:tc>
                <a:extLst>
                  <a:ext uri="{0D108BD9-81ED-4DB2-BD59-A6C34878D82A}">
                    <a16:rowId xmlns:a16="http://schemas.microsoft.com/office/drawing/2014/main" val="2496741980"/>
                  </a:ext>
                </a:extLst>
              </a:tr>
            </a:tbl>
          </a:graphicData>
        </a:graphic>
      </p:graphicFrame>
    </p:spTree>
    <p:extLst>
      <p:ext uri="{BB962C8B-B14F-4D97-AF65-F5344CB8AC3E}">
        <p14:creationId xmlns:p14="http://schemas.microsoft.com/office/powerpoint/2010/main" val="29533148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2" descr="Picture 2"/>
          <p:cNvPicPr>
            <a:picLocks noChangeAspect="1"/>
          </p:cNvPicPr>
          <p:nvPr/>
        </p:nvPicPr>
        <p:blipFill>
          <a:blip r:embed="rId2"/>
          <a:stretch>
            <a:fillRect/>
          </a:stretch>
        </p:blipFill>
        <p:spPr>
          <a:xfrm>
            <a:off x="3743461" y="143752"/>
            <a:ext cx="4048127" cy="962027"/>
          </a:xfrm>
          <a:prstGeom prst="rect">
            <a:avLst/>
          </a:prstGeom>
          <a:ln w="12700">
            <a:miter lim="400000"/>
          </a:ln>
        </p:spPr>
      </p:pic>
      <p:pic>
        <p:nvPicPr>
          <p:cNvPr id="4" name="Picture 3">
            <a:extLst>
              <a:ext uri="{FF2B5EF4-FFF2-40B4-BE49-F238E27FC236}">
                <a16:creationId xmlns:a16="http://schemas.microsoft.com/office/drawing/2014/main" id="{9C4135BA-902A-4FBB-881B-19C32F9B8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43" y="1128867"/>
            <a:ext cx="3862899" cy="5585381"/>
          </a:xfrm>
          <a:prstGeom prst="rect">
            <a:avLst/>
          </a:prstGeom>
        </p:spPr>
      </p:pic>
      <p:sp>
        <p:nvSpPr>
          <p:cNvPr id="5" name="TextBox 4">
            <a:extLst>
              <a:ext uri="{FF2B5EF4-FFF2-40B4-BE49-F238E27FC236}">
                <a16:creationId xmlns:a16="http://schemas.microsoft.com/office/drawing/2014/main" id="{11EB0A30-1799-497A-A56B-13CC603453BD}"/>
              </a:ext>
            </a:extLst>
          </p:cNvPr>
          <p:cNvSpPr txBox="1"/>
          <p:nvPr/>
        </p:nvSpPr>
        <p:spPr>
          <a:xfrm>
            <a:off x="297442" y="1101253"/>
            <a:ext cx="3252247"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j-lt"/>
                <a:ea typeface="+mj-ea"/>
                <a:cs typeface="+mj-cs"/>
                <a:sym typeface="Calibri"/>
              </a:rPr>
              <a:t>Relational schema</a:t>
            </a:r>
            <a:endParaRPr kumimoji="0" lang="en-IN" sz="2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9004A5-2CE5-4DEE-9157-C13A3192F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43" y="433633"/>
            <a:ext cx="9571359" cy="6169843"/>
          </a:xfrm>
          <a:prstGeom prst="rect">
            <a:avLst/>
          </a:prstGeom>
        </p:spPr>
      </p:pic>
      <p:sp>
        <p:nvSpPr>
          <p:cNvPr id="7" name="TextBox 6">
            <a:extLst>
              <a:ext uri="{FF2B5EF4-FFF2-40B4-BE49-F238E27FC236}">
                <a16:creationId xmlns:a16="http://schemas.microsoft.com/office/drawing/2014/main" id="{E3F1A1B6-62EF-47CC-B18F-D315D7A6F571}"/>
              </a:ext>
            </a:extLst>
          </p:cNvPr>
          <p:cNvSpPr txBox="1"/>
          <p:nvPr/>
        </p:nvSpPr>
        <p:spPr>
          <a:xfrm>
            <a:off x="405347" y="339365"/>
            <a:ext cx="2356701" cy="523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j-lt"/>
                <a:ea typeface="+mj-ea"/>
                <a:cs typeface="+mj-cs"/>
                <a:sym typeface="Calibri"/>
              </a:rPr>
              <a:t>ER diagram</a:t>
            </a:r>
            <a:endParaRPr kumimoji="0" lang="en-IN" sz="2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2640551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EC3EE5-E08E-455F-9DE8-47C9AE76935D}"/>
              </a:ext>
            </a:extLst>
          </p:cNvPr>
          <p:cNvSpPr txBox="1"/>
          <p:nvPr/>
        </p:nvSpPr>
        <p:spPr>
          <a:xfrm>
            <a:off x="264160" y="213360"/>
            <a:ext cx="11592560" cy="70173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CUSTOMER (</a:t>
            </a:r>
            <a:r>
              <a:rPr lang="en-US" sz="2400" dirty="0" err="1"/>
              <a:t>cuid</a:t>
            </a:r>
            <a:r>
              <a:rPr lang="en-US" sz="2400" dirty="0"/>
              <a:t>, </a:t>
            </a:r>
            <a:r>
              <a:rPr lang="en-US" sz="2400" dirty="0" err="1"/>
              <a:t>cuname,cuaddress</a:t>
            </a:r>
            <a:r>
              <a:rPr lang="en-US" sz="2400" dirty="0"/>
              <a:t>, </a:t>
            </a:r>
            <a:r>
              <a:rPr lang="en-US" sz="2400" dirty="0" err="1"/>
              <a:t>cuphone</a:t>
            </a:r>
            <a:r>
              <a:rPr lang="en-US" sz="2400" dirty="0"/>
              <a:t> , </a:t>
            </a:r>
            <a:r>
              <a:rPr lang="en-US" sz="2400" dirty="0" err="1"/>
              <a:t>cuemail</a:t>
            </a:r>
            <a:r>
              <a:rPr lang="en-US" sz="2400" dirty="0"/>
              <a:t>)</a:t>
            </a:r>
          </a:p>
          <a:p>
            <a:pPr marL="0" marR="0" indent="0" algn="l" defTabSz="914400" rtl="0" fontAlgn="auto" latinLnBrk="0" hangingPunct="0">
              <a:lnSpc>
                <a:spcPct val="100000"/>
              </a:lnSpc>
              <a:spcBef>
                <a:spcPts val="0"/>
              </a:spcBef>
              <a:spcAft>
                <a:spcPts val="0"/>
              </a:spcAft>
              <a:buClrTx/>
              <a:buSzTx/>
              <a:buFontTx/>
              <a:buNone/>
              <a:tabLst/>
            </a:pPr>
            <a:r>
              <a:rPr lang="en-US" sz="2400" dirty="0"/>
              <a:t> • The Relation is in 1NF as it has atomic valued attributes </a:t>
            </a:r>
          </a:p>
          <a:p>
            <a:pPr marL="0" marR="0" indent="0" algn="l" defTabSz="914400" rtl="0" fontAlgn="auto" latinLnBrk="0" hangingPunct="0">
              <a:lnSpc>
                <a:spcPct val="100000"/>
              </a:lnSpc>
              <a:spcBef>
                <a:spcPts val="0"/>
              </a:spcBef>
              <a:spcAft>
                <a:spcPts val="0"/>
              </a:spcAft>
              <a:buClrTx/>
              <a:buSzTx/>
              <a:buFontTx/>
              <a:buNone/>
              <a:tabLst/>
            </a:pPr>
            <a:r>
              <a:rPr lang="en-US" sz="2400" dirty="0"/>
              <a:t>• The Relation is in 2NF since, every attribute is fully functionally dependent on the key. </a:t>
            </a:r>
          </a:p>
          <a:p>
            <a:pPr marL="0" marR="0" indent="0" algn="l" defTabSz="914400" rtl="0" fontAlgn="auto" latinLnBrk="0" hangingPunct="0">
              <a:lnSpc>
                <a:spcPct val="100000"/>
              </a:lnSpc>
              <a:spcBef>
                <a:spcPts val="0"/>
              </a:spcBef>
              <a:spcAft>
                <a:spcPts val="0"/>
              </a:spcAft>
              <a:buClrTx/>
              <a:buSzTx/>
              <a:buFontTx/>
              <a:buNone/>
              <a:tabLst/>
            </a:pPr>
            <a:r>
              <a:rPr lang="en-US" sz="2400" dirty="0"/>
              <a:t>• We observe that there is no transitivity in functional dependencies for the given relation. Hence the relation is in 3NF. </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j-lt"/>
              <a:ea typeface="+mj-ea"/>
              <a:cs typeface="+mj-cs"/>
              <a:sym typeface="Calibri"/>
            </a:endParaRPr>
          </a:p>
          <a:p>
            <a:r>
              <a:rPr lang="en-US" sz="2400" dirty="0"/>
              <a:t>TRANSACTION (</a:t>
            </a:r>
            <a:r>
              <a:rPr lang="en-US" sz="2400" dirty="0" err="1"/>
              <a:t>tdate,ttime,tid</a:t>
            </a:r>
            <a:r>
              <a:rPr lang="en-US" sz="2400" dirty="0"/>
              <a:t> , </a:t>
            </a:r>
            <a:r>
              <a:rPr lang="en-US" sz="2400" dirty="0" err="1"/>
              <a:t>cid</a:t>
            </a:r>
            <a:r>
              <a:rPr lang="en-US" sz="2400" dirty="0"/>
              <a:t> , carid , </a:t>
            </a:r>
            <a:r>
              <a:rPr lang="en-US" sz="2400" dirty="0" err="1"/>
              <a:t>sid</a:t>
            </a:r>
            <a:r>
              <a:rPr lang="en-US" sz="2400" dirty="0"/>
              <a:t>, </a:t>
            </a:r>
            <a:r>
              <a:rPr lang="en-US" sz="2400" dirty="0" err="1"/>
              <a:t>cuid</a:t>
            </a:r>
            <a:r>
              <a:rPr lang="en-US" sz="2400" dirty="0"/>
              <a:t>)</a:t>
            </a:r>
          </a:p>
          <a:p>
            <a:pPr marL="0" marR="0" indent="0" algn="l" defTabSz="914400" rtl="0" fontAlgn="auto" latinLnBrk="0" hangingPunct="0">
              <a:lnSpc>
                <a:spcPct val="100000"/>
              </a:lnSpc>
              <a:spcBef>
                <a:spcPts val="0"/>
              </a:spcBef>
              <a:spcAft>
                <a:spcPts val="0"/>
              </a:spcAft>
              <a:buClrTx/>
              <a:buSzTx/>
              <a:buFontTx/>
              <a:buNone/>
              <a:tabLst/>
            </a:pPr>
            <a:r>
              <a:rPr lang="en-US" sz="2400" dirty="0"/>
              <a:t> • The Relation is in 1NF as it has atomic valued attributes </a:t>
            </a:r>
          </a:p>
          <a:p>
            <a:pPr marL="0" marR="0" indent="0" algn="l" defTabSz="914400" rtl="0" fontAlgn="auto" latinLnBrk="0" hangingPunct="0">
              <a:lnSpc>
                <a:spcPct val="100000"/>
              </a:lnSpc>
              <a:spcBef>
                <a:spcPts val="0"/>
              </a:spcBef>
              <a:spcAft>
                <a:spcPts val="0"/>
              </a:spcAft>
              <a:buClrTx/>
              <a:buSzTx/>
              <a:buFontTx/>
              <a:buNone/>
              <a:tabLst/>
            </a:pPr>
            <a:r>
              <a:rPr lang="en-US" sz="2400" dirty="0"/>
              <a:t>• The Relation is in 2NF since, every attribute is fully functionally dependent on the key. </a:t>
            </a:r>
          </a:p>
          <a:p>
            <a:pPr marL="0" marR="0" indent="0" algn="l" defTabSz="914400" rtl="0" fontAlgn="auto" latinLnBrk="0" hangingPunct="0">
              <a:lnSpc>
                <a:spcPct val="100000"/>
              </a:lnSpc>
              <a:spcBef>
                <a:spcPts val="0"/>
              </a:spcBef>
              <a:spcAft>
                <a:spcPts val="0"/>
              </a:spcAft>
              <a:buClrTx/>
              <a:buSzTx/>
              <a:buFontTx/>
              <a:buNone/>
              <a:tabLst/>
            </a:pPr>
            <a:r>
              <a:rPr lang="en-US" sz="2400" dirty="0"/>
              <a:t>• We observe that there is no transitivity in functional dependencies for the given relation. Hence the relation is in 3NF.</a:t>
            </a:r>
          </a:p>
          <a:p>
            <a:pPr marL="0" marR="0" indent="0" algn="l" defTabSz="914400" rtl="0" fontAlgn="auto" latinLnBrk="0" hangingPunct="0">
              <a:lnSpc>
                <a:spcPct val="100000"/>
              </a:lnSpc>
              <a:spcBef>
                <a:spcPts val="0"/>
              </a:spcBef>
              <a:spcAft>
                <a:spcPts val="0"/>
              </a:spcAft>
              <a:buClrTx/>
              <a:buSzTx/>
              <a:buFontTx/>
              <a:buNone/>
              <a:tabLst/>
            </a:pPr>
            <a:endParaRPr lang="en-US" sz="2400" dirty="0"/>
          </a:p>
          <a:p>
            <a:pPr marL="0" marR="0" indent="0" algn="l" defTabSz="914400" rtl="0" fontAlgn="auto" latinLnBrk="0" hangingPunct="0">
              <a:lnSpc>
                <a:spcPct val="100000"/>
              </a:lnSpc>
              <a:spcBef>
                <a:spcPts val="0"/>
              </a:spcBef>
              <a:spcAft>
                <a:spcPts val="0"/>
              </a:spcAft>
              <a:buClrTx/>
              <a:buSzTx/>
              <a:buFontTx/>
              <a:buNone/>
              <a:tabLst/>
            </a:pPr>
            <a:r>
              <a:rPr lang="en-US" sz="2400" dirty="0"/>
              <a:t>COMPANY (</a:t>
            </a:r>
            <a:r>
              <a:rPr lang="en-US" sz="2400" dirty="0" err="1"/>
              <a:t>cid</a:t>
            </a:r>
            <a:r>
              <a:rPr lang="en-US" sz="2400" dirty="0"/>
              <a:t>, </a:t>
            </a:r>
            <a:r>
              <a:rPr lang="en-US" sz="2400" dirty="0" err="1"/>
              <a:t>cname,caddress</a:t>
            </a:r>
            <a:r>
              <a:rPr lang="en-US" sz="2400" dirty="0"/>
              <a:t>, </a:t>
            </a:r>
            <a:r>
              <a:rPr lang="en-US" sz="2400" dirty="0" err="1"/>
              <a:t>cphone</a:t>
            </a:r>
            <a:r>
              <a:rPr lang="en-US" sz="2400" dirty="0"/>
              <a:t> )</a:t>
            </a:r>
          </a:p>
          <a:p>
            <a:pPr marL="0" marR="0" indent="0" algn="l" defTabSz="914400" rtl="0" fontAlgn="auto" latinLnBrk="0" hangingPunct="0">
              <a:lnSpc>
                <a:spcPct val="100000"/>
              </a:lnSpc>
              <a:spcBef>
                <a:spcPts val="0"/>
              </a:spcBef>
              <a:spcAft>
                <a:spcPts val="0"/>
              </a:spcAft>
              <a:buClrTx/>
              <a:buSzTx/>
              <a:buFontTx/>
              <a:buNone/>
              <a:tabLst/>
            </a:pPr>
            <a:r>
              <a:rPr lang="en-US" sz="2400" dirty="0"/>
              <a:t> • The Relation is in 1NF as it has atomic valued attributes </a:t>
            </a:r>
          </a:p>
          <a:p>
            <a:pPr marL="0" marR="0" indent="0" algn="l" defTabSz="914400" rtl="0" fontAlgn="auto" latinLnBrk="0" hangingPunct="0">
              <a:lnSpc>
                <a:spcPct val="100000"/>
              </a:lnSpc>
              <a:spcBef>
                <a:spcPts val="0"/>
              </a:spcBef>
              <a:spcAft>
                <a:spcPts val="0"/>
              </a:spcAft>
              <a:buClrTx/>
              <a:buSzTx/>
              <a:buFontTx/>
              <a:buNone/>
              <a:tabLst/>
            </a:pPr>
            <a:r>
              <a:rPr lang="en-US" sz="2400" dirty="0"/>
              <a:t>• The Relation is in 2NF since, every attribute is fully functionally dependent on the key. </a:t>
            </a:r>
          </a:p>
          <a:p>
            <a:pPr marL="0" marR="0" indent="0" algn="l" defTabSz="914400" rtl="0" fontAlgn="auto" latinLnBrk="0" hangingPunct="0">
              <a:lnSpc>
                <a:spcPct val="100000"/>
              </a:lnSpc>
              <a:spcBef>
                <a:spcPts val="0"/>
              </a:spcBef>
              <a:spcAft>
                <a:spcPts val="0"/>
              </a:spcAft>
              <a:buClrTx/>
              <a:buSzTx/>
              <a:buFontTx/>
              <a:buNone/>
              <a:tabLst/>
            </a:pPr>
            <a:r>
              <a:rPr lang="en-US" sz="2400" dirty="0"/>
              <a:t>• We observe that there is no transitivity in functional dependencies for the given relation. Hence the relation is in 3NF. </a:t>
            </a:r>
            <a:endParaRPr kumimoji="0" lang="en-IN" sz="2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2400" dirty="0"/>
              <a:t> </a:t>
            </a:r>
            <a:endParaRPr kumimoji="0" lang="en-IN" sz="2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0245592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F5070-2E56-4DDE-9195-FC684CB6B666}"/>
              </a:ext>
            </a:extLst>
          </p:cNvPr>
          <p:cNvSpPr txBox="1"/>
          <p:nvPr/>
        </p:nvSpPr>
        <p:spPr>
          <a:xfrm>
            <a:off x="233680" y="365760"/>
            <a:ext cx="11511280" cy="66479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CAR MODEL (carid, </a:t>
            </a:r>
            <a:r>
              <a:rPr lang="en-US" sz="2400" dirty="0" err="1"/>
              <a:t>carname,carmodelname</a:t>
            </a:r>
            <a:r>
              <a:rPr lang="en-US" sz="2400" dirty="0"/>
              <a:t>, </a:t>
            </a:r>
            <a:r>
              <a:rPr lang="en-US" sz="2400" dirty="0" err="1"/>
              <a:t>cid</a:t>
            </a:r>
            <a:r>
              <a:rPr lang="en-US" sz="2400" dirty="0"/>
              <a:t>)</a:t>
            </a:r>
          </a:p>
          <a:p>
            <a:pPr marL="0" marR="0" indent="0" algn="l" defTabSz="914400" rtl="0" fontAlgn="auto" latinLnBrk="0" hangingPunct="0">
              <a:lnSpc>
                <a:spcPct val="100000"/>
              </a:lnSpc>
              <a:spcBef>
                <a:spcPts val="0"/>
              </a:spcBef>
              <a:spcAft>
                <a:spcPts val="0"/>
              </a:spcAft>
              <a:buClrTx/>
              <a:buSzTx/>
              <a:buFontTx/>
              <a:buNone/>
              <a:tabLst/>
            </a:pPr>
            <a:r>
              <a:rPr lang="en-US" sz="2400" dirty="0"/>
              <a:t> • The Relation is in 1NF as it has atomic valued attributes </a:t>
            </a:r>
          </a:p>
          <a:p>
            <a:pPr marL="0" marR="0" indent="0" algn="l" defTabSz="914400" rtl="0" fontAlgn="auto" latinLnBrk="0" hangingPunct="0">
              <a:lnSpc>
                <a:spcPct val="100000"/>
              </a:lnSpc>
              <a:spcBef>
                <a:spcPts val="0"/>
              </a:spcBef>
              <a:spcAft>
                <a:spcPts val="0"/>
              </a:spcAft>
              <a:buClrTx/>
              <a:buSzTx/>
              <a:buFontTx/>
              <a:buNone/>
              <a:tabLst/>
            </a:pPr>
            <a:r>
              <a:rPr lang="en-US" sz="2400" dirty="0"/>
              <a:t>• The Relation is in 2NF since, every attribute is fully functionally dependent on the key. </a:t>
            </a:r>
          </a:p>
          <a:p>
            <a:pPr marL="0" marR="0" indent="0" algn="l" defTabSz="914400" rtl="0" fontAlgn="auto" latinLnBrk="0" hangingPunct="0">
              <a:lnSpc>
                <a:spcPct val="100000"/>
              </a:lnSpc>
              <a:spcBef>
                <a:spcPts val="0"/>
              </a:spcBef>
              <a:spcAft>
                <a:spcPts val="0"/>
              </a:spcAft>
              <a:buClrTx/>
              <a:buSzTx/>
              <a:buFontTx/>
              <a:buNone/>
              <a:tabLst/>
            </a:pPr>
            <a:r>
              <a:rPr lang="en-US" sz="2400" dirty="0"/>
              <a:t>• We observe that there is no transitivity in functional dependencies for the given relation. Hence the relation is in 3NF.</a:t>
            </a:r>
          </a:p>
          <a:p>
            <a:pPr marL="0" marR="0" indent="0" algn="l" defTabSz="914400" rtl="0" fontAlgn="auto" latinLnBrk="0" hangingPunct="0">
              <a:lnSpc>
                <a:spcPct val="100000"/>
              </a:lnSpc>
              <a:spcBef>
                <a:spcPts val="0"/>
              </a:spcBef>
              <a:spcAft>
                <a:spcPts val="0"/>
              </a:spcAft>
              <a:buClrTx/>
              <a:buSzTx/>
              <a:buFontTx/>
              <a:buNone/>
              <a:tabLst/>
            </a:pPr>
            <a:endParaRPr lang="en-US" sz="2400" dirty="0"/>
          </a:p>
          <a:p>
            <a:pPr marL="0" marR="0" indent="0" algn="l" defTabSz="914400" rtl="0" fontAlgn="auto" latinLnBrk="0" hangingPunct="0">
              <a:lnSpc>
                <a:spcPct val="100000"/>
              </a:lnSpc>
              <a:spcBef>
                <a:spcPts val="0"/>
              </a:spcBef>
              <a:spcAft>
                <a:spcPts val="0"/>
              </a:spcAft>
              <a:buClrTx/>
              <a:buSzTx/>
              <a:buFontTx/>
              <a:buNone/>
              <a:tabLst/>
            </a:pPr>
            <a:r>
              <a:rPr lang="en-US" sz="2400" dirty="0"/>
              <a:t>STORE (</a:t>
            </a:r>
            <a:r>
              <a:rPr lang="en-US" sz="2400" dirty="0" err="1"/>
              <a:t>stname</a:t>
            </a:r>
            <a:r>
              <a:rPr lang="en-US" sz="2400" dirty="0"/>
              <a:t> , </a:t>
            </a:r>
            <a:r>
              <a:rPr lang="en-US" sz="2400" dirty="0" err="1"/>
              <a:t>staddress</a:t>
            </a:r>
            <a:r>
              <a:rPr lang="en-US" sz="2400" dirty="0"/>
              <a:t>, </a:t>
            </a:r>
            <a:r>
              <a:rPr lang="en-US" sz="2400" dirty="0" err="1"/>
              <a:t>stphone</a:t>
            </a:r>
            <a:r>
              <a:rPr lang="en-US" sz="2400" dirty="0"/>
              <a:t>)</a:t>
            </a:r>
          </a:p>
          <a:p>
            <a:pPr marL="0" marR="0" indent="0" algn="l" defTabSz="914400" rtl="0" fontAlgn="auto" latinLnBrk="0" hangingPunct="0">
              <a:lnSpc>
                <a:spcPct val="100000"/>
              </a:lnSpc>
              <a:spcBef>
                <a:spcPts val="0"/>
              </a:spcBef>
              <a:spcAft>
                <a:spcPts val="0"/>
              </a:spcAft>
              <a:buClrTx/>
              <a:buSzTx/>
              <a:buFontTx/>
              <a:buNone/>
              <a:tabLst/>
            </a:pPr>
            <a:r>
              <a:rPr lang="en-US" sz="2400" dirty="0"/>
              <a:t> • The Relation is in 1NF as it has atomic valued attributes </a:t>
            </a:r>
          </a:p>
          <a:p>
            <a:pPr marL="0" marR="0" indent="0" algn="l" defTabSz="914400" rtl="0" fontAlgn="auto" latinLnBrk="0" hangingPunct="0">
              <a:lnSpc>
                <a:spcPct val="100000"/>
              </a:lnSpc>
              <a:spcBef>
                <a:spcPts val="0"/>
              </a:spcBef>
              <a:spcAft>
                <a:spcPts val="0"/>
              </a:spcAft>
              <a:buClrTx/>
              <a:buSzTx/>
              <a:buFontTx/>
              <a:buNone/>
              <a:tabLst/>
            </a:pPr>
            <a:r>
              <a:rPr lang="en-US" sz="2400" dirty="0"/>
              <a:t>• The Relation is in 2NF since, every attribute is fully functionally dependent on the key. </a:t>
            </a:r>
          </a:p>
          <a:p>
            <a:pPr marL="0" marR="0" indent="0" algn="l" defTabSz="914400" rtl="0" fontAlgn="auto" latinLnBrk="0" hangingPunct="0">
              <a:lnSpc>
                <a:spcPct val="100000"/>
              </a:lnSpc>
              <a:spcBef>
                <a:spcPts val="0"/>
              </a:spcBef>
              <a:spcAft>
                <a:spcPts val="0"/>
              </a:spcAft>
              <a:buClrTx/>
              <a:buSzTx/>
              <a:buFontTx/>
              <a:buNone/>
              <a:tabLst/>
            </a:pPr>
            <a:r>
              <a:rPr lang="en-US" sz="2400" dirty="0"/>
              <a:t>• We observe that there is no transitivity in functional dependencies for the given relation. Hence the relation is in 3NF. </a:t>
            </a:r>
            <a:endParaRPr kumimoji="0" lang="en-IN" sz="2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2400" dirty="0"/>
              <a:t> </a:t>
            </a:r>
            <a:endParaRPr kumimoji="0" lang="en-IN" sz="2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2400" dirty="0"/>
              <a:t>SALES CONSULTANT(</a:t>
            </a:r>
            <a:r>
              <a:rPr lang="en-US" sz="2400" dirty="0" err="1"/>
              <a:t>sname,sid</a:t>
            </a:r>
            <a:r>
              <a:rPr lang="en-US" sz="2400" dirty="0"/>
              <a:t>, </a:t>
            </a:r>
            <a:r>
              <a:rPr lang="en-US" sz="2400" dirty="0" err="1"/>
              <a:t>sphone</a:t>
            </a:r>
            <a:r>
              <a:rPr lang="en-US" sz="2400" dirty="0"/>
              <a:t> , </a:t>
            </a:r>
            <a:r>
              <a:rPr lang="en-US" sz="2400" dirty="0" err="1"/>
              <a:t>saddress</a:t>
            </a:r>
            <a:r>
              <a:rPr lang="en-US" sz="2400" dirty="0"/>
              <a:t> , </a:t>
            </a:r>
            <a:r>
              <a:rPr lang="en-US" sz="2400" dirty="0" err="1"/>
              <a:t>sgender</a:t>
            </a:r>
            <a:r>
              <a:rPr lang="en-US" sz="2400" dirty="0"/>
              <a:t> , </a:t>
            </a:r>
            <a:r>
              <a:rPr lang="en-US" sz="2400" dirty="0" err="1"/>
              <a:t>sdob</a:t>
            </a:r>
            <a:r>
              <a:rPr lang="en-US" sz="2400" dirty="0"/>
              <a:t> , sage ,</a:t>
            </a:r>
            <a:r>
              <a:rPr lang="en-US" sz="2400" dirty="0" err="1"/>
              <a:t>cid</a:t>
            </a:r>
            <a:r>
              <a:rPr lang="en-US" sz="2400" dirty="0"/>
              <a:t>)</a:t>
            </a:r>
          </a:p>
          <a:p>
            <a:pPr marL="0" marR="0" indent="0" algn="l" defTabSz="914400" rtl="0" fontAlgn="auto" latinLnBrk="0" hangingPunct="0">
              <a:lnSpc>
                <a:spcPct val="100000"/>
              </a:lnSpc>
              <a:spcBef>
                <a:spcPts val="0"/>
              </a:spcBef>
              <a:spcAft>
                <a:spcPts val="0"/>
              </a:spcAft>
              <a:buClrTx/>
              <a:buSzTx/>
              <a:buFontTx/>
              <a:buNone/>
              <a:tabLst/>
            </a:pPr>
            <a:r>
              <a:rPr lang="en-US" sz="2400" dirty="0"/>
              <a:t> • The Relation is in 1NF as it has atomic valued attributes </a:t>
            </a:r>
          </a:p>
          <a:p>
            <a:pPr marL="0" marR="0" indent="0" algn="l" defTabSz="914400" rtl="0" fontAlgn="auto" latinLnBrk="0" hangingPunct="0">
              <a:lnSpc>
                <a:spcPct val="100000"/>
              </a:lnSpc>
              <a:spcBef>
                <a:spcPts val="0"/>
              </a:spcBef>
              <a:spcAft>
                <a:spcPts val="0"/>
              </a:spcAft>
              <a:buClrTx/>
              <a:buSzTx/>
              <a:buFontTx/>
              <a:buNone/>
              <a:tabLst/>
            </a:pPr>
            <a:r>
              <a:rPr lang="en-US" sz="2400" dirty="0"/>
              <a:t>• The Relation is in 2NF since, every attribute is fully functionally dependent on the key. </a:t>
            </a:r>
          </a:p>
          <a:p>
            <a:pPr marL="0" marR="0" indent="0" algn="l" defTabSz="914400" rtl="0" fontAlgn="auto" latinLnBrk="0" hangingPunct="0">
              <a:lnSpc>
                <a:spcPct val="100000"/>
              </a:lnSpc>
              <a:spcBef>
                <a:spcPts val="0"/>
              </a:spcBef>
              <a:spcAft>
                <a:spcPts val="0"/>
              </a:spcAft>
              <a:buClrTx/>
              <a:buSzTx/>
              <a:buFontTx/>
              <a:buNone/>
              <a:tabLst/>
            </a:pPr>
            <a:r>
              <a:rPr lang="en-US" sz="2400" dirty="0"/>
              <a:t>• We observe that there is no transitivity in functional dependencies for the given relation. Hence the relation is in 3NF. </a:t>
            </a:r>
            <a:endParaRPr kumimoji="0" lang="en-IN" sz="2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5483864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5D299-65F9-4E91-9382-43B32F38DBF3}"/>
              </a:ext>
            </a:extLst>
          </p:cNvPr>
          <p:cNvSpPr txBox="1"/>
          <p:nvPr/>
        </p:nvSpPr>
        <p:spPr>
          <a:xfrm>
            <a:off x="245097" y="301658"/>
            <a:ext cx="11736371" cy="53860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2800" dirty="0"/>
              <a:t>Implementation and Results :</a:t>
            </a:r>
            <a:endParaRPr lang="en-US" sz="2800"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lang="en-US" sz="2000" dirty="0"/>
              <a:t>Implementation involves the construction of a database according to the specification of a logical schema. This will include the specification of an appropriate storage schema, security enforcement, external schema and so on. Implementation is influenced by the choice of available DBMSs, database tools and operating environment. There are additional tasks beyond simply creating a database schema and implementing the constraints such as data must be entered into the tables, issues relating to the users and user processes need to be addressed, and the management activities associated with wider aspects of corporate data management need to be supported. In practice, implementation of the logical schema in a given DBMS requires a very detailed knowledge of the specific features and facilities that the DBMS has to offer. In an ideal world, and in keeping with good software engineering practice, the first stage of implementation would involve matching the design requirements with the best available implementing tools and then using those tools for the implementation. In database terms, this might involve choosing vendor products with DBMS and SQL variants most suited to the database which is to be implemented. There are many relational DBMSs, available such as Oracle Database, Microsoft SQL Server , MySQL, IBM DB2, IBM Informix and Microsoft Access, use SQL. In this project we used Oracle SQL developer create the following tables of Raksha Driving school database. </a:t>
            </a:r>
            <a:endParaRPr kumimoji="0" lang="en-IN" sz="20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8560802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1A5729-7AFF-4A24-8C4D-35AC41F69E6A}"/>
              </a:ext>
            </a:extLst>
          </p:cNvPr>
          <p:cNvSpPr>
            <a:spLocks noGrp="1"/>
          </p:cNvSpPr>
          <p:nvPr>
            <p:ph type="body" sz="half" idx="1"/>
          </p:nvPr>
        </p:nvSpPr>
        <p:spPr>
          <a:xfrm>
            <a:off x="5173760" y="75415"/>
            <a:ext cx="6172202" cy="6542202"/>
          </a:xfrm>
        </p:spPr>
        <p:txBody>
          <a:bodyPr>
            <a:no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create table </a:t>
            </a:r>
            <a:r>
              <a:rPr kumimoji="0" lang="en-IN" sz="1400" b="0" i="0" u="none" strike="noStrike" cap="none" spc="0" normalizeH="0" baseline="0" dirty="0" err="1">
                <a:ln>
                  <a:noFill/>
                </a:ln>
                <a:solidFill>
                  <a:srgbClr val="000000"/>
                </a:solidFill>
                <a:effectLst/>
                <a:uFillTx/>
                <a:latin typeface="+mj-lt"/>
                <a:ea typeface="+mj-ea"/>
                <a:cs typeface="+mj-cs"/>
                <a:sym typeface="Calibri"/>
              </a:rPr>
              <a:t>salesconsultant</a:t>
            </a:r>
            <a:endParaRPr kumimoji="0" lang="en-IN" sz="1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sname</a:t>
            </a:r>
            <a:r>
              <a:rPr kumimoji="0" lang="en-IN" sz="1400" b="0" i="0" u="none" strike="noStrike" cap="none" spc="0" normalizeH="0" baseline="0" dirty="0">
                <a:ln>
                  <a:noFill/>
                </a:ln>
                <a:solidFill>
                  <a:srgbClr val="000000"/>
                </a:solidFill>
                <a:effectLst/>
                <a:uFillTx/>
                <a:latin typeface="+mj-lt"/>
                <a:ea typeface="+mj-ea"/>
                <a:cs typeface="+mj-cs"/>
                <a:sym typeface="Calibri"/>
              </a:rPr>
              <a:t> varchar(20),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scid</a:t>
            </a:r>
            <a:r>
              <a:rPr kumimoji="0" lang="en-IN" sz="1400" b="0" i="0" u="none" strike="noStrike" cap="none" spc="0" normalizeH="0" baseline="0" dirty="0">
                <a:ln>
                  <a:noFill/>
                </a:ln>
                <a:solidFill>
                  <a:srgbClr val="000000"/>
                </a:solidFill>
                <a:effectLst/>
                <a:uFillTx/>
                <a:latin typeface="+mj-lt"/>
                <a:ea typeface="+mj-ea"/>
                <a:cs typeface="+mj-cs"/>
                <a:sym typeface="Calibri"/>
              </a:rPr>
              <a:t> int primary key,</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sphone</a:t>
            </a:r>
            <a:r>
              <a:rPr kumimoji="0" lang="en-IN" sz="1400" b="0" i="0" u="none" strike="noStrike" cap="none" spc="0" normalizeH="0" baseline="0" dirty="0">
                <a:ln>
                  <a:noFill/>
                </a:ln>
                <a:solidFill>
                  <a:srgbClr val="000000"/>
                </a:solidFill>
                <a:effectLst/>
                <a:uFillTx/>
                <a:latin typeface="+mj-lt"/>
                <a:ea typeface="+mj-ea"/>
                <a:cs typeface="+mj-cs"/>
                <a:sym typeface="Calibri"/>
              </a:rPr>
              <a:t> 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saddress</a:t>
            </a:r>
            <a:r>
              <a:rPr kumimoji="0" lang="en-IN" sz="1400" b="0" i="0" u="none" strike="noStrike" cap="none" spc="0" normalizeH="0" baseline="0" dirty="0">
                <a:ln>
                  <a:noFill/>
                </a:ln>
                <a:solidFill>
                  <a:srgbClr val="000000"/>
                </a:solidFill>
                <a:effectLst/>
                <a:uFillTx/>
                <a:latin typeface="+mj-lt"/>
                <a:ea typeface="+mj-ea"/>
                <a:cs typeface="+mj-cs"/>
                <a:sym typeface="Calibri"/>
              </a:rPr>
              <a:t> varchar(50),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sgender</a:t>
            </a:r>
            <a:r>
              <a:rPr kumimoji="0" lang="en-IN" sz="1400" b="0" i="0" u="none" strike="noStrike" cap="none" spc="0" normalizeH="0" baseline="0" dirty="0">
                <a:ln>
                  <a:noFill/>
                </a:ln>
                <a:solidFill>
                  <a:srgbClr val="000000"/>
                </a:solidFill>
                <a:effectLst/>
                <a:uFillTx/>
                <a:latin typeface="+mj-lt"/>
                <a:ea typeface="+mj-ea"/>
                <a:cs typeface="+mj-cs"/>
                <a:sym typeface="Calibri"/>
              </a:rPr>
              <a:t> varchar(10),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sdob</a:t>
            </a:r>
            <a:r>
              <a:rPr kumimoji="0" lang="en-IN" sz="1400" b="0" i="0" u="none" strike="noStrike" cap="none" spc="0" normalizeH="0" baseline="0" dirty="0">
                <a:ln>
                  <a:noFill/>
                </a:ln>
                <a:solidFill>
                  <a:srgbClr val="000000"/>
                </a:solidFill>
                <a:effectLst/>
                <a:uFillTx/>
                <a:latin typeface="+mj-lt"/>
                <a:ea typeface="+mj-ea"/>
                <a:cs typeface="+mj-cs"/>
                <a:sym typeface="Calibri"/>
              </a:rPr>
              <a:t> date,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sage 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cid</a:t>
            </a:r>
            <a:r>
              <a:rPr kumimoji="0" lang="en-IN" sz="1400" b="0" i="0" u="none" strike="noStrike" cap="none" spc="0" normalizeH="0" baseline="0" dirty="0">
                <a:ln>
                  <a:noFill/>
                </a:ln>
                <a:solidFill>
                  <a:srgbClr val="000000"/>
                </a:solidFill>
                <a:effectLst/>
                <a:uFillTx/>
                <a:latin typeface="+mj-lt"/>
                <a:ea typeface="+mj-ea"/>
                <a:cs typeface="+mj-cs"/>
                <a:sym typeface="Calibri"/>
              </a:rPr>
              <a:t> int references company(</a:t>
            </a:r>
            <a:r>
              <a:rPr kumimoji="0" lang="en-IN" sz="1400" b="0" i="0" u="none" strike="noStrike" cap="none" spc="0" normalizeH="0" baseline="0" dirty="0" err="1">
                <a:ln>
                  <a:noFill/>
                </a:ln>
                <a:solidFill>
                  <a:srgbClr val="000000"/>
                </a:solidFill>
                <a:effectLst/>
                <a:uFillTx/>
                <a:latin typeface="+mj-lt"/>
                <a:ea typeface="+mj-ea"/>
                <a:cs typeface="+mj-cs"/>
                <a:sym typeface="Calibri"/>
              </a:rPr>
              <a:t>cid</a:t>
            </a: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create table transactions</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tid</a:t>
            </a:r>
            <a:r>
              <a:rPr kumimoji="0" lang="en-IN" sz="1400" b="0" i="0" u="none" strike="noStrike" cap="none" spc="0" normalizeH="0" baseline="0" dirty="0">
                <a:ln>
                  <a:noFill/>
                </a:ln>
                <a:solidFill>
                  <a:srgbClr val="000000"/>
                </a:solidFill>
                <a:effectLst/>
                <a:uFillTx/>
                <a:latin typeface="+mj-lt"/>
                <a:ea typeface="+mj-ea"/>
                <a:cs typeface="+mj-cs"/>
                <a:sym typeface="Calibri"/>
              </a:rPr>
              <a:t> int primary key,</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tdate</a:t>
            </a:r>
            <a:r>
              <a:rPr kumimoji="0" lang="en-IN" sz="1400" b="0" i="0" u="none" strike="noStrike" cap="none" spc="0" normalizeH="0" baseline="0" dirty="0">
                <a:ln>
                  <a:noFill/>
                </a:ln>
                <a:solidFill>
                  <a:srgbClr val="000000"/>
                </a:solidFill>
                <a:effectLst/>
                <a:uFillTx/>
                <a:latin typeface="+mj-lt"/>
                <a:ea typeface="+mj-ea"/>
                <a:cs typeface="+mj-cs"/>
                <a:sym typeface="Calibri"/>
              </a:rPr>
              <a:t> date,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ttime</a:t>
            </a:r>
            <a:r>
              <a:rPr kumimoji="0" lang="en-IN" sz="1400" b="0" i="0" u="none" strike="noStrike" cap="none" spc="0" normalizeH="0" baseline="0" dirty="0">
                <a:ln>
                  <a:noFill/>
                </a:ln>
                <a:solidFill>
                  <a:srgbClr val="000000"/>
                </a:solidFill>
                <a:effectLst/>
                <a:uFillTx/>
                <a:latin typeface="+mj-lt"/>
                <a:ea typeface="+mj-ea"/>
                <a:cs typeface="+mj-cs"/>
                <a:sym typeface="Calibri"/>
              </a:rPr>
              <a:t> 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cid</a:t>
            </a:r>
            <a:r>
              <a:rPr kumimoji="0" lang="en-IN" sz="1400" b="0" i="0" u="none" strike="noStrike" cap="none" spc="0" normalizeH="0" baseline="0" dirty="0">
                <a:ln>
                  <a:noFill/>
                </a:ln>
                <a:solidFill>
                  <a:srgbClr val="000000"/>
                </a:solidFill>
                <a:effectLst/>
                <a:uFillTx/>
                <a:latin typeface="+mj-lt"/>
                <a:ea typeface="+mj-ea"/>
                <a:cs typeface="+mj-cs"/>
                <a:sym typeface="Calibri"/>
              </a:rPr>
              <a:t> int references company(</a:t>
            </a:r>
            <a:r>
              <a:rPr kumimoji="0" lang="en-IN" sz="1400" b="0" i="0" u="none" strike="noStrike" cap="none" spc="0" normalizeH="0" baseline="0" dirty="0" err="1">
                <a:ln>
                  <a:noFill/>
                </a:ln>
                <a:solidFill>
                  <a:srgbClr val="000000"/>
                </a:solidFill>
                <a:effectLst/>
                <a:uFillTx/>
                <a:latin typeface="+mj-lt"/>
                <a:ea typeface="+mj-ea"/>
                <a:cs typeface="+mj-cs"/>
                <a:sym typeface="Calibri"/>
              </a:rPr>
              <a:t>cid</a:t>
            </a: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carid int references </a:t>
            </a:r>
            <a:r>
              <a:rPr kumimoji="0" lang="en-IN" sz="1400" b="0" i="0" u="none" strike="noStrike" cap="none" spc="0" normalizeH="0" baseline="0" dirty="0" err="1">
                <a:ln>
                  <a:noFill/>
                </a:ln>
                <a:solidFill>
                  <a:srgbClr val="000000"/>
                </a:solidFill>
                <a:effectLst/>
                <a:uFillTx/>
                <a:latin typeface="+mj-lt"/>
                <a:ea typeface="+mj-ea"/>
                <a:cs typeface="+mj-cs"/>
                <a:sym typeface="Calibri"/>
              </a:rPr>
              <a:t>carmodel</a:t>
            </a:r>
            <a:r>
              <a:rPr kumimoji="0" lang="en-IN" sz="1400" b="0" i="0" u="none" strike="noStrike" cap="none" spc="0" normalizeH="0" baseline="0" dirty="0">
                <a:ln>
                  <a:noFill/>
                </a:ln>
                <a:solidFill>
                  <a:srgbClr val="000000"/>
                </a:solidFill>
                <a:effectLst/>
                <a:uFillTx/>
                <a:latin typeface="+mj-lt"/>
                <a:ea typeface="+mj-ea"/>
                <a:cs typeface="+mj-cs"/>
                <a:sym typeface="Calibri"/>
              </a:rPr>
              <a:t>(carid),</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scid</a:t>
            </a:r>
            <a:r>
              <a:rPr kumimoji="0" lang="en-IN" sz="1400" b="0" i="0" u="none" strike="noStrike" cap="none" spc="0" normalizeH="0" baseline="0" dirty="0">
                <a:ln>
                  <a:noFill/>
                </a:ln>
                <a:solidFill>
                  <a:srgbClr val="000000"/>
                </a:solidFill>
                <a:effectLst/>
                <a:uFillTx/>
                <a:latin typeface="+mj-lt"/>
                <a:ea typeface="+mj-ea"/>
                <a:cs typeface="+mj-cs"/>
                <a:sym typeface="Calibri"/>
              </a:rPr>
              <a:t> int references </a:t>
            </a:r>
            <a:r>
              <a:rPr kumimoji="0" lang="en-IN" sz="1400" b="0" i="0" u="none" strike="noStrike" cap="none" spc="0" normalizeH="0" baseline="0" dirty="0" err="1">
                <a:ln>
                  <a:noFill/>
                </a:ln>
                <a:solidFill>
                  <a:srgbClr val="000000"/>
                </a:solidFill>
                <a:effectLst/>
                <a:uFillTx/>
                <a:latin typeface="+mj-lt"/>
                <a:ea typeface="+mj-ea"/>
                <a:cs typeface="+mj-cs"/>
                <a:sym typeface="Calibri"/>
              </a:rPr>
              <a:t>salesconsultant</a:t>
            </a:r>
            <a:r>
              <a:rPr kumimoji="0" lang="en-IN" sz="1400" b="0" i="0" u="none" strike="noStrike" cap="none" spc="0" normalizeH="0" baseline="0" dirty="0">
                <a:ln>
                  <a:noFill/>
                </a:ln>
                <a:solidFill>
                  <a:srgbClr val="000000"/>
                </a:solidFill>
                <a:effectLst/>
                <a:uFillTx/>
                <a:latin typeface="+mj-lt"/>
                <a:ea typeface="+mj-ea"/>
                <a:cs typeface="+mj-cs"/>
                <a:sym typeface="Calibri"/>
              </a:rPr>
              <a:t>(</a:t>
            </a:r>
            <a:r>
              <a:rPr kumimoji="0" lang="en-IN" sz="1400" b="0" i="0" u="none" strike="noStrike" cap="none" spc="0" normalizeH="0" baseline="0" dirty="0" err="1">
                <a:ln>
                  <a:noFill/>
                </a:ln>
                <a:solidFill>
                  <a:srgbClr val="000000"/>
                </a:solidFill>
                <a:effectLst/>
                <a:uFillTx/>
                <a:latin typeface="+mj-lt"/>
                <a:ea typeface="+mj-ea"/>
                <a:cs typeface="+mj-cs"/>
                <a:sym typeface="Calibri"/>
              </a:rPr>
              <a:t>scid</a:t>
            </a: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cuid</a:t>
            </a:r>
            <a:r>
              <a:rPr kumimoji="0" lang="en-IN" sz="1400" b="0" i="0" u="none" strike="noStrike" cap="none" spc="0" normalizeH="0" baseline="0" dirty="0">
                <a:ln>
                  <a:noFill/>
                </a:ln>
                <a:solidFill>
                  <a:srgbClr val="000000"/>
                </a:solidFill>
                <a:effectLst/>
                <a:uFillTx/>
                <a:latin typeface="+mj-lt"/>
                <a:ea typeface="+mj-ea"/>
                <a:cs typeface="+mj-cs"/>
                <a:sym typeface="Calibri"/>
              </a:rPr>
              <a:t> int references customer(</a:t>
            </a:r>
            <a:r>
              <a:rPr kumimoji="0" lang="en-IN" sz="1400" b="0" i="0" u="none" strike="noStrike" cap="none" spc="0" normalizeH="0" baseline="0" dirty="0" err="1">
                <a:ln>
                  <a:noFill/>
                </a:ln>
                <a:solidFill>
                  <a:srgbClr val="000000"/>
                </a:solidFill>
                <a:effectLst/>
                <a:uFillTx/>
                <a:latin typeface="+mj-lt"/>
                <a:ea typeface="+mj-ea"/>
                <a:cs typeface="+mj-cs"/>
                <a:sym typeface="Calibri"/>
              </a:rPr>
              <a:t>cuid</a:t>
            </a: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create table stores</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stname</a:t>
            </a:r>
            <a:r>
              <a:rPr kumimoji="0" lang="en-IN" sz="1400" b="0" i="0" u="none" strike="noStrike" cap="none" spc="0" normalizeH="0" baseline="0" dirty="0">
                <a:ln>
                  <a:noFill/>
                </a:ln>
                <a:solidFill>
                  <a:srgbClr val="000000"/>
                </a:solidFill>
                <a:effectLst/>
                <a:uFillTx/>
                <a:latin typeface="+mj-lt"/>
                <a:ea typeface="+mj-ea"/>
                <a:cs typeface="+mj-cs"/>
                <a:sym typeface="Calibri"/>
              </a:rPr>
              <a:t> varchar(10),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staddress</a:t>
            </a:r>
            <a:r>
              <a:rPr kumimoji="0" lang="en-IN" sz="1400" b="0" i="0" u="none" strike="noStrike" cap="none" spc="0" normalizeH="0" baseline="0" dirty="0">
                <a:ln>
                  <a:noFill/>
                </a:ln>
                <a:solidFill>
                  <a:srgbClr val="000000"/>
                </a:solidFill>
                <a:effectLst/>
                <a:uFillTx/>
                <a:latin typeface="+mj-lt"/>
                <a:ea typeface="+mj-ea"/>
                <a:cs typeface="+mj-cs"/>
                <a:sym typeface="Calibri"/>
              </a:rPr>
              <a:t> varchar(50),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stphone</a:t>
            </a:r>
            <a:r>
              <a:rPr kumimoji="0" lang="en-IN" sz="1400" b="0" i="0" u="none" strike="noStrike" cap="none" spc="0" normalizeH="0" baseline="0" dirty="0">
                <a:ln>
                  <a:noFill/>
                </a:ln>
                <a:solidFill>
                  <a:srgbClr val="000000"/>
                </a:solidFill>
                <a:effectLst/>
                <a:uFillTx/>
                <a:latin typeface="+mj-lt"/>
                <a:ea typeface="+mj-ea"/>
                <a:cs typeface="+mj-cs"/>
                <a:sym typeface="Calibri"/>
              </a:rPr>
              <a:t> 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stid</a:t>
            </a:r>
            <a:r>
              <a:rPr kumimoji="0" lang="en-IN" sz="1400" b="0" i="0" u="none" strike="noStrike" cap="none" spc="0" normalizeH="0" baseline="0" dirty="0">
                <a:ln>
                  <a:noFill/>
                </a:ln>
                <a:solidFill>
                  <a:srgbClr val="000000"/>
                </a:solidFill>
                <a:effectLst/>
                <a:uFillTx/>
                <a:latin typeface="+mj-lt"/>
                <a:ea typeface="+mj-ea"/>
                <a:cs typeface="+mj-cs"/>
                <a:sym typeface="Calibri"/>
              </a:rPr>
              <a:t> int primary key,</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cid</a:t>
            </a:r>
            <a:r>
              <a:rPr kumimoji="0" lang="en-IN" sz="1400" b="0" i="0" u="none" strike="noStrike" cap="none" spc="0" normalizeH="0" baseline="0" dirty="0">
                <a:ln>
                  <a:noFill/>
                </a:ln>
                <a:solidFill>
                  <a:srgbClr val="000000"/>
                </a:solidFill>
                <a:effectLst/>
                <a:uFillTx/>
                <a:latin typeface="+mj-lt"/>
                <a:ea typeface="+mj-ea"/>
                <a:cs typeface="+mj-cs"/>
                <a:sym typeface="Calibri"/>
              </a:rPr>
              <a:t> int references company(</a:t>
            </a:r>
            <a:r>
              <a:rPr kumimoji="0" lang="en-IN" sz="1400" b="0" i="0" u="none" strike="noStrike" cap="none" spc="0" normalizeH="0" baseline="0" dirty="0" err="1">
                <a:ln>
                  <a:noFill/>
                </a:ln>
                <a:solidFill>
                  <a:srgbClr val="000000"/>
                </a:solidFill>
                <a:effectLst/>
                <a:uFillTx/>
                <a:latin typeface="+mj-lt"/>
                <a:ea typeface="+mj-ea"/>
                <a:cs typeface="+mj-cs"/>
                <a:sym typeface="Calibri"/>
              </a:rPr>
              <a:t>cid</a:t>
            </a: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endParaRPr lang="en-IN" sz="1400" dirty="0"/>
          </a:p>
        </p:txBody>
      </p:sp>
      <p:sp>
        <p:nvSpPr>
          <p:cNvPr id="4" name="Text Placeholder 3">
            <a:extLst>
              <a:ext uri="{FF2B5EF4-FFF2-40B4-BE49-F238E27FC236}">
                <a16:creationId xmlns:a16="http://schemas.microsoft.com/office/drawing/2014/main" id="{46ED3B23-59C6-4E12-B9FF-EF12D9D4A254}"/>
              </a:ext>
            </a:extLst>
          </p:cNvPr>
          <p:cNvSpPr>
            <a:spLocks noGrp="1"/>
          </p:cNvSpPr>
          <p:nvPr>
            <p:ph type="body" sz="quarter" idx="21"/>
          </p:nvPr>
        </p:nvSpPr>
        <p:spPr>
          <a:xfrm>
            <a:off x="188536" y="150829"/>
            <a:ext cx="4583491" cy="6542202"/>
          </a:xfrm>
        </p:spPr>
        <p:txBody>
          <a:bodyPr>
            <a:normAutofit lnSpcReduction="10000"/>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drop table company cascade constraint;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drop table customer cascade constraint;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drop table </a:t>
            </a:r>
            <a:r>
              <a:rPr kumimoji="0" lang="en-IN" sz="1400" b="0" i="0" u="none" strike="noStrike" cap="none" spc="0" normalizeH="0" baseline="0" dirty="0" err="1">
                <a:ln>
                  <a:noFill/>
                </a:ln>
                <a:solidFill>
                  <a:srgbClr val="000000"/>
                </a:solidFill>
                <a:effectLst/>
                <a:uFillTx/>
                <a:latin typeface="+mj-lt"/>
                <a:ea typeface="+mj-ea"/>
                <a:cs typeface="+mj-cs"/>
                <a:sym typeface="Calibri"/>
              </a:rPr>
              <a:t>carmodel</a:t>
            </a:r>
            <a:r>
              <a:rPr kumimoji="0" lang="en-IN" sz="1400" b="0" i="0" u="none" strike="noStrike" cap="none" spc="0" normalizeH="0" baseline="0" dirty="0">
                <a:ln>
                  <a:noFill/>
                </a:ln>
                <a:solidFill>
                  <a:srgbClr val="000000"/>
                </a:solidFill>
                <a:effectLst/>
                <a:uFillTx/>
                <a:latin typeface="+mj-lt"/>
                <a:ea typeface="+mj-ea"/>
                <a:cs typeface="+mj-cs"/>
                <a:sym typeface="Calibri"/>
              </a:rPr>
              <a:t> cascade constraint;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drop table </a:t>
            </a:r>
            <a:r>
              <a:rPr kumimoji="0" lang="en-IN" sz="1400" b="0" i="0" u="none" strike="noStrike" cap="none" spc="0" normalizeH="0" baseline="0" dirty="0" err="1">
                <a:ln>
                  <a:noFill/>
                </a:ln>
                <a:solidFill>
                  <a:srgbClr val="000000"/>
                </a:solidFill>
                <a:effectLst/>
                <a:uFillTx/>
                <a:latin typeface="+mj-lt"/>
                <a:ea typeface="+mj-ea"/>
                <a:cs typeface="+mj-cs"/>
                <a:sym typeface="Calibri"/>
              </a:rPr>
              <a:t>salesconsultant</a:t>
            </a:r>
            <a:r>
              <a:rPr kumimoji="0" lang="en-IN" sz="1400" b="0" i="0" u="none" strike="noStrike" cap="none" spc="0" normalizeH="0" baseline="0" dirty="0">
                <a:ln>
                  <a:noFill/>
                </a:ln>
                <a:solidFill>
                  <a:srgbClr val="000000"/>
                </a:solidFill>
                <a:effectLst/>
                <a:uFillTx/>
                <a:latin typeface="+mj-lt"/>
                <a:ea typeface="+mj-ea"/>
                <a:cs typeface="+mj-cs"/>
                <a:sym typeface="Calibri"/>
              </a:rPr>
              <a:t> cascade constraint;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drop table transactions cascade constraint;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drop table stores cascade constraint;</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create table company</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cid</a:t>
            </a:r>
            <a:r>
              <a:rPr kumimoji="0" lang="en-IN" sz="1400" b="0" i="0" u="none" strike="noStrike" cap="none" spc="0" normalizeH="0" baseline="0" dirty="0">
                <a:ln>
                  <a:noFill/>
                </a:ln>
                <a:solidFill>
                  <a:srgbClr val="000000"/>
                </a:solidFill>
                <a:effectLst/>
                <a:uFillTx/>
                <a:latin typeface="+mj-lt"/>
                <a:ea typeface="+mj-ea"/>
                <a:cs typeface="+mj-cs"/>
                <a:sym typeface="Calibri"/>
              </a:rPr>
              <a:t> int primary key,</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cname</a:t>
            </a:r>
            <a:r>
              <a:rPr kumimoji="0" lang="en-IN" sz="1400" b="0" i="0" u="none" strike="noStrike" cap="none" spc="0" normalizeH="0" baseline="0" dirty="0">
                <a:ln>
                  <a:noFill/>
                </a:ln>
                <a:solidFill>
                  <a:srgbClr val="000000"/>
                </a:solidFill>
                <a:effectLst/>
                <a:uFillTx/>
                <a:latin typeface="+mj-lt"/>
                <a:ea typeface="+mj-ea"/>
                <a:cs typeface="+mj-cs"/>
                <a:sym typeface="Calibri"/>
              </a:rPr>
              <a:t> varchar(20) unique,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caddress</a:t>
            </a:r>
            <a:r>
              <a:rPr kumimoji="0" lang="en-IN" sz="1400" b="0" i="0" u="none" strike="noStrike" cap="none" spc="0" normalizeH="0" baseline="0" dirty="0">
                <a:ln>
                  <a:noFill/>
                </a:ln>
                <a:solidFill>
                  <a:srgbClr val="000000"/>
                </a:solidFill>
                <a:effectLst/>
                <a:uFillTx/>
                <a:latin typeface="+mj-lt"/>
                <a:ea typeface="+mj-ea"/>
                <a:cs typeface="+mj-cs"/>
                <a:sym typeface="Calibri"/>
              </a:rPr>
              <a:t> varchar(50),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cphone</a:t>
            </a:r>
            <a:r>
              <a:rPr kumimoji="0" lang="en-IN" sz="1400" b="0" i="0" u="none" strike="noStrike" cap="none" spc="0" normalizeH="0" baseline="0" dirty="0">
                <a:ln>
                  <a:noFill/>
                </a:ln>
                <a:solidFill>
                  <a:srgbClr val="000000"/>
                </a:solidFill>
                <a:effectLst/>
                <a:uFillTx/>
                <a:latin typeface="+mj-lt"/>
                <a:ea typeface="+mj-ea"/>
                <a:cs typeface="+mj-cs"/>
                <a:sym typeface="Calibri"/>
              </a:rPr>
              <a:t> 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create table customer</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cuid</a:t>
            </a:r>
            <a:r>
              <a:rPr kumimoji="0" lang="en-IN" sz="1400" b="0" i="0" u="none" strike="noStrike" cap="none" spc="0" normalizeH="0" baseline="0" dirty="0">
                <a:ln>
                  <a:noFill/>
                </a:ln>
                <a:solidFill>
                  <a:srgbClr val="000000"/>
                </a:solidFill>
                <a:effectLst/>
                <a:uFillTx/>
                <a:latin typeface="+mj-lt"/>
                <a:ea typeface="+mj-ea"/>
                <a:cs typeface="+mj-cs"/>
                <a:sym typeface="Calibri"/>
              </a:rPr>
              <a:t> int primary key,</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cuname</a:t>
            </a:r>
            <a:r>
              <a:rPr kumimoji="0" lang="en-IN" sz="1400" b="0" i="0" u="none" strike="noStrike" cap="none" spc="0" normalizeH="0" baseline="0" dirty="0">
                <a:ln>
                  <a:noFill/>
                </a:ln>
                <a:solidFill>
                  <a:srgbClr val="000000"/>
                </a:solidFill>
                <a:effectLst/>
                <a:uFillTx/>
                <a:latin typeface="+mj-lt"/>
                <a:ea typeface="+mj-ea"/>
                <a:cs typeface="+mj-cs"/>
                <a:sym typeface="Calibri"/>
              </a:rPr>
              <a:t> varchar(20) unique,</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cuaddress</a:t>
            </a:r>
            <a:r>
              <a:rPr kumimoji="0" lang="en-IN" sz="1400" b="0" i="0" u="none" strike="noStrike" cap="none" spc="0" normalizeH="0" baseline="0" dirty="0">
                <a:ln>
                  <a:noFill/>
                </a:ln>
                <a:solidFill>
                  <a:srgbClr val="000000"/>
                </a:solidFill>
                <a:effectLst/>
                <a:uFillTx/>
                <a:latin typeface="+mj-lt"/>
                <a:ea typeface="+mj-ea"/>
                <a:cs typeface="+mj-cs"/>
                <a:sym typeface="Calibri"/>
              </a:rPr>
              <a:t> varchar(50),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cuphone</a:t>
            </a:r>
            <a:r>
              <a:rPr kumimoji="0" lang="en-IN" sz="1400" b="0" i="0" u="none" strike="noStrike" cap="none" spc="0" normalizeH="0" baseline="0" dirty="0">
                <a:ln>
                  <a:noFill/>
                </a:ln>
                <a:solidFill>
                  <a:srgbClr val="000000"/>
                </a:solidFill>
                <a:effectLst/>
                <a:uFillTx/>
                <a:latin typeface="+mj-lt"/>
                <a:ea typeface="+mj-ea"/>
                <a:cs typeface="+mj-cs"/>
                <a:sym typeface="Calibri"/>
              </a:rPr>
              <a:t> int,</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err="1">
                <a:ln>
                  <a:noFill/>
                </a:ln>
                <a:solidFill>
                  <a:srgbClr val="000000"/>
                </a:solidFill>
                <a:effectLst/>
                <a:uFillTx/>
                <a:latin typeface="+mj-lt"/>
                <a:ea typeface="+mj-ea"/>
                <a:cs typeface="+mj-cs"/>
                <a:sym typeface="Calibri"/>
              </a:rPr>
              <a:t>cuemail</a:t>
            </a:r>
            <a:r>
              <a:rPr kumimoji="0" lang="en-IN" sz="1400" b="0" i="0" u="none" strike="noStrike" cap="none" spc="0" normalizeH="0" baseline="0" dirty="0">
                <a:ln>
                  <a:noFill/>
                </a:ln>
                <a:solidFill>
                  <a:srgbClr val="000000"/>
                </a:solidFill>
                <a:effectLst/>
                <a:uFillTx/>
                <a:latin typeface="+mj-lt"/>
                <a:ea typeface="+mj-ea"/>
                <a:cs typeface="+mj-cs"/>
                <a:sym typeface="Calibri"/>
              </a:rPr>
              <a:t> varchar(30)</a:t>
            </a:r>
          </a:p>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a:ln>
                  <a:noFill/>
                </a:ln>
                <a:solidFill>
                  <a:srgbClr val="000000"/>
                </a:solidFill>
                <a:effectLst/>
                <a:uFillTx/>
                <a:latin typeface="+mj-lt"/>
                <a:ea typeface="+mj-ea"/>
                <a:cs typeface="+mj-cs"/>
                <a:sym typeface="Calibri"/>
              </a:rPr>
              <a:t>create table </a:t>
            </a:r>
            <a:r>
              <a:rPr kumimoji="0" lang="en-IN" sz="1500" b="0" i="0" u="none" strike="noStrike" cap="none" spc="0" normalizeH="0" baseline="0" dirty="0" err="1">
                <a:ln>
                  <a:noFill/>
                </a:ln>
                <a:solidFill>
                  <a:srgbClr val="000000"/>
                </a:solidFill>
                <a:effectLst/>
                <a:uFillTx/>
                <a:latin typeface="+mj-lt"/>
                <a:ea typeface="+mj-ea"/>
                <a:cs typeface="+mj-cs"/>
                <a:sym typeface="Calibri"/>
              </a:rPr>
              <a:t>carmodel</a:t>
            </a:r>
            <a:endParaRPr kumimoji="0" lang="en-IN" sz="15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a:ln>
                  <a:noFill/>
                </a:ln>
                <a:solidFill>
                  <a:srgbClr val="000000"/>
                </a:solidFill>
                <a:effectLst/>
                <a:uFillTx/>
                <a:latin typeface="+mj-lt"/>
                <a:ea typeface="+mj-ea"/>
                <a:cs typeface="+mj-cs"/>
                <a:sym typeface="Calibri"/>
              </a:rPr>
              <a:t>carid int primary key,</a:t>
            </a: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err="1">
                <a:ln>
                  <a:noFill/>
                </a:ln>
                <a:solidFill>
                  <a:srgbClr val="000000"/>
                </a:solidFill>
                <a:effectLst/>
                <a:uFillTx/>
                <a:latin typeface="+mj-lt"/>
                <a:ea typeface="+mj-ea"/>
                <a:cs typeface="+mj-cs"/>
                <a:sym typeface="Calibri"/>
              </a:rPr>
              <a:t>carname</a:t>
            </a:r>
            <a:r>
              <a:rPr kumimoji="0" lang="en-IN" sz="1500" b="0" i="0" u="none" strike="noStrike" cap="none" spc="0" normalizeH="0" baseline="0" dirty="0">
                <a:ln>
                  <a:noFill/>
                </a:ln>
                <a:solidFill>
                  <a:srgbClr val="000000"/>
                </a:solidFill>
                <a:effectLst/>
                <a:uFillTx/>
                <a:latin typeface="+mj-lt"/>
                <a:ea typeface="+mj-ea"/>
                <a:cs typeface="+mj-cs"/>
                <a:sym typeface="Calibri"/>
              </a:rPr>
              <a:t> varchar(30),</a:t>
            </a: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err="1">
                <a:ln>
                  <a:noFill/>
                </a:ln>
                <a:solidFill>
                  <a:srgbClr val="000000"/>
                </a:solidFill>
                <a:effectLst/>
                <a:uFillTx/>
                <a:latin typeface="+mj-lt"/>
                <a:ea typeface="+mj-ea"/>
                <a:cs typeface="+mj-cs"/>
                <a:sym typeface="Calibri"/>
              </a:rPr>
              <a:t>cartype</a:t>
            </a:r>
            <a:r>
              <a:rPr kumimoji="0" lang="en-IN" sz="1500" b="0" i="0" u="none" strike="noStrike" cap="none" spc="0" normalizeH="0" baseline="0" dirty="0">
                <a:ln>
                  <a:noFill/>
                </a:ln>
                <a:solidFill>
                  <a:srgbClr val="000000"/>
                </a:solidFill>
                <a:effectLst/>
                <a:uFillTx/>
                <a:latin typeface="+mj-lt"/>
                <a:ea typeface="+mj-ea"/>
                <a:cs typeface="+mj-cs"/>
                <a:sym typeface="Calibri"/>
              </a:rPr>
              <a:t> varchar(30),</a:t>
            </a: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err="1">
                <a:ln>
                  <a:noFill/>
                </a:ln>
                <a:solidFill>
                  <a:srgbClr val="000000"/>
                </a:solidFill>
                <a:effectLst/>
                <a:uFillTx/>
                <a:latin typeface="+mj-lt"/>
                <a:ea typeface="+mj-ea"/>
                <a:cs typeface="+mj-cs"/>
                <a:sym typeface="Calibri"/>
              </a:rPr>
              <a:t>carmodelname</a:t>
            </a:r>
            <a:r>
              <a:rPr kumimoji="0" lang="en-IN" sz="1500" b="0" i="0" u="none" strike="noStrike" cap="none" spc="0" normalizeH="0" baseline="0" dirty="0">
                <a:ln>
                  <a:noFill/>
                </a:ln>
                <a:solidFill>
                  <a:srgbClr val="000000"/>
                </a:solidFill>
                <a:effectLst/>
                <a:uFillTx/>
                <a:latin typeface="+mj-lt"/>
                <a:ea typeface="+mj-ea"/>
                <a:cs typeface="+mj-cs"/>
                <a:sym typeface="Calibri"/>
              </a:rPr>
              <a:t> varchar(30),</a:t>
            </a: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err="1">
                <a:ln>
                  <a:noFill/>
                </a:ln>
                <a:solidFill>
                  <a:srgbClr val="000000"/>
                </a:solidFill>
                <a:effectLst/>
                <a:uFillTx/>
                <a:latin typeface="+mj-lt"/>
                <a:ea typeface="+mj-ea"/>
                <a:cs typeface="+mj-cs"/>
                <a:sym typeface="Calibri"/>
              </a:rPr>
              <a:t>cid</a:t>
            </a:r>
            <a:r>
              <a:rPr kumimoji="0" lang="en-IN" sz="1500" b="0" i="0" u="none" strike="noStrike" cap="none" spc="0" normalizeH="0" baseline="0" dirty="0">
                <a:ln>
                  <a:noFill/>
                </a:ln>
                <a:solidFill>
                  <a:srgbClr val="000000"/>
                </a:solidFill>
                <a:effectLst/>
                <a:uFillTx/>
                <a:latin typeface="+mj-lt"/>
                <a:ea typeface="+mj-ea"/>
                <a:cs typeface="+mj-cs"/>
                <a:sym typeface="Calibri"/>
              </a:rPr>
              <a:t> int references company(</a:t>
            </a:r>
            <a:r>
              <a:rPr kumimoji="0" lang="en-IN" sz="1500" b="0" i="0" u="none" strike="noStrike" cap="none" spc="0" normalizeH="0" baseline="0" dirty="0" err="1">
                <a:ln>
                  <a:noFill/>
                </a:ln>
                <a:solidFill>
                  <a:srgbClr val="000000"/>
                </a:solidFill>
                <a:effectLst/>
                <a:uFillTx/>
                <a:latin typeface="+mj-lt"/>
                <a:ea typeface="+mj-ea"/>
                <a:cs typeface="+mj-cs"/>
                <a:sym typeface="Calibri"/>
              </a:rPr>
              <a:t>cid</a:t>
            </a:r>
            <a:r>
              <a:rPr kumimoji="0" lang="en-IN" sz="15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914400" rtl="0" fontAlgn="auto" latinLnBrk="0" hangingPunct="0">
              <a:lnSpc>
                <a:spcPct val="100000"/>
              </a:lnSpc>
              <a:spcBef>
                <a:spcPts val="0"/>
              </a:spcBef>
              <a:spcAft>
                <a:spcPts val="0"/>
              </a:spcAft>
              <a:buClrTx/>
              <a:buSzTx/>
              <a:buFontTx/>
              <a:buNone/>
              <a:tabLst/>
            </a:pPr>
            <a:r>
              <a:rPr kumimoji="0" lang="en-IN" sz="1500" b="0" i="0" u="none" strike="noStrike" cap="none" spc="0" normalizeH="0" baseline="0" dirty="0">
                <a:ln>
                  <a:noFill/>
                </a:ln>
                <a:solidFill>
                  <a:srgbClr val="000000"/>
                </a:solidFill>
                <a:effectLst/>
                <a:uFillTx/>
                <a:latin typeface="+mj-lt"/>
                <a:ea typeface="+mj-ea"/>
                <a:cs typeface="+mj-cs"/>
                <a:sym typeface="Calibri"/>
              </a:rPr>
              <a:t>);</a:t>
            </a:r>
          </a:p>
          <a:p>
            <a:endParaRPr lang="en-IN" dirty="0"/>
          </a:p>
        </p:txBody>
      </p:sp>
    </p:spTree>
    <p:extLst>
      <p:ext uri="{BB962C8B-B14F-4D97-AF65-F5344CB8AC3E}">
        <p14:creationId xmlns:p14="http://schemas.microsoft.com/office/powerpoint/2010/main" val="10992958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2" descr="Picture 2"/>
          <p:cNvPicPr>
            <a:picLocks noChangeAspect="1"/>
          </p:cNvPicPr>
          <p:nvPr/>
        </p:nvPicPr>
        <p:blipFill>
          <a:blip r:embed="rId2"/>
          <a:stretch>
            <a:fillRect/>
          </a:stretch>
        </p:blipFill>
        <p:spPr>
          <a:xfrm>
            <a:off x="3743461" y="143752"/>
            <a:ext cx="4048127" cy="962027"/>
          </a:xfrm>
          <a:prstGeom prst="rect">
            <a:avLst/>
          </a:prstGeom>
          <a:ln w="12700">
            <a:miter lim="400000"/>
          </a:ln>
        </p:spPr>
      </p:pic>
      <p:sp>
        <p:nvSpPr>
          <p:cNvPr id="99" name="Introduction…"/>
          <p:cNvSpPr txBox="1"/>
          <p:nvPr/>
        </p:nvSpPr>
        <p:spPr>
          <a:xfrm>
            <a:off x="132080" y="1038648"/>
            <a:ext cx="11927840" cy="8602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defTabSz="457200">
              <a:defRPr sz="2200">
                <a:solidFill>
                  <a:srgbClr val="333333"/>
                </a:solidFill>
                <a:latin typeface="+mn-lt"/>
                <a:ea typeface="+mn-ea"/>
                <a:cs typeface="+mn-cs"/>
                <a:sym typeface="Helvetica"/>
              </a:defRPr>
            </a:pPr>
            <a:endParaRPr lang="en-US" sz="2800" dirty="0"/>
          </a:p>
          <a:p>
            <a:r>
              <a:rPr lang="en-IN" sz="6000" b="1" dirty="0"/>
              <a:t>Introduction</a:t>
            </a:r>
          </a:p>
          <a:p>
            <a:pPr marL="0" marR="0" indent="0" algn="l" defTabSz="914400" rtl="0" fontAlgn="auto" latinLnBrk="0" hangingPunct="0">
              <a:lnSpc>
                <a:spcPct val="100000"/>
              </a:lnSpc>
              <a:spcBef>
                <a:spcPts val="0"/>
              </a:spcBef>
              <a:spcAft>
                <a:spcPts val="0"/>
              </a:spcAft>
              <a:buClrTx/>
              <a:buSzTx/>
              <a:buFontTx/>
              <a:buNone/>
              <a:tabLst/>
            </a:pPr>
            <a:endParaRPr kumimoji="0" lang="en-IN" sz="900" b="0" i="0" u="none" strike="noStrike" cap="none" spc="0" normalizeH="0" baseline="0" dirty="0">
              <a:ln>
                <a:noFill/>
              </a:ln>
              <a:solidFill>
                <a:srgbClr val="000000"/>
              </a:solidFill>
              <a:effectLst/>
              <a:uFillTx/>
              <a:latin typeface="+mj-lt"/>
              <a:ea typeface="+mj-ea"/>
              <a:cs typeface="+mj-cs"/>
              <a:sym typeface="Calibri"/>
            </a:endParaRPr>
          </a:p>
          <a:p>
            <a:pPr defTabSz="457200">
              <a:defRPr sz="2200">
                <a:solidFill>
                  <a:srgbClr val="333333"/>
                </a:solidFill>
                <a:latin typeface="+mn-lt"/>
                <a:ea typeface="+mn-ea"/>
                <a:cs typeface="+mn-cs"/>
                <a:sym typeface="Helvetica"/>
              </a:defRPr>
            </a:pPr>
            <a:r>
              <a:rPr sz="2800" dirty="0"/>
              <a:t>This Car showroom management system is designed for such owners and users who are interested in cars. This system keeps track of all the cars along with their each and every single detail. From the car models to up to what transactions can one negotiate while taking that car, one can view all the data here. If someone is interested in buying the car, then he/she can contact the retailer as well for the same, via the system.</a:t>
            </a:r>
          </a:p>
          <a:p>
            <a:pPr defTabSz="457200">
              <a:defRPr>
                <a:solidFill>
                  <a:srgbClr val="333333"/>
                </a:solidFill>
                <a:latin typeface="+mn-lt"/>
                <a:ea typeface="+mn-ea"/>
                <a:cs typeface="+mn-cs"/>
                <a:sym typeface="Helvetica"/>
              </a:defRPr>
            </a:pPr>
            <a:endParaRPr dirty="0"/>
          </a:p>
          <a:p>
            <a:pPr defTabSz="457200">
              <a:defRPr>
                <a:solidFill>
                  <a:srgbClr val="333333"/>
                </a:solidFill>
                <a:latin typeface="+mn-lt"/>
                <a:ea typeface="+mn-ea"/>
                <a:cs typeface="+mn-cs"/>
                <a:sym typeface="Helvetica"/>
              </a:defRPr>
            </a:pPr>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a:p>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7BBFF6-A6BC-4F15-BD99-007D6B6EF13A}"/>
              </a:ext>
            </a:extLst>
          </p:cNvPr>
          <p:cNvPicPr>
            <a:picLocks noChangeAspect="1"/>
          </p:cNvPicPr>
          <p:nvPr/>
        </p:nvPicPr>
        <p:blipFill>
          <a:blip r:embed="rId2"/>
          <a:stretch>
            <a:fillRect/>
          </a:stretch>
        </p:blipFill>
        <p:spPr>
          <a:xfrm>
            <a:off x="477202" y="790575"/>
            <a:ext cx="6543675" cy="2638425"/>
          </a:xfrm>
          <a:prstGeom prst="rect">
            <a:avLst/>
          </a:prstGeom>
        </p:spPr>
      </p:pic>
      <p:sp>
        <p:nvSpPr>
          <p:cNvPr id="3" name="Text Placeholder 2">
            <a:extLst>
              <a:ext uri="{FF2B5EF4-FFF2-40B4-BE49-F238E27FC236}">
                <a16:creationId xmlns:a16="http://schemas.microsoft.com/office/drawing/2014/main" id="{82A0353F-120C-4DF0-AE8E-4F76C50C7BEC}"/>
              </a:ext>
            </a:extLst>
          </p:cNvPr>
          <p:cNvSpPr>
            <a:spLocks noGrp="1"/>
          </p:cNvSpPr>
          <p:nvPr>
            <p:ph type="body" sz="half" idx="1"/>
          </p:nvPr>
        </p:nvSpPr>
        <p:spPr>
          <a:xfrm>
            <a:off x="131975" y="226243"/>
            <a:ext cx="3332585" cy="799917"/>
          </a:xfrm>
        </p:spPr>
        <p:txBody>
          <a:bodyPr>
            <a:normAutofit/>
          </a:bodyPr>
          <a:lstStyle/>
          <a:p>
            <a:r>
              <a:rPr lang="en-US" dirty="0"/>
              <a:t>Result  </a:t>
            </a:r>
            <a:endParaRPr lang="en-IN" dirty="0"/>
          </a:p>
        </p:txBody>
      </p:sp>
      <p:pic>
        <p:nvPicPr>
          <p:cNvPr id="6" name="Picture 5">
            <a:extLst>
              <a:ext uri="{FF2B5EF4-FFF2-40B4-BE49-F238E27FC236}">
                <a16:creationId xmlns:a16="http://schemas.microsoft.com/office/drawing/2014/main" id="{12294C61-7648-4E29-B531-9B76109EC1F1}"/>
              </a:ext>
            </a:extLst>
          </p:cNvPr>
          <p:cNvPicPr>
            <a:picLocks noChangeAspect="1"/>
          </p:cNvPicPr>
          <p:nvPr/>
        </p:nvPicPr>
        <p:blipFill>
          <a:blip r:embed="rId3"/>
          <a:stretch>
            <a:fillRect/>
          </a:stretch>
        </p:blipFill>
        <p:spPr>
          <a:xfrm>
            <a:off x="477202" y="3664585"/>
            <a:ext cx="8858250" cy="2800350"/>
          </a:xfrm>
          <a:prstGeom prst="rect">
            <a:avLst/>
          </a:prstGeom>
        </p:spPr>
      </p:pic>
    </p:spTree>
    <p:extLst>
      <p:ext uri="{BB962C8B-B14F-4D97-AF65-F5344CB8AC3E}">
        <p14:creationId xmlns:p14="http://schemas.microsoft.com/office/powerpoint/2010/main" val="5873273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1906-1B8D-4CA9-B1DE-0B315163D8D0}"/>
              </a:ext>
            </a:extLst>
          </p:cNvPr>
          <p:cNvSpPr>
            <a:spLocks noGrp="1"/>
          </p:cNvSpPr>
          <p:nvPr>
            <p:ph type="title"/>
          </p:nvPr>
        </p:nvSpPr>
        <p:spPr>
          <a:xfrm>
            <a:off x="1662746" y="1717040"/>
            <a:ext cx="8172133" cy="1600200"/>
          </a:xfrm>
        </p:spPr>
        <p:txBody>
          <a:bodyPr>
            <a:noAutofit/>
          </a:bodyPr>
          <a:lstStyle/>
          <a:p>
            <a:r>
              <a:rPr lang="en-US" sz="6600" b="1" dirty="0"/>
              <a:t>THANK YOU</a:t>
            </a:r>
            <a:endParaRPr lang="en-IN" sz="6600" b="1" dirty="0"/>
          </a:p>
        </p:txBody>
      </p:sp>
    </p:spTree>
    <p:extLst>
      <p:ext uri="{BB962C8B-B14F-4D97-AF65-F5344CB8AC3E}">
        <p14:creationId xmlns:p14="http://schemas.microsoft.com/office/powerpoint/2010/main" val="41953258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2" descr="Picture 2"/>
          <p:cNvPicPr>
            <a:picLocks noChangeAspect="1"/>
          </p:cNvPicPr>
          <p:nvPr/>
        </p:nvPicPr>
        <p:blipFill>
          <a:blip r:embed="rId2"/>
          <a:stretch>
            <a:fillRect/>
          </a:stretch>
        </p:blipFill>
        <p:spPr>
          <a:xfrm>
            <a:off x="3743461" y="143752"/>
            <a:ext cx="4048127" cy="962027"/>
          </a:xfrm>
          <a:prstGeom prst="rect">
            <a:avLst/>
          </a:prstGeom>
          <a:ln w="12700">
            <a:miter lim="400000"/>
          </a:ln>
        </p:spPr>
      </p:pic>
      <p:sp>
        <p:nvSpPr>
          <p:cNvPr id="102" name="Text"/>
          <p:cNvSpPr txBox="1"/>
          <p:nvPr/>
        </p:nvSpPr>
        <p:spPr>
          <a:xfrm>
            <a:off x="1346623" y="1408257"/>
            <a:ext cx="127001" cy="917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endParaRPr/>
          </a:p>
          <a:p>
            <a:endParaRPr/>
          </a:p>
        </p:txBody>
      </p:sp>
      <p:sp>
        <p:nvSpPr>
          <p:cNvPr id="103" name="Our project car showroom management system includes managing the details of cars,  customers, employees and storing…"/>
          <p:cNvSpPr txBox="1"/>
          <p:nvPr/>
        </p:nvSpPr>
        <p:spPr>
          <a:xfrm>
            <a:off x="0" y="1408257"/>
            <a:ext cx="12409803" cy="48936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sz="2200"/>
            </a:pPr>
            <a:r>
              <a:rPr sz="2400" dirty="0"/>
              <a:t>Our project car showroom management system includes managing the details of cars,  customers, </a:t>
            </a:r>
            <a:endParaRPr lang="en-US" sz="2400" dirty="0"/>
          </a:p>
          <a:p>
            <a:pPr>
              <a:defRPr sz="2200"/>
            </a:pPr>
            <a:r>
              <a:rPr sz="2400" dirty="0"/>
              <a:t>employees and storing</a:t>
            </a:r>
            <a:r>
              <a:rPr lang="en-US" sz="2400" dirty="0"/>
              <a:t> </a:t>
            </a:r>
            <a:r>
              <a:rPr sz="2400" dirty="0"/>
              <a:t>the details into the system in a computeri</a:t>
            </a:r>
            <a:r>
              <a:rPr lang="en-US" sz="2400" dirty="0"/>
              <a:t>z</a:t>
            </a:r>
            <a:r>
              <a:rPr sz="2400" dirty="0"/>
              <a:t>ed way.</a:t>
            </a:r>
          </a:p>
          <a:p>
            <a:pPr>
              <a:defRPr sz="2200"/>
            </a:pPr>
            <a:endParaRPr sz="2400" dirty="0"/>
          </a:p>
          <a:p>
            <a:pPr>
              <a:defRPr sz="2200"/>
            </a:pPr>
            <a:r>
              <a:rPr sz="2400" dirty="0"/>
              <a:t>The modern industrial world is very much advanced in technology and the competition in the </a:t>
            </a:r>
            <a:endParaRPr lang="en-US" sz="2400" dirty="0"/>
          </a:p>
          <a:p>
            <a:pPr>
              <a:defRPr sz="2200"/>
            </a:pPr>
            <a:r>
              <a:rPr sz="2400" dirty="0"/>
              <a:t>world is</a:t>
            </a:r>
            <a:r>
              <a:rPr lang="en-US" sz="2400" dirty="0"/>
              <a:t> </a:t>
            </a:r>
            <a:r>
              <a:rPr sz="2400" dirty="0"/>
              <a:t>intense.</a:t>
            </a:r>
          </a:p>
          <a:p>
            <a:pPr>
              <a:defRPr sz="2200"/>
            </a:pPr>
            <a:r>
              <a:rPr sz="2400" dirty="0"/>
              <a:t>The management system has been developed to override the problems prevailing in the piratical </a:t>
            </a:r>
            <a:endParaRPr lang="en-US" sz="2400" dirty="0"/>
          </a:p>
          <a:p>
            <a:pPr>
              <a:defRPr sz="2200"/>
            </a:pPr>
            <a:r>
              <a:rPr sz="2400" dirty="0"/>
              <a:t>manual system .</a:t>
            </a:r>
          </a:p>
          <a:p>
            <a:pPr>
              <a:defRPr sz="2200"/>
            </a:pPr>
            <a:endParaRPr sz="2400" dirty="0"/>
          </a:p>
          <a:p>
            <a:pPr>
              <a:defRPr sz="2200"/>
            </a:pPr>
            <a:r>
              <a:rPr sz="2400" dirty="0"/>
              <a:t>This project is supported to eliminate and in some cases reduce the hardships faced by the </a:t>
            </a:r>
            <a:r>
              <a:rPr lang="en-US" sz="2400" dirty="0"/>
              <a:t> </a:t>
            </a:r>
          </a:p>
          <a:p>
            <a:pPr>
              <a:defRPr sz="2200"/>
            </a:pPr>
            <a:r>
              <a:rPr sz="2400" dirty="0"/>
              <a:t>existing system. Moreover this management system is designed for the particular need to carry </a:t>
            </a:r>
            <a:endParaRPr lang="en-US" sz="2400" dirty="0"/>
          </a:p>
          <a:p>
            <a:pPr>
              <a:defRPr sz="2200"/>
            </a:pPr>
            <a:r>
              <a:rPr sz="2400" dirty="0"/>
              <a:t>out operations</a:t>
            </a:r>
            <a:r>
              <a:rPr lang="en-US" sz="2400" dirty="0"/>
              <a:t> </a:t>
            </a:r>
            <a:r>
              <a:rPr sz="2400" dirty="0"/>
              <a:t>in a smooth and effective manner. This  kind of system reduces as much as </a:t>
            </a:r>
            <a:endParaRPr lang="en-US" sz="2400" dirty="0"/>
          </a:p>
          <a:p>
            <a:pPr>
              <a:defRPr sz="2200"/>
            </a:pPr>
            <a:r>
              <a:rPr sz="2400" dirty="0"/>
              <a:t>possible type of errors</a:t>
            </a:r>
            <a:r>
              <a:rPr lang="en-US" sz="2400" dirty="0"/>
              <a:t> </a:t>
            </a:r>
            <a:r>
              <a:rPr sz="2400" dirty="0"/>
              <a:t>while inserting some data. Every organi</a:t>
            </a:r>
            <a:r>
              <a:rPr lang="en-US" sz="2400" dirty="0"/>
              <a:t>z</a:t>
            </a:r>
            <a:r>
              <a:rPr sz="2400" dirty="0"/>
              <a:t>ation , whether big organi</a:t>
            </a:r>
            <a:r>
              <a:rPr lang="en-US" sz="2400" dirty="0"/>
              <a:t>z</a:t>
            </a:r>
            <a:r>
              <a:rPr sz="2400" dirty="0"/>
              <a:t>ation or</a:t>
            </a:r>
            <a:endParaRPr lang="en-US" sz="2400" dirty="0"/>
          </a:p>
          <a:p>
            <a:pPr>
              <a:defRPr sz="2200"/>
            </a:pPr>
            <a:r>
              <a:rPr sz="2400" dirty="0"/>
              <a:t>small organi</a:t>
            </a:r>
            <a:r>
              <a:rPr lang="en-US" sz="2400" dirty="0"/>
              <a:t>z</a:t>
            </a:r>
            <a:r>
              <a:rPr sz="2400" dirty="0"/>
              <a:t>ation has challenged to overcome all the loop holes of its management system.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2" descr="Picture 2"/>
          <p:cNvPicPr>
            <a:picLocks noChangeAspect="1"/>
          </p:cNvPicPr>
          <p:nvPr/>
        </p:nvPicPr>
        <p:blipFill>
          <a:blip r:embed="rId2"/>
          <a:stretch>
            <a:fillRect/>
          </a:stretch>
        </p:blipFill>
        <p:spPr>
          <a:xfrm>
            <a:off x="3743461" y="143752"/>
            <a:ext cx="4048127" cy="962027"/>
          </a:xfrm>
          <a:prstGeom prst="rect">
            <a:avLst/>
          </a:prstGeom>
          <a:ln w="12700">
            <a:miter lim="400000"/>
          </a:ln>
        </p:spPr>
      </p:pic>
      <p:sp>
        <p:nvSpPr>
          <p:cNvPr id="106" name="Database management System:…"/>
          <p:cNvSpPr txBox="1"/>
          <p:nvPr/>
        </p:nvSpPr>
        <p:spPr>
          <a:xfrm>
            <a:off x="104794" y="989719"/>
            <a:ext cx="12332859" cy="5201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defTabSz="457200">
              <a:defRPr sz="2000">
                <a:latin typeface="Times Roman"/>
                <a:ea typeface="Times Roman"/>
                <a:cs typeface="Times Roman"/>
                <a:sym typeface="Times Roman"/>
              </a:defRPr>
            </a:pPr>
            <a:r>
              <a:rPr sz="3200" b="1" dirty="0"/>
              <a:t>Database management System:</a:t>
            </a:r>
          </a:p>
          <a:p>
            <a:pPr defTabSz="457200">
              <a:defRPr sz="2000">
                <a:latin typeface="Times Roman"/>
                <a:ea typeface="Times Roman"/>
                <a:cs typeface="Times Roman"/>
                <a:sym typeface="Times Roman"/>
              </a:defRPr>
            </a:pPr>
            <a:r>
              <a:rPr dirty="0"/>
              <a:t>Formally, a "database" refers to a set of related data and the way it is </a:t>
            </a:r>
            <a:r>
              <a:rPr dirty="0" err="1"/>
              <a:t>organised</a:t>
            </a:r>
            <a:r>
              <a:rPr dirty="0"/>
              <a:t>. Access to this data is usually provided</a:t>
            </a:r>
            <a:endParaRPr lang="en-US" dirty="0"/>
          </a:p>
          <a:p>
            <a:pPr defTabSz="457200">
              <a:defRPr sz="2000">
                <a:latin typeface="Times Roman"/>
                <a:ea typeface="Times Roman"/>
                <a:cs typeface="Times Roman"/>
                <a:sym typeface="Times Roman"/>
              </a:defRPr>
            </a:pPr>
            <a:r>
              <a:rPr dirty="0"/>
              <a:t> by a "database management system" (DBMS) [3] consisting of an integrated set of computer software that allows</a:t>
            </a:r>
            <a:endParaRPr lang="en-US" dirty="0"/>
          </a:p>
          <a:p>
            <a:pPr defTabSz="457200">
              <a:defRPr sz="2000">
                <a:latin typeface="Times Roman"/>
                <a:ea typeface="Times Roman"/>
                <a:cs typeface="Times Roman"/>
                <a:sym typeface="Times Roman"/>
              </a:defRPr>
            </a:pPr>
            <a:r>
              <a:rPr dirty="0"/>
              <a:t> users to interact with one or more databases and provides access to all of the data contained in the database (although</a:t>
            </a:r>
            <a:endParaRPr lang="en-US" dirty="0"/>
          </a:p>
          <a:p>
            <a:pPr defTabSz="457200">
              <a:defRPr sz="2000">
                <a:latin typeface="Times Roman"/>
                <a:ea typeface="Times Roman"/>
                <a:cs typeface="Times Roman"/>
                <a:sym typeface="Times Roman"/>
              </a:defRPr>
            </a:pPr>
            <a:r>
              <a:rPr dirty="0"/>
              <a:t> restrictions may exist that limit access to particular data). The DBMS provides various functions that allow entry, </a:t>
            </a:r>
            <a:endParaRPr lang="en-US" dirty="0"/>
          </a:p>
          <a:p>
            <a:pPr defTabSz="457200">
              <a:defRPr sz="2000">
                <a:latin typeface="Times Roman"/>
                <a:ea typeface="Times Roman"/>
                <a:cs typeface="Times Roman"/>
                <a:sym typeface="Times Roman"/>
              </a:defRPr>
            </a:pPr>
            <a:r>
              <a:rPr dirty="0"/>
              <a:t>storage and retrieval of large quantities of information and provides ways to manage how that information is organi</a:t>
            </a:r>
            <a:r>
              <a:rPr lang="en-US" dirty="0"/>
              <a:t>z</a:t>
            </a:r>
            <a:r>
              <a:rPr dirty="0"/>
              <a:t>ed.</a:t>
            </a:r>
          </a:p>
          <a:p>
            <a:pPr defTabSz="457200">
              <a:defRPr sz="2000">
                <a:latin typeface="Times Roman"/>
                <a:ea typeface="Times Roman"/>
                <a:cs typeface="Times Roman"/>
                <a:sym typeface="Times Roman"/>
              </a:defRPr>
            </a:pPr>
            <a:r>
              <a:rPr dirty="0"/>
              <a:t>DBMSs provide various functions that allow management of a database and its data which can be classified into </a:t>
            </a:r>
            <a:endParaRPr lang="en-US" dirty="0"/>
          </a:p>
          <a:p>
            <a:pPr defTabSz="457200">
              <a:defRPr sz="2000">
                <a:latin typeface="Times Roman"/>
                <a:ea typeface="Times Roman"/>
                <a:cs typeface="Times Roman"/>
                <a:sym typeface="Times Roman"/>
              </a:defRPr>
            </a:pPr>
            <a:r>
              <a:rPr dirty="0"/>
              <a:t>four main functional groups: • Data definition – Creation, modification and removal of definitions that define the </a:t>
            </a:r>
            <a:endParaRPr lang="en-US" dirty="0"/>
          </a:p>
          <a:p>
            <a:pPr defTabSz="457200">
              <a:defRPr sz="2000">
                <a:latin typeface="Times Roman"/>
                <a:ea typeface="Times Roman"/>
                <a:cs typeface="Times Roman"/>
                <a:sym typeface="Times Roman"/>
              </a:defRPr>
            </a:pPr>
            <a:r>
              <a:rPr dirty="0"/>
              <a:t>organization of the data.</a:t>
            </a:r>
          </a:p>
          <a:p>
            <a:pPr defTabSz="457200">
              <a:defRPr sz="2000">
                <a:latin typeface="Times Roman"/>
                <a:ea typeface="Times Roman"/>
                <a:cs typeface="Times Roman"/>
                <a:sym typeface="Times Roman"/>
              </a:defRPr>
            </a:pPr>
            <a:r>
              <a:rPr dirty="0"/>
              <a:t> • Update – Insertion, modification, and deletion of the actual data </a:t>
            </a:r>
          </a:p>
          <a:p>
            <a:pPr marL="160421" indent="-160421" defTabSz="457200">
              <a:buSzPct val="100000"/>
              <a:buChar char="•"/>
              <a:defRPr sz="2000">
                <a:latin typeface="Times Roman"/>
                <a:ea typeface="Times Roman"/>
                <a:cs typeface="Times Roman"/>
                <a:sym typeface="Times Roman"/>
              </a:defRPr>
            </a:pPr>
            <a:r>
              <a:rPr dirty="0"/>
              <a:t>Retrieval – Providing information in a form directly usable or for further processing by other applications. The </a:t>
            </a:r>
            <a:endParaRPr lang="en-US" dirty="0"/>
          </a:p>
          <a:p>
            <a:pPr marL="160421" indent="-160421" defTabSz="457200">
              <a:buSzPct val="100000"/>
              <a:buChar char="•"/>
              <a:defRPr sz="2000">
                <a:latin typeface="Times Roman"/>
                <a:ea typeface="Times Roman"/>
                <a:cs typeface="Times Roman"/>
                <a:sym typeface="Times Roman"/>
              </a:defRPr>
            </a:pPr>
            <a:r>
              <a:rPr dirty="0"/>
              <a:t>retrieved data may be made available in a form basically the same as it is stored in the database or in a new form </a:t>
            </a:r>
            <a:endParaRPr lang="en-US" dirty="0"/>
          </a:p>
          <a:p>
            <a:pPr marL="160421" indent="-160421" defTabSz="457200">
              <a:buSzPct val="100000"/>
              <a:buChar char="•"/>
              <a:defRPr sz="2000">
                <a:latin typeface="Times Roman"/>
                <a:ea typeface="Times Roman"/>
                <a:cs typeface="Times Roman"/>
                <a:sym typeface="Times Roman"/>
              </a:defRPr>
            </a:pPr>
            <a:r>
              <a:rPr dirty="0"/>
              <a:t>obtained by altering or combining existing data from the database.</a:t>
            </a:r>
          </a:p>
          <a:p>
            <a:pPr marL="160421" indent="-160421" defTabSz="457200">
              <a:buSzPct val="100000"/>
              <a:buChar char="•"/>
              <a:defRPr sz="2000">
                <a:latin typeface="Times Roman"/>
                <a:ea typeface="Times Roman"/>
                <a:cs typeface="Times Roman"/>
                <a:sym typeface="Times Roman"/>
              </a:defRPr>
            </a:pPr>
            <a:r>
              <a:rPr dirty="0"/>
              <a:t> Administration – Registering and monitoring users, enforcing data security, monitoring performance, maintaining</a:t>
            </a:r>
            <a:endParaRPr lang="en-US" dirty="0"/>
          </a:p>
          <a:p>
            <a:pPr marL="160421" indent="-160421" defTabSz="457200">
              <a:buSzPct val="100000"/>
              <a:buChar char="•"/>
              <a:defRPr sz="2000">
                <a:latin typeface="Times Roman"/>
                <a:ea typeface="Times Roman"/>
                <a:cs typeface="Times Roman"/>
                <a:sym typeface="Times Roman"/>
              </a:defRPr>
            </a:pPr>
            <a:r>
              <a:rPr dirty="0"/>
              <a:t> data integrity, dealing with concurrency control, and recovering information that has been corrupted by some event</a:t>
            </a:r>
            <a:endParaRPr lang="en-US" dirty="0"/>
          </a:p>
          <a:p>
            <a:pPr marL="160421" indent="-160421" defTabSz="457200">
              <a:buSzPct val="100000"/>
              <a:buChar char="•"/>
              <a:defRPr sz="2000">
                <a:latin typeface="Times Roman"/>
                <a:ea typeface="Times Roman"/>
                <a:cs typeface="Times Roman"/>
                <a:sym typeface="Times Roman"/>
              </a:defRPr>
            </a:pPr>
            <a:r>
              <a:rPr dirty="0"/>
              <a:t> such as an unexpected system failure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Picture 2" descr="Picture 2"/>
          <p:cNvPicPr>
            <a:picLocks noChangeAspect="1"/>
          </p:cNvPicPr>
          <p:nvPr/>
        </p:nvPicPr>
        <p:blipFill>
          <a:blip r:embed="rId2"/>
          <a:stretch>
            <a:fillRect/>
          </a:stretch>
        </p:blipFill>
        <p:spPr>
          <a:xfrm>
            <a:off x="3743461" y="143752"/>
            <a:ext cx="4048127" cy="962027"/>
          </a:xfrm>
          <a:prstGeom prst="rect">
            <a:avLst/>
          </a:prstGeom>
          <a:ln w="12700">
            <a:miter lim="400000"/>
          </a:ln>
        </p:spPr>
      </p:pic>
      <p:sp>
        <p:nvSpPr>
          <p:cNvPr id="109" name="Relational database management system (RDBMS) RDBMS [3] is a database management system (DBMS) based on the relational model of data. Most databases in widespread use today are based on this model. RDBMSs have been a common option for the storage of info"/>
          <p:cNvSpPr txBox="1"/>
          <p:nvPr/>
        </p:nvSpPr>
        <p:spPr>
          <a:xfrm>
            <a:off x="-3483" y="1475467"/>
            <a:ext cx="12429039" cy="3847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defTabSz="457200">
              <a:defRPr sz="2200">
                <a:latin typeface="Times Roman"/>
                <a:ea typeface="Times Roman"/>
                <a:cs typeface="Times Roman"/>
                <a:sym typeface="Times Roman"/>
              </a:defRPr>
            </a:lvl1pPr>
          </a:lstStyle>
          <a:p>
            <a:r>
              <a:rPr sz="2400" b="1" dirty="0"/>
              <a:t>Relational database management </a:t>
            </a:r>
            <a:r>
              <a:rPr dirty="0"/>
              <a:t>system (RDBMS) RDBMS [3] is a database management system </a:t>
            </a:r>
            <a:endParaRPr lang="en-US" dirty="0"/>
          </a:p>
          <a:p>
            <a:r>
              <a:rPr dirty="0"/>
              <a:t>based on the relational model of data. Most databases in widespread use today are based on this model. </a:t>
            </a:r>
            <a:endParaRPr lang="en-US" dirty="0"/>
          </a:p>
          <a:p>
            <a:r>
              <a:rPr dirty="0"/>
              <a:t>RDBMSs have been a common option for the storage of information in databases used for financial records,</a:t>
            </a:r>
            <a:endParaRPr lang="en-US" dirty="0"/>
          </a:p>
          <a:p>
            <a:r>
              <a:rPr dirty="0"/>
              <a:t>manufacturing and logistical information, personnel data, and other applications since the 1980s. Relational </a:t>
            </a:r>
            <a:endParaRPr lang="en-US" dirty="0"/>
          </a:p>
          <a:p>
            <a:r>
              <a:rPr dirty="0"/>
              <a:t>databases have often replaced legacy data models like hierarchical databases and network databases because</a:t>
            </a:r>
            <a:endParaRPr lang="en-US" dirty="0"/>
          </a:p>
          <a:p>
            <a:r>
              <a:rPr dirty="0"/>
              <a:t>they were easier to implement and administer. Nonetheless, relational databases received continued, </a:t>
            </a:r>
            <a:endParaRPr lang="en-US" dirty="0"/>
          </a:p>
          <a:p>
            <a:r>
              <a:rPr dirty="0"/>
              <a:t>unsuccessful challenges by object database management systems in the 1980s and 1990s, (which were </a:t>
            </a:r>
            <a:endParaRPr lang="en-US" dirty="0"/>
          </a:p>
          <a:p>
            <a:r>
              <a:rPr dirty="0"/>
              <a:t>introduced in an attempt to address the so-called object-relational impedance mismatch between relational</a:t>
            </a:r>
            <a:endParaRPr lang="en-US" dirty="0"/>
          </a:p>
          <a:p>
            <a:r>
              <a:rPr dirty="0"/>
              <a:t>databases and object-oriented application programs), as well as by XML database management systems in </a:t>
            </a:r>
            <a:endParaRPr lang="en-US" dirty="0"/>
          </a:p>
          <a:p>
            <a:r>
              <a:rPr dirty="0"/>
              <a:t>the 1990s.However, due to the expanse of technologies, such as horizontal scaling of computer clusters, </a:t>
            </a:r>
            <a:endParaRPr lang="en-US" dirty="0"/>
          </a:p>
          <a:p>
            <a:r>
              <a:rPr dirty="0"/>
              <a:t>NoSQL databases have recently become popular as an alternative to RDBMS databases.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9A0B87-64A9-4277-BA08-18A68554A4C7}"/>
              </a:ext>
            </a:extLst>
          </p:cNvPr>
          <p:cNvSpPr txBox="1"/>
          <p:nvPr/>
        </p:nvSpPr>
        <p:spPr>
          <a:xfrm>
            <a:off x="142240" y="193040"/>
            <a:ext cx="11460480" cy="66171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3200" b="1" dirty="0"/>
              <a:t>PROBLEM STATEMENT: </a:t>
            </a:r>
          </a:p>
          <a:p>
            <a:pPr marL="0" marR="0" indent="0" algn="l" defTabSz="914400" rtl="0" fontAlgn="auto" latinLnBrk="0" hangingPunct="0">
              <a:lnSpc>
                <a:spcPct val="100000"/>
              </a:lnSpc>
              <a:spcBef>
                <a:spcPts val="0"/>
              </a:spcBef>
              <a:spcAft>
                <a:spcPts val="0"/>
              </a:spcAft>
              <a:buClrTx/>
              <a:buSzTx/>
              <a:buFontTx/>
              <a:buNone/>
              <a:tabLst/>
            </a:pPr>
            <a:r>
              <a:rPr lang="en-US" sz="2400" dirty="0"/>
              <a:t>Consider a car showroom database where a sales manager manages transaction details, car models sold, and customer/car owner information. The following are the data requirements: </a:t>
            </a:r>
          </a:p>
          <a:p>
            <a:pPr marL="0" marR="0" indent="0" algn="l" defTabSz="914400" rtl="0" fontAlgn="auto" latinLnBrk="0" hangingPunct="0">
              <a:lnSpc>
                <a:spcPct val="100000"/>
              </a:lnSpc>
              <a:spcBef>
                <a:spcPts val="0"/>
              </a:spcBef>
              <a:spcAft>
                <a:spcPts val="0"/>
              </a:spcAft>
              <a:buClrTx/>
              <a:buSzTx/>
              <a:buFontTx/>
              <a:buNone/>
              <a:tabLst/>
            </a:pPr>
            <a:endParaRPr lang="en-US" sz="2400" dirty="0"/>
          </a:p>
          <a:p>
            <a:pPr marL="0" marR="0" indent="0" algn="l" defTabSz="914400" rtl="0" fontAlgn="auto" latinLnBrk="0" hangingPunct="0">
              <a:lnSpc>
                <a:spcPct val="100000"/>
              </a:lnSpc>
              <a:spcBef>
                <a:spcPts val="0"/>
              </a:spcBef>
              <a:spcAft>
                <a:spcPts val="0"/>
              </a:spcAft>
              <a:buClrTx/>
              <a:buSzTx/>
              <a:buFontTx/>
              <a:buNone/>
              <a:tabLst/>
            </a:pPr>
            <a:r>
              <a:rPr lang="en-US" sz="3200" dirty="0"/>
              <a:t>SALES MANAGER ENTITY: </a:t>
            </a:r>
            <a:r>
              <a:rPr lang="en-US" sz="2400" dirty="0"/>
              <a:t>Sales managers in a manufacturing </a:t>
            </a:r>
            <a:r>
              <a:rPr lang="en-US" sz="2400" dirty="0" err="1"/>
              <a:t>organisation</a:t>
            </a:r>
            <a:r>
              <a:rPr lang="en-US" sz="2400" dirty="0"/>
              <a:t> are uniquely identified by individual ids. In addition, the manager's name, phone number, address, age, and gender are also recorded. </a:t>
            </a:r>
          </a:p>
          <a:p>
            <a:pPr marL="0" marR="0" indent="0" algn="l" defTabSz="914400" rtl="0" fontAlgn="auto" latinLnBrk="0" hangingPunct="0">
              <a:lnSpc>
                <a:spcPct val="100000"/>
              </a:lnSpc>
              <a:spcBef>
                <a:spcPts val="0"/>
              </a:spcBef>
              <a:spcAft>
                <a:spcPts val="0"/>
              </a:spcAft>
              <a:buClrTx/>
              <a:buSzTx/>
              <a:buFontTx/>
              <a:buNone/>
              <a:tabLst/>
            </a:pPr>
            <a:endParaRPr lang="en-US" sz="2400" dirty="0"/>
          </a:p>
          <a:p>
            <a:pPr marL="0" marR="0" indent="0" algn="l" defTabSz="914400" rtl="0" fontAlgn="auto" latinLnBrk="0" hangingPunct="0">
              <a:lnSpc>
                <a:spcPct val="100000"/>
              </a:lnSpc>
              <a:spcBef>
                <a:spcPts val="0"/>
              </a:spcBef>
              <a:spcAft>
                <a:spcPts val="0"/>
              </a:spcAft>
              <a:buClrTx/>
              <a:buSzTx/>
              <a:buFontTx/>
              <a:buNone/>
              <a:tabLst/>
            </a:pPr>
            <a:r>
              <a:rPr lang="en-US" sz="3200" dirty="0"/>
              <a:t>BRAND ENTITY: </a:t>
            </a:r>
            <a:r>
              <a:rPr lang="en-US" sz="2400" dirty="0"/>
              <a:t>A manufacturing company with multiple sales managers is assigned a unique company id. In addition, the names of the brands (companies), the address where the company is situated, and the names of the proprietors(owner) too are recorded. </a:t>
            </a:r>
          </a:p>
          <a:p>
            <a:pPr marL="0" marR="0" indent="0" algn="l" defTabSz="914400" rtl="0" fontAlgn="auto" latinLnBrk="0" hangingPunct="0">
              <a:lnSpc>
                <a:spcPct val="100000"/>
              </a:lnSpc>
              <a:spcBef>
                <a:spcPts val="0"/>
              </a:spcBef>
              <a:spcAft>
                <a:spcPts val="0"/>
              </a:spcAft>
              <a:buClrTx/>
              <a:buSzTx/>
              <a:buFontTx/>
              <a:buNone/>
              <a:tabLst/>
            </a:pPr>
            <a:endParaRPr lang="en-US" sz="3200" dirty="0"/>
          </a:p>
          <a:p>
            <a:pPr marL="0" marR="0" indent="0" algn="l" defTabSz="914400" rtl="0" fontAlgn="auto" latinLnBrk="0" hangingPunct="0">
              <a:lnSpc>
                <a:spcPct val="100000"/>
              </a:lnSpc>
              <a:spcBef>
                <a:spcPts val="0"/>
              </a:spcBef>
              <a:spcAft>
                <a:spcPts val="0"/>
              </a:spcAft>
              <a:buClrTx/>
              <a:buSzTx/>
              <a:buFontTx/>
              <a:buNone/>
              <a:tabLst/>
            </a:pPr>
            <a:r>
              <a:rPr lang="en-US" sz="3200" dirty="0"/>
              <a:t>TRANSACTION DETAILS ENTITY: </a:t>
            </a:r>
            <a:r>
              <a:rPr lang="en-US" sz="2400" dirty="0"/>
              <a:t>Ids, which are unique identifiers for each transaction, are included in the transaction data. In addition, the transaction's description and details are all recorded. </a:t>
            </a:r>
            <a:endParaRPr kumimoji="0" lang="en-IN" sz="24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6390939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7E043-34A8-44A1-AFB6-3EA3E1889B9B}"/>
              </a:ext>
            </a:extLst>
          </p:cNvPr>
          <p:cNvSpPr txBox="1"/>
          <p:nvPr/>
        </p:nvSpPr>
        <p:spPr>
          <a:xfrm>
            <a:off x="457200" y="264160"/>
            <a:ext cx="11460480" cy="3231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3200" dirty="0"/>
              <a:t>CAR MODEL ENTITY: </a:t>
            </a:r>
            <a:r>
              <a:rPr lang="en-US" sz="2800" dirty="0"/>
              <a:t>The details of car models include unique car ids for each vehicle. The names of car models and car types are also recorded. </a:t>
            </a:r>
          </a:p>
          <a:p>
            <a:pPr marL="0" marR="0" indent="0" algn="l" defTabSz="914400" rtl="0" fontAlgn="auto" latinLnBrk="0" hangingPunct="0">
              <a:lnSpc>
                <a:spcPct val="100000"/>
              </a:lnSpc>
              <a:spcBef>
                <a:spcPts val="0"/>
              </a:spcBef>
              <a:spcAft>
                <a:spcPts val="0"/>
              </a:spcAft>
              <a:buClrTx/>
              <a:buSzTx/>
              <a:buFontTx/>
              <a:buNone/>
              <a:tabLst/>
            </a:pPr>
            <a:endParaRPr lang="en-US" sz="2800" dirty="0"/>
          </a:p>
          <a:p>
            <a:pPr marL="0" marR="0" indent="0" algn="l" defTabSz="914400" rtl="0" fontAlgn="auto" latinLnBrk="0" hangingPunct="0">
              <a:lnSpc>
                <a:spcPct val="100000"/>
              </a:lnSpc>
              <a:spcBef>
                <a:spcPts val="0"/>
              </a:spcBef>
              <a:spcAft>
                <a:spcPts val="0"/>
              </a:spcAft>
              <a:buClrTx/>
              <a:buSzTx/>
              <a:buFontTx/>
              <a:buNone/>
              <a:tabLst/>
            </a:pPr>
            <a:r>
              <a:rPr lang="en-US" sz="3200" dirty="0"/>
              <a:t>CUSTOMER’S ENTITY: </a:t>
            </a:r>
            <a:r>
              <a:rPr lang="en-US" sz="2800" dirty="0"/>
              <a:t>Sales consultants assist customers/car owners. Customer information, where each customer is uniquely identified by his/her own id, customer names, addresses, phone numbers, and email addresses are all recorded.</a:t>
            </a:r>
            <a:endParaRPr kumimoji="0" lang="en-IN" sz="2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6149701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174D1-B994-4943-B849-CB22BEB0D2E1}"/>
              </a:ext>
            </a:extLst>
          </p:cNvPr>
          <p:cNvSpPr txBox="1"/>
          <p:nvPr/>
        </p:nvSpPr>
        <p:spPr>
          <a:xfrm>
            <a:off x="213360" y="365760"/>
            <a:ext cx="11490960" cy="52629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mj-lt"/>
                <a:ea typeface="+mj-ea"/>
                <a:cs typeface="+mj-cs"/>
                <a:sym typeface="Calibri"/>
              </a:rPr>
              <a:t>Objectives of the project:</a:t>
            </a:r>
          </a:p>
          <a:p>
            <a:pPr marL="0" marR="0" indent="0" algn="l" defTabSz="914400" rtl="0" fontAlgn="auto" latinLnBrk="0" hangingPunct="0">
              <a:lnSpc>
                <a:spcPct val="100000"/>
              </a:lnSpc>
              <a:spcBef>
                <a:spcPts val="0"/>
              </a:spcBef>
              <a:spcAft>
                <a:spcPts val="0"/>
              </a:spcAft>
              <a:buClrTx/>
              <a:buSzTx/>
              <a:buFontTx/>
              <a:buNone/>
              <a:tabLst/>
            </a:pPr>
            <a:r>
              <a:rPr lang="en-US" sz="2400" dirty="0"/>
              <a:t>Following are the objectives of the project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mj-lt"/>
                <a:ea typeface="+mj-ea"/>
                <a:cs typeface="+mj-cs"/>
                <a:sym typeface="Calibri"/>
              </a:rPr>
              <a:t>To study and implement the basic database concepts.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To understand the database design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mj-lt"/>
                <a:ea typeface="+mj-ea"/>
                <a:cs typeface="+mj-cs"/>
                <a:sym typeface="Calibri"/>
              </a:rPr>
              <a:t>To explore the activities of Car showroom management for designing the database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To study and familiar about the Structured Query Languages.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2400" b="0" i="0" u="none" strike="noStrike" cap="none" spc="0" normalizeH="0" baseline="0" dirty="0">
              <a:ln>
                <a:noFill/>
              </a:ln>
              <a:solidFill>
                <a:srgbClr val="000000"/>
              </a:solidFill>
              <a:effectLst/>
              <a:uFillTx/>
              <a:latin typeface="+mj-lt"/>
              <a:ea typeface="+mj-ea"/>
              <a:cs typeface="+mj-cs"/>
              <a:sym typeface="Calibri"/>
            </a:endParaRPr>
          </a:p>
          <a:p>
            <a:pPr marR="0" algn="l" defTabSz="914400" rtl="0" fontAlgn="auto" latinLnBrk="0" hangingPunct="0">
              <a:lnSpc>
                <a:spcPct val="100000"/>
              </a:lnSpc>
              <a:spcBef>
                <a:spcPts val="0"/>
              </a:spcBef>
              <a:spcAft>
                <a:spcPts val="0"/>
              </a:spcAft>
              <a:buClrTx/>
              <a:buSzTx/>
              <a:tabLst/>
            </a:pPr>
            <a:r>
              <a:rPr lang="en-US" sz="2400" b="1" dirty="0"/>
              <a:t>Motivation:</a:t>
            </a:r>
          </a:p>
          <a:p>
            <a:pPr marR="0" algn="l" defTabSz="914400" rtl="0" fontAlgn="auto" latinLnBrk="0" hangingPunct="0">
              <a:lnSpc>
                <a:spcPct val="100000"/>
              </a:lnSpc>
              <a:spcBef>
                <a:spcPts val="0"/>
              </a:spcBef>
              <a:spcAft>
                <a:spcPts val="0"/>
              </a:spcAft>
              <a:buClrTx/>
              <a:buSzTx/>
              <a:tabLst/>
            </a:pPr>
            <a:r>
              <a:rPr lang="en-US" sz="2400" dirty="0"/>
              <a:t>The amount of data we produce every day is truly mind-boggling. There are about 2.5 quintillion bytes of data created each day at our current pace from the large organizations like Banking sector, Educational sector, reservation sector, health care sector and many other business applications. Storing, Maintaining and using data for Decision making are the challenging issues. These issues motivate us to design and develop database application for storing and managing the daily activities of car management system.</a:t>
            </a:r>
            <a:endParaRPr kumimoji="0" lang="en-IN" sz="24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9985314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91D43-A3EA-49D3-9CCB-7B529F7A10BA}"/>
              </a:ext>
            </a:extLst>
          </p:cNvPr>
          <p:cNvSpPr txBox="1"/>
          <p:nvPr/>
        </p:nvSpPr>
        <p:spPr>
          <a:xfrm>
            <a:off x="141402" y="226243"/>
            <a:ext cx="11840066" cy="60939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3200" b="1" dirty="0"/>
              <a:t>Requirement Collection and Analysis</a:t>
            </a:r>
          </a:p>
          <a:p>
            <a:pPr marL="0" marR="0" indent="0" algn="l" defTabSz="914400" rtl="0" fontAlgn="auto" latinLnBrk="0" hangingPunct="0">
              <a:lnSpc>
                <a:spcPct val="100000"/>
              </a:lnSpc>
              <a:spcBef>
                <a:spcPts val="0"/>
              </a:spcBef>
              <a:spcAft>
                <a:spcPts val="0"/>
              </a:spcAft>
              <a:buClrTx/>
              <a:buSzTx/>
              <a:buFontTx/>
              <a:buNone/>
              <a:tabLst/>
            </a:pPr>
            <a:r>
              <a:rPr lang="en-US" dirty="0"/>
              <a:t>The most critical aspect of specification is the gathering and compilation of system and user requirements. This process is normally done in conjunction with managers and users. The major goal in requirements gathering process is to: </a:t>
            </a:r>
          </a:p>
          <a:p>
            <a:pPr marL="0" marR="0" indent="0" algn="l" defTabSz="914400" rtl="0" fontAlgn="auto" latinLnBrk="0" hangingPunct="0">
              <a:lnSpc>
                <a:spcPct val="100000"/>
              </a:lnSpc>
              <a:spcBef>
                <a:spcPts val="0"/>
              </a:spcBef>
              <a:spcAft>
                <a:spcPts val="0"/>
              </a:spcAft>
              <a:buClrTx/>
              <a:buSzTx/>
              <a:buFontTx/>
              <a:buNone/>
              <a:tabLst/>
            </a:pPr>
            <a:r>
              <a:rPr lang="en-US" dirty="0"/>
              <a:t>• Collect the data used by the organization, </a:t>
            </a:r>
          </a:p>
          <a:p>
            <a:pPr marL="0" marR="0" indent="0" algn="l" defTabSz="914400" rtl="0" fontAlgn="auto" latinLnBrk="0" hangingPunct="0">
              <a:lnSpc>
                <a:spcPct val="100000"/>
              </a:lnSpc>
              <a:spcBef>
                <a:spcPts val="0"/>
              </a:spcBef>
              <a:spcAft>
                <a:spcPts val="0"/>
              </a:spcAft>
              <a:buClrTx/>
              <a:buSzTx/>
              <a:buFontTx/>
              <a:buNone/>
              <a:tabLst/>
            </a:pPr>
            <a:r>
              <a:rPr lang="en-US" dirty="0"/>
              <a:t>• Identify relationships/conditions to be applied on the data,</a:t>
            </a:r>
          </a:p>
          <a:p>
            <a:pPr marL="0" marR="0" indent="0" algn="l" defTabSz="914400" rtl="0" fontAlgn="auto" latinLnBrk="0" hangingPunct="0">
              <a:lnSpc>
                <a:spcPct val="100000"/>
              </a:lnSpc>
              <a:spcBef>
                <a:spcPts val="0"/>
              </a:spcBef>
              <a:spcAft>
                <a:spcPts val="0"/>
              </a:spcAft>
              <a:buClrTx/>
              <a:buSzTx/>
              <a:buFontTx/>
              <a:buNone/>
              <a:tabLst/>
            </a:pPr>
            <a:r>
              <a:rPr lang="en-US" dirty="0"/>
              <a:t> • Identify future data needs, and</a:t>
            </a:r>
          </a:p>
          <a:p>
            <a:pPr marL="0" marR="0" indent="0" algn="l" defTabSz="914400" rtl="0" fontAlgn="auto" latinLnBrk="0" hangingPunct="0">
              <a:lnSpc>
                <a:spcPct val="100000"/>
              </a:lnSpc>
              <a:spcBef>
                <a:spcPts val="0"/>
              </a:spcBef>
              <a:spcAft>
                <a:spcPts val="0"/>
              </a:spcAft>
              <a:buClrTx/>
              <a:buSzTx/>
              <a:buFontTx/>
              <a:buNone/>
              <a:tabLst/>
            </a:pPr>
            <a:r>
              <a:rPr lang="en-US" dirty="0"/>
              <a:t> • Determine how the data is used and generated.</a:t>
            </a:r>
          </a:p>
          <a:p>
            <a:pPr marL="0" marR="0" indent="0" algn="l" defTabSz="914400" rtl="0" fontAlgn="auto" latinLnBrk="0" hangingPunct="0">
              <a:lnSpc>
                <a:spcPct val="100000"/>
              </a:lnSpc>
              <a:spcBef>
                <a:spcPts val="0"/>
              </a:spcBef>
              <a:spcAft>
                <a:spcPts val="0"/>
              </a:spcAft>
              <a:buClrTx/>
              <a:buSzTx/>
              <a:buFontTx/>
              <a:buNone/>
              <a:tabLst/>
            </a:pPr>
            <a:r>
              <a:rPr lang="en-US" dirty="0"/>
              <a:t> • Identify the functions that are performed on the data The starting place for data collection is gathering existing forms and reviewing policies and systems. Then, ask users what the data means, and determine their daily processes Following subsections discuss the data requirements and functional &amp; non functional requirements identified based on the following activities collected from the car show room management users.</a:t>
            </a:r>
          </a:p>
          <a:p>
            <a:pPr marL="0" marR="0" indent="0" algn="l" defTabSz="914400" rtl="0" fontAlgn="auto" latinLnBrk="0" hangingPunct="0">
              <a:lnSpc>
                <a:spcPct val="100000"/>
              </a:lnSpc>
              <a:spcBef>
                <a:spcPts val="0"/>
              </a:spcBef>
              <a:spcAft>
                <a:spcPts val="0"/>
              </a:spcAft>
              <a:buClrTx/>
              <a:buSzTx/>
              <a:buFontTx/>
              <a:buNone/>
              <a:tabLst/>
            </a:pPr>
            <a:r>
              <a:rPr lang="en-US" dirty="0"/>
              <a:t> • The car showroom management  has multiple branches in around the city, each branch is uniquely identified by its name, ID and a particular location in the city.</a:t>
            </a:r>
          </a:p>
          <a:p>
            <a:pPr marL="0" marR="0" indent="0" algn="l" defTabSz="914400" rtl="0" fontAlgn="auto" latinLnBrk="0" hangingPunct="0">
              <a:lnSpc>
                <a:spcPct val="100000"/>
              </a:lnSpc>
              <a:spcBef>
                <a:spcPts val="0"/>
              </a:spcBef>
              <a:spcAft>
                <a:spcPts val="0"/>
              </a:spcAft>
              <a:buClrTx/>
              <a:buSzTx/>
              <a:buFontTx/>
              <a:buNone/>
              <a:tabLst/>
            </a:pPr>
            <a:r>
              <a:rPr lang="en-US" dirty="0"/>
              <a:t> • The show room  keeps name, date of birth, address of the every customer. Every customer is assigned with unique number. </a:t>
            </a:r>
          </a:p>
          <a:p>
            <a:pPr marL="0" marR="0" indent="0" algn="l" defTabSz="914400" rtl="0" fontAlgn="auto" latinLnBrk="0" hangingPunct="0">
              <a:lnSpc>
                <a:spcPct val="100000"/>
              </a:lnSpc>
              <a:spcBef>
                <a:spcPts val="0"/>
              </a:spcBef>
              <a:spcAft>
                <a:spcPts val="0"/>
              </a:spcAft>
              <a:buClrTx/>
              <a:buSzTx/>
              <a:buFontTx/>
              <a:buNone/>
              <a:tabLst/>
            </a:pPr>
            <a:r>
              <a:rPr lang="en-US" dirty="0"/>
              <a:t>• show room also keeps every employees name, </a:t>
            </a:r>
            <a:r>
              <a:rPr lang="en-US" dirty="0" err="1"/>
              <a:t>address,gender</a:t>
            </a:r>
            <a:r>
              <a:rPr lang="en-US" dirty="0"/>
              <a:t>, date of birth. Every employee is uniquely identified by the employee number.</a:t>
            </a:r>
          </a:p>
          <a:p>
            <a:pPr marL="0" marR="0" indent="0" algn="l" defTabSz="914400" rtl="0" fontAlgn="auto" latinLnBrk="0" hangingPunct="0">
              <a:lnSpc>
                <a:spcPct val="100000"/>
              </a:lnSpc>
              <a:spcBef>
                <a:spcPts val="0"/>
              </a:spcBef>
              <a:spcAft>
                <a:spcPts val="0"/>
              </a:spcAft>
              <a:buClrTx/>
              <a:buSzTx/>
              <a:buFontTx/>
              <a:buNone/>
              <a:tabLst/>
            </a:pPr>
            <a:r>
              <a:rPr lang="en-US" dirty="0"/>
              <a:t> • Show room maintains many cars, each car has Registration number, Model, type .</a:t>
            </a:r>
          </a:p>
          <a:p>
            <a:pPr marL="0" marR="0" indent="0" algn="l" defTabSz="914400" rtl="0" fontAlgn="auto" latinLnBrk="0" hangingPunct="0">
              <a:lnSpc>
                <a:spcPct val="100000"/>
              </a:lnSpc>
              <a:spcBef>
                <a:spcPts val="0"/>
              </a:spcBef>
              <a:spcAft>
                <a:spcPts val="0"/>
              </a:spcAft>
              <a:buClrTx/>
              <a:buSzTx/>
              <a:buFontTx/>
              <a:buNone/>
              <a:tabLst/>
            </a:pPr>
            <a:r>
              <a:rPr lang="en-US" dirty="0"/>
              <a:t>• Employee can work for only one branch but a branch may have multiple employees.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Showroom also keeps the record of transaction details which contains time , date , id , company id , car id , customer id.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600" dirty="0"/>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54039148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92</TotalTime>
  <Words>2751</Words>
  <Application>Microsoft Office PowerPoint</Application>
  <PresentationFormat>Widescreen</PresentationFormat>
  <Paragraphs>286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vt:lpstr>
      <vt:lpstr>Times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01fe20bcs006</cp:lastModifiedBy>
  <cp:revision>4</cp:revision>
  <dcterms:modified xsi:type="dcterms:W3CDTF">2022-01-11T08:19:50Z</dcterms:modified>
</cp:coreProperties>
</file>