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5" r:id="rId7"/>
    <p:sldId id="262" r:id="rId8"/>
    <p:sldId id="261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FF3300"/>
    <a:srgbClr val="FF33CC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7"/>
    <p:restoredTop sz="95807"/>
  </p:normalViewPr>
  <p:slideViewPr>
    <p:cSldViewPr snapToGrid="0">
      <p:cViewPr>
        <p:scale>
          <a:sx n="75" d="100"/>
          <a:sy n="75" d="100"/>
        </p:scale>
        <p:origin x="300" y="-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B2C9-9751-7030-9D21-0AFBDEC84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A0BA32-31A6-B5BC-763E-CFB62D35D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52990-5AFE-5426-ED32-3D60CF0B6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F546-3F91-714B-BD5A-CF66B0A5A1C7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02683-B7E8-AFB2-896B-4C5F4EA1B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7436E-65EC-A780-528B-C1E2A0E7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1FC0-D9DD-0543-A04A-454E0B8B8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7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1CA3E-A164-FFCA-B223-E0C7EFB55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290BB-E6A8-C86C-3021-798EDA9BC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50F2F-4C9F-BABB-544C-D4F868267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F546-3F91-714B-BD5A-CF66B0A5A1C7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AF57C-BA18-9F80-C6AF-12629E4E4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1642C-E0A3-E416-7E98-94986133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1FC0-D9DD-0543-A04A-454E0B8B8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9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66884E-1FB8-30CC-3544-497073E894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7EF0F4-571B-1230-2986-EF2F53F55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071B8-C0F4-FC67-13A9-0BE810BCF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F546-3F91-714B-BD5A-CF66B0A5A1C7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14ABF-B17D-9F22-486A-34C95FD7E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E2F41-E582-547E-8507-0D236C9C5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1FC0-D9DD-0543-A04A-454E0B8B8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99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73F6C-DF5B-EF7B-5F59-CF4C8D6B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F7CB2-DB01-CAB3-1AD8-D18FA5E90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D7FB3-8A6F-4D78-8131-3F33DF384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F546-3F91-714B-BD5A-CF66B0A5A1C7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97BBE-1AF0-E92D-8D02-8C094C18E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DB94B-1042-A490-81A2-50020B89B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1FC0-D9DD-0543-A04A-454E0B8B8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72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A71C6-8D31-8B95-9237-4ABF5E1E3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EF324-5A1C-7353-DD4C-012FAAE1B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198B1-5DD8-1D34-2317-F57FBC405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F546-3F91-714B-BD5A-CF66B0A5A1C7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1A35B-6ABF-DB37-850A-17E081686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F1D73-0FC7-0D0C-F5EF-D77C20CBF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1FC0-D9DD-0543-A04A-454E0B8B8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48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A7A72-A49E-CA66-1D1F-4BC59C260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7B69F-25D0-797E-18A6-1906D38D5D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374612-3052-A69A-4620-464FDBEB1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41D83-DD59-4DC5-94EF-58254D557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F546-3F91-714B-BD5A-CF66B0A5A1C7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794AE-5DE1-F74D-6089-64117533A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11108-D365-C792-D31B-D6EBBA17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1FC0-D9DD-0543-A04A-454E0B8B8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42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8F53D-6E4C-CAE8-6721-143568A0B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A3A23-BBF8-72E5-DF75-E6B024682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4BFA9-9780-8E19-0555-11AC854E1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55C12C-5B90-A0A3-503D-208D3F2ED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CE1DD9-3DEB-840D-CCC7-B477426C01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7397A2-B320-D694-3B6B-449CF0764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F546-3F91-714B-BD5A-CF66B0A5A1C7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C3B79A-E167-64A0-E670-CB7DAFB2C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180B69-4892-10FB-13DF-33E7B5928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1FC0-D9DD-0543-A04A-454E0B8B8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69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E7997-FA5A-5693-AE5E-C89A1B56B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4FB756-7755-375F-D38C-FB3E4CE68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F546-3F91-714B-BD5A-CF66B0A5A1C7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DDD3B1-8416-85F7-04E1-127343071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3F9A70-D83F-78A1-B788-629D89F8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1FC0-D9DD-0543-A04A-454E0B8B8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3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B270E6-39B1-D0D1-3C09-6B41ACAE1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F546-3F91-714B-BD5A-CF66B0A5A1C7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EB1C14-5DB4-43F8-0135-5AFA3755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A5EB7-0D51-1F92-E795-B3569E7AE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1FC0-D9DD-0543-A04A-454E0B8B8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1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42105-C9D4-C095-6562-152436B2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D89A8-E066-D993-4CD1-3EB63842E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8FE73-61CC-93B2-5DF2-FD282826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8EF63-2AAC-AF7D-FA07-9F0C64492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F546-3F91-714B-BD5A-CF66B0A5A1C7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CB2A7-D8D3-23EB-6827-5E3BFE9D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8E71E-C78A-EEC5-9E81-655198DF5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1FC0-D9DD-0543-A04A-454E0B8B8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80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CBDAB-4829-55FE-946E-00F3F812B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520473-30DA-C127-9FCB-F872E4CF27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B0F56-90E7-8763-5F8F-46C1B8E15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E95FD-513E-6586-4D71-64B2DC350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F546-3F91-714B-BD5A-CF66B0A5A1C7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BE554-E8D4-BC64-7282-524BB7473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C42C0-7756-4672-DDCE-69551B3B2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1FC0-D9DD-0543-A04A-454E0B8B8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13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3724"/>
            <a:lum/>
          </a:blip>
          <a:srcRect/>
          <a:stretch>
            <a:fillRect l="-12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920B87-55A8-7A12-9685-31C90505A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68CF2-9196-A52E-2EBE-1D5726969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14099-3AE8-8008-3E7F-25791A78D5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EF546-3F91-714B-BD5A-CF66B0A5A1C7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0A4FE-7AA2-403E-DFC8-40BDDB8D46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DE17F-C006-1C1E-5668-E0DE09C12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61FC0-D9DD-0543-A04A-454E0B8B8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2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808F1-0829-03E5-902D-03B067A15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2333" y="244947"/>
            <a:ext cx="9677400" cy="2133599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CC3300"/>
                </a:solidFill>
                <a:latin typeface="Engravers MT" panose="02090707080505020304" pitchFamily="18" charset="0"/>
              </a:rPr>
              <a:t>Building ML model to predict cardiovascular disease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97B06E-BC9B-BF66-EA66-095AE48247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57410" y="5105986"/>
            <a:ext cx="3882189" cy="1655762"/>
          </a:xfrm>
        </p:spPr>
        <p:txBody>
          <a:bodyPr>
            <a:normAutofit lnSpcReduction="10000"/>
          </a:bodyPr>
          <a:lstStyle/>
          <a:p>
            <a:pPr algn="r">
              <a:lnSpc>
                <a:spcPct val="120000"/>
              </a:lnSpc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Emmanuel Mensah</a:t>
            </a:r>
          </a:p>
          <a:p>
            <a:pPr algn="r">
              <a:lnSpc>
                <a:spcPct val="120000"/>
              </a:lnSpc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 Krishna Arisetty </a:t>
            </a:r>
          </a:p>
          <a:p>
            <a:pPr algn="r">
              <a:lnSpc>
                <a:spcPct val="120000"/>
              </a:lnSpc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Soumya Ranjan Mallick </a:t>
            </a:r>
            <a:endParaRPr lang="en-US" dirty="0"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069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17F4-0437-3084-BF37-0E9F0E35E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24" y="2896007"/>
            <a:ext cx="6809874" cy="3536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>
                <a:latin typeface="Algerian" panose="04020705040A02060702" pitchFamily="82" charset="0"/>
              </a:rPr>
              <a:t>Q&amp;A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FF33CC"/>
                </a:solidFill>
              </a:rPr>
              <a:t>Thank You!</a:t>
            </a:r>
          </a:p>
          <a:p>
            <a:pPr marL="0" indent="0">
              <a:buNone/>
            </a:pPr>
            <a:endParaRPr lang="en-US" sz="960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6" name="Graphic 6" descr="Smiling Face with No Fill">
            <a:extLst>
              <a:ext uri="{FF2B5EF4-FFF2-40B4-BE49-F238E27FC236}">
                <a16:creationId xmlns:a16="http://schemas.microsoft.com/office/drawing/2014/main" id="{59B231C9-9065-97AD-E80D-5F3E2D256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50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3006-B36D-A5F1-D96B-0EACAF5B2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Hypothesis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681B0-E06B-7855-D377-8262D54F3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A predictive model utilizing age, cholesterol level, chest pain, blood pressure, blood sugar level,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ecg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, exercise-induced angina, resting blood pressure, maximum heart rate achieved, and presence of heart disease as predictors will accurately predict the likelihood of an individual developing heart disease.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094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473B3F3-A1C8-3CAC-CEE1-F5373DD6A456}"/>
              </a:ext>
            </a:extLst>
          </p:cNvPr>
          <p:cNvSpPr txBox="1"/>
          <p:nvPr/>
        </p:nvSpPr>
        <p:spPr>
          <a:xfrm>
            <a:off x="640080" y="1243013"/>
            <a:ext cx="3855720" cy="4371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Literature Review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449C42-3527-991D-4976-B786957BE063}"/>
              </a:ext>
            </a:extLst>
          </p:cNvPr>
          <p:cNvSpPr txBox="1"/>
          <p:nvPr/>
        </p:nvSpPr>
        <p:spPr>
          <a:xfrm>
            <a:off x="6172200" y="804672"/>
            <a:ext cx="5221224" cy="5230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chemeClr val="tx2"/>
                </a:solidFill>
                <a:effectLst/>
              </a:rPr>
              <a:t>Heart disease dataset: Widely studied dataset with patient information for developing predictive models to diagnose and treat heart disease.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chemeClr val="tx2"/>
                </a:solidFill>
                <a:effectLst/>
              </a:rPr>
              <a:t>K. Sathya et al. (2020): Developed a predictive model for heart disease using machine learning techniques.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chemeClr val="tx2"/>
                </a:solidFill>
                <a:effectLst/>
              </a:rPr>
              <a:t>Methodology: Used heart disease dataset for training and testing.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chemeClr val="tx2"/>
                </a:solidFill>
                <a:effectLst/>
              </a:rPr>
              <a:t>Results: Achieved an accuracy of 90.37% with the developed model.</a:t>
            </a:r>
          </a:p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610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4B3F-FEB9-28E8-D990-91C05B032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C4FEE-4A1D-05C9-C481-C5E6B9C00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Approach: Use unsupervised clustering to group similar patients together based on medical history, then use this clustering information to assign labels and convert data into a supervised format for training a prediction model.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Steps: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Collect data on patient demographics and medical history.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Preprocess and clean data.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Use unsupervised clustering to group similar patients together.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Assign labels based on clustering and convert data into a supervised format.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Train a supervised learning model to predict the likelihood of heart disease.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006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70AF8-80E1-F0BD-34B5-DBDC27A45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746"/>
            <a:ext cx="10515600" cy="1325563"/>
          </a:xfrm>
        </p:spPr>
        <p:txBody>
          <a:bodyPr/>
          <a:lstStyle/>
          <a:p>
            <a:r>
              <a:rPr lang="en-US" b="1" dirty="0"/>
              <a:t>Model Architecture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F30BFD8-ED19-1642-31C0-764380274941}"/>
              </a:ext>
            </a:extLst>
          </p:cNvPr>
          <p:cNvSpPr/>
          <p:nvPr/>
        </p:nvSpPr>
        <p:spPr>
          <a:xfrm>
            <a:off x="3038166" y="2103193"/>
            <a:ext cx="1524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Set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827D76D-4313-FB83-EA9B-AE27B55A86DE}"/>
              </a:ext>
            </a:extLst>
          </p:cNvPr>
          <p:cNvSpPr/>
          <p:nvPr/>
        </p:nvSpPr>
        <p:spPr>
          <a:xfrm>
            <a:off x="8849419" y="3804179"/>
            <a:ext cx="1524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Building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82A0255-A67B-D795-3644-6C037D6ACBB1}"/>
              </a:ext>
            </a:extLst>
          </p:cNvPr>
          <p:cNvSpPr/>
          <p:nvPr/>
        </p:nvSpPr>
        <p:spPr>
          <a:xfrm>
            <a:off x="5624956" y="2103193"/>
            <a:ext cx="1600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Unsupervised learning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F4AFB55-ADEC-E106-E6CA-57854E832C95}"/>
              </a:ext>
            </a:extLst>
          </p:cNvPr>
          <p:cNvSpPr/>
          <p:nvPr/>
        </p:nvSpPr>
        <p:spPr>
          <a:xfrm>
            <a:off x="5663056" y="3787245"/>
            <a:ext cx="1524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Supervised learning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90DD74C-3F8E-1832-DA23-A234F2C3AC29}"/>
              </a:ext>
            </a:extLst>
          </p:cNvPr>
          <p:cNvSpPr/>
          <p:nvPr/>
        </p:nvSpPr>
        <p:spPr>
          <a:xfrm>
            <a:off x="8849419" y="2103193"/>
            <a:ext cx="1524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Observation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39B9D39-5599-EA94-7D84-EF009511DBD8}"/>
              </a:ext>
            </a:extLst>
          </p:cNvPr>
          <p:cNvCxnSpPr/>
          <p:nvPr/>
        </p:nvCxnSpPr>
        <p:spPr>
          <a:xfrm>
            <a:off x="4562166" y="2560393"/>
            <a:ext cx="1034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B39413-27D4-C51A-2017-E249B9D0007B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425056" y="3017593"/>
            <a:ext cx="0" cy="769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1090D44-9723-8A0E-3162-F86D539D6F9F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9611419" y="3017593"/>
            <a:ext cx="0" cy="786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120EA7-2DDF-DD3E-F0EE-7A259A624D03}"/>
              </a:ext>
            </a:extLst>
          </p:cNvPr>
          <p:cNvCxnSpPr>
            <a:stCxn id="5" idx="2"/>
          </p:cNvCxnSpPr>
          <p:nvPr/>
        </p:nvCxnSpPr>
        <p:spPr>
          <a:xfrm>
            <a:off x="9611419" y="4718579"/>
            <a:ext cx="0" cy="662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BA9FF12-C17C-F369-576F-D5CA1C67AC79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7187056" y="4244445"/>
            <a:ext cx="1662363" cy="1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900FD28-2F57-B790-0746-BB9C255D7010}"/>
              </a:ext>
            </a:extLst>
          </p:cNvPr>
          <p:cNvSpPr/>
          <p:nvPr/>
        </p:nvSpPr>
        <p:spPr>
          <a:xfrm>
            <a:off x="8849419" y="5381359"/>
            <a:ext cx="1600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Predictive/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047748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ED46A-E5D4-6AC1-EDCC-007E670C5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Building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4EF801-E929-7A67-D247-CD789BEE4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5840" y="1941791"/>
            <a:ext cx="7862755" cy="273304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6D4418-0917-3D15-C879-83470A2867C7}"/>
              </a:ext>
            </a:extLst>
          </p:cNvPr>
          <p:cNvSpPr txBox="1"/>
          <p:nvPr/>
        </p:nvSpPr>
        <p:spPr>
          <a:xfrm>
            <a:off x="2169276" y="1480126"/>
            <a:ext cx="802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0066"/>
                </a:solidFill>
                <a:highlight>
                  <a:srgbClr val="00FF00"/>
                </a:highlight>
              </a:rPr>
              <a:t>EDA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D55C2D-43EB-1F20-0725-9418B34CB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840" y="4764763"/>
            <a:ext cx="7862754" cy="19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698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ED46A-E5D4-6AC1-EDCC-007E670C5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Building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D4418-0917-3D15-C879-83470A2867C7}"/>
              </a:ext>
            </a:extLst>
          </p:cNvPr>
          <p:cNvSpPr txBox="1"/>
          <p:nvPr/>
        </p:nvSpPr>
        <p:spPr>
          <a:xfrm>
            <a:off x="763810" y="1459855"/>
            <a:ext cx="5196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0066"/>
                </a:solidFill>
                <a:highlight>
                  <a:srgbClr val="00FF00"/>
                </a:highlight>
              </a:rPr>
              <a:t>Unsupervised Model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018C194-ACE2-820B-316F-62A08113A8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5357"/>
            <a:ext cx="8805334" cy="2281044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3494EAF-C11D-8D19-1D9B-B52BFB7AFDB0}"/>
              </a:ext>
            </a:extLst>
          </p:cNvPr>
          <p:cNvSpPr txBox="1"/>
          <p:nvPr/>
        </p:nvSpPr>
        <p:spPr>
          <a:xfrm>
            <a:off x="763810" y="438234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highlight>
                  <a:srgbClr val="00FF00"/>
                </a:highlight>
              </a:rPr>
              <a:t>Supervised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56F9D10-2B89-5BF4-009E-19EA34F96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51680"/>
            <a:ext cx="8805334" cy="181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308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65DC6-4233-74F4-1635-58D0BAA4B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EE4344-47A1-503D-B226-433D173EF9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894" y="1463040"/>
            <a:ext cx="3400566" cy="272288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72C08B-2688-2E5E-7E3B-2F991A21F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94" y="3906125"/>
            <a:ext cx="4852986" cy="29157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B15D27-688F-DB29-E324-0745E4CD7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460" y="1463040"/>
            <a:ext cx="3029463" cy="25893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93671A-2895-52C0-BBB6-F96F23881A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2880" y="4045142"/>
            <a:ext cx="3691876" cy="2812858"/>
          </a:xfrm>
          <a:prstGeom prst="rect">
            <a:avLst/>
          </a:prstGeom>
        </p:spPr>
      </p:pic>
      <p:pic>
        <p:nvPicPr>
          <p:cNvPr id="13" name="Picture 12" descr="Chart, pie chart&#10;&#10;Description automatically generated">
            <a:extLst>
              <a:ext uri="{FF2B5EF4-FFF2-40B4-BE49-F238E27FC236}">
                <a16:creationId xmlns:a16="http://schemas.microsoft.com/office/drawing/2014/main" id="{F49A1860-97C0-5615-6305-7B5B90E2C9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684" y="3906125"/>
            <a:ext cx="2955813" cy="2812858"/>
          </a:xfrm>
          <a:prstGeom prst="rect">
            <a:avLst/>
          </a:prstGeom>
        </p:spPr>
      </p:pic>
      <p:pic>
        <p:nvPicPr>
          <p:cNvPr id="15" name="Picture 14" descr="Chart, waterfall chart&#10;&#10;Description automatically generated">
            <a:extLst>
              <a:ext uri="{FF2B5EF4-FFF2-40B4-BE49-F238E27FC236}">
                <a16:creationId xmlns:a16="http://schemas.microsoft.com/office/drawing/2014/main" id="{0378A544-D564-220E-A651-5611754F9C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9924" y="1400321"/>
            <a:ext cx="5280956" cy="258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25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63895-715C-32D8-38E0-0940ADACD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611" y="1708484"/>
            <a:ext cx="5736389" cy="52725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0" i="0" u="none" strike="noStrike" dirty="0">
                <a:effectLst/>
                <a:latin typeface="Söhne"/>
              </a:rPr>
              <a:t>In conclusion, the results suggest that the random forest algorithm is the most suitable model for predicting the outcome using the given predictors, as it demonstrated 100% accuracy across all three algorithms when all required parameters were verified.</a:t>
            </a:r>
            <a:endParaRPr lang="en-US" sz="32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Light Bulb and Gear">
            <a:extLst>
              <a:ext uri="{FF2B5EF4-FFF2-40B4-BE49-F238E27FC236}">
                <a16:creationId xmlns:a16="http://schemas.microsoft.com/office/drawing/2014/main" id="{D8481E93-4673-91A3-BC26-12120541C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9EFF50-707B-83C4-D210-4CB9F5D50AAC}"/>
              </a:ext>
            </a:extLst>
          </p:cNvPr>
          <p:cNvSpPr txBox="1"/>
          <p:nvPr/>
        </p:nvSpPr>
        <p:spPr>
          <a:xfrm>
            <a:off x="359611" y="721360"/>
            <a:ext cx="4567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highlight>
                  <a:srgbClr val="00FF00"/>
                </a:highlight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54745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298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Algerian</vt:lpstr>
      <vt:lpstr>Arial</vt:lpstr>
      <vt:lpstr>Calibri</vt:lpstr>
      <vt:lpstr>Calibri Light</vt:lpstr>
      <vt:lpstr>Engravers MT</vt:lpstr>
      <vt:lpstr>Roboto</vt:lpstr>
      <vt:lpstr>Söhne</vt:lpstr>
      <vt:lpstr>Office Theme</vt:lpstr>
      <vt:lpstr>Building ML model to predict cardiovascular disease</vt:lpstr>
      <vt:lpstr>Hypothesis Statement</vt:lpstr>
      <vt:lpstr>PowerPoint Presentation</vt:lpstr>
      <vt:lpstr>Objective</vt:lpstr>
      <vt:lpstr>Model Architecture</vt:lpstr>
      <vt:lpstr>Model Building</vt:lpstr>
      <vt:lpstr>Model Building</vt:lpstr>
      <vt:lpstr>Illustration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the Cleveland Heart Disease Dataset</dc:title>
  <dc:creator>Arisetty, Krishna Chaitanya</dc:creator>
  <cp:lastModifiedBy>Mallick, Soumya Ranjan</cp:lastModifiedBy>
  <cp:revision>8</cp:revision>
  <dcterms:created xsi:type="dcterms:W3CDTF">2023-02-27T01:54:26Z</dcterms:created>
  <dcterms:modified xsi:type="dcterms:W3CDTF">2023-02-27T04:33:27Z</dcterms:modified>
</cp:coreProperties>
</file>