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6" r:id="rId3"/>
    <p:sldId id="272" r:id="rId4"/>
    <p:sldId id="282" r:id="rId5"/>
    <p:sldId id="268" r:id="rId6"/>
    <p:sldId id="269" r:id="rId7"/>
    <p:sldId id="270" r:id="rId8"/>
    <p:sldId id="271" r:id="rId9"/>
    <p:sldId id="284" r:id="rId10"/>
    <p:sldId id="279" r:id="rId11"/>
    <p:sldId id="280" r:id="rId12"/>
    <p:sldId id="285" r:id="rId13"/>
    <p:sldId id="287" r:id="rId14"/>
    <p:sldId id="286" r:id="rId15"/>
    <p:sldId id="267" r:id="rId16"/>
    <p:sldId id="288" r:id="rId17"/>
    <p:sldId id="275" r:id="rId18"/>
    <p:sldId id="26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8FFD6-60B4-40C1-B8C0-69A0F6381C79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ECA3A-B6C6-431A-8D45-9A25280E5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812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e3854352f_0_2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e3854352f_0_2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9831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45190C-D816-F273-E391-9F0B753FE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4A58807-209A-72EA-611F-7CB5C8689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2C7555-554F-ECE3-EDF8-776369AF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4AFA-0111-4E46-9BC2-BA7887152D81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BF79B4-59EB-25EE-A560-014495E64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11F96A-6883-16DC-1570-96A5B64F2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B963C-70B5-4022-9835-4B9EE93CE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70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253F19-6F03-1DED-97A9-28F55454B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26A7D9A-6F0F-031F-B1C0-7E7646F23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6F2018-4EF8-5DB5-D092-DEB79FBE3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4AFA-0111-4E46-9BC2-BA7887152D81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913A6B-FAD0-31F7-4DB5-B07FD2406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52DD25-F1C3-6184-CE69-30E09E87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B963C-70B5-4022-9835-4B9EE93CE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491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F48C250-0CE4-F08D-9F10-FDEB6E015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8C36CB4-460E-3A43-3D91-3F4798C50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E5F00CD-518F-334C-CF4E-2B7923167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4AFA-0111-4E46-9BC2-BA7887152D81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9AE7078-469F-C978-E384-999B5C82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3F399A-4035-FB53-8FA4-D6D294A3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B963C-70B5-4022-9835-4B9EE93CE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570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41000" y="2353267"/>
            <a:ext cx="10962800" cy="12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78399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293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6E7CF5-4111-FD00-5328-E7CDE9C3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C63546-D64A-3FAD-0786-74A6EED43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AD10C2-04B7-944A-3C21-5CCF16641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4AFA-0111-4E46-9BC2-BA7887152D81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CD0D20-49D0-5250-12B8-E9989D1C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859778-B402-E33D-D3D0-9240A0D9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B963C-70B5-4022-9835-4B9EE93CE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11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67107B-4F3A-4839-A8D6-DDC189F7E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9EB535A-816E-131F-28CF-3B7FD1FAA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63DBB7-EBB3-5329-C9FF-E51E85CD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4AFA-0111-4E46-9BC2-BA7887152D81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665281-A331-AA36-504B-97E43E6BD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1AB384-9EC0-DC23-556C-876A5F91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B963C-70B5-4022-9835-4B9EE93CE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97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749504-225B-EF2D-73D0-4B9462AAE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2D4334-66A0-5F72-F56D-C101266E7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0D61E2C-23ED-B20D-1413-CC49DE839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775C3C0-81C9-EC4B-C593-8CFCA25C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4AFA-0111-4E46-9BC2-BA7887152D81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18F7959-58F6-B113-8BB2-B57E3CF8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055D4D0-D4DF-C0E9-CFCC-2D6743FE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B963C-70B5-4022-9835-4B9EE93CE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40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7A001-CF3B-9058-9FA7-768DF2C4F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7A413BA-83F2-44C6-E456-81361F3BF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11330C0-472A-EAAF-93CF-F4E57345A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2A62499-A01C-26DF-B0F5-695A35E4B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90B1BD2-E406-A0AF-2074-076A0DCC2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D13A2B5-8EEA-E320-AC7E-36564CE7C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4AFA-0111-4E46-9BC2-BA7887152D81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26F1066-0CD0-A911-676E-16ACB5AB3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719BE65-CD0D-63DE-6458-2E03D4D6B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B963C-70B5-4022-9835-4B9EE93CE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24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5C5CE2-3D6F-AE56-5C51-B5F2F704D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B4A2602-DAB0-E9E7-E5CE-30029268A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4AFA-0111-4E46-9BC2-BA7887152D81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4409494-D522-1016-7125-C57466798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F5ABD58-6CED-F782-693E-73DFD5681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B963C-70B5-4022-9835-4B9EE93CE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303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4EF8F04-7F41-90E4-6275-CA6427BC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4AFA-0111-4E46-9BC2-BA7887152D81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CAE6C16-16BB-F348-DC2A-27532486E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AE3A26B-0C18-03A6-6370-DAFEB759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B963C-70B5-4022-9835-4B9EE93CE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DDC81C-0FC2-9711-2441-7B3E02CF3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0BB7E4-CB4F-3527-8760-3A7069E8F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45B62CD-1215-EE27-6D28-3608E89E2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1C8EEA6-3702-489E-89B2-DCC777ADC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4AFA-0111-4E46-9BC2-BA7887152D81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D7A7441-7FEA-EF54-9974-0F684B010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B398FE6-8FE7-3580-4EAE-159A1EEE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B963C-70B5-4022-9835-4B9EE93CE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24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FF4738-4DA0-D1A7-FCD3-09087F0F3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EC9E6BA-9288-DEE6-45C3-ABF5CB070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25484A3-97E7-B27E-9C57-C37E13050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6779519-2767-E134-5A31-9B015CF54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4AFA-0111-4E46-9BC2-BA7887152D81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7EDD07B-A14F-8CE4-8320-BBA05E2EB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D9AEB0F-506D-039F-40D5-621A076BE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B963C-70B5-4022-9835-4B9EE93CE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82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1FD6D0E-29D7-CBE6-A9B5-4ED211FD3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6F28E64-6478-7C36-4E41-295737883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5E10C39-124F-7D45-ADEC-BDAAFE09B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414AFA-0111-4E46-9BC2-BA7887152D81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B820C0-3E4D-90B2-A093-9BA4F91D4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ABF590-0CEE-0D88-A751-B84D5610E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BB963C-70B5-4022-9835-4B9EE93CE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06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xmlns="" id="{D8E0F5A3-B467-F8A3-97A5-74E76022CF6A}"/>
              </a:ext>
            </a:extLst>
          </p:cNvPr>
          <p:cNvSpPr/>
          <p:nvPr/>
        </p:nvSpPr>
        <p:spPr>
          <a:xfrm>
            <a:off x="581891" y="988291"/>
            <a:ext cx="11543792" cy="2586182"/>
          </a:xfrm>
          <a:prstGeom prst="snip2Diag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C3F12-266A-C1B1-1EB5-D9655B212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891" y="988291"/>
            <a:ext cx="11138256" cy="2320140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n-IN" sz="8000" b="1" dirty="0">
                <a:solidFill>
                  <a:schemeClr val="bg1"/>
                </a:solidFill>
                <a:latin typeface="Impact" panose="020B0806030902050204" pitchFamily="34" charset="0"/>
              </a:rPr>
              <a:t>HR Analytics Project – Employee Retention Analysis</a:t>
            </a:r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xmlns="" id="{4A7E7E8B-E63F-8F58-A9C7-F0DD498C1D99}"/>
              </a:ext>
            </a:extLst>
          </p:cNvPr>
          <p:cNvSpPr/>
          <p:nvPr/>
        </p:nvSpPr>
        <p:spPr>
          <a:xfrm>
            <a:off x="8728364" y="6002066"/>
            <a:ext cx="3397319" cy="790633"/>
          </a:xfrm>
          <a:prstGeom prst="snip2DiagRect">
            <a:avLst>
              <a:gd name="adj1" fmla="val 3589"/>
              <a:gd name="adj2" fmla="val 16667"/>
            </a:avLst>
          </a:prstGeom>
          <a:gradFill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BDD1F43D-6232-B010-DD4A-27660D9DDA16}"/>
              </a:ext>
            </a:extLst>
          </p:cNvPr>
          <p:cNvSpPr txBox="1">
            <a:spLocks/>
          </p:cNvSpPr>
          <p:nvPr/>
        </p:nvSpPr>
        <p:spPr>
          <a:xfrm>
            <a:off x="9276706" y="5988210"/>
            <a:ext cx="2300633" cy="79063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solidFill>
                  <a:schemeClr val="bg1"/>
                </a:solidFill>
                <a:latin typeface="Britannic Bold" panose="020B0903060703020204" pitchFamily="34" charset="0"/>
              </a:rPr>
              <a:t>Group - 2</a:t>
            </a:r>
            <a:endParaRPr lang="en-IN" sz="36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D937131-4538-4C51-A1AE-75BEE490A8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115" y="988291"/>
            <a:ext cx="2708032" cy="132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16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70754FF9-DC93-6C0D-A126-D03F4EA83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xmlns="" id="{9F0FB1B5-8C6F-72FF-FAFD-72C2A728D536}"/>
              </a:ext>
            </a:extLst>
          </p:cNvPr>
          <p:cNvSpPr/>
          <p:nvPr/>
        </p:nvSpPr>
        <p:spPr>
          <a:xfrm>
            <a:off x="152374" y="157213"/>
            <a:ext cx="6599408" cy="1148861"/>
          </a:xfrm>
          <a:prstGeom prst="snip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400" b="1" dirty="0">
                <a:latin typeface="Britannic Bold" panose="020B0903060703020204" pitchFamily="34" charset="0"/>
              </a:rPr>
              <a:t>📌 Key Metrics at a Glance</a:t>
            </a:r>
            <a:endParaRPr lang="en-US" sz="4400" b="1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xmlns="" id="{CF915BD8-6326-7245-CA2F-A4CF7C189E8F}"/>
              </a:ext>
            </a:extLst>
          </p:cNvPr>
          <p:cNvSpPr/>
          <p:nvPr/>
        </p:nvSpPr>
        <p:spPr>
          <a:xfrm>
            <a:off x="0" y="1325350"/>
            <a:ext cx="12039622" cy="53802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/>
              <a:t>👥 </a:t>
            </a:r>
            <a:r>
              <a:rPr lang="en-IN" sz="3200" b="1" dirty="0"/>
              <a:t>Total Employees</a:t>
            </a:r>
            <a:r>
              <a:rPr lang="en-IN" sz="3200" dirty="0"/>
              <a:t>: 50K</a:t>
            </a:r>
          </a:p>
          <a:p>
            <a:endParaRPr lang="en-IN" sz="3200" dirty="0"/>
          </a:p>
          <a:p>
            <a:r>
              <a:rPr lang="en-IN" sz="3200" dirty="0"/>
              <a:t>❌ </a:t>
            </a:r>
            <a:r>
              <a:rPr lang="en-IN" sz="3200" b="1" dirty="0"/>
              <a:t>Total Attrition</a:t>
            </a:r>
            <a:r>
              <a:rPr lang="en-IN" sz="3200" dirty="0"/>
              <a:t>: 25.11K (~50.2%)</a:t>
            </a:r>
          </a:p>
          <a:p>
            <a:endParaRPr lang="en-IN" sz="3200" dirty="0"/>
          </a:p>
          <a:p>
            <a:r>
              <a:rPr lang="en-IN" sz="3200" dirty="0"/>
              <a:t>✅ </a:t>
            </a:r>
            <a:r>
              <a:rPr lang="en-IN" sz="3200" b="1" dirty="0"/>
              <a:t>Active Employees</a:t>
            </a:r>
            <a:r>
              <a:rPr lang="en-IN" sz="3200" dirty="0"/>
              <a:t>: 24.90K</a:t>
            </a:r>
          </a:p>
          <a:p>
            <a:endParaRPr lang="en-IN" sz="3200" dirty="0"/>
          </a:p>
          <a:p>
            <a:r>
              <a:rPr lang="en-IN" sz="3200" dirty="0"/>
              <a:t>🕒 </a:t>
            </a:r>
            <a:r>
              <a:rPr lang="en-IN" sz="3200" b="1" dirty="0"/>
              <a:t>Average Working Hours</a:t>
            </a:r>
            <a:r>
              <a:rPr lang="en-IN" sz="3200" dirty="0"/>
              <a:t>: 115.43 hrs/month</a:t>
            </a:r>
          </a:p>
          <a:p>
            <a:endParaRPr lang="en-IN" sz="3200" dirty="0"/>
          </a:p>
          <a:p>
            <a:r>
              <a:rPr lang="en-IN" sz="3200" dirty="0"/>
              <a:t>🏆 </a:t>
            </a:r>
            <a:r>
              <a:rPr lang="en-IN" sz="3200" b="1" dirty="0"/>
              <a:t>Longest Serving Dept</a:t>
            </a:r>
            <a:r>
              <a:rPr lang="en-IN" sz="3200" dirty="0"/>
              <a:t>: Software (20.65 years)</a:t>
            </a:r>
          </a:p>
        </p:txBody>
      </p:sp>
    </p:spTree>
    <p:extLst>
      <p:ext uri="{BB962C8B-B14F-4D97-AF65-F5344CB8AC3E}">
        <p14:creationId xmlns:p14="http://schemas.microsoft.com/office/powerpoint/2010/main" val="3911879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F71F5BF9-0B3B-0FB3-0AA9-9FF641DA9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xmlns="" id="{044F935F-8495-6C00-54F3-A877BB06F6E5}"/>
              </a:ext>
            </a:extLst>
          </p:cNvPr>
          <p:cNvSpPr/>
          <p:nvPr/>
        </p:nvSpPr>
        <p:spPr>
          <a:xfrm>
            <a:off x="152375" y="202677"/>
            <a:ext cx="6303843" cy="1148861"/>
          </a:xfrm>
          <a:prstGeom prst="snip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dirty="0">
                <a:latin typeface="Britannic Bold" panose="020B0903060703020204" pitchFamily="34" charset="0"/>
              </a:rPr>
              <a:t>Department-wise Attrition Analysis</a:t>
            </a:r>
            <a:endParaRPr lang="en-US" sz="3600" b="1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xmlns="" id="{06D5BE08-98C8-8542-EA06-1545F010D9D7}"/>
              </a:ext>
            </a:extLst>
          </p:cNvPr>
          <p:cNvSpPr/>
          <p:nvPr/>
        </p:nvSpPr>
        <p:spPr>
          <a:xfrm>
            <a:off x="0" y="1266091"/>
            <a:ext cx="12039622" cy="56710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000" b="1" dirty="0"/>
              <a:t>🏢 Department-wise Attrition</a:t>
            </a:r>
            <a:endParaRPr lang="en-IN" sz="4000" dirty="0"/>
          </a:p>
          <a:p>
            <a:endParaRPr lang="en-IN" sz="4000" dirty="0"/>
          </a:p>
          <a:p>
            <a:r>
              <a:rPr lang="en-IN" sz="4000" dirty="0"/>
              <a:t>🔼 Highest Attrition: </a:t>
            </a:r>
            <a:r>
              <a:rPr lang="en-IN" sz="4000" b="1" dirty="0"/>
              <a:t>Research &amp; Development</a:t>
            </a:r>
            <a:r>
              <a:rPr lang="en-IN" sz="4000" dirty="0"/>
              <a:t> </a:t>
            </a:r>
          </a:p>
          <a:p>
            <a:r>
              <a:rPr lang="en-IN" sz="4000" dirty="0"/>
              <a:t>(51.21%)</a:t>
            </a:r>
          </a:p>
          <a:p>
            <a:endParaRPr lang="en-IN" sz="4000" dirty="0"/>
          </a:p>
          <a:p>
            <a:r>
              <a:rPr lang="en-IN" sz="4000" dirty="0"/>
              <a:t>🔽 Lowest Attrition: </a:t>
            </a:r>
            <a:r>
              <a:rPr lang="en-IN" sz="4000" b="1" dirty="0"/>
              <a:t>Hardware</a:t>
            </a:r>
            <a:r>
              <a:rPr lang="en-IN" sz="4000" dirty="0"/>
              <a:t> (49.44%)</a:t>
            </a:r>
          </a:p>
          <a:p>
            <a:endParaRPr lang="en-IN" sz="4000" dirty="0"/>
          </a:p>
          <a:p>
            <a:r>
              <a:rPr lang="en-IN" sz="4000" dirty="0"/>
              <a:t>💰 Salary remains consistent, indicating </a:t>
            </a:r>
            <a:r>
              <a:rPr lang="en-IN" sz="4000" b="1" dirty="0"/>
              <a:t>other influencing factors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272080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xmlns="" id="{13B7CEBA-B655-E9FA-C199-6E5974F0417B}"/>
              </a:ext>
            </a:extLst>
          </p:cNvPr>
          <p:cNvSpPr/>
          <p:nvPr/>
        </p:nvSpPr>
        <p:spPr>
          <a:xfrm>
            <a:off x="152374" y="157213"/>
            <a:ext cx="6599408" cy="1148861"/>
          </a:xfrm>
          <a:prstGeom prst="snip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400" dirty="0">
                <a:latin typeface="Britannic Bold" panose="020B0903060703020204" pitchFamily="34" charset="0"/>
              </a:rPr>
              <a:t>Age-wise Attrition Trends</a:t>
            </a:r>
            <a:endParaRPr lang="en-US" sz="4400" b="1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BD9B2C04-A939-AC2B-36A6-BF3B4EA7F82D}"/>
              </a:ext>
            </a:extLst>
          </p:cNvPr>
          <p:cNvSpPr/>
          <p:nvPr/>
        </p:nvSpPr>
        <p:spPr>
          <a:xfrm>
            <a:off x="0" y="1266091"/>
            <a:ext cx="12039622" cy="56710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400" b="1" dirty="0"/>
              <a:t>👶👩🧓 Age-wise Attrition</a:t>
            </a:r>
            <a:endParaRPr lang="en-IN" sz="4400" dirty="0"/>
          </a:p>
          <a:p>
            <a:endParaRPr lang="en-IN" sz="4400" dirty="0"/>
          </a:p>
          <a:p>
            <a:r>
              <a:rPr lang="en-IN" sz="4400" dirty="0"/>
              <a:t>📈 </a:t>
            </a:r>
            <a:r>
              <a:rPr lang="en-IN" sz="4400" b="1" dirty="0"/>
              <a:t>Highest</a:t>
            </a:r>
            <a:r>
              <a:rPr lang="en-IN" sz="4400" dirty="0"/>
              <a:t> in 56–60 age group (51.65%)</a:t>
            </a:r>
          </a:p>
          <a:p>
            <a:endParaRPr lang="en-IN" sz="4400" dirty="0"/>
          </a:p>
          <a:p>
            <a:r>
              <a:rPr lang="en-IN" sz="4400" dirty="0"/>
              <a:t>✅ </a:t>
            </a:r>
            <a:r>
              <a:rPr lang="en-IN" sz="4400" b="1" dirty="0"/>
              <a:t>Lowest</a:t>
            </a:r>
            <a:r>
              <a:rPr lang="en-IN" sz="4400" dirty="0"/>
              <a:t> in 36–40 age group (48.48%)</a:t>
            </a:r>
          </a:p>
          <a:p>
            <a:endParaRPr lang="en-IN" sz="4400" dirty="0"/>
          </a:p>
          <a:p>
            <a:r>
              <a:rPr lang="en-IN" sz="4400" dirty="0"/>
              <a:t>🔄 Middle age ranges (31–45) hover around 50.2%</a:t>
            </a:r>
          </a:p>
        </p:txBody>
      </p:sp>
    </p:spTree>
    <p:extLst>
      <p:ext uri="{BB962C8B-B14F-4D97-AF65-F5344CB8AC3E}">
        <p14:creationId xmlns:p14="http://schemas.microsoft.com/office/powerpoint/2010/main" val="2968597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E600FCF2-40DE-2C5A-4D27-D72B3A1F5828}"/>
              </a:ext>
            </a:extLst>
          </p:cNvPr>
          <p:cNvSpPr/>
          <p:nvPr/>
        </p:nvSpPr>
        <p:spPr>
          <a:xfrm>
            <a:off x="0" y="1266091"/>
            <a:ext cx="12039622" cy="56710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4000" dirty="0"/>
          </a:p>
        </p:txBody>
      </p:sp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xmlns="" id="{C103CAD2-FC67-A993-043E-A9870205E183}"/>
              </a:ext>
            </a:extLst>
          </p:cNvPr>
          <p:cNvSpPr/>
          <p:nvPr/>
        </p:nvSpPr>
        <p:spPr>
          <a:xfrm>
            <a:off x="152374" y="157213"/>
            <a:ext cx="6599408" cy="1148861"/>
          </a:xfrm>
          <a:prstGeom prst="snip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400" dirty="0">
                <a:latin typeface="Britannic Bold" panose="020B0903060703020204" pitchFamily="34" charset="0"/>
              </a:rPr>
              <a:t>Attrition vs Last Promotion</a:t>
            </a:r>
            <a:endParaRPr lang="en-US" sz="4400" b="1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xmlns="" id="{E7F6F036-F758-E58E-B31E-40B42CE18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74" y="2149946"/>
            <a:ext cx="1148102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📉 Attrition vs Years Since Last Promotion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⏳ Longest since promotion: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R&amp;D (5.92 yrs)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→ highest attrition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💼 Hardware shows stability despite promotion delays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📊 Promotion delays are linked with higher exits in many departments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xmlns="" id="{3E3A796F-0AE3-0B6D-489D-909671F2E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38" y="12441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306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3562029B-C256-409E-9943-0D73AA1E854B}"/>
              </a:ext>
            </a:extLst>
          </p:cNvPr>
          <p:cNvSpPr/>
          <p:nvPr/>
        </p:nvSpPr>
        <p:spPr>
          <a:xfrm>
            <a:off x="0" y="1266091"/>
            <a:ext cx="12039622" cy="56710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000" b="1" dirty="0"/>
              <a:t>⚖️ Role vs Work-Life Balance</a:t>
            </a:r>
            <a:endParaRPr lang="en-IN" sz="4000" dirty="0"/>
          </a:p>
          <a:p>
            <a:endParaRPr lang="en-IN" sz="4000" dirty="0"/>
          </a:p>
          <a:p>
            <a:r>
              <a:rPr lang="en-IN" sz="4000" dirty="0"/>
              <a:t>🔁 Balance score consistent (~2.5) across all roles</a:t>
            </a:r>
          </a:p>
          <a:p>
            <a:endParaRPr lang="en-IN" sz="4000" dirty="0"/>
          </a:p>
          <a:p>
            <a:r>
              <a:rPr lang="en-IN" sz="4000" dirty="0"/>
              <a:t>⚠️ Indicates </a:t>
            </a:r>
            <a:r>
              <a:rPr lang="en-IN" sz="4000" b="1" dirty="0"/>
              <a:t>uniform dissatisfaction or unaddressed work-life policies</a:t>
            </a:r>
          </a:p>
          <a:p>
            <a:endParaRPr lang="en-IN" sz="4000" dirty="0"/>
          </a:p>
          <a:p>
            <a:r>
              <a:rPr lang="en-IN" sz="4000" dirty="0"/>
              <a:t>🟩 </a:t>
            </a:r>
            <a:r>
              <a:rPr lang="en-IN" sz="4000" dirty="0" err="1"/>
              <a:t>Treemap</a:t>
            </a:r>
            <a:r>
              <a:rPr lang="en-IN" sz="4000" dirty="0"/>
              <a:t> showing work-life balance by role</a:t>
            </a:r>
          </a:p>
        </p:txBody>
      </p:sp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xmlns="" id="{88837C08-6073-3667-B006-88F287D02D20}"/>
              </a:ext>
            </a:extLst>
          </p:cNvPr>
          <p:cNvSpPr/>
          <p:nvPr/>
        </p:nvSpPr>
        <p:spPr>
          <a:xfrm>
            <a:off x="152374" y="157213"/>
            <a:ext cx="6599408" cy="1148861"/>
          </a:xfrm>
          <a:prstGeom prst="snip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400" dirty="0">
                <a:latin typeface="Britannic Bold" panose="020B0903060703020204" pitchFamily="34" charset="0"/>
              </a:rPr>
              <a:t>Role vs Work-Life Balance</a:t>
            </a:r>
            <a:endParaRPr lang="en-US" sz="4400" b="1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792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FF5B6897-AE29-4228-38E6-11CED8902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5FFBA271-7A20-085B-54A1-0913D6E287A0}"/>
              </a:ext>
            </a:extLst>
          </p:cNvPr>
          <p:cNvSpPr/>
          <p:nvPr/>
        </p:nvSpPr>
        <p:spPr>
          <a:xfrm>
            <a:off x="0" y="1415562"/>
            <a:ext cx="12192000" cy="54424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b="1" dirty="0"/>
              <a:t>🧱 Challenges &amp; 💡 Solutions</a:t>
            </a:r>
          </a:p>
          <a:p>
            <a:endParaRPr lang="en-IN" sz="3600" dirty="0"/>
          </a:p>
          <a:p>
            <a:r>
              <a:rPr lang="en-IN" sz="3200" dirty="0"/>
              <a:t>📉 </a:t>
            </a:r>
            <a:r>
              <a:rPr lang="en-IN" sz="3200" b="1" dirty="0"/>
              <a:t>Incomplete Data</a:t>
            </a:r>
            <a:r>
              <a:rPr lang="en-IN" sz="3200" dirty="0"/>
              <a:t> (e.g., balance scores)</a:t>
            </a:r>
            <a:br>
              <a:rPr lang="en-IN" sz="3200" dirty="0"/>
            </a:br>
            <a:r>
              <a:rPr lang="en-IN" sz="3200" dirty="0"/>
              <a:t>➤ Cleaned using Power Query &amp; data assumptions</a:t>
            </a:r>
          </a:p>
          <a:p>
            <a:endParaRPr lang="en-IN" sz="3200" dirty="0"/>
          </a:p>
          <a:p>
            <a:r>
              <a:rPr lang="en-IN" sz="3200" dirty="0"/>
              <a:t>🔍 </a:t>
            </a:r>
            <a:r>
              <a:rPr lang="en-IN" sz="3200" b="1" dirty="0"/>
              <a:t>Unclear Relationship</a:t>
            </a:r>
            <a:r>
              <a:rPr lang="en-IN" sz="3200" dirty="0"/>
              <a:t> between variables</a:t>
            </a:r>
            <a:br>
              <a:rPr lang="en-IN" sz="3200" dirty="0"/>
            </a:br>
            <a:r>
              <a:rPr lang="en-IN" sz="3200" dirty="0"/>
              <a:t>➤ Used combo charts to visualize trends</a:t>
            </a:r>
          </a:p>
          <a:p>
            <a:endParaRPr lang="en-IN" sz="3200" dirty="0"/>
          </a:p>
          <a:p>
            <a:r>
              <a:rPr lang="en-IN" sz="3200" dirty="0"/>
              <a:t>📛 </a:t>
            </a:r>
            <a:r>
              <a:rPr lang="en-IN" sz="3200" b="1" dirty="0"/>
              <a:t>Department Label Inconsistencies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/>
              <a:t>➤ Standardized naming in Power BI data model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xmlns="" id="{D80C13B1-5320-CCE2-27F9-4CF036A7EFCD}"/>
              </a:ext>
            </a:extLst>
          </p:cNvPr>
          <p:cNvSpPr/>
          <p:nvPr/>
        </p:nvSpPr>
        <p:spPr>
          <a:xfrm>
            <a:off x="152376" y="421146"/>
            <a:ext cx="8077223" cy="1148861"/>
          </a:xfrm>
          <a:prstGeom prst="snip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400" dirty="0">
                <a:latin typeface="Britannic Bold" panose="020B0903060703020204" pitchFamily="34" charset="0"/>
              </a:rPr>
              <a:t>Challenges Faced &amp; Solutions</a:t>
            </a:r>
            <a:endParaRPr lang="en-IN" sz="44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504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3BA135FD-FC6D-7ACE-DC9C-922B924D0DBA}"/>
              </a:ext>
            </a:extLst>
          </p:cNvPr>
          <p:cNvSpPr/>
          <p:nvPr/>
        </p:nvSpPr>
        <p:spPr>
          <a:xfrm>
            <a:off x="0" y="1186962"/>
            <a:ext cx="12192000" cy="56710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400" b="1" dirty="0"/>
              <a:t>🏅 Key Achievements</a:t>
            </a:r>
          </a:p>
          <a:p>
            <a:endParaRPr lang="en-IN" sz="4400" dirty="0"/>
          </a:p>
          <a:p>
            <a:r>
              <a:rPr lang="en-IN" sz="4400" dirty="0"/>
              <a:t>✔️ Designed fully interactive HR dashboard</a:t>
            </a:r>
          </a:p>
          <a:p>
            <a:r>
              <a:rPr lang="en-IN" sz="4400" dirty="0"/>
              <a:t>🎯 Identified 4+ patterns in attrition trends</a:t>
            </a:r>
          </a:p>
          <a:p>
            <a:r>
              <a:rPr lang="en-IN" sz="4400" dirty="0"/>
              <a:t>📈 Delivered department-level actionable insights</a:t>
            </a:r>
          </a:p>
          <a:p>
            <a:r>
              <a:rPr lang="en-IN" sz="4400" dirty="0"/>
              <a:t>🧠 Used DAX, filters &amp; Power Query for transformation</a:t>
            </a:r>
          </a:p>
        </p:txBody>
      </p:sp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xmlns="" id="{942E429D-B60C-9B0E-A3E4-F675842784FC}"/>
              </a:ext>
            </a:extLst>
          </p:cNvPr>
          <p:cNvSpPr/>
          <p:nvPr/>
        </p:nvSpPr>
        <p:spPr>
          <a:xfrm>
            <a:off x="152376" y="174962"/>
            <a:ext cx="4217401" cy="1148861"/>
          </a:xfrm>
          <a:prstGeom prst="snip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400" dirty="0">
                <a:latin typeface="Britannic Bold" panose="020B0903060703020204" pitchFamily="34" charset="0"/>
              </a:rPr>
              <a:t>Achievements</a:t>
            </a:r>
            <a:endParaRPr lang="en-IN" sz="44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404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71535C42-F687-16CE-41F1-A558FF180DC8}"/>
              </a:ext>
            </a:extLst>
          </p:cNvPr>
          <p:cNvSpPr/>
          <p:nvPr/>
        </p:nvSpPr>
        <p:spPr>
          <a:xfrm>
            <a:off x="0" y="1468315"/>
            <a:ext cx="12065999" cy="56358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1" dirty="0">
              <a:solidFill>
                <a:schemeClr val="bg2"/>
              </a:solidFill>
            </a:endParaRPr>
          </a:p>
        </p:txBody>
      </p:sp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xmlns="" id="{BC604BB8-D150-6082-A461-A3AC8A050BE1}"/>
              </a:ext>
            </a:extLst>
          </p:cNvPr>
          <p:cNvSpPr/>
          <p:nvPr/>
        </p:nvSpPr>
        <p:spPr>
          <a:xfrm>
            <a:off x="152378" y="421146"/>
            <a:ext cx="6283592" cy="1148861"/>
          </a:xfrm>
          <a:prstGeom prst="snip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800" b="1" dirty="0">
                <a:solidFill>
                  <a:schemeClr val="bg1"/>
                </a:solidFill>
                <a:latin typeface="Britannic Bold" panose="020B0903060703020204" pitchFamily="34" charset="0"/>
              </a:rPr>
              <a:t>Recommendations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6A223790-1640-81CF-449F-6153B3DE6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977" y="1553668"/>
            <a:ext cx="7394331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📌 Strategic Recommendations</a:t>
            </a:r>
          </a:p>
          <a:p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dirty="0">
                <a:solidFill>
                  <a:schemeClr val="bg1"/>
                </a:solidFill>
              </a:rPr>
              <a:t>🪜 </a:t>
            </a:r>
            <a:r>
              <a:rPr lang="en-IN" sz="3200" b="1" dirty="0">
                <a:solidFill>
                  <a:schemeClr val="bg1"/>
                </a:solidFill>
              </a:rPr>
              <a:t>Shorten promotion cycles</a:t>
            </a:r>
            <a:r>
              <a:rPr lang="en-IN" sz="3200" dirty="0">
                <a:solidFill>
                  <a:schemeClr val="bg1"/>
                </a:solidFill>
              </a:rPr>
              <a:t> in R&amp;D &amp; Support</a:t>
            </a:r>
          </a:p>
          <a:p>
            <a:r>
              <a:rPr lang="en-IN" sz="3200" dirty="0">
                <a:solidFill>
                  <a:schemeClr val="bg1"/>
                </a:solidFill>
              </a:rPr>
              <a:t>🧘 </a:t>
            </a:r>
            <a:r>
              <a:rPr lang="en-IN" sz="3200" b="1" dirty="0">
                <a:solidFill>
                  <a:schemeClr val="bg1"/>
                </a:solidFill>
              </a:rPr>
              <a:t>Invest in work-life balance programs</a:t>
            </a:r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dirty="0">
                <a:solidFill>
                  <a:schemeClr val="bg1"/>
                </a:solidFill>
              </a:rPr>
              <a:t>🧓 Create </a:t>
            </a:r>
            <a:r>
              <a:rPr lang="en-IN" sz="3200" b="1" dirty="0">
                <a:solidFill>
                  <a:schemeClr val="bg1"/>
                </a:solidFill>
              </a:rPr>
              <a:t>retention strategies by age group</a:t>
            </a:r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dirty="0">
                <a:solidFill>
                  <a:schemeClr val="bg1"/>
                </a:solidFill>
              </a:rPr>
              <a:t>🧪 Design </a:t>
            </a:r>
            <a:r>
              <a:rPr lang="en-IN" sz="3200" b="1" dirty="0">
                <a:solidFill>
                  <a:schemeClr val="bg1"/>
                </a:solidFill>
              </a:rPr>
              <a:t>innovation incentives</a:t>
            </a:r>
            <a:r>
              <a:rPr lang="en-IN" sz="3200" dirty="0">
                <a:solidFill>
                  <a:schemeClr val="bg1"/>
                </a:solidFill>
              </a:rPr>
              <a:t> for R&amp;D staff</a:t>
            </a:r>
          </a:p>
        </p:txBody>
      </p:sp>
    </p:spTree>
    <p:extLst>
      <p:ext uri="{BB962C8B-B14F-4D97-AF65-F5344CB8AC3E}">
        <p14:creationId xmlns:p14="http://schemas.microsoft.com/office/powerpoint/2010/main" val="2188702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5397E571-772B-30AF-F587-FA87B2A2C0E4}"/>
              </a:ext>
            </a:extLst>
          </p:cNvPr>
          <p:cNvSpPr/>
          <p:nvPr/>
        </p:nvSpPr>
        <p:spPr>
          <a:xfrm>
            <a:off x="301658" y="565609"/>
            <a:ext cx="11737965" cy="60991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400" b="1" dirty="0"/>
              <a:t>📘 Conclusion</a:t>
            </a:r>
          </a:p>
          <a:p>
            <a:endParaRPr lang="en-IN" sz="4400" dirty="0"/>
          </a:p>
          <a:p>
            <a:r>
              <a:rPr lang="en-IN" sz="4400" dirty="0"/>
              <a:t>📉 Attrition is a pressing issue across age &amp; roles</a:t>
            </a:r>
          </a:p>
          <a:p>
            <a:r>
              <a:rPr lang="en-IN" sz="4400" dirty="0"/>
              <a:t>📊 Our dashboard identified key internal factors</a:t>
            </a:r>
          </a:p>
          <a:p>
            <a:r>
              <a:rPr lang="en-IN" sz="4400" dirty="0"/>
              <a:t>🚀 Insights enable data-backed HR planning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xmlns="" id="{2BEA7752-38A0-D1D6-7EFB-9B9406E7B2E1}"/>
              </a:ext>
            </a:extLst>
          </p:cNvPr>
          <p:cNvSpPr/>
          <p:nvPr/>
        </p:nvSpPr>
        <p:spPr>
          <a:xfrm>
            <a:off x="152377" y="0"/>
            <a:ext cx="3689951" cy="1148861"/>
          </a:xfrm>
          <a:prstGeom prst="snip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chemeClr val="bg1"/>
                </a:solidFill>
                <a:latin typeface="Britannic Bold" panose="020B0903060703020204" pitchFamily="34" charset="0"/>
              </a:rPr>
              <a:t>Conclusion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E9BD7EF3-2D41-1900-5DE2-6C3A988D3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xmlns="" id="{1B00A305-8B33-92C9-FA11-1E5D99ABF85B}"/>
              </a:ext>
            </a:extLst>
          </p:cNvPr>
          <p:cNvSpPr/>
          <p:nvPr/>
        </p:nvSpPr>
        <p:spPr>
          <a:xfrm>
            <a:off x="108515" y="2668786"/>
            <a:ext cx="11974970" cy="1148861"/>
          </a:xfrm>
          <a:prstGeom prst="snip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Britannic Bold" panose="020B0903060703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1956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xmlns="" id="{76B74332-8A93-0C36-4034-B6614CBDFC63}"/>
              </a:ext>
            </a:extLst>
          </p:cNvPr>
          <p:cNvSpPr/>
          <p:nvPr/>
        </p:nvSpPr>
        <p:spPr>
          <a:xfrm>
            <a:off x="612742" y="678730"/>
            <a:ext cx="11102811" cy="5618375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: Diagonal Corners Rounded 26">
            <a:extLst>
              <a:ext uri="{FF2B5EF4-FFF2-40B4-BE49-F238E27FC236}">
                <a16:creationId xmlns:a16="http://schemas.microsoft.com/office/drawing/2014/main" xmlns="" id="{81E058F6-7331-B69B-AEEC-075233E88835}"/>
              </a:ext>
            </a:extLst>
          </p:cNvPr>
          <p:cNvSpPr/>
          <p:nvPr/>
        </p:nvSpPr>
        <p:spPr>
          <a:xfrm>
            <a:off x="6257764" y="5552159"/>
            <a:ext cx="5882445" cy="1244097"/>
          </a:xfrm>
          <a:prstGeom prst="round2Diag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3200" b="1" dirty="0"/>
              <a:t>SOUMYA SANTOSH </a:t>
            </a:r>
          </a:p>
          <a:p>
            <a:pPr lvl="1"/>
            <a:r>
              <a:rPr lang="en-US" sz="3200" b="1" dirty="0"/>
              <a:t>NAIK</a:t>
            </a:r>
            <a:endParaRPr lang="en-IN" sz="3200" b="1" dirty="0"/>
          </a:p>
        </p:txBody>
      </p:sp>
      <p:sp>
        <p:nvSpPr>
          <p:cNvPr id="26" name="Rectangle: Diagonal Corners Rounded 25">
            <a:extLst>
              <a:ext uri="{FF2B5EF4-FFF2-40B4-BE49-F238E27FC236}">
                <a16:creationId xmlns:a16="http://schemas.microsoft.com/office/drawing/2014/main" xmlns="" id="{8822CDE3-6819-7AA3-342F-864C2E8D6053}"/>
              </a:ext>
            </a:extLst>
          </p:cNvPr>
          <p:cNvSpPr/>
          <p:nvPr/>
        </p:nvSpPr>
        <p:spPr>
          <a:xfrm>
            <a:off x="173697" y="4864609"/>
            <a:ext cx="5922304" cy="1244097"/>
          </a:xfrm>
          <a:prstGeom prst="round2Diag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dirty="0"/>
              <a:t>ROHAN SAGAR SHINDE</a:t>
            </a:r>
            <a:endParaRPr lang="en-IN" sz="3200" b="1" dirty="0"/>
          </a:p>
        </p:txBody>
      </p:sp>
      <p:sp>
        <p:nvSpPr>
          <p:cNvPr id="28" name="Rectangle: Diagonal Corners Rounded 27">
            <a:extLst>
              <a:ext uri="{FF2B5EF4-FFF2-40B4-BE49-F238E27FC236}">
                <a16:creationId xmlns:a16="http://schemas.microsoft.com/office/drawing/2014/main" xmlns="" id="{E777C518-0DC3-74DA-A492-5FA75763BA42}"/>
              </a:ext>
            </a:extLst>
          </p:cNvPr>
          <p:cNvSpPr/>
          <p:nvPr/>
        </p:nvSpPr>
        <p:spPr>
          <a:xfrm>
            <a:off x="6257764" y="3975735"/>
            <a:ext cx="5882445" cy="1244097"/>
          </a:xfrm>
          <a:prstGeom prst="round2Diag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/>
              <a:t>SHRUSHTI DEEPAK </a:t>
            </a:r>
          </a:p>
          <a:p>
            <a:r>
              <a:rPr lang="en-IN" sz="3200" b="1" dirty="0"/>
              <a:t>SHINDE</a:t>
            </a:r>
          </a:p>
        </p:txBody>
      </p:sp>
      <p:sp>
        <p:nvSpPr>
          <p:cNvPr id="25" name="Rectangle: Diagonal Corners Rounded 24">
            <a:extLst>
              <a:ext uri="{FF2B5EF4-FFF2-40B4-BE49-F238E27FC236}">
                <a16:creationId xmlns:a16="http://schemas.microsoft.com/office/drawing/2014/main" xmlns="" id="{5E06D710-C62F-5445-1811-AFE1F658AF36}"/>
              </a:ext>
            </a:extLst>
          </p:cNvPr>
          <p:cNvSpPr/>
          <p:nvPr/>
        </p:nvSpPr>
        <p:spPr>
          <a:xfrm>
            <a:off x="173697" y="3101976"/>
            <a:ext cx="5922304" cy="1244097"/>
          </a:xfrm>
          <a:prstGeom prst="round2Diag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3200" b="1" dirty="0"/>
              <a:t>PRANAV PRAMOD NAIK</a:t>
            </a:r>
          </a:p>
        </p:txBody>
      </p:sp>
      <p:sp>
        <p:nvSpPr>
          <p:cNvPr id="29" name="Rectangle: Diagonal Corners Rounded 28">
            <a:extLst>
              <a:ext uri="{FF2B5EF4-FFF2-40B4-BE49-F238E27FC236}">
                <a16:creationId xmlns:a16="http://schemas.microsoft.com/office/drawing/2014/main" xmlns="" id="{ECDA7319-690A-7E1A-77D3-9D0C5FF0DAA3}"/>
              </a:ext>
            </a:extLst>
          </p:cNvPr>
          <p:cNvSpPr/>
          <p:nvPr/>
        </p:nvSpPr>
        <p:spPr>
          <a:xfrm>
            <a:off x="6257764" y="2184903"/>
            <a:ext cx="5882445" cy="1244097"/>
          </a:xfrm>
          <a:prstGeom prst="round2Diag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/>
              <a:t>SURYA PRATAP </a:t>
            </a:r>
          </a:p>
          <a:p>
            <a:r>
              <a:rPr lang="en-US" sz="3200" b="1" dirty="0"/>
              <a:t>PANIGRAHI</a:t>
            </a:r>
            <a:endParaRPr lang="en-IN" sz="3200" b="1" dirty="0"/>
          </a:p>
        </p:txBody>
      </p:sp>
      <p:sp>
        <p:nvSpPr>
          <p:cNvPr id="24" name="Rectangle: Diagonal Corners Rounded 23">
            <a:extLst>
              <a:ext uri="{FF2B5EF4-FFF2-40B4-BE49-F238E27FC236}">
                <a16:creationId xmlns:a16="http://schemas.microsoft.com/office/drawing/2014/main" xmlns="" id="{9AB29B13-903C-ED77-AE83-9C8B84AB16DF}"/>
              </a:ext>
            </a:extLst>
          </p:cNvPr>
          <p:cNvSpPr/>
          <p:nvPr/>
        </p:nvSpPr>
        <p:spPr>
          <a:xfrm>
            <a:off x="173698" y="1379096"/>
            <a:ext cx="5922304" cy="1244097"/>
          </a:xfrm>
          <a:prstGeom prst="round2DiagRect">
            <a:avLst/>
          </a:prstGeom>
          <a:solidFill>
            <a:schemeClr val="accent4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dirty="0"/>
              <a:t>SHAILESH KUMAR</a:t>
            </a:r>
            <a:endParaRPr lang="en-IN" sz="3200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DFD43800-C803-505D-4298-1F4372DA1DAB}"/>
              </a:ext>
            </a:extLst>
          </p:cNvPr>
          <p:cNvSpPr/>
          <p:nvPr/>
        </p:nvSpPr>
        <p:spPr>
          <a:xfrm>
            <a:off x="226417" y="3149595"/>
            <a:ext cx="1082954" cy="114886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EBE8C8D5-288F-B5C4-726C-893711016371}"/>
              </a:ext>
            </a:extLst>
          </p:cNvPr>
          <p:cNvSpPr/>
          <p:nvPr/>
        </p:nvSpPr>
        <p:spPr>
          <a:xfrm>
            <a:off x="226417" y="4912228"/>
            <a:ext cx="1082954" cy="114886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921923CE-20C6-DDBC-FE94-93220439AB56}"/>
              </a:ext>
            </a:extLst>
          </p:cNvPr>
          <p:cNvSpPr/>
          <p:nvPr/>
        </p:nvSpPr>
        <p:spPr>
          <a:xfrm>
            <a:off x="11031845" y="4023354"/>
            <a:ext cx="1082954" cy="114886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93EA3FBD-C807-A2AD-FB0C-F5B066DE8246}"/>
              </a:ext>
            </a:extLst>
          </p:cNvPr>
          <p:cNvSpPr/>
          <p:nvPr/>
        </p:nvSpPr>
        <p:spPr>
          <a:xfrm>
            <a:off x="11031845" y="5594944"/>
            <a:ext cx="1082954" cy="114886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17A5623B-ED4C-6598-D795-730DF4B61703}"/>
              </a:ext>
            </a:extLst>
          </p:cNvPr>
          <p:cNvSpPr/>
          <p:nvPr/>
        </p:nvSpPr>
        <p:spPr>
          <a:xfrm>
            <a:off x="11031845" y="2222695"/>
            <a:ext cx="1082954" cy="114886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Graphic 15" descr="School girl">
            <a:extLst>
              <a:ext uri="{FF2B5EF4-FFF2-40B4-BE49-F238E27FC236}">
                <a16:creationId xmlns:a16="http://schemas.microsoft.com/office/drawing/2014/main" xmlns="" id="{E8B48BAC-8F1A-9411-ECD1-996A56E1E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031845" y="3995444"/>
            <a:ext cx="1108364" cy="1108364"/>
          </a:xfrm>
          <a:prstGeom prst="rect">
            <a:avLst/>
          </a:prstGeom>
        </p:spPr>
      </p:pic>
      <p:pic>
        <p:nvPicPr>
          <p:cNvPr id="13" name="Graphic 12" descr="School boy">
            <a:extLst>
              <a:ext uri="{FF2B5EF4-FFF2-40B4-BE49-F238E27FC236}">
                <a16:creationId xmlns:a16="http://schemas.microsoft.com/office/drawing/2014/main" xmlns="" id="{A7C2B61C-AB98-BAC3-B5B2-4982A2C4D2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46040" y="4912228"/>
            <a:ext cx="1219200" cy="1148861"/>
          </a:xfrm>
          <a:prstGeom prst="rect">
            <a:avLst/>
          </a:prstGeom>
        </p:spPr>
      </p:pic>
      <p:pic>
        <p:nvPicPr>
          <p:cNvPr id="12" name="Graphic 11" descr="School boy">
            <a:extLst>
              <a:ext uri="{FF2B5EF4-FFF2-40B4-BE49-F238E27FC236}">
                <a16:creationId xmlns:a16="http://schemas.microsoft.com/office/drawing/2014/main" xmlns="" id="{2E880C45-D143-3022-BC66-0CB22FC853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94401" y="2128650"/>
            <a:ext cx="1341120" cy="1263748"/>
          </a:xfrm>
          <a:prstGeom prst="rect">
            <a:avLst/>
          </a:prstGeom>
        </p:spPr>
      </p:pic>
      <p:pic>
        <p:nvPicPr>
          <p:cNvPr id="17" name="Graphic 16" descr="School girl">
            <a:extLst>
              <a:ext uri="{FF2B5EF4-FFF2-40B4-BE49-F238E27FC236}">
                <a16:creationId xmlns:a16="http://schemas.microsoft.com/office/drawing/2014/main" xmlns="" id="{C1BCD2F8-CD9E-9A80-135B-802B987BB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988525" y="5577056"/>
            <a:ext cx="1219200" cy="1219200"/>
          </a:xfrm>
          <a:prstGeom prst="rect">
            <a:avLst/>
          </a:prstGeom>
        </p:spPr>
      </p:pic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xmlns="" id="{635F8B8A-A1B1-DCCD-B881-7556B5BE2F3B}"/>
              </a:ext>
            </a:extLst>
          </p:cNvPr>
          <p:cNvSpPr/>
          <p:nvPr/>
        </p:nvSpPr>
        <p:spPr>
          <a:xfrm>
            <a:off x="152377" y="119488"/>
            <a:ext cx="6870136" cy="1148861"/>
          </a:xfrm>
          <a:prstGeom prst="snip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E07EA6E9-4ABE-9B05-C9FC-17791D01086F}"/>
              </a:ext>
            </a:extLst>
          </p:cNvPr>
          <p:cNvSpPr txBox="1">
            <a:spLocks/>
          </p:cNvSpPr>
          <p:nvPr/>
        </p:nvSpPr>
        <p:spPr>
          <a:xfrm>
            <a:off x="257736" y="31206"/>
            <a:ext cx="6659418" cy="138842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b="1" dirty="0">
                <a:solidFill>
                  <a:schemeClr val="bg1"/>
                </a:solidFill>
                <a:latin typeface="Britannic Bold" panose="020B0903060703020204" pitchFamily="34" charset="0"/>
              </a:rPr>
              <a:t>TEAM MEMBERS</a:t>
            </a:r>
            <a:endParaRPr lang="en-IN" sz="7200" dirty="0">
              <a:solidFill>
                <a:schemeClr val="bg1"/>
              </a:solidFill>
            </a:endParaRPr>
          </a:p>
        </p:txBody>
      </p:sp>
      <p:pic>
        <p:nvPicPr>
          <p:cNvPr id="7" name="Graphic 6" descr="School boy">
            <a:extLst>
              <a:ext uri="{FF2B5EF4-FFF2-40B4-BE49-F238E27FC236}">
                <a16:creationId xmlns:a16="http://schemas.microsoft.com/office/drawing/2014/main" xmlns="" id="{08C1A918-CD04-3398-1B3B-7BB74748BE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45357" y="3101976"/>
            <a:ext cx="1219200" cy="1148861"/>
          </a:xfrm>
          <a:prstGeom prst="rect">
            <a:avLst/>
          </a:prstGeom>
        </p:spPr>
      </p:pic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xmlns="" id="{5DF2003B-638F-0751-3C3D-7024B8D94C39}"/>
              </a:ext>
            </a:extLst>
          </p:cNvPr>
          <p:cNvSpPr/>
          <p:nvPr/>
        </p:nvSpPr>
        <p:spPr>
          <a:xfrm>
            <a:off x="6917154" y="693918"/>
            <a:ext cx="5274846" cy="1244097"/>
          </a:xfrm>
          <a:prstGeom prst="round2DiagRect">
            <a:avLst/>
          </a:prstGeom>
          <a:solidFill>
            <a:schemeClr val="accent4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/>
              <a:t>SANDEEP GUPTA</a:t>
            </a:r>
            <a:endParaRPr lang="en-IN" sz="320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BCBB65E9-FF8C-52F5-0D4F-5272946DD8E9}"/>
              </a:ext>
            </a:extLst>
          </p:cNvPr>
          <p:cNvSpPr/>
          <p:nvPr/>
        </p:nvSpPr>
        <p:spPr>
          <a:xfrm>
            <a:off x="11077041" y="693918"/>
            <a:ext cx="1082954" cy="114886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Graphic 5" descr="School boy">
            <a:extLst>
              <a:ext uri="{FF2B5EF4-FFF2-40B4-BE49-F238E27FC236}">
                <a16:creationId xmlns:a16="http://schemas.microsoft.com/office/drawing/2014/main" xmlns="" id="{0D262C78-30CC-B31E-BC3F-8541FE5D2C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1031845" y="673076"/>
            <a:ext cx="1219200" cy="114886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38B5C722-350C-B038-E10D-476CBDCD37EB}"/>
              </a:ext>
            </a:extLst>
          </p:cNvPr>
          <p:cNvSpPr/>
          <p:nvPr/>
        </p:nvSpPr>
        <p:spPr>
          <a:xfrm>
            <a:off x="226417" y="1426713"/>
            <a:ext cx="1082954" cy="114886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Graphic 9" descr="School boy">
            <a:extLst>
              <a:ext uri="{FF2B5EF4-FFF2-40B4-BE49-F238E27FC236}">
                <a16:creationId xmlns:a16="http://schemas.microsoft.com/office/drawing/2014/main" xmlns="" id="{86F3FD37-4516-0602-828C-A42B22AEEE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46040" y="1371341"/>
            <a:ext cx="1219200" cy="114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5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7E325E51-C04C-21D9-44A8-68D1E2EEA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3F13D181-1FA2-A412-FE86-37835FB6E085}"/>
              </a:ext>
            </a:extLst>
          </p:cNvPr>
          <p:cNvSpPr/>
          <p:nvPr/>
        </p:nvSpPr>
        <p:spPr>
          <a:xfrm>
            <a:off x="301657" y="793628"/>
            <a:ext cx="11737965" cy="59119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800" b="1" dirty="0">
              <a:solidFill>
                <a:schemeClr val="accent4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IN" sz="2800" b="1" dirty="0"/>
              <a:t>Title</a:t>
            </a:r>
            <a:r>
              <a:rPr lang="en-IN" sz="2800" dirty="0"/>
              <a:t>: </a:t>
            </a:r>
            <a:r>
              <a:rPr lang="en-IN" sz="2800" i="1" dirty="0"/>
              <a:t>Project Objective</a:t>
            </a:r>
          </a:p>
          <a:p>
            <a:r>
              <a:rPr lang="en-IN" sz="2800" dirty="0"/>
              <a:t/>
            </a:r>
            <a:br>
              <a:rPr lang="en-IN" sz="2800" dirty="0"/>
            </a:br>
            <a:r>
              <a:rPr lang="en-IN" sz="2800" b="1" dirty="0"/>
              <a:t>Content</a:t>
            </a:r>
            <a:r>
              <a:rPr lang="en-IN" sz="2800" dirty="0"/>
              <a:t>:</a:t>
            </a:r>
          </a:p>
          <a:p>
            <a:r>
              <a:rPr lang="en-IN" sz="2800" dirty="0"/>
              <a:t>📉Understand the trends and patterns behind employee attrition</a:t>
            </a:r>
          </a:p>
          <a:p>
            <a:endParaRPr lang="en-IN" sz="2800" dirty="0"/>
          </a:p>
          <a:p>
            <a:r>
              <a:rPr lang="en-IN" sz="2800" dirty="0"/>
              <a:t>🧩Identify factors impacting employee retention</a:t>
            </a:r>
          </a:p>
          <a:p>
            <a:endParaRPr lang="en-IN" sz="2800" dirty="0"/>
          </a:p>
          <a:p>
            <a:r>
              <a:rPr lang="en-IN" sz="2800" dirty="0"/>
              <a:t>💡Provide data-driven recommendations to improve employee retention and engagement</a:t>
            </a:r>
          </a:p>
          <a:p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xmlns="" id="{1337EA2E-D30B-53A5-D3A7-31234A3AE12C}"/>
              </a:ext>
            </a:extLst>
          </p:cNvPr>
          <p:cNvSpPr/>
          <p:nvPr/>
        </p:nvSpPr>
        <p:spPr>
          <a:xfrm>
            <a:off x="152377" y="421146"/>
            <a:ext cx="3348205" cy="1148861"/>
          </a:xfrm>
          <a:prstGeom prst="snip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dirty="0"/>
              <a:t>🎯 </a:t>
            </a:r>
            <a:r>
              <a:rPr lang="en-IN" sz="3200" b="1" dirty="0">
                <a:latin typeface="Britannic Bold" panose="020B0903060703020204" pitchFamily="34" charset="0"/>
              </a:rPr>
              <a:t>Introduction &amp; Objective</a:t>
            </a:r>
          </a:p>
        </p:txBody>
      </p:sp>
    </p:spTree>
    <p:extLst>
      <p:ext uri="{BB962C8B-B14F-4D97-AF65-F5344CB8AC3E}">
        <p14:creationId xmlns:p14="http://schemas.microsoft.com/office/powerpoint/2010/main" val="2763577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9345FD1C-BCCC-272B-E87C-4B2E116410BE}"/>
              </a:ext>
            </a:extLst>
          </p:cNvPr>
          <p:cNvSpPr/>
          <p:nvPr/>
        </p:nvSpPr>
        <p:spPr>
          <a:xfrm>
            <a:off x="0" y="1081454"/>
            <a:ext cx="12118753" cy="57765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xmlns="" id="{298273A4-58A9-A078-66E5-5CDA728FD95E}"/>
              </a:ext>
            </a:extLst>
          </p:cNvPr>
          <p:cNvSpPr/>
          <p:nvPr/>
        </p:nvSpPr>
        <p:spPr>
          <a:xfrm>
            <a:off x="152377" y="421146"/>
            <a:ext cx="5096631" cy="1148861"/>
          </a:xfrm>
          <a:prstGeom prst="snip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000" dirty="0"/>
              <a:t>🖥️ </a:t>
            </a:r>
            <a:r>
              <a:rPr lang="en-IN" sz="4000" b="1" dirty="0">
                <a:latin typeface="Britannic Bold" panose="020B0903060703020204" pitchFamily="34" charset="0"/>
              </a:rPr>
              <a:t>Dashboard Overview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xmlns="" id="{6D380562-7608-1AF4-BEA5-DBC24BFF1E8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60484" y="3806972"/>
            <a:ext cx="90121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937C9B0-027F-8662-67A4-340F7F9ABA4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44012" y="2261567"/>
            <a:ext cx="960999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🧮 KPIs: Total Employees, Attrition Count, Active Workforce, Avg. Working Hours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🏢 Filtered views: Department, Age Bucket, Gender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📌 Built using Power BI with dynamic slicers and visuals</a:t>
            </a:r>
          </a:p>
        </p:txBody>
      </p:sp>
    </p:spTree>
    <p:extLst>
      <p:ext uri="{BB962C8B-B14F-4D97-AF65-F5344CB8AC3E}">
        <p14:creationId xmlns:p14="http://schemas.microsoft.com/office/powerpoint/2010/main" val="229981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0E0F67A4-D974-F64E-57AD-332C60C12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xmlns="" id="{EDF7D016-EBA8-7507-2938-91E2B93E6173}"/>
              </a:ext>
            </a:extLst>
          </p:cNvPr>
          <p:cNvSpPr/>
          <p:nvPr/>
        </p:nvSpPr>
        <p:spPr>
          <a:xfrm>
            <a:off x="171229" y="2711859"/>
            <a:ext cx="11866799" cy="1148861"/>
          </a:xfrm>
          <a:prstGeom prst="snip2DiagRect">
            <a:avLst>
              <a:gd name="adj1" fmla="val 21334"/>
              <a:gd name="adj2" fmla="val 16667"/>
            </a:avLst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800" b="1" dirty="0">
                <a:solidFill>
                  <a:schemeClr val="tx1"/>
                </a:solidFill>
                <a:latin typeface="Britannic Bold" panose="020B0903060703020204" pitchFamily="34" charset="0"/>
              </a:rPr>
              <a:t>DASHBOARDS</a:t>
            </a:r>
            <a:endParaRPr lang="en-IN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121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B117ECB7-D9FF-CE70-B3E2-693C2F755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411776A8-2CA6-A508-1B4A-3449DF0954F9}"/>
              </a:ext>
            </a:extLst>
          </p:cNvPr>
          <p:cNvSpPr/>
          <p:nvPr/>
        </p:nvSpPr>
        <p:spPr>
          <a:xfrm>
            <a:off x="301658" y="565609"/>
            <a:ext cx="11737965" cy="62138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xmlns="" id="{D183A8E9-40A7-BA43-233A-6734FADDE5CF}"/>
              </a:ext>
            </a:extLst>
          </p:cNvPr>
          <p:cNvSpPr/>
          <p:nvPr/>
        </p:nvSpPr>
        <p:spPr>
          <a:xfrm>
            <a:off x="152377" y="202677"/>
            <a:ext cx="10924118" cy="1148861"/>
          </a:xfrm>
          <a:prstGeom prst="snip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800" b="1" dirty="0">
                <a:solidFill>
                  <a:schemeClr val="bg1"/>
                </a:solidFill>
                <a:latin typeface="Britannic Bold" panose="020B0903060703020204" pitchFamily="34" charset="0"/>
              </a:rPr>
              <a:t>INITIAL DASHBOARD By EXCEL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80FCE01-B53F-D874-A150-E581FBD2D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238" y="1307578"/>
            <a:ext cx="11477103" cy="4776700"/>
          </a:xfrm>
          <a:prstGeom prst="rect">
            <a:avLst/>
          </a:prstGeom>
          <a:ln w="88900" cap="sq" cmpd="thickThin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91667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C110AC20-C53D-90DF-7A7B-521C3A2F7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21967092-CE55-AAD4-93D4-304DB75C633B}"/>
              </a:ext>
            </a:extLst>
          </p:cNvPr>
          <p:cNvSpPr/>
          <p:nvPr/>
        </p:nvSpPr>
        <p:spPr>
          <a:xfrm>
            <a:off x="0" y="565608"/>
            <a:ext cx="12039623" cy="62923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xmlns="" id="{69CD5B03-89E7-4AFB-62B0-6E917D594929}"/>
              </a:ext>
            </a:extLst>
          </p:cNvPr>
          <p:cNvSpPr/>
          <p:nvPr/>
        </p:nvSpPr>
        <p:spPr>
          <a:xfrm>
            <a:off x="152377" y="202677"/>
            <a:ext cx="10924118" cy="1148861"/>
          </a:xfrm>
          <a:prstGeom prst="snip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800" b="1" dirty="0">
                <a:solidFill>
                  <a:schemeClr val="bg1"/>
                </a:solidFill>
                <a:latin typeface="Britannic Bold" panose="020B0903060703020204" pitchFamily="34" charset="0"/>
              </a:rPr>
              <a:t>ADVANCED DASHBOARD By TABLEAU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1C5110B-54FC-FBF1-49E7-AA477A988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7730" y="1494656"/>
            <a:ext cx="11579469" cy="4933853"/>
          </a:xfrm>
          <a:prstGeom prst="rect">
            <a:avLst/>
          </a:prstGeom>
          <a:ln w="88900" cap="sq" cmpd="thickThin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246578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C5F5B223-CF8E-4076-FBDF-C72589F39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1CC258DC-5643-2118-CBF4-C3B981EDE759}"/>
              </a:ext>
            </a:extLst>
          </p:cNvPr>
          <p:cNvSpPr/>
          <p:nvPr/>
        </p:nvSpPr>
        <p:spPr>
          <a:xfrm>
            <a:off x="0" y="565608"/>
            <a:ext cx="12039623" cy="62923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xmlns="" id="{D1DCE5FF-8561-5993-DE75-EE911B477E69}"/>
              </a:ext>
            </a:extLst>
          </p:cNvPr>
          <p:cNvSpPr/>
          <p:nvPr/>
        </p:nvSpPr>
        <p:spPr>
          <a:xfrm>
            <a:off x="152376" y="202677"/>
            <a:ext cx="11079041" cy="1148861"/>
          </a:xfrm>
          <a:prstGeom prst="snip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chemeClr val="bg1"/>
                </a:solidFill>
                <a:latin typeface="Britannic Bold" panose="020B0903060703020204" pitchFamily="34" charset="0"/>
              </a:rPr>
              <a:t>INTERACTIVE DASHBOARD By POWER Bi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A4158C9-D1C3-973A-C00E-C4EB647A6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0146" y="1587967"/>
            <a:ext cx="11526716" cy="4849376"/>
          </a:xfrm>
          <a:prstGeom prst="rect">
            <a:avLst/>
          </a:prstGeom>
          <a:ln w="88900" cap="sq" cmpd="thickThin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40249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22E67654-81D7-21CE-D6CF-79426C37BF7C}"/>
              </a:ext>
            </a:extLst>
          </p:cNvPr>
          <p:cNvSpPr/>
          <p:nvPr/>
        </p:nvSpPr>
        <p:spPr>
          <a:xfrm>
            <a:off x="0" y="565609"/>
            <a:ext cx="12192000" cy="62923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xmlns="" id="{407F6325-8087-2C3E-217C-623BEB2F2847}"/>
              </a:ext>
            </a:extLst>
          </p:cNvPr>
          <p:cNvSpPr/>
          <p:nvPr/>
        </p:nvSpPr>
        <p:spPr>
          <a:xfrm>
            <a:off x="152376" y="202677"/>
            <a:ext cx="3267832" cy="1148861"/>
          </a:xfrm>
          <a:prstGeom prst="snip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Britannic Bold" panose="020B0903060703020204" pitchFamily="34" charset="0"/>
              </a:rPr>
              <a:t>MYSQL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1EA87AB-1AF2-0565-8335-1EE57150B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987" y="4423295"/>
            <a:ext cx="4171781" cy="12697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D9F599E-6C2C-BFA3-A93F-88E36F723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530" y="981779"/>
            <a:ext cx="3730858" cy="28803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10FDA28-B596-AF32-94BE-103A1032B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677" y="1438331"/>
            <a:ext cx="4048425" cy="22403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CF7E4A2-F537-07C0-1D24-86307FECBB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741" y="4423296"/>
            <a:ext cx="3278647" cy="12697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8BDA2907-2F30-864E-AD02-3A8AF26117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75" y="4356306"/>
            <a:ext cx="3948639" cy="13367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6A98828B-4F64-5473-E763-2254AF71BD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75" y="1395444"/>
            <a:ext cx="3551927" cy="2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76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390</Words>
  <Application>Microsoft Office PowerPoint</Application>
  <PresentationFormat>Widescreen</PresentationFormat>
  <Paragraphs>103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</vt:lpstr>
      <vt:lpstr>Aptos Display</vt:lpstr>
      <vt:lpstr>Arial</vt:lpstr>
      <vt:lpstr>Arial Black</vt:lpstr>
      <vt:lpstr>Britannic Bold</vt:lpstr>
      <vt:lpstr>Impact</vt:lpstr>
      <vt:lpstr>Office Theme</vt:lpstr>
      <vt:lpstr>HR Analytics Project – Employee Retention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Analytics Project – Employee Retention Analysis</dc:title>
  <dc:creator>SK</dc:creator>
  <cp:lastModifiedBy>soumya</cp:lastModifiedBy>
  <cp:revision>18</cp:revision>
  <dcterms:created xsi:type="dcterms:W3CDTF">2025-04-02T04:29:37Z</dcterms:created>
  <dcterms:modified xsi:type="dcterms:W3CDTF">2025-07-14T07:02:32Z</dcterms:modified>
</cp:coreProperties>
</file>