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000"/>
    <a:srgbClr val="3E5400"/>
    <a:srgbClr val="323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7DEECFD-CF6A-42D2-8C88-11A3B21C47E5}">
  <a:tblStyle styleId="{87DEECFD-CF6A-42D2-8C88-11A3B21C47E5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FE879CF-3CB9-4B32-978C-D8225635BF31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AA51540-960E-4586-B1C5-63C90965393F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F131F-766B-46BB-B079-E1706EA5634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9D9090D-041D-4A2B-BEE8-005234E5AFF3}">
      <dgm:prSet phldrT="[Text]" custT="1"/>
      <dgm:spPr/>
      <dgm:t>
        <a:bodyPr/>
        <a:lstStyle/>
        <a:p>
          <a:r>
            <a:rPr lang="en-US" sz="1800" b="1" dirty="0" smtClean="0"/>
            <a:t>Download Datasets</a:t>
          </a:r>
          <a:endParaRPr lang="en-US" sz="1800" b="1" dirty="0"/>
        </a:p>
      </dgm:t>
    </dgm:pt>
    <dgm:pt modelId="{93A15A77-3FFD-474F-AF29-2D9D4B99CCF7}" type="parTrans" cxnId="{EA88DABA-DCD4-440F-B47E-BD8209DC0B7B}">
      <dgm:prSet/>
      <dgm:spPr/>
      <dgm:t>
        <a:bodyPr/>
        <a:lstStyle/>
        <a:p>
          <a:endParaRPr lang="en-US"/>
        </a:p>
      </dgm:t>
    </dgm:pt>
    <dgm:pt modelId="{8B418CDE-7524-4F69-AD86-4E5EE8751A60}" type="sibTrans" cxnId="{EA88DABA-DCD4-440F-B47E-BD8209DC0B7B}">
      <dgm:prSet/>
      <dgm:spPr/>
      <dgm:t>
        <a:bodyPr/>
        <a:lstStyle/>
        <a:p>
          <a:endParaRPr lang="en-US"/>
        </a:p>
      </dgm:t>
    </dgm:pt>
    <dgm:pt modelId="{7322BC00-490C-4E0F-A27C-F9B53A3A50F4}">
      <dgm:prSet phldrT="[Text]" custT="1"/>
      <dgm:spPr/>
      <dgm:t>
        <a:bodyPr/>
        <a:lstStyle/>
        <a:p>
          <a:pPr rtl="0"/>
          <a:r>
            <a:rPr lang="en" sz="1800" b="1" dirty="0" smtClean="0"/>
            <a:t>Stat-analysis and results</a:t>
          </a:r>
          <a:endParaRPr lang="en-US" sz="1800" b="1" dirty="0"/>
        </a:p>
      </dgm:t>
    </dgm:pt>
    <dgm:pt modelId="{65BE3E47-F030-4950-B590-4600FB319667}" type="parTrans" cxnId="{973ECEC8-9E8C-4666-A4A6-FDE9E4929A58}">
      <dgm:prSet/>
      <dgm:spPr/>
      <dgm:t>
        <a:bodyPr/>
        <a:lstStyle/>
        <a:p>
          <a:endParaRPr lang="en-US"/>
        </a:p>
      </dgm:t>
    </dgm:pt>
    <dgm:pt modelId="{53892ED5-829B-4DE3-9A8D-C70E48D8A9FA}" type="sibTrans" cxnId="{973ECEC8-9E8C-4666-A4A6-FDE9E4929A58}">
      <dgm:prSet/>
      <dgm:spPr/>
      <dgm:t>
        <a:bodyPr/>
        <a:lstStyle/>
        <a:p>
          <a:endParaRPr lang="en-US"/>
        </a:p>
      </dgm:t>
    </dgm:pt>
    <dgm:pt modelId="{AFEFDC2E-59B3-4A07-B80D-6F7094037F32}">
      <dgm:prSet phldrT="[Text]" custT="1"/>
      <dgm:spPr/>
      <dgm:t>
        <a:bodyPr/>
        <a:lstStyle/>
        <a:p>
          <a:r>
            <a:rPr lang="en-US" sz="2000" b="1" dirty="0" smtClean="0"/>
            <a:t>Aligning it to an index genome</a:t>
          </a:r>
          <a:endParaRPr lang="en-US" sz="2000" b="1" dirty="0"/>
        </a:p>
      </dgm:t>
    </dgm:pt>
    <dgm:pt modelId="{A22B4E35-6C49-4E3C-8A00-3F174D5E4625}" type="parTrans" cxnId="{6C05E4EF-7682-466E-A0B0-8E9AB64460FC}">
      <dgm:prSet/>
      <dgm:spPr/>
      <dgm:t>
        <a:bodyPr/>
        <a:lstStyle/>
        <a:p>
          <a:endParaRPr lang="en-US"/>
        </a:p>
      </dgm:t>
    </dgm:pt>
    <dgm:pt modelId="{3D4246C0-6662-4006-A60B-58BB9F80CB37}" type="sibTrans" cxnId="{6C05E4EF-7682-466E-A0B0-8E9AB64460FC}">
      <dgm:prSet/>
      <dgm:spPr/>
      <dgm:t>
        <a:bodyPr/>
        <a:lstStyle/>
        <a:p>
          <a:endParaRPr lang="en-US"/>
        </a:p>
      </dgm:t>
    </dgm:pt>
    <dgm:pt modelId="{F15E6C0E-E41D-45A2-B10B-9D987EFAD2D6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" sz="1800" b="1" dirty="0" smtClean="0"/>
            <a:t>Compute</a:t>
          </a:r>
        </a:p>
        <a:p>
          <a:pPr>
            <a:spcAft>
              <a:spcPts val="0"/>
            </a:spcAft>
          </a:pPr>
          <a:r>
            <a:rPr lang="en" sz="1800" b="1" dirty="0" smtClean="0"/>
            <a:t>Reads per gene per each sample using an annotation file</a:t>
          </a:r>
          <a:endParaRPr lang="en-US" sz="1800" b="1" dirty="0"/>
        </a:p>
      </dgm:t>
    </dgm:pt>
    <dgm:pt modelId="{92279BAE-1BF8-402A-AB5B-48968BDDCBE0}" type="parTrans" cxnId="{ACC80975-79EB-4EF2-B31B-E69F252658E3}">
      <dgm:prSet/>
      <dgm:spPr/>
      <dgm:t>
        <a:bodyPr/>
        <a:lstStyle/>
        <a:p>
          <a:endParaRPr lang="en-US"/>
        </a:p>
      </dgm:t>
    </dgm:pt>
    <dgm:pt modelId="{998A6341-27C6-4347-B5DF-1FF953EE3A60}" type="sibTrans" cxnId="{ACC80975-79EB-4EF2-B31B-E69F252658E3}">
      <dgm:prSet/>
      <dgm:spPr/>
      <dgm:t>
        <a:bodyPr/>
        <a:lstStyle/>
        <a:p>
          <a:endParaRPr lang="en-US"/>
        </a:p>
      </dgm:t>
    </dgm:pt>
    <dgm:pt modelId="{28D2F709-6070-43D1-B787-2C8065267668}">
      <dgm:prSet phldrT="[Text]" custT="1"/>
      <dgm:spPr/>
      <dgm:t>
        <a:bodyPr/>
        <a:lstStyle/>
        <a:p>
          <a:pPr rtl="0"/>
          <a:r>
            <a:rPr lang="en" sz="1800" b="1" dirty="0" smtClean="0"/>
            <a:t>Compute</a:t>
          </a:r>
        </a:p>
        <a:p>
          <a:pPr rtl="0"/>
          <a:r>
            <a:rPr lang="en" sz="1800" b="1" dirty="0" smtClean="0"/>
            <a:t>(RPKM Value)</a:t>
          </a:r>
          <a:endParaRPr lang="en-US" sz="1800" b="1" dirty="0"/>
        </a:p>
      </dgm:t>
    </dgm:pt>
    <dgm:pt modelId="{CFD96994-B5DD-4C6A-8473-92E1ECC83093}" type="parTrans" cxnId="{5179C6F0-EC38-4D1A-84D2-41A52BA324E5}">
      <dgm:prSet/>
      <dgm:spPr/>
      <dgm:t>
        <a:bodyPr/>
        <a:lstStyle/>
        <a:p>
          <a:endParaRPr lang="en-US"/>
        </a:p>
      </dgm:t>
    </dgm:pt>
    <dgm:pt modelId="{5F7EB499-4EF3-4DF9-8324-6BE0BD57F406}" type="sibTrans" cxnId="{5179C6F0-EC38-4D1A-84D2-41A52BA324E5}">
      <dgm:prSet/>
      <dgm:spPr/>
      <dgm:t>
        <a:bodyPr/>
        <a:lstStyle/>
        <a:p>
          <a:endParaRPr lang="en-US"/>
        </a:p>
      </dgm:t>
    </dgm:pt>
    <dgm:pt modelId="{112DA166-D910-42B8-8C45-C8E6E7816EBE}">
      <dgm:prSet phldrT="[Text]" custT="1"/>
      <dgm:spPr/>
      <dgm:t>
        <a:bodyPr/>
        <a:lstStyle/>
        <a:p>
          <a:pPr rtl="0"/>
          <a:r>
            <a:rPr lang="en" sz="1800" b="1" dirty="0" smtClean="0"/>
            <a:t>Storing the aligned data to MySQL server</a:t>
          </a:r>
          <a:endParaRPr lang="en-US" sz="1800" b="1" dirty="0"/>
        </a:p>
      </dgm:t>
    </dgm:pt>
    <dgm:pt modelId="{6D9F223B-0C70-46B9-9DE5-7D3E64640886}" type="parTrans" cxnId="{65994D55-EA60-4251-A97E-5EABD2564709}">
      <dgm:prSet/>
      <dgm:spPr/>
      <dgm:t>
        <a:bodyPr/>
        <a:lstStyle/>
        <a:p>
          <a:endParaRPr lang="en-US"/>
        </a:p>
      </dgm:t>
    </dgm:pt>
    <dgm:pt modelId="{C05BD175-E198-401A-A60A-2D342A3F34E2}" type="sibTrans" cxnId="{65994D55-EA60-4251-A97E-5EABD2564709}">
      <dgm:prSet/>
      <dgm:spPr/>
      <dgm:t>
        <a:bodyPr/>
        <a:lstStyle/>
        <a:p>
          <a:endParaRPr lang="en-US"/>
        </a:p>
      </dgm:t>
    </dgm:pt>
    <dgm:pt modelId="{0DE00F5A-36A1-409F-8069-7A94F7477C58}" type="pres">
      <dgm:prSet presAssocID="{B7EF131F-766B-46BB-B079-E1706EA56344}" presName="CompostProcess" presStyleCnt="0">
        <dgm:presLayoutVars>
          <dgm:dir/>
          <dgm:resizeHandles val="exact"/>
        </dgm:presLayoutVars>
      </dgm:prSet>
      <dgm:spPr/>
    </dgm:pt>
    <dgm:pt modelId="{1C6B2BAA-42B6-4EDD-B6B1-40940A8EE902}" type="pres">
      <dgm:prSet presAssocID="{B7EF131F-766B-46BB-B079-E1706EA56344}" presName="arrow" presStyleLbl="bgShp" presStyleIdx="0" presStyleCnt="1" custLinFactNeighborX="-779"/>
      <dgm:spPr/>
    </dgm:pt>
    <dgm:pt modelId="{4A8D39DB-1D96-4B8A-BEB9-12959D65502A}" type="pres">
      <dgm:prSet presAssocID="{B7EF131F-766B-46BB-B079-E1706EA56344}" presName="linearProcess" presStyleCnt="0"/>
      <dgm:spPr/>
    </dgm:pt>
    <dgm:pt modelId="{CC8F77F7-603B-471E-B106-B7BD4CDBED6C}" type="pres">
      <dgm:prSet presAssocID="{59D9090D-041D-4A2B-BEE8-005234E5AFF3}" presName="textNode" presStyleLbl="node1" presStyleIdx="0" presStyleCnt="6" custScaleX="204757" custScaleY="107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5FE037-CCA0-44CD-A52F-213CC38EDE29}" type="pres">
      <dgm:prSet presAssocID="{8B418CDE-7524-4F69-AD86-4E5EE8751A60}" presName="sibTrans" presStyleCnt="0"/>
      <dgm:spPr/>
    </dgm:pt>
    <dgm:pt modelId="{AACE5966-7A74-424A-80D9-E383D0BB5D82}" type="pres">
      <dgm:prSet presAssocID="{AFEFDC2E-59B3-4A07-B80D-6F7094037F32}" presName="textNode" presStyleLbl="node1" presStyleIdx="1" presStyleCnt="6" custScaleX="186592" custScaleY="111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84A8E-1C47-49EA-AFA2-0A65FEF01227}" type="pres">
      <dgm:prSet presAssocID="{3D4246C0-6662-4006-A60B-58BB9F80CB37}" presName="sibTrans" presStyleCnt="0"/>
      <dgm:spPr/>
    </dgm:pt>
    <dgm:pt modelId="{AB8D703C-7C0B-4106-9323-759DA20AC6B6}" type="pres">
      <dgm:prSet presAssocID="{112DA166-D910-42B8-8C45-C8E6E7816EBE}" presName="textNode" presStyleLbl="node1" presStyleIdx="2" presStyleCnt="6" custScaleX="183351" custScaleY="1160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B56D7-EA23-42CC-B2B3-BD44C186ED69}" type="pres">
      <dgm:prSet presAssocID="{C05BD175-E198-401A-A60A-2D342A3F34E2}" presName="sibTrans" presStyleCnt="0"/>
      <dgm:spPr/>
    </dgm:pt>
    <dgm:pt modelId="{77262917-5FEC-43CC-9413-7AD4233BC541}" type="pres">
      <dgm:prSet presAssocID="{F15E6C0E-E41D-45A2-B10B-9D987EFAD2D6}" presName="textNode" presStyleLbl="node1" presStyleIdx="3" presStyleCnt="6" custScaleX="224647" custScaleY="125000" custLinFactNeighborX="603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BAEF1-E5E1-448D-BFF9-3DD6E1E449E6}" type="pres">
      <dgm:prSet presAssocID="{998A6341-27C6-4347-B5DF-1FF953EE3A60}" presName="sibTrans" presStyleCnt="0"/>
      <dgm:spPr/>
    </dgm:pt>
    <dgm:pt modelId="{58BBAE89-91AD-4F82-9EB5-5E077DE0A0F8}" type="pres">
      <dgm:prSet presAssocID="{28D2F709-6070-43D1-B787-2C8065267668}" presName="textNode" presStyleLbl="node1" presStyleIdx="4" presStyleCnt="6" custScaleX="2159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0F96C-E13E-4302-BA95-8067F47E98AD}" type="pres">
      <dgm:prSet presAssocID="{5F7EB499-4EF3-4DF9-8324-6BE0BD57F406}" presName="sibTrans" presStyleCnt="0"/>
      <dgm:spPr/>
    </dgm:pt>
    <dgm:pt modelId="{15C3DC53-A64C-47CA-B54B-86690A0605D0}" type="pres">
      <dgm:prSet presAssocID="{7322BC00-490C-4E0F-A27C-F9B53A3A50F4}" presName="textNode" presStyleLbl="node1" presStyleIdx="5" presStyleCnt="6" custScaleX="156848" custScaleY="103533" custLinFactX="1561" custLinFactNeighborX="100000" custLinFactNeighborY="1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2D6B86-39D4-40D1-A838-BA393B3A247B}" type="presOf" srcId="{59D9090D-041D-4A2B-BEE8-005234E5AFF3}" destId="{CC8F77F7-603B-471E-B106-B7BD4CDBED6C}" srcOrd="0" destOrd="0" presId="urn:microsoft.com/office/officeart/2005/8/layout/hProcess9"/>
    <dgm:cxn modelId="{EA88DABA-DCD4-440F-B47E-BD8209DC0B7B}" srcId="{B7EF131F-766B-46BB-B079-E1706EA56344}" destId="{59D9090D-041D-4A2B-BEE8-005234E5AFF3}" srcOrd="0" destOrd="0" parTransId="{93A15A77-3FFD-474F-AF29-2D9D4B99CCF7}" sibTransId="{8B418CDE-7524-4F69-AD86-4E5EE8751A60}"/>
    <dgm:cxn modelId="{6C05E4EF-7682-466E-A0B0-8E9AB64460FC}" srcId="{B7EF131F-766B-46BB-B079-E1706EA56344}" destId="{AFEFDC2E-59B3-4A07-B80D-6F7094037F32}" srcOrd="1" destOrd="0" parTransId="{A22B4E35-6C49-4E3C-8A00-3F174D5E4625}" sibTransId="{3D4246C0-6662-4006-A60B-58BB9F80CB37}"/>
    <dgm:cxn modelId="{25710B3E-3006-4534-B89E-34C932C617C5}" type="presOf" srcId="{28D2F709-6070-43D1-B787-2C8065267668}" destId="{58BBAE89-91AD-4F82-9EB5-5E077DE0A0F8}" srcOrd="0" destOrd="0" presId="urn:microsoft.com/office/officeart/2005/8/layout/hProcess9"/>
    <dgm:cxn modelId="{5179C6F0-EC38-4D1A-84D2-41A52BA324E5}" srcId="{B7EF131F-766B-46BB-B079-E1706EA56344}" destId="{28D2F709-6070-43D1-B787-2C8065267668}" srcOrd="4" destOrd="0" parTransId="{CFD96994-B5DD-4C6A-8473-92E1ECC83093}" sibTransId="{5F7EB499-4EF3-4DF9-8324-6BE0BD57F406}"/>
    <dgm:cxn modelId="{79B13D9B-1625-47AB-A767-A2793492BC6E}" type="presOf" srcId="{B7EF131F-766B-46BB-B079-E1706EA56344}" destId="{0DE00F5A-36A1-409F-8069-7A94F7477C58}" srcOrd="0" destOrd="0" presId="urn:microsoft.com/office/officeart/2005/8/layout/hProcess9"/>
    <dgm:cxn modelId="{973ECEC8-9E8C-4666-A4A6-FDE9E4929A58}" srcId="{B7EF131F-766B-46BB-B079-E1706EA56344}" destId="{7322BC00-490C-4E0F-A27C-F9B53A3A50F4}" srcOrd="5" destOrd="0" parTransId="{65BE3E47-F030-4950-B590-4600FB319667}" sibTransId="{53892ED5-829B-4DE3-9A8D-C70E48D8A9FA}"/>
    <dgm:cxn modelId="{7A137964-77D4-4AC0-BEF6-43366ABF8C74}" type="presOf" srcId="{F15E6C0E-E41D-45A2-B10B-9D987EFAD2D6}" destId="{77262917-5FEC-43CC-9413-7AD4233BC541}" srcOrd="0" destOrd="0" presId="urn:microsoft.com/office/officeart/2005/8/layout/hProcess9"/>
    <dgm:cxn modelId="{875B938E-D2B4-4836-8DBF-4F98ECA1E807}" type="presOf" srcId="{112DA166-D910-42B8-8C45-C8E6E7816EBE}" destId="{AB8D703C-7C0B-4106-9323-759DA20AC6B6}" srcOrd="0" destOrd="0" presId="urn:microsoft.com/office/officeart/2005/8/layout/hProcess9"/>
    <dgm:cxn modelId="{65994D55-EA60-4251-A97E-5EABD2564709}" srcId="{B7EF131F-766B-46BB-B079-E1706EA56344}" destId="{112DA166-D910-42B8-8C45-C8E6E7816EBE}" srcOrd="2" destOrd="0" parTransId="{6D9F223B-0C70-46B9-9DE5-7D3E64640886}" sibTransId="{C05BD175-E198-401A-A60A-2D342A3F34E2}"/>
    <dgm:cxn modelId="{ACC80975-79EB-4EF2-B31B-E69F252658E3}" srcId="{B7EF131F-766B-46BB-B079-E1706EA56344}" destId="{F15E6C0E-E41D-45A2-B10B-9D987EFAD2D6}" srcOrd="3" destOrd="0" parTransId="{92279BAE-1BF8-402A-AB5B-48968BDDCBE0}" sibTransId="{998A6341-27C6-4347-B5DF-1FF953EE3A60}"/>
    <dgm:cxn modelId="{680E0487-EC39-422B-8281-35AA3C7349E5}" type="presOf" srcId="{AFEFDC2E-59B3-4A07-B80D-6F7094037F32}" destId="{AACE5966-7A74-424A-80D9-E383D0BB5D82}" srcOrd="0" destOrd="0" presId="urn:microsoft.com/office/officeart/2005/8/layout/hProcess9"/>
    <dgm:cxn modelId="{ECCFAD9B-53AB-43DD-A089-39D6E533EA30}" type="presOf" srcId="{7322BC00-490C-4E0F-A27C-F9B53A3A50F4}" destId="{15C3DC53-A64C-47CA-B54B-86690A0605D0}" srcOrd="0" destOrd="0" presId="urn:microsoft.com/office/officeart/2005/8/layout/hProcess9"/>
    <dgm:cxn modelId="{BBD00E7E-D762-451D-B6F9-7B0E94463592}" type="presParOf" srcId="{0DE00F5A-36A1-409F-8069-7A94F7477C58}" destId="{1C6B2BAA-42B6-4EDD-B6B1-40940A8EE902}" srcOrd="0" destOrd="0" presId="urn:microsoft.com/office/officeart/2005/8/layout/hProcess9"/>
    <dgm:cxn modelId="{EC891F0B-8676-42E8-A633-ED09EB052239}" type="presParOf" srcId="{0DE00F5A-36A1-409F-8069-7A94F7477C58}" destId="{4A8D39DB-1D96-4B8A-BEB9-12959D65502A}" srcOrd="1" destOrd="0" presId="urn:microsoft.com/office/officeart/2005/8/layout/hProcess9"/>
    <dgm:cxn modelId="{86D8ED42-BD24-4D09-B3CC-0364C251F158}" type="presParOf" srcId="{4A8D39DB-1D96-4B8A-BEB9-12959D65502A}" destId="{CC8F77F7-603B-471E-B106-B7BD4CDBED6C}" srcOrd="0" destOrd="0" presId="urn:microsoft.com/office/officeart/2005/8/layout/hProcess9"/>
    <dgm:cxn modelId="{DA353083-DC44-4618-B7F6-97DB317C85EF}" type="presParOf" srcId="{4A8D39DB-1D96-4B8A-BEB9-12959D65502A}" destId="{1A5FE037-CCA0-44CD-A52F-213CC38EDE29}" srcOrd="1" destOrd="0" presId="urn:microsoft.com/office/officeart/2005/8/layout/hProcess9"/>
    <dgm:cxn modelId="{D6715F2F-7920-4ECB-83A3-4DF939714F07}" type="presParOf" srcId="{4A8D39DB-1D96-4B8A-BEB9-12959D65502A}" destId="{AACE5966-7A74-424A-80D9-E383D0BB5D82}" srcOrd="2" destOrd="0" presId="urn:microsoft.com/office/officeart/2005/8/layout/hProcess9"/>
    <dgm:cxn modelId="{CBACF332-3321-40A4-8B24-8FBCAD029E78}" type="presParOf" srcId="{4A8D39DB-1D96-4B8A-BEB9-12959D65502A}" destId="{B5984A8E-1C47-49EA-AFA2-0A65FEF01227}" srcOrd="3" destOrd="0" presId="urn:microsoft.com/office/officeart/2005/8/layout/hProcess9"/>
    <dgm:cxn modelId="{F7A63882-2CB8-4508-823C-4F935A6DCA2F}" type="presParOf" srcId="{4A8D39DB-1D96-4B8A-BEB9-12959D65502A}" destId="{AB8D703C-7C0B-4106-9323-759DA20AC6B6}" srcOrd="4" destOrd="0" presId="urn:microsoft.com/office/officeart/2005/8/layout/hProcess9"/>
    <dgm:cxn modelId="{78EA8389-F1E1-41CE-97CB-71D59C540064}" type="presParOf" srcId="{4A8D39DB-1D96-4B8A-BEB9-12959D65502A}" destId="{3E3B56D7-EA23-42CC-B2B3-BD44C186ED69}" srcOrd="5" destOrd="0" presId="urn:microsoft.com/office/officeart/2005/8/layout/hProcess9"/>
    <dgm:cxn modelId="{528885BA-3E15-4ADA-AFD6-0B9AE5AD549E}" type="presParOf" srcId="{4A8D39DB-1D96-4B8A-BEB9-12959D65502A}" destId="{77262917-5FEC-43CC-9413-7AD4233BC541}" srcOrd="6" destOrd="0" presId="urn:microsoft.com/office/officeart/2005/8/layout/hProcess9"/>
    <dgm:cxn modelId="{020E6EA8-FF59-4F09-AAD3-55116E5DF367}" type="presParOf" srcId="{4A8D39DB-1D96-4B8A-BEB9-12959D65502A}" destId="{40BBAEF1-E5E1-448D-BFF9-3DD6E1E449E6}" srcOrd="7" destOrd="0" presId="urn:microsoft.com/office/officeart/2005/8/layout/hProcess9"/>
    <dgm:cxn modelId="{6E9CF72B-C056-44BC-AF3D-1C777B6DA614}" type="presParOf" srcId="{4A8D39DB-1D96-4B8A-BEB9-12959D65502A}" destId="{58BBAE89-91AD-4F82-9EB5-5E077DE0A0F8}" srcOrd="8" destOrd="0" presId="urn:microsoft.com/office/officeart/2005/8/layout/hProcess9"/>
    <dgm:cxn modelId="{1ED7560D-2D93-47FC-AB86-88F5354A8707}" type="presParOf" srcId="{4A8D39DB-1D96-4B8A-BEB9-12959D65502A}" destId="{9F20F96C-E13E-4302-BA95-8067F47E98AD}" srcOrd="9" destOrd="0" presId="urn:microsoft.com/office/officeart/2005/8/layout/hProcess9"/>
    <dgm:cxn modelId="{F9BD87AD-93DA-47FD-9E73-05995A627451}" type="presParOf" srcId="{4A8D39DB-1D96-4B8A-BEB9-12959D65502A}" destId="{15C3DC53-A64C-47CA-B54B-86690A0605D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6FD2B4-5AB8-46BF-B674-A9448663217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739D2F-F459-4DB8-8C33-7E28B515346A}">
      <dgm:prSet phldrT="[Text]" custT="1"/>
      <dgm:spPr/>
      <dgm:t>
        <a:bodyPr/>
        <a:lstStyle/>
        <a:p>
          <a:r>
            <a:rPr 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</a:t>
          </a:r>
        </a:p>
        <a:p>
          <a:r>
            <a:rPr lang="en-US" sz="1400" b="1" dirty="0" smtClean="0"/>
            <a:t>CGI-Perl</a:t>
          </a:r>
        </a:p>
        <a:p>
          <a:r>
            <a:rPr lang="en-US" sz="1400" b="1" dirty="0" smtClean="0"/>
            <a:t> MySQL</a:t>
          </a:r>
        </a:p>
        <a:p>
          <a:r>
            <a:rPr lang="en-US" sz="1400" b="1" dirty="0" smtClean="0"/>
            <a:t>Bowtie </a:t>
          </a:r>
        </a:p>
        <a:p>
          <a:r>
            <a:rPr lang="en-US" sz="1400" b="1" dirty="0" smtClean="0"/>
            <a:t>Apache</a:t>
          </a:r>
          <a:endParaRPr lang="en-US" sz="1400" b="1" dirty="0"/>
        </a:p>
      </dgm:t>
    </dgm:pt>
    <dgm:pt modelId="{A934574B-171D-43F6-A42E-2CBDD27C7C72}" type="parTrans" cxnId="{C93AF247-A2E8-4DBD-8B11-0AC865431AC7}">
      <dgm:prSet/>
      <dgm:spPr/>
      <dgm:t>
        <a:bodyPr/>
        <a:lstStyle/>
        <a:p>
          <a:endParaRPr lang="en-US"/>
        </a:p>
      </dgm:t>
    </dgm:pt>
    <dgm:pt modelId="{87052973-A4AA-44CC-BDC1-F2A2180C8486}" type="sibTrans" cxnId="{C93AF247-A2E8-4DBD-8B11-0AC865431AC7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chemeClr val="bg2">
                  <a:lumMod val="50000"/>
                </a:schemeClr>
              </a:solidFill>
              <a:effectLst/>
            </a:rPr>
            <a:t>Data</a:t>
          </a:r>
        </a:p>
        <a:p>
          <a:pPr>
            <a:spcAft>
              <a:spcPts val="0"/>
            </a:spcAft>
          </a:pPr>
          <a:r>
            <a:rPr lang="en-US" sz="1600" b="1" dirty="0" smtClean="0">
              <a:solidFill>
                <a:schemeClr val="bg2">
                  <a:lumMod val="50000"/>
                </a:schemeClr>
              </a:solidFill>
              <a:effectLst/>
            </a:rPr>
            <a:t>http response</a:t>
          </a:r>
          <a:endParaRPr lang="en-US" sz="1600" b="1" dirty="0">
            <a:solidFill>
              <a:schemeClr val="bg2">
                <a:lumMod val="50000"/>
              </a:schemeClr>
            </a:solidFill>
            <a:effectLst/>
          </a:endParaRPr>
        </a:p>
      </dgm:t>
    </dgm:pt>
    <dgm:pt modelId="{9D124897-9D8F-4FA3-9181-0A5927555C12}">
      <dgm:prSet phldrT="[Text]" custT="1"/>
      <dgm:spPr/>
      <dgm:t>
        <a:bodyPr/>
        <a:lstStyle/>
        <a:p>
          <a:r>
            <a:rPr 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</a:t>
          </a:r>
        </a:p>
        <a:p>
          <a:r>
            <a:rPr lang="en-US" sz="1400" b="1" dirty="0" smtClean="0"/>
            <a:t>Browser </a:t>
          </a:r>
        </a:p>
        <a:p>
          <a:r>
            <a:rPr lang="en-US" sz="1400" b="1" dirty="0" smtClean="0"/>
            <a:t>User</a:t>
          </a:r>
          <a:endParaRPr lang="en-US" sz="1400" b="1" dirty="0"/>
        </a:p>
      </dgm:t>
    </dgm:pt>
    <dgm:pt modelId="{316F5743-7913-4953-9DAA-D18D24C4B78F}" type="parTrans" cxnId="{66615958-3270-44B2-A3E8-9FC49A091509}">
      <dgm:prSet/>
      <dgm:spPr/>
      <dgm:t>
        <a:bodyPr/>
        <a:lstStyle/>
        <a:p>
          <a:endParaRPr lang="en-US"/>
        </a:p>
      </dgm:t>
    </dgm:pt>
    <dgm:pt modelId="{11064A9D-3169-4C4A-BA9B-1D6110758819}" type="sibTrans" cxnId="{66615958-3270-44B2-A3E8-9FC49A091509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solidFill>
                <a:schemeClr val="bg2">
                  <a:lumMod val="50000"/>
                </a:schemeClr>
              </a:solidFill>
              <a:effectLst/>
            </a:rPr>
            <a:t>Data</a:t>
          </a:r>
        </a:p>
        <a:p>
          <a:pPr>
            <a:spcAft>
              <a:spcPts val="0"/>
            </a:spcAft>
          </a:pPr>
          <a:r>
            <a:rPr lang="en-US" sz="1600" b="1" dirty="0" smtClean="0">
              <a:solidFill>
                <a:schemeClr val="bg2">
                  <a:lumMod val="50000"/>
                </a:schemeClr>
              </a:solidFill>
              <a:effectLst/>
            </a:rPr>
            <a:t>http request</a:t>
          </a:r>
          <a:endParaRPr lang="en-US" sz="1600" b="1" dirty="0">
            <a:solidFill>
              <a:schemeClr val="bg2">
                <a:lumMod val="50000"/>
              </a:schemeClr>
            </a:solidFill>
            <a:effectLst/>
          </a:endParaRPr>
        </a:p>
      </dgm:t>
    </dgm:pt>
    <dgm:pt modelId="{F7A80E7D-B68B-4F80-9CE6-F79BE8F82590}" type="pres">
      <dgm:prSet presAssocID="{B66FD2B4-5AB8-46BF-B674-A9448663217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17B5E9-302F-4FBE-B80F-390A6491DEFB}" type="pres">
      <dgm:prSet presAssocID="{ED739D2F-F459-4DB8-8C33-7E28B515346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A026F-4A47-498A-9CEE-F3CF2CC8851B}" type="pres">
      <dgm:prSet presAssocID="{87052973-A4AA-44CC-BDC1-F2A2180C8486}" presName="sibTrans" presStyleLbl="sibTrans2D1" presStyleIdx="0" presStyleCnt="2" custScaleX="145732" custScaleY="84780"/>
      <dgm:spPr/>
      <dgm:t>
        <a:bodyPr/>
        <a:lstStyle/>
        <a:p>
          <a:endParaRPr lang="en-US"/>
        </a:p>
      </dgm:t>
    </dgm:pt>
    <dgm:pt modelId="{26C7C2A1-1037-4517-AD19-216135FC8A0F}" type="pres">
      <dgm:prSet presAssocID="{87052973-A4AA-44CC-BDC1-F2A2180C848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F9F184-9DCB-40AD-93EA-E9F5CACD8070}" type="pres">
      <dgm:prSet presAssocID="{9D124897-9D8F-4FA3-9181-0A5927555C1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83555C-550C-4C3E-8B71-D5BED625241F}" type="pres">
      <dgm:prSet presAssocID="{11064A9D-3169-4C4A-BA9B-1D6110758819}" presName="sibTrans" presStyleLbl="sibTrans2D1" presStyleIdx="1" presStyleCnt="2" custScaleX="158896"/>
      <dgm:spPr/>
      <dgm:t>
        <a:bodyPr/>
        <a:lstStyle/>
        <a:p>
          <a:endParaRPr lang="en-US"/>
        </a:p>
      </dgm:t>
    </dgm:pt>
    <dgm:pt modelId="{908BB4F7-C439-4FC2-A6C9-7B029EC7DB03}" type="pres">
      <dgm:prSet presAssocID="{11064A9D-3169-4C4A-BA9B-1D6110758819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C5D70E42-3262-4C05-9449-2BFCE5883EEA}" type="presOf" srcId="{9D124897-9D8F-4FA3-9181-0A5927555C12}" destId="{13F9F184-9DCB-40AD-93EA-E9F5CACD8070}" srcOrd="0" destOrd="0" presId="urn:microsoft.com/office/officeart/2005/8/layout/cycle2"/>
    <dgm:cxn modelId="{6BADCB09-E5A8-4244-A3AE-C6C92D34DD89}" type="presOf" srcId="{87052973-A4AA-44CC-BDC1-F2A2180C8486}" destId="{915A026F-4A47-498A-9CEE-F3CF2CC8851B}" srcOrd="0" destOrd="0" presId="urn:microsoft.com/office/officeart/2005/8/layout/cycle2"/>
    <dgm:cxn modelId="{B4FDD721-1C59-491F-85B8-6A5E08E5079B}" type="presOf" srcId="{11064A9D-3169-4C4A-BA9B-1D6110758819}" destId="{908BB4F7-C439-4FC2-A6C9-7B029EC7DB03}" srcOrd="1" destOrd="0" presId="urn:microsoft.com/office/officeart/2005/8/layout/cycle2"/>
    <dgm:cxn modelId="{C93AF247-A2E8-4DBD-8B11-0AC865431AC7}" srcId="{B66FD2B4-5AB8-46BF-B674-A94486632179}" destId="{ED739D2F-F459-4DB8-8C33-7E28B515346A}" srcOrd="0" destOrd="0" parTransId="{A934574B-171D-43F6-A42E-2CBDD27C7C72}" sibTransId="{87052973-A4AA-44CC-BDC1-F2A2180C8486}"/>
    <dgm:cxn modelId="{7B60B3A7-07DF-4BCE-B91F-D1354D22B3AA}" type="presOf" srcId="{11064A9D-3169-4C4A-BA9B-1D6110758819}" destId="{E283555C-550C-4C3E-8B71-D5BED625241F}" srcOrd="0" destOrd="0" presId="urn:microsoft.com/office/officeart/2005/8/layout/cycle2"/>
    <dgm:cxn modelId="{5D1C43AC-7772-4FF3-AE5A-ED07D30872CE}" type="presOf" srcId="{ED739D2F-F459-4DB8-8C33-7E28B515346A}" destId="{3417B5E9-302F-4FBE-B80F-390A6491DEFB}" srcOrd="0" destOrd="0" presId="urn:microsoft.com/office/officeart/2005/8/layout/cycle2"/>
    <dgm:cxn modelId="{66615958-3270-44B2-A3E8-9FC49A091509}" srcId="{B66FD2B4-5AB8-46BF-B674-A94486632179}" destId="{9D124897-9D8F-4FA3-9181-0A5927555C12}" srcOrd="1" destOrd="0" parTransId="{316F5743-7913-4953-9DAA-D18D24C4B78F}" sibTransId="{11064A9D-3169-4C4A-BA9B-1D6110758819}"/>
    <dgm:cxn modelId="{EDABF2F8-303E-46E7-983C-68ECEC57A0C5}" type="presOf" srcId="{B66FD2B4-5AB8-46BF-B674-A94486632179}" destId="{F7A80E7D-B68B-4F80-9CE6-F79BE8F82590}" srcOrd="0" destOrd="0" presId="urn:microsoft.com/office/officeart/2005/8/layout/cycle2"/>
    <dgm:cxn modelId="{D6F8CF42-0A0D-477A-A2F7-20E9F6AEBDD7}" type="presOf" srcId="{87052973-A4AA-44CC-BDC1-F2A2180C8486}" destId="{26C7C2A1-1037-4517-AD19-216135FC8A0F}" srcOrd="1" destOrd="0" presId="urn:microsoft.com/office/officeart/2005/8/layout/cycle2"/>
    <dgm:cxn modelId="{4CE9E404-8427-4805-B6B1-75F9845F022D}" type="presParOf" srcId="{F7A80E7D-B68B-4F80-9CE6-F79BE8F82590}" destId="{3417B5E9-302F-4FBE-B80F-390A6491DEFB}" srcOrd="0" destOrd="0" presId="urn:microsoft.com/office/officeart/2005/8/layout/cycle2"/>
    <dgm:cxn modelId="{EA2F0237-0807-4EB2-9086-704141423974}" type="presParOf" srcId="{F7A80E7D-B68B-4F80-9CE6-F79BE8F82590}" destId="{915A026F-4A47-498A-9CEE-F3CF2CC8851B}" srcOrd="1" destOrd="0" presId="urn:microsoft.com/office/officeart/2005/8/layout/cycle2"/>
    <dgm:cxn modelId="{368EEEB5-705B-414C-AA66-A94C2E9DF9B3}" type="presParOf" srcId="{915A026F-4A47-498A-9CEE-F3CF2CC8851B}" destId="{26C7C2A1-1037-4517-AD19-216135FC8A0F}" srcOrd="0" destOrd="0" presId="urn:microsoft.com/office/officeart/2005/8/layout/cycle2"/>
    <dgm:cxn modelId="{B13EB1BD-FDE2-4181-8B49-93FD35CB1CE3}" type="presParOf" srcId="{F7A80E7D-B68B-4F80-9CE6-F79BE8F82590}" destId="{13F9F184-9DCB-40AD-93EA-E9F5CACD8070}" srcOrd="2" destOrd="0" presId="urn:microsoft.com/office/officeart/2005/8/layout/cycle2"/>
    <dgm:cxn modelId="{DCD2C5CC-85C2-4D8D-86A4-11E1068662CE}" type="presParOf" srcId="{F7A80E7D-B68B-4F80-9CE6-F79BE8F82590}" destId="{E283555C-550C-4C3E-8B71-D5BED625241F}" srcOrd="3" destOrd="0" presId="urn:microsoft.com/office/officeart/2005/8/layout/cycle2"/>
    <dgm:cxn modelId="{05FC5CA6-5808-4D56-AF56-B021F9AB0E73}" type="presParOf" srcId="{E283555C-550C-4C3E-8B71-D5BED625241F}" destId="{908BB4F7-C439-4FC2-A6C9-7B029EC7DB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B2BAA-42B6-4EDD-B6B1-40940A8EE902}">
      <dsp:nvSpPr>
        <dsp:cNvPr id="0" name=""/>
        <dsp:cNvSpPr/>
      </dsp:nvSpPr>
      <dsp:spPr>
        <a:xfrm>
          <a:off x="620042" y="0"/>
          <a:ext cx="7707630" cy="4267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F77F7-603B-471E-B106-B7BD4CDBED6C}">
      <dsp:nvSpPr>
        <dsp:cNvPr id="0" name=""/>
        <dsp:cNvSpPr/>
      </dsp:nvSpPr>
      <dsp:spPr>
        <a:xfrm>
          <a:off x="6201" y="1219198"/>
          <a:ext cx="1476834" cy="1828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Download Datasets</a:t>
          </a:r>
          <a:endParaRPr lang="en-US" sz="1800" b="1" kern="1200" dirty="0"/>
        </a:p>
      </dsp:txBody>
      <dsp:txXfrm>
        <a:off x="78294" y="1291291"/>
        <a:ext cx="1332648" cy="1684616"/>
      </dsp:txXfrm>
    </dsp:sp>
    <dsp:sp modelId="{AACE5966-7A74-424A-80D9-E383D0BB5D82}">
      <dsp:nvSpPr>
        <dsp:cNvPr id="0" name=""/>
        <dsp:cNvSpPr/>
      </dsp:nvSpPr>
      <dsp:spPr>
        <a:xfrm>
          <a:off x="1603246" y="1182560"/>
          <a:ext cx="1345817" cy="1902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Aligning it to an index genome</a:t>
          </a:r>
          <a:endParaRPr lang="en-US" sz="2000" b="1" kern="1200" dirty="0"/>
        </a:p>
      </dsp:txBody>
      <dsp:txXfrm>
        <a:off x="1668943" y="1248257"/>
        <a:ext cx="1214423" cy="1770684"/>
      </dsp:txXfrm>
    </dsp:sp>
    <dsp:sp modelId="{AB8D703C-7C0B-4106-9323-759DA20AC6B6}">
      <dsp:nvSpPr>
        <dsp:cNvPr id="0" name=""/>
        <dsp:cNvSpPr/>
      </dsp:nvSpPr>
      <dsp:spPr>
        <a:xfrm>
          <a:off x="3069274" y="1142995"/>
          <a:ext cx="1322441" cy="1981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800" b="1" kern="1200" dirty="0" smtClean="0"/>
            <a:t>Storing the aligned data to MySQL server</a:t>
          </a:r>
          <a:endParaRPr lang="en-US" sz="1800" b="1" kern="1200" dirty="0"/>
        </a:p>
      </dsp:txBody>
      <dsp:txXfrm>
        <a:off x="3133830" y="1207551"/>
        <a:ext cx="1193329" cy="1852097"/>
      </dsp:txXfrm>
    </dsp:sp>
    <dsp:sp modelId="{77262917-5FEC-43CC-9413-7AD4233BC541}">
      <dsp:nvSpPr>
        <dsp:cNvPr id="0" name=""/>
        <dsp:cNvSpPr/>
      </dsp:nvSpPr>
      <dsp:spPr>
        <a:xfrm>
          <a:off x="4584531" y="1066800"/>
          <a:ext cx="1620293" cy="213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" sz="1800" b="1" kern="1200" dirty="0" smtClean="0"/>
            <a:t>Compute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" sz="1800" b="1" kern="1200" dirty="0" smtClean="0"/>
            <a:t>Reads per gene per each sample using an annotation file</a:t>
          </a:r>
          <a:endParaRPr lang="en-US" sz="1800" b="1" kern="1200" dirty="0"/>
        </a:p>
      </dsp:txBody>
      <dsp:txXfrm>
        <a:off x="4663627" y="1145896"/>
        <a:ext cx="1462101" cy="1975408"/>
      </dsp:txXfrm>
    </dsp:sp>
    <dsp:sp modelId="{58BBAE89-91AD-4F82-9EB5-5E077DE0A0F8}">
      <dsp:nvSpPr>
        <dsp:cNvPr id="0" name=""/>
        <dsp:cNvSpPr/>
      </dsp:nvSpPr>
      <dsp:spPr>
        <a:xfrm>
          <a:off x="6252429" y="1280160"/>
          <a:ext cx="1557673" cy="1706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800" b="1" kern="1200" dirty="0" smtClean="0"/>
            <a:t>Compute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800" b="1" kern="1200" dirty="0" smtClean="0"/>
            <a:t>(RPKM Value)</a:t>
          </a:r>
          <a:endParaRPr lang="en-US" sz="1800" b="1" kern="1200" dirty="0"/>
        </a:p>
      </dsp:txBody>
      <dsp:txXfrm>
        <a:off x="6328468" y="1356199"/>
        <a:ext cx="1405595" cy="1554802"/>
      </dsp:txXfrm>
    </dsp:sp>
    <dsp:sp modelId="{15C3DC53-A64C-47CA-B54B-86690A0605D0}">
      <dsp:nvSpPr>
        <dsp:cNvPr id="0" name=""/>
        <dsp:cNvSpPr/>
      </dsp:nvSpPr>
      <dsp:spPr>
        <a:xfrm>
          <a:off x="7936514" y="1280817"/>
          <a:ext cx="1131285" cy="1767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800" b="1" kern="1200" dirty="0" smtClean="0"/>
            <a:t>Stat-analysis and results</a:t>
          </a:r>
          <a:endParaRPr lang="en-US" sz="1800" b="1" kern="1200" dirty="0"/>
        </a:p>
      </dsp:txBody>
      <dsp:txXfrm>
        <a:off x="7991739" y="1336042"/>
        <a:ext cx="1020835" cy="1656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7B5E9-302F-4FBE-B80F-390A6491DEFB}">
      <dsp:nvSpPr>
        <dsp:cNvPr id="0" name=""/>
        <dsp:cNvSpPr/>
      </dsp:nvSpPr>
      <dsp:spPr>
        <a:xfrm>
          <a:off x="1078" y="153851"/>
          <a:ext cx="1978297" cy="197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CGI-Perl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 MySQL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Bowtie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Apache</a:t>
          </a:r>
          <a:endParaRPr lang="en-US" sz="1400" b="1" kern="1200" dirty="0"/>
        </a:p>
      </dsp:txBody>
      <dsp:txXfrm>
        <a:off x="290793" y="443566"/>
        <a:ext cx="1398867" cy="1398867"/>
      </dsp:txXfrm>
    </dsp:sp>
    <dsp:sp modelId="{915A026F-4A47-498A-9CEE-F3CF2CC8851B}">
      <dsp:nvSpPr>
        <dsp:cNvPr id="0" name=""/>
        <dsp:cNvSpPr/>
      </dsp:nvSpPr>
      <dsp:spPr>
        <a:xfrm>
          <a:off x="1543201" y="-74915"/>
          <a:ext cx="1796806" cy="566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effectLst/>
            </a:rPr>
            <a:t>Data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effectLst/>
            </a:rPr>
            <a:t>http response</a:t>
          </a:r>
          <a:endParaRPr lang="en-US" sz="1600" b="1" kern="1200" dirty="0">
            <a:solidFill>
              <a:schemeClr val="bg2">
                <a:lumMod val="50000"/>
              </a:schemeClr>
            </a:solidFill>
            <a:effectLst/>
          </a:endParaRPr>
        </a:p>
      </dsp:txBody>
      <dsp:txXfrm>
        <a:off x="1543201" y="38296"/>
        <a:ext cx="1626990" cy="339633"/>
      </dsp:txXfrm>
    </dsp:sp>
    <dsp:sp modelId="{13F9F184-9DCB-40AD-93EA-E9F5CACD8070}">
      <dsp:nvSpPr>
        <dsp:cNvPr id="0" name=""/>
        <dsp:cNvSpPr/>
      </dsp:nvSpPr>
      <dsp:spPr>
        <a:xfrm>
          <a:off x="2973623" y="153851"/>
          <a:ext cx="1978297" cy="197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Browser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User</a:t>
          </a:r>
          <a:endParaRPr lang="en-US" sz="1400" b="1" kern="1200" dirty="0"/>
        </a:p>
      </dsp:txBody>
      <dsp:txXfrm>
        <a:off x="3263338" y="443566"/>
        <a:ext cx="1398867" cy="1398867"/>
      </dsp:txXfrm>
    </dsp:sp>
    <dsp:sp modelId="{E283555C-550C-4C3E-8B71-D5BED625241F}">
      <dsp:nvSpPr>
        <dsp:cNvPr id="0" name=""/>
        <dsp:cNvSpPr/>
      </dsp:nvSpPr>
      <dsp:spPr>
        <a:xfrm rot="10800000">
          <a:off x="1531838" y="1744050"/>
          <a:ext cx="1959112" cy="667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effectLst/>
            </a:rPr>
            <a:t>Data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solidFill>
                <a:schemeClr val="bg2">
                  <a:lumMod val="50000"/>
                </a:schemeClr>
              </a:solidFill>
              <a:effectLst/>
            </a:rPr>
            <a:t>http request</a:t>
          </a:r>
          <a:endParaRPr lang="en-US" sz="1600" b="1" kern="1200" dirty="0">
            <a:solidFill>
              <a:schemeClr val="bg2">
                <a:lumMod val="50000"/>
              </a:schemeClr>
            </a:solidFill>
            <a:effectLst/>
          </a:endParaRPr>
        </a:p>
      </dsp:txBody>
      <dsp:txXfrm rot="10800000">
        <a:off x="1732140" y="1877585"/>
        <a:ext cx="1758810" cy="400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3680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EF8D16B-3263-4011-91CB-EBA02ADF261D}" type="datetime1">
              <a:rPr lang="en-US" smtClean="0"/>
              <a:t>8/10/2012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8633-4828-4AFF-8902-BDB655E8A378}" type="datetime1">
              <a:rPr lang="en-US" smtClean="0"/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BC25-0DDC-491E-B9FE-397569417DD4}" type="datetime1">
              <a:rPr lang="en-US" smtClean="0"/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9320-0CD1-4726-9D03-442D62C59B1D}" type="datetime1">
              <a:rPr lang="en-US" smtClean="0"/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EC9E-1A3D-4642-9364-ED669567E9A4}" type="datetime1">
              <a:rPr lang="en-US" smtClean="0"/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F4C6-C6BA-43F3-87BE-DC3743F66EB0}" type="datetime1">
              <a:rPr lang="en-US" smtClean="0"/>
              <a:t>8/10/2012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A59-6D66-4D2F-A6E3-5E5CC0CEB254}" type="datetime1">
              <a:rPr lang="en-US" smtClean="0"/>
              <a:t>8/10/2012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D462-BFDD-40BA-B39C-91799B60144E}" type="datetime1">
              <a:rPr lang="en-US" smtClean="0"/>
              <a:t>8/10/2012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00F-6341-4E3D-B3EB-C378589536CC}" type="datetime1">
              <a:rPr lang="en-US" smtClean="0"/>
              <a:t>8/10/2012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8475-150E-483F-ABB5-76B95853CCF2}" type="datetime1">
              <a:rPr lang="en-US" smtClean="0"/>
              <a:t>8/10/2012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FB7C-3146-4073-A6A3-965263FE4AE6}" type="datetime1">
              <a:rPr lang="en-US" smtClean="0"/>
              <a:t>8/10/2012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9A363C0-F658-44A5-A519-BACCFF363455}" type="datetime1">
              <a:rPr lang="en-US" smtClean="0"/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Gene_Combination.xls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../tool/form.html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cbio.com/manual/genomics/Definition_RPKM.html" TargetMode="External"/><Relationship Id="rId13" Type="http://schemas.openxmlformats.org/officeDocument/2006/relationships/hyperlink" Target="http://tldp.org/LDP/LG/issue12/server.html" TargetMode="External"/><Relationship Id="rId3" Type="http://schemas.openxmlformats.org/officeDocument/2006/relationships/hyperlink" Target="http://bowtie-bio.sourceforge.net/index.shtml" TargetMode="External"/><Relationship Id="rId7" Type="http://schemas.openxmlformats.org/officeDocument/2006/relationships/hyperlink" Target="http://perl-tutorial.org/" TargetMode="External"/><Relationship Id="rId12" Type="http://schemas.openxmlformats.org/officeDocument/2006/relationships/hyperlink" Target="http://www.milonic.com/apachesetup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dev.mysql.com/doc/refman/5.0/en/tutorial.html" TargetMode="External"/><Relationship Id="rId11" Type="http://schemas.openxmlformats.org/officeDocument/2006/relationships/hyperlink" Target="http://www.w3schools.com/css/" TargetMode="External"/><Relationship Id="rId5" Type="http://schemas.openxmlformats.org/officeDocument/2006/relationships/hyperlink" Target="http://www.ncbi.nlm.nih.gov/pubmed?term=Beane%20J%5bAuthor%5d&amp;cauthor=true&amp;cauthor_uid=21636547" TargetMode="External"/><Relationship Id="rId10" Type="http://schemas.openxmlformats.org/officeDocument/2006/relationships/hyperlink" Target="http://www.w3schools.com/html/default.asp" TargetMode="External"/><Relationship Id="rId4" Type="http://schemas.openxmlformats.org/officeDocument/2006/relationships/hyperlink" Target="http://www.ncbi.nlm.nih.gov/pubmed?LinkName=sra_pubmed&amp;from_uid=69947" TargetMode="External"/><Relationship Id="rId9" Type="http://schemas.openxmlformats.org/officeDocument/2006/relationships/hyperlink" Target="http://www.ncbi.nlm.nih.gov/sra/" TargetMode="External"/><Relationship Id="rId14" Type="http://schemas.openxmlformats.org/officeDocument/2006/relationships/hyperlink" Target="http://stackoverflow.com/questions/6852376/architecture-for-a-local-html-gui-with-a-perl-back-en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28600" y="2286000"/>
            <a:ext cx="4114800" cy="2154406"/>
          </a:xfrm>
          <a:prstGeom prst="rect">
            <a:avLst/>
          </a:prstGeom>
          <a:solidFill>
            <a:schemeClr val="bg2">
              <a:lumMod val="20000"/>
              <a:lumOff val="80000"/>
              <a:alpha val="87000"/>
            </a:schemeClr>
          </a:solidFill>
        </p:spPr>
        <p:txBody>
          <a:bodyPr wrap="square"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" sz="32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Finding biomarkers for lung cancer using NGS analysis of RNA </a:t>
            </a:r>
            <a:r>
              <a:rPr lang="en" sz="32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sequences</a:t>
            </a:r>
            <a:endParaRPr lang="en" sz="32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4648200" y="5257800"/>
            <a:ext cx="3505200" cy="7940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</a:t>
            </a:r>
            <a:r>
              <a:rPr lang="en" sz="1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oumya </a:t>
            </a:r>
            <a:r>
              <a:rPr lang="en" sz="1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Nayak</a:t>
            </a:r>
          </a:p>
          <a:p>
            <a:pPr lvl="0" rtl="0">
              <a:buNone/>
            </a:pPr>
            <a:r>
              <a:rPr lang="en" sz="1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Mentor:  Dr S. Srinivasan</a:t>
            </a:r>
            <a:endParaRPr lang="en" sz="1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10" y="4419600"/>
            <a:ext cx="1905000" cy="762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75B2-E0F4-4160-B11E-31B8D8190F13}" type="datetime1">
              <a:rPr lang="en-US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8/10/2012</a:t>
            </a:fld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33400" y="617448"/>
            <a:ext cx="82296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815364"/>
            <a:ext cx="8229600" cy="580463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 dirty="0">
                <a:solidFill>
                  <a:schemeClr val="accent1">
                    <a:lumMod val="50000"/>
                  </a:schemeClr>
                </a:solidFill>
              </a:rPr>
              <a:t>Comparison between two methods</a:t>
            </a:r>
          </a:p>
          <a:p>
            <a:pPr marL="457200" lvl="0" indent="0" rtl="0">
              <a:spcBef>
                <a:spcPts val="600"/>
              </a:spcBef>
              <a:buClr>
                <a:srgbClr val="000000"/>
              </a:buClr>
              <a:buSzPct val="45833"/>
              <a:buNone/>
            </a:pPr>
            <a:r>
              <a:rPr lang="en" sz="2400" b="1" dirty="0">
                <a:solidFill>
                  <a:schemeClr val="accent1">
                    <a:lumMod val="50000"/>
                  </a:schemeClr>
                </a:solidFill>
              </a:rPr>
              <a:t>Many non-coding RNAs were captured in Nugen Protocol, i.e fold change was </a:t>
            </a:r>
            <a:r>
              <a:rPr lang="en" sz="2400" b="1" dirty="0" smtClean="0">
                <a:solidFill>
                  <a:schemeClr val="accent1">
                    <a:lumMod val="50000"/>
                  </a:schemeClr>
                </a:solidFill>
              </a:rPr>
              <a:t>negative</a:t>
            </a:r>
            <a:endParaRPr lang="e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3810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 dirty="0">
                <a:solidFill>
                  <a:schemeClr val="accent1">
                    <a:lumMod val="50000"/>
                  </a:schemeClr>
                </a:solidFill>
              </a:rPr>
              <a:t>Comparison between different </a:t>
            </a:r>
            <a:r>
              <a:rPr lang="en" sz="2400" b="1" dirty="0" smtClean="0">
                <a:solidFill>
                  <a:schemeClr val="accent1">
                    <a:lumMod val="50000"/>
                  </a:schemeClr>
                </a:solidFill>
              </a:rPr>
              <a:t>samples</a:t>
            </a:r>
            <a:endParaRPr lang="e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0" rtl="0"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</a:t>
            </a:r>
          </a:p>
          <a:p>
            <a:endParaRPr lang="e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7" name="Shape 87"/>
          <p:cNvGraphicFramePr/>
          <p:nvPr>
            <p:extLst>
              <p:ext uri="{D42A27DB-BD31-4B8C-83A1-F6EECF244321}">
                <p14:modId xmlns:p14="http://schemas.microsoft.com/office/powerpoint/2010/main" val="1092527993"/>
              </p:ext>
            </p:extLst>
          </p:nvPr>
        </p:nvGraphicFramePr>
        <p:xfrm>
          <a:off x="990600" y="4144095"/>
          <a:ext cx="7129175" cy="1951905"/>
        </p:xfrm>
        <a:graphic>
          <a:graphicData uri="http://schemas.openxmlformats.org/drawingml/2006/table">
            <a:tbl>
              <a:tblPr>
                <a:noFill/>
                <a:tableStyleId>{7AA51540-960E-4586-B1C5-63C90965393F}</a:tableStyleId>
              </a:tblPr>
              <a:tblGrid>
                <a:gridCol w="1718975"/>
                <a:gridCol w="1295400"/>
                <a:gridCol w="1524000"/>
                <a:gridCol w="1066800"/>
                <a:gridCol w="1524000"/>
              </a:tblGrid>
              <a:tr h="58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GENE_NAME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HNS1-HS1</a:t>
                      </a:r>
                      <a:endParaRPr lang="en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HNS1-SWC1</a:t>
                      </a:r>
                      <a:endParaRPr lang="en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median</a:t>
                      </a:r>
                      <a:endParaRPr lang="en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"HS1-SWC1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59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ZFY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-8.47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-8.54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-8.5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-0.07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CYorf15B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-8.22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-9.07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-8.64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-0.85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BCAN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6.17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6.48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533400" y="723811"/>
            <a:ext cx="82296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Pathway </a:t>
            </a:r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Analysis</a:t>
            </a:r>
            <a:endParaRPr lang="e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04800" y="2169039"/>
            <a:ext cx="9067800" cy="2683781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NEUROACTIVE LIGAND RECEPTOR INTERACTION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ANACHIDONIC ACID METABOLISM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SYSTEMATIC LUPUS ERYTHEMATOS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MELANOGENESIS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CALCIUM SIGNALLING PATHWAY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489258"/>
            <a:ext cx="8229600" cy="141574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Microarray Analysis of Prostate Cancer</a:t>
            </a:r>
            <a:endParaRPr lang="e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229600" cy="399927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Pipeline used</a:t>
            </a:r>
            <a:endParaRPr lang="e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b="1" dirty="0">
                <a:solidFill>
                  <a:schemeClr val="accent1">
                    <a:lumMod val="50000"/>
                  </a:schemeClr>
                </a:solidFill>
              </a:rPr>
              <a:t>Dataset taken   </a:t>
            </a: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: GSE6919</a:t>
            </a:r>
            <a:endParaRPr lang="e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b="1" dirty="0">
                <a:solidFill>
                  <a:schemeClr val="accent1">
                    <a:lumMod val="50000"/>
                  </a:schemeClr>
                </a:solidFill>
              </a:rPr>
              <a:t>The experiment is </a:t>
            </a: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about: Expression </a:t>
            </a:r>
            <a:r>
              <a:rPr lang="en" sz="2000" b="1" dirty="0">
                <a:solidFill>
                  <a:schemeClr val="accent1">
                    <a:lumMod val="50000"/>
                  </a:schemeClr>
                </a:solidFill>
              </a:rPr>
              <a:t>Data from Normal and </a:t>
            </a: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Metastatic Prostate </a:t>
            </a:r>
            <a:r>
              <a:rPr lang="en" sz="2000" b="1" dirty="0">
                <a:solidFill>
                  <a:schemeClr val="accent1">
                    <a:lumMod val="50000"/>
                  </a:schemeClr>
                </a:solidFill>
              </a:rPr>
              <a:t>Tumor </a:t>
            </a: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Tissues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For </a:t>
            </a:r>
            <a:r>
              <a:rPr lang="en" sz="2000" b="1" dirty="0">
                <a:solidFill>
                  <a:schemeClr val="accent1">
                    <a:lumMod val="50000"/>
                  </a:schemeClr>
                </a:solidFill>
              </a:rPr>
              <a:t>metastatic tumor </a:t>
            </a: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is categorized into </a:t>
            </a:r>
            <a:r>
              <a:rPr lang="en" sz="2000" b="1" dirty="0">
                <a:solidFill>
                  <a:schemeClr val="accent1">
                    <a:lumMod val="50000"/>
                  </a:schemeClr>
                </a:solidFill>
              </a:rPr>
              <a:t>different </a:t>
            </a: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types:</a:t>
            </a:r>
            <a:endParaRPr lang="e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prostate </a:t>
            </a:r>
            <a:r>
              <a:rPr lang="en" sz="2000" b="1" dirty="0">
                <a:solidFill>
                  <a:schemeClr val="accent1">
                    <a:lumMod val="50000"/>
                  </a:schemeClr>
                </a:solidFill>
              </a:rPr>
              <a:t>tumor metastases in </a:t>
            </a: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liver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prostate </a:t>
            </a:r>
            <a:r>
              <a:rPr lang="en" sz="2000" b="1" dirty="0">
                <a:solidFill>
                  <a:schemeClr val="accent1">
                    <a:lumMod val="50000"/>
                  </a:schemeClr>
                </a:solidFill>
              </a:rPr>
              <a:t>tumor metastases in para tracheal lymph </a:t>
            </a: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node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prostate </a:t>
            </a:r>
            <a:r>
              <a:rPr lang="en" sz="2000" b="1" dirty="0">
                <a:solidFill>
                  <a:schemeClr val="accent1">
                    <a:lumMod val="50000"/>
                  </a:schemeClr>
                </a:solidFill>
              </a:rPr>
              <a:t>tumor metastases in para aortic lymph </a:t>
            </a: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node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prostate </a:t>
            </a:r>
            <a:r>
              <a:rPr lang="en" sz="2000" b="1" dirty="0">
                <a:solidFill>
                  <a:schemeClr val="accent1">
                    <a:lumMod val="50000"/>
                  </a:schemeClr>
                </a:solidFill>
              </a:rPr>
              <a:t>tumor metastases in retro peritoneal lymph </a:t>
            </a: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node</a:t>
            </a:r>
          </a:p>
          <a:p>
            <a:pPr marL="5715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000" b="1" dirty="0" smtClean="0">
              <a:solidFill>
                <a:schemeClr val="accent1">
                  <a:lumMod val="50000"/>
                </a:schemeClr>
              </a:solidFill>
              <a:hlinkClick r:id="rId3" action="ppaction://hlinkfile"/>
            </a:endParaRPr>
          </a:p>
          <a:p>
            <a:pPr marL="5715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  <a:hlinkClick r:id="rId3" action="ppaction://hlinkfile"/>
              </a:rPr>
              <a:t>The output of the analysis</a:t>
            </a:r>
            <a:endParaRPr lang="e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776644"/>
            <a:ext cx="82296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The NGS Engine: A tool</a:t>
            </a:r>
            <a:endParaRPr lang="e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204360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A Web-based tool for NGS</a:t>
            </a:r>
          </a:p>
          <a:p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Automates the analysis of NGS gene expression process</a:t>
            </a:r>
          </a:p>
          <a:p>
            <a:r>
              <a:rPr lang="en" sz="2000" b="1" dirty="0" smtClean="0">
                <a:solidFill>
                  <a:schemeClr val="accent1">
                    <a:lumMod val="50000"/>
                  </a:schemeClr>
                </a:solidFill>
              </a:rPr>
              <a:t>Client-Server Architecture</a:t>
            </a:r>
          </a:p>
          <a:p>
            <a:endParaRPr lang="e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921778"/>
              </p:ext>
            </p:extLst>
          </p:nvPr>
        </p:nvGraphicFramePr>
        <p:xfrm>
          <a:off x="1981200" y="3200400"/>
          <a:ext cx="4953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hlinkClick r:id="rId8" action="ppaction://hlinkfile"/>
          </p:cNvPr>
          <p:cNvSpPr txBox="1"/>
          <p:nvPr/>
        </p:nvSpPr>
        <p:spPr>
          <a:xfrm>
            <a:off x="1650465" y="5663625"/>
            <a:ext cx="5809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file"/>
              </a:rPr>
              <a:t>Welcome to The NGS Engine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62962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dirty="0" smtClean="0">
                <a:solidFill>
                  <a:schemeClr val="accent1">
                    <a:lumMod val="50000"/>
                  </a:schemeClr>
                </a:solidFill>
              </a:rPr>
              <a:t>References</a:t>
            </a:r>
            <a:endParaRPr lang="e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1" y="1219200"/>
            <a:ext cx="8229600" cy="5763086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accent1">
                    <a:lumMod val="50000"/>
                  </a:schemeClr>
                </a:solidFill>
              </a:rPr>
              <a:t>NGS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SzPct val="78571"/>
            </a:pPr>
            <a:r>
              <a:rPr lang="en" sz="1400" b="1" u="sng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http://bowtie-bio.sourceforge.net/index.shtml</a:t>
            </a:r>
          </a:p>
          <a:p>
            <a:pPr marL="285750" indent="-285750">
              <a:spcBef>
                <a:spcPts val="0"/>
              </a:spcBef>
            </a:pPr>
            <a:r>
              <a:rPr lang="en" sz="1400" b="1" u="sng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http://www.ncbi.nlm.nih.gov/pubmed?LinkName=sra_pubmed&amp;from_uid=69947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</a:pPr>
            <a:r>
              <a:rPr lang="en" sz="1400" b="1" u="sng" dirty="0" smtClean="0">
                <a:solidFill>
                  <a:schemeClr val="accent1">
                    <a:lumMod val="50000"/>
                  </a:schemeClr>
                </a:solidFill>
                <a:hlinkClick r:id="rId5"/>
              </a:rPr>
              <a:t>Beane J</a:t>
            </a:r>
            <a:r>
              <a:rPr lang="en" sz="1400" b="1" dirty="0" smtClean="0">
                <a:solidFill>
                  <a:schemeClr val="accent1">
                    <a:lumMod val="50000"/>
                  </a:schemeClr>
                </a:solidFill>
              </a:rPr>
              <a:t>,  et  all,-2011 Characterizing the impact of smoking and lung cancer on the airway transcriptome using RNA-Se </a:t>
            </a:r>
            <a:r>
              <a:rPr lang="en" sz="1400" b="1" u="sng" dirty="0" smtClean="0">
                <a:solidFill>
                  <a:schemeClr val="accent1">
                    <a:lumMod val="50000"/>
                  </a:schemeClr>
                </a:solidFill>
              </a:rPr>
              <a:t>Cancer Prev Res (Phila).</a:t>
            </a:r>
            <a:r>
              <a:rPr lang="en" sz="1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" sz="1400" b="1" u="sng" dirty="0" smtClean="0">
                <a:solidFill>
                  <a:schemeClr val="accent1">
                    <a:lumMod val="50000"/>
                  </a:schemeClr>
                </a:solidFill>
                <a:hlinkClick r:id="rId6"/>
              </a:rPr>
              <a:t>http://dev.mysql.com/doc/refman/5.0/en/tutorial.html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</a:pPr>
            <a:r>
              <a:rPr lang="en" sz="1400" b="1" u="sng" dirty="0" smtClean="0">
                <a:solidFill>
                  <a:schemeClr val="accent1">
                    <a:lumMod val="50000"/>
                  </a:schemeClr>
                </a:solidFill>
                <a:hlinkClick r:id="rId7"/>
              </a:rPr>
              <a:t>http://perl-tutorial.org/</a:t>
            </a:r>
            <a:endParaRPr lang="en" sz="1400" b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</a:pPr>
            <a:r>
              <a:rPr lang="en" sz="1400" b="1" u="sng" dirty="0" smtClean="0">
                <a:solidFill>
                  <a:schemeClr val="accent1">
                    <a:lumMod val="50000"/>
                  </a:schemeClr>
                </a:solidFill>
                <a:hlinkClick r:id="rId8"/>
              </a:rPr>
              <a:t>http://www.clcbio.com/manual/genomics/Definition_RPKM.html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accent1">
                    <a:lumMod val="50000"/>
                  </a:schemeClr>
                </a:solidFill>
              </a:rPr>
              <a:t>DATA</a:t>
            </a:r>
            <a:endParaRPr lang="e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Bef>
                <a:spcPts val="0"/>
              </a:spcBef>
            </a:pPr>
            <a:r>
              <a:rPr lang="en" sz="1400" b="1" u="sng" dirty="0">
                <a:solidFill>
                  <a:schemeClr val="accent1">
                    <a:lumMod val="50000"/>
                  </a:schemeClr>
                </a:solidFill>
                <a:hlinkClick r:id="rId9"/>
              </a:rPr>
              <a:t>http://www.ncbi.nlm.nih.gov/sra/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accent1">
                    <a:lumMod val="50000"/>
                  </a:schemeClr>
                </a:solidFill>
              </a:rPr>
              <a:t>TOOL</a:t>
            </a:r>
            <a:endParaRPr lang="e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Bef>
                <a:spcPts val="0"/>
              </a:spcBef>
            </a:pPr>
            <a:r>
              <a:rPr lang="en" sz="1400" b="1" u="sng" dirty="0">
                <a:solidFill>
                  <a:schemeClr val="accent1">
                    <a:lumMod val="50000"/>
                  </a:schemeClr>
                </a:solidFill>
                <a:hlinkClick r:id="rId7"/>
              </a:rPr>
              <a:t>http://perl-tutorial.org/</a:t>
            </a:r>
          </a:p>
          <a:p>
            <a:pPr marL="285750" indent="-285750">
              <a:spcBef>
                <a:spcPts val="0"/>
              </a:spcBef>
            </a:pPr>
            <a:r>
              <a:rPr lang="en" sz="1400" b="1" u="sng" dirty="0">
                <a:solidFill>
                  <a:schemeClr val="accent1">
                    <a:lumMod val="50000"/>
                  </a:schemeClr>
                </a:solidFill>
                <a:hlinkClick r:id="rId10"/>
              </a:rPr>
              <a:t>http://www.w3schools.com/html/default.asp</a:t>
            </a:r>
          </a:p>
          <a:p>
            <a:pPr marL="285750" indent="-285750">
              <a:spcBef>
                <a:spcPts val="0"/>
              </a:spcBef>
            </a:pPr>
            <a:r>
              <a:rPr lang="en" sz="1400" b="1" u="sng" dirty="0">
                <a:solidFill>
                  <a:schemeClr val="accent1">
                    <a:lumMod val="50000"/>
                  </a:schemeClr>
                </a:solidFill>
                <a:hlinkClick r:id="rId11"/>
              </a:rPr>
              <a:t>http://www.w3schools.com/css/</a:t>
            </a:r>
          </a:p>
          <a:p>
            <a:pPr marL="285750" indent="-285750">
              <a:spcBef>
                <a:spcPts val="0"/>
              </a:spcBef>
            </a:pPr>
            <a:r>
              <a:rPr lang="en" sz="1400" b="1" u="sng" dirty="0">
                <a:solidFill>
                  <a:schemeClr val="accent1">
                    <a:lumMod val="50000"/>
                  </a:schemeClr>
                </a:solidFill>
                <a:hlinkClick r:id="rId12"/>
              </a:rPr>
              <a:t>http://www.milonic.com/apachesetup.php</a:t>
            </a:r>
          </a:p>
          <a:p>
            <a:pPr marL="285750" indent="-285750">
              <a:spcBef>
                <a:spcPts val="0"/>
              </a:spcBef>
            </a:pPr>
            <a:r>
              <a:rPr lang="en" sz="1400" b="1" u="sng" dirty="0">
                <a:solidFill>
                  <a:schemeClr val="accent1">
                    <a:lumMod val="50000"/>
                  </a:schemeClr>
                </a:solidFill>
                <a:hlinkClick r:id="rId13"/>
              </a:rPr>
              <a:t>http://tldp.org/LDP/LG/issue12/server.html</a:t>
            </a:r>
          </a:p>
          <a:p>
            <a:pPr marL="285750" indent="-285750">
              <a:spcBef>
                <a:spcPts val="0"/>
              </a:spcBef>
            </a:pPr>
            <a:r>
              <a:rPr lang="en" sz="1400" b="1" u="sng" dirty="0">
                <a:solidFill>
                  <a:schemeClr val="accent1">
                    <a:lumMod val="50000"/>
                  </a:schemeClr>
                </a:solidFill>
                <a:hlinkClick r:id="rId14"/>
              </a:rPr>
              <a:t>http://stackoverflow.com/questions/6852376/architecture-for-a-local-html-gui-with-a-perl-back-end</a:t>
            </a:r>
          </a:p>
          <a:p>
            <a:pPr marL="0" indent="0">
              <a:spcBef>
                <a:spcPts val="0"/>
              </a:spcBef>
            </a:pPr>
            <a:endParaRPr lang="en" sz="1100" b="1" u="sng" dirty="0">
              <a:solidFill>
                <a:schemeClr val="accent1">
                  <a:lumMod val="50000"/>
                </a:schemeClr>
              </a:solidFill>
              <a:hlinkClick r:id="rId14"/>
            </a:endParaRPr>
          </a:p>
          <a:p>
            <a:pPr marL="0" indent="0">
              <a:spcBef>
                <a:spcPts val="0"/>
              </a:spcBef>
            </a:pPr>
            <a:endParaRPr lang="en" sz="1100" b="1" u="sng" dirty="0">
              <a:solidFill>
                <a:schemeClr val="accent1">
                  <a:lumMod val="50000"/>
                </a:schemeClr>
              </a:solidFill>
              <a:hlinkClick r:id="rId1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617448"/>
            <a:ext cx="82296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 Contents</a:t>
            </a:r>
            <a:endParaRPr lang="e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719412"/>
            <a:ext cx="8229600" cy="658638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b="1" dirty="0" smtClean="0">
                <a:solidFill>
                  <a:schemeClr val="accent1">
                    <a:lumMod val="50000"/>
                  </a:schemeClr>
                </a:solidFill>
              </a:rPr>
              <a:t>The Problem</a:t>
            </a:r>
            <a:endParaRPr lang="en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b="1" dirty="0" smtClean="0">
                <a:solidFill>
                  <a:schemeClr val="accent1">
                    <a:lumMod val="50000"/>
                  </a:schemeClr>
                </a:solidFill>
              </a:rPr>
              <a:t>Our Approach to the solution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b="1" dirty="0" smtClean="0">
                <a:solidFill>
                  <a:schemeClr val="accent1">
                    <a:lumMod val="50000"/>
                  </a:schemeClr>
                </a:solidFill>
              </a:rPr>
              <a:t>Nature of the Dataset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b="1" dirty="0" smtClean="0">
                <a:solidFill>
                  <a:schemeClr val="accent1">
                    <a:lumMod val="50000"/>
                  </a:schemeClr>
                </a:solidFill>
              </a:rPr>
              <a:t>Computing Read per Gene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b="1" dirty="0" smtClean="0">
                <a:solidFill>
                  <a:schemeClr val="accent1">
                    <a:lumMod val="50000"/>
                  </a:schemeClr>
                </a:solidFill>
              </a:rPr>
              <a:t>Computing RPKM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b="1" dirty="0" smtClean="0">
                <a:solidFill>
                  <a:schemeClr val="accent1">
                    <a:lumMod val="50000"/>
                  </a:schemeClr>
                </a:solidFill>
              </a:rPr>
              <a:t>Results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b="1" dirty="0" smtClean="0">
                <a:solidFill>
                  <a:schemeClr val="accent1">
                    <a:lumMod val="50000"/>
                  </a:schemeClr>
                </a:solidFill>
              </a:rPr>
              <a:t>Microarray Analysis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" sz="3200" b="1" dirty="0" smtClean="0">
                <a:solidFill>
                  <a:schemeClr val="accent1">
                    <a:lumMod val="50000"/>
                  </a:schemeClr>
                </a:solidFill>
              </a:rPr>
              <a:t>e NGS Engine: A tool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070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617448"/>
            <a:ext cx="82296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 The Problem</a:t>
            </a:r>
            <a:endParaRPr lang="e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33626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b="1" dirty="0">
                <a:solidFill>
                  <a:schemeClr val="accent1">
                    <a:lumMod val="50000"/>
                  </a:schemeClr>
                </a:solidFill>
              </a:rPr>
              <a:t>Find Biomarkers for lung cancer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200" b="1" dirty="0">
                <a:solidFill>
                  <a:schemeClr val="accent1">
                    <a:lumMod val="50000"/>
                  </a:schemeClr>
                </a:solidFill>
              </a:rPr>
              <a:t>Why is it interesting?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Prediction of cancer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en" sz="2800" b="1" dirty="0" smtClean="0">
                <a:solidFill>
                  <a:schemeClr val="accent1">
                    <a:lumMod val="50000"/>
                  </a:schemeClr>
                </a:solidFill>
              </a:rPr>
              <a:t>nderstand </a:t>
            </a: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gene expression in cancer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Explain the effect of </a:t>
            </a:r>
            <a:r>
              <a:rPr lang="en" sz="2800" b="1" dirty="0" smtClean="0">
                <a:solidFill>
                  <a:schemeClr val="accent1">
                    <a:lumMod val="50000"/>
                  </a:schemeClr>
                </a:solidFill>
              </a:rPr>
              <a:t>smoking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800" b="1" dirty="0" smtClean="0">
                <a:solidFill>
                  <a:schemeClr val="accent1">
                    <a:lumMod val="50000"/>
                  </a:schemeClr>
                </a:solidFill>
              </a:rPr>
              <a:t>Data, data and more data!</a:t>
            </a:r>
            <a:endParaRPr lang="e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559711"/>
            <a:ext cx="82296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Our Approach to Solution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76112" y="471700"/>
            <a:ext cx="8229600" cy="60581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buNone/>
            </a:pPr>
            <a:r>
              <a:rPr lang="en" sz="1400" dirty="0">
                <a:solidFill>
                  <a:srgbClr val="000000"/>
                </a:solidFill>
              </a:rPr>
              <a:t>
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248200" y="1893844"/>
            <a:ext cx="2209500" cy="531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28214181"/>
              </p:ext>
            </p:extLst>
          </p:nvPr>
        </p:nvGraphicFramePr>
        <p:xfrm>
          <a:off x="54279" y="1752600"/>
          <a:ext cx="9067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647611"/>
            <a:ext cx="82296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Nature of </a:t>
            </a:r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the dataset</a:t>
            </a:r>
            <a:endParaRPr lang="e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594005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 dirty="0">
                <a:solidFill>
                  <a:srgbClr val="323F11"/>
                </a:solidFill>
              </a:rPr>
              <a:t>Downloaded from SRA (SRP006676).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 dirty="0">
                <a:solidFill>
                  <a:srgbClr val="323F11"/>
                </a:solidFill>
              </a:rPr>
              <a:t>Data is taken from 4 different types of </a:t>
            </a:r>
            <a:r>
              <a:rPr lang="en" sz="2400" b="1" dirty="0" smtClean="0">
                <a:solidFill>
                  <a:srgbClr val="323F11"/>
                </a:solidFill>
              </a:rPr>
              <a:t>people</a:t>
            </a:r>
          </a:p>
          <a:p>
            <a:pPr marL="857250" lvl="1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 dirty="0" smtClean="0">
                <a:solidFill>
                  <a:srgbClr val="323F11"/>
                </a:solidFill>
              </a:rPr>
              <a:t>Healthy </a:t>
            </a:r>
            <a:r>
              <a:rPr lang="en" sz="2400" b="1" dirty="0">
                <a:solidFill>
                  <a:srgbClr val="323F11"/>
                </a:solidFill>
              </a:rPr>
              <a:t>non </a:t>
            </a:r>
            <a:r>
              <a:rPr lang="en" sz="2400" b="1" dirty="0" smtClean="0">
                <a:solidFill>
                  <a:srgbClr val="323F11"/>
                </a:solidFill>
              </a:rPr>
              <a:t>smokers</a:t>
            </a:r>
          </a:p>
          <a:p>
            <a:pPr marL="857250" lvl="1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 dirty="0" smtClean="0">
                <a:solidFill>
                  <a:srgbClr val="323F11"/>
                </a:solidFill>
              </a:rPr>
              <a:t>Current Smokers</a:t>
            </a:r>
          </a:p>
          <a:p>
            <a:pPr marL="857250" lvl="1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 dirty="0" smtClean="0">
                <a:solidFill>
                  <a:srgbClr val="323F11"/>
                </a:solidFill>
              </a:rPr>
              <a:t>Smokers </a:t>
            </a:r>
            <a:r>
              <a:rPr lang="en" sz="2400" b="1" dirty="0">
                <a:solidFill>
                  <a:srgbClr val="323F11"/>
                </a:solidFill>
              </a:rPr>
              <a:t>with </a:t>
            </a:r>
            <a:r>
              <a:rPr lang="en" sz="2400" b="1" dirty="0" smtClean="0">
                <a:solidFill>
                  <a:srgbClr val="323F11"/>
                </a:solidFill>
              </a:rPr>
              <a:t>cancer</a:t>
            </a:r>
          </a:p>
          <a:p>
            <a:pPr marL="857250" lvl="1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 dirty="0" smtClean="0">
                <a:solidFill>
                  <a:srgbClr val="323F11"/>
                </a:solidFill>
              </a:rPr>
              <a:t>Smokers </a:t>
            </a:r>
            <a:r>
              <a:rPr lang="en" sz="2400" b="1" dirty="0">
                <a:solidFill>
                  <a:srgbClr val="323F11"/>
                </a:solidFill>
              </a:rPr>
              <a:t>without </a:t>
            </a:r>
            <a:r>
              <a:rPr lang="en" sz="2400" b="1" dirty="0" smtClean="0">
                <a:solidFill>
                  <a:srgbClr val="323F11"/>
                </a:solidFill>
              </a:rPr>
              <a:t>cancer</a:t>
            </a:r>
          </a:p>
          <a:p>
            <a:pPr marL="45720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600" b="1" dirty="0" smtClean="0">
                <a:solidFill>
                  <a:srgbClr val="323F11"/>
                </a:solidFill>
              </a:rPr>
              <a:t>Two </a:t>
            </a:r>
            <a:r>
              <a:rPr lang="en" sz="2600" b="1" dirty="0">
                <a:solidFill>
                  <a:srgbClr val="323F11"/>
                </a:solidFill>
              </a:rPr>
              <a:t>different approaches were used on same sample to collect the </a:t>
            </a:r>
            <a:r>
              <a:rPr lang="en" sz="2600" b="1" dirty="0" smtClean="0">
                <a:solidFill>
                  <a:srgbClr val="323F11"/>
                </a:solidFill>
              </a:rPr>
              <a:t>dataset</a:t>
            </a:r>
          </a:p>
          <a:p>
            <a:pPr marL="857250" lvl="1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 dirty="0" smtClean="0">
                <a:solidFill>
                  <a:srgbClr val="323F11"/>
                </a:solidFill>
              </a:rPr>
              <a:t>NuGen</a:t>
            </a:r>
            <a:endParaRPr lang="en" sz="1800" b="1" dirty="0">
              <a:solidFill>
                <a:srgbClr val="323F11"/>
              </a:solidFill>
            </a:endParaRPr>
          </a:p>
          <a:p>
            <a:pPr marL="857250" lvl="1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 dirty="0" smtClean="0">
                <a:solidFill>
                  <a:srgbClr val="323F11"/>
                </a:solidFill>
              </a:rPr>
              <a:t>Illumina</a:t>
            </a:r>
            <a:endParaRPr lang="en" sz="2000" b="1" dirty="0">
              <a:solidFill>
                <a:srgbClr val="323F11"/>
              </a:solidFill>
            </a:endParaRPr>
          </a:p>
          <a:p>
            <a:pPr lvl="0" rtl="0">
              <a:buNone/>
            </a:pPr>
            <a:r>
              <a:rPr lang="en" sz="2400" b="1" dirty="0">
                <a:solidFill>
                  <a:srgbClr val="323F11"/>
                </a:solidFill>
              </a:rPr>
              <a:t>	</a:t>
            </a:r>
          </a:p>
          <a:p>
            <a:endParaRPr lang="en" sz="2400" b="1" dirty="0">
              <a:solidFill>
                <a:srgbClr val="323F11"/>
              </a:solidFill>
            </a:endParaRPr>
          </a:p>
          <a:p>
            <a:endParaRPr lang="en" sz="2400" b="1" dirty="0">
              <a:solidFill>
                <a:srgbClr val="323F1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 rot="24866">
            <a:off x="484814" y="502578"/>
            <a:ext cx="8502222" cy="141574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Aligning </a:t>
            </a:r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each sample to </a:t>
            </a:r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reference genome</a:t>
            </a:r>
            <a:endParaRPr lang="e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1000" y="2340918"/>
            <a:ext cx="8229600" cy="5355282"/>
          </a:xfrm>
          <a:prstGeom prst="rect">
            <a:avLst/>
          </a:prstGeom>
          <a:solidFill>
            <a:schemeClr val="bg2">
              <a:lumMod val="20000"/>
              <a:lumOff val="80000"/>
              <a:alpha val="15000"/>
            </a:schemeClr>
          </a:solidFill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Reference genome used -Hg19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Tool used-Bowtie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</a:rPr>
              <a:t>Parameters </a:t>
            </a: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used for bowtie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b="1" dirty="0">
                <a:solidFill>
                  <a:schemeClr val="accent1">
                    <a:lumMod val="50000"/>
                  </a:schemeClr>
                </a:solidFill>
              </a:rPr>
              <a:t>best,-v,-m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An example of map </a:t>
            </a: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</a:rPr>
              <a:t>file:</a:t>
            </a:r>
            <a:endParaRPr lang="e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0" rtl="0">
              <a:buNone/>
            </a:pPr>
            <a:r>
              <a:rPr lang="en" sz="1600" b="1" dirty="0" smtClean="0">
                <a:solidFill>
                  <a:srgbClr val="3B5000"/>
                </a:solidFill>
              </a:rPr>
              <a:t>SRR192335.7 </a:t>
            </a:r>
            <a:r>
              <a:rPr lang="en" sz="1600" b="1" dirty="0">
                <a:solidFill>
                  <a:srgbClr val="3B5000"/>
                </a:solidFill>
              </a:rPr>
              <a:t>HWUSI-EAS1671_0001:7:1:1030:18590 length=75 -    chr11   76262558</a:t>
            </a:r>
          </a:p>
          <a:p>
            <a:pPr marL="457200" lvl="0" indent="0" rtl="0">
              <a:buNone/>
            </a:pPr>
            <a:r>
              <a:rPr lang="en" sz="1600" b="1" dirty="0">
                <a:solidFill>
                  <a:srgbClr val="3B5000"/>
                </a:solidFill>
              </a:rPr>
              <a:t>CTATAGTTAATANNTTCCCACTAGAGTGACACTGAAGATTTAAACACAAGCATTCATAAGATGCGCTGATCTCT</a:t>
            </a:r>
          </a:p>
          <a:p>
            <a:pPr marL="457200" lvl="0" indent="0" rtl="0">
              <a:buNone/>
            </a:pPr>
            <a:r>
              <a:rPr lang="en" sz="1600" b="1" dirty="0">
                <a:solidFill>
                  <a:srgbClr val="3B5000"/>
                </a:solidFill>
              </a:rPr>
              <a:t>G###############@B;BABBBBBA&gt;C@BBBBC&gt;BAB@CACCBCBCCACCCB&lt;CCBCCCCCBCBCCC@CCC</a:t>
            </a:r>
          </a:p>
          <a:p>
            <a:pPr marL="457200" lvl="0" indent="0" rtl="0">
              <a:buNone/>
            </a:pPr>
            <a:r>
              <a:rPr lang="en" sz="1600" b="1" dirty="0">
                <a:solidFill>
                  <a:srgbClr val="3B5000"/>
                </a:solidFill>
              </a:rPr>
              <a:t>C=C 0      61:A&gt;C,62:A&gt;G</a:t>
            </a:r>
          </a:p>
          <a:p>
            <a:endParaRPr lang="en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4495800"/>
            <a:ext cx="7924800" cy="1905000"/>
          </a:xfrm>
          <a:prstGeom prst="rect">
            <a:avLst/>
          </a:prstGeom>
          <a:solidFill>
            <a:schemeClr val="bg2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647611"/>
            <a:ext cx="82296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Data entry to </a:t>
            </a:r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MySQL</a:t>
            </a:r>
            <a:endParaRPr lang="e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81000" y="2133600"/>
            <a:ext cx="8382000" cy="3139291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 i="1" dirty="0">
                <a:solidFill>
                  <a:srgbClr val="3E5400"/>
                </a:solidFill>
              </a:rPr>
              <a:t>23 tables corresponding to each chromosome is created </a:t>
            </a:r>
            <a:r>
              <a:rPr lang="en" b="1" i="1" dirty="0" smtClean="0">
                <a:solidFill>
                  <a:srgbClr val="3E5400"/>
                </a:solidFill>
              </a:rPr>
              <a:t>in MySQL database</a:t>
            </a:r>
            <a:r>
              <a:rPr lang="en" b="1" dirty="0">
                <a:solidFill>
                  <a:srgbClr val="3E5400"/>
                </a:solidFill>
              </a:rPr>
              <a:t>.</a:t>
            </a:r>
          </a:p>
          <a:p>
            <a:endParaRPr lang="en" b="1" dirty="0">
              <a:solidFill>
                <a:srgbClr val="3E5400"/>
              </a:solidFill>
            </a:endParaRPr>
          </a:p>
          <a:p>
            <a:pPr lvl="0" rtl="0">
              <a:buNone/>
            </a:pPr>
            <a:r>
              <a:rPr lang="en" b="1" dirty="0" smtClean="0">
                <a:solidFill>
                  <a:srgbClr val="3E5400"/>
                </a:solidFill>
              </a:rPr>
              <a:t>An </a:t>
            </a:r>
            <a:r>
              <a:rPr lang="en" b="1" dirty="0">
                <a:solidFill>
                  <a:srgbClr val="3E5400"/>
                </a:solidFill>
              </a:rPr>
              <a:t>Example in table </a:t>
            </a:r>
            <a:r>
              <a:rPr lang="en" b="1" dirty="0" smtClean="0">
                <a:solidFill>
                  <a:srgbClr val="3E5400"/>
                </a:solidFill>
              </a:rPr>
              <a:t>chr1:</a:t>
            </a:r>
            <a:endParaRPr lang="en" b="1" dirty="0">
              <a:solidFill>
                <a:srgbClr val="3E5400"/>
              </a:solidFill>
            </a:endParaRPr>
          </a:p>
          <a:p>
            <a:endParaRPr lang="en" b="1" dirty="0">
              <a:solidFill>
                <a:srgbClr val="3E5400"/>
              </a:solidFill>
            </a:endParaRPr>
          </a:p>
          <a:p>
            <a:endParaRPr lang="en" b="1" dirty="0">
              <a:solidFill>
                <a:srgbClr val="3E5400"/>
              </a:solidFill>
            </a:endParaRPr>
          </a:p>
          <a:p>
            <a:endParaRPr lang="en" b="1" dirty="0">
              <a:solidFill>
                <a:srgbClr val="3E5400"/>
              </a:solidFill>
            </a:endParaRPr>
          </a:p>
        </p:txBody>
      </p:sp>
      <p:graphicFrame>
        <p:nvGraphicFramePr>
          <p:cNvPr id="67" name="Shape 67"/>
          <p:cNvGraphicFramePr/>
          <p:nvPr>
            <p:extLst>
              <p:ext uri="{D42A27DB-BD31-4B8C-83A1-F6EECF244321}">
                <p14:modId xmlns:p14="http://schemas.microsoft.com/office/powerpoint/2010/main" val="942584794"/>
              </p:ext>
            </p:extLst>
          </p:nvPr>
        </p:nvGraphicFramePr>
        <p:xfrm>
          <a:off x="533400" y="3940670"/>
          <a:ext cx="8077199" cy="2460130"/>
        </p:xfrm>
        <a:graphic>
          <a:graphicData uri="http://schemas.openxmlformats.org/drawingml/2006/table">
            <a:tbl>
              <a:tblPr>
                <a:noFill/>
                <a:tableStyleId>{87DEECFD-CF6A-42D2-8C88-11A3B21C47E5}</a:tableStyleId>
              </a:tblPr>
              <a:tblGrid>
                <a:gridCol w="1219200"/>
                <a:gridCol w="1270009"/>
                <a:gridCol w="1015991"/>
                <a:gridCol w="1052343"/>
                <a:gridCol w="1201095"/>
                <a:gridCol w="2318561"/>
              </a:tblGrid>
              <a:tr h="631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sample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7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read_id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7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strand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7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start 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7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end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7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seq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78000"/>
                      </a:schemeClr>
                    </a:solidFill>
                  </a:tcPr>
                </a:tc>
              </a:tr>
              <a:tr h="1578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HNS1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SRR192333.47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207103170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207103244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NTACCTGTCACAGCATCTAGCAAAGCAC</a:t>
                      </a:r>
                    </a:p>
                    <a:p>
                      <a:pPr algn="ctr"/>
                      <a:endParaRPr lang="e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  <a:alpha val="3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Calculating Reads per </a:t>
            </a:r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Gene </a:t>
            </a:r>
            <a:endParaRPr lang="e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81000" y="1905000"/>
            <a:ext cx="8229600" cy="238831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" sz="2800" b="1" dirty="0" smtClean="0">
                <a:solidFill>
                  <a:schemeClr val="accent1">
                    <a:lumMod val="50000"/>
                  </a:schemeClr>
                </a:solidFill>
              </a:rPr>
              <a:t>hat </a:t>
            </a: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is it?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How to </a:t>
            </a:r>
            <a:r>
              <a:rPr lang="en" sz="2800" b="1" dirty="0" smtClean="0">
                <a:solidFill>
                  <a:schemeClr val="accent1">
                    <a:lumMod val="50000"/>
                  </a:schemeClr>
                </a:solidFill>
              </a:rPr>
              <a:t>calculate?</a:t>
            </a:r>
            <a:endParaRPr lang="en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b="1" dirty="0">
                <a:solidFill>
                  <a:schemeClr val="accent1">
                    <a:lumMod val="50000"/>
                  </a:schemeClr>
                </a:solidFill>
              </a:rPr>
              <a:t>Bowtie output data is compared with </a:t>
            </a:r>
            <a:r>
              <a:rPr lang="en" sz="2400" b="1" dirty="0" smtClean="0">
                <a:solidFill>
                  <a:schemeClr val="accent1">
                    <a:lumMod val="50000"/>
                  </a:schemeClr>
                </a:solidFill>
              </a:rPr>
              <a:t>an annotation file</a:t>
            </a:r>
            <a:endParaRPr lang="e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b="1" dirty="0" smtClean="0">
                <a:solidFill>
                  <a:schemeClr val="accent1">
                    <a:lumMod val="50000"/>
                  </a:schemeClr>
                </a:solidFill>
              </a:rPr>
              <a:t>The final output is as follows:</a:t>
            </a:r>
            <a:endParaRPr lang="e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74" name="Shape 74"/>
          <p:cNvGraphicFramePr/>
          <p:nvPr>
            <p:extLst>
              <p:ext uri="{D42A27DB-BD31-4B8C-83A1-F6EECF244321}">
                <p14:modId xmlns:p14="http://schemas.microsoft.com/office/powerpoint/2010/main" val="2408547461"/>
              </p:ext>
            </p:extLst>
          </p:nvPr>
        </p:nvGraphicFramePr>
        <p:xfrm>
          <a:off x="228600" y="4324730"/>
          <a:ext cx="8686799" cy="1847470"/>
        </p:xfrm>
        <a:graphic>
          <a:graphicData uri="http://schemas.openxmlformats.org/drawingml/2006/table">
            <a:tbl>
              <a:tblPr>
                <a:noFill/>
                <a:tableStyleId>{6FE879CF-3CB9-4B32-978C-D8225635BF31}</a:tableStyleId>
              </a:tblPr>
              <a:tblGrid>
                <a:gridCol w="1219199"/>
                <a:gridCol w="685800"/>
                <a:gridCol w="685800"/>
                <a:gridCol w="533400"/>
                <a:gridCol w="838200"/>
                <a:gridCol w="685800"/>
                <a:gridCol w="685800"/>
                <a:gridCol w="533400"/>
                <a:gridCol w="838200"/>
                <a:gridCol w="685800"/>
                <a:gridCol w="1295400"/>
              </a:tblGrid>
              <a:tr h="6973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 dirty="0"/>
                        <a:t>Acc_id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chr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HNS1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HS1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SWOC1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SWC1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HNS2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HS2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SWOC2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SWC2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 dirty="0"/>
                        <a:t>GENE_NAME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980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NR_015368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CHR1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0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0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0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 dirty="0"/>
                        <a:t>0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0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0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0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0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 dirty="0"/>
                        <a:t>NULL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520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uc001aar.1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CHR1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 dirty="0"/>
                        <a:t>123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256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98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 dirty="0"/>
                        <a:t>16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23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12 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34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/>
                        <a:t>6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400" b="1" dirty="0"/>
                        <a:t>LOC6438</a:t>
                      </a:r>
                    </a:p>
                  </a:txBody>
                  <a:tcPr marL="91425" marR="91425" marT="91425" marB="914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33400" y="624244"/>
            <a:ext cx="82296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Calculating RPKM</a:t>
            </a:r>
            <a:endParaRPr lang="e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4572000"/>
            <a:ext cx="7239000" cy="1066800"/>
          </a:xfrm>
          <a:prstGeom prst="rect">
            <a:avLst/>
          </a:prstGeom>
          <a:solidFill>
            <a:schemeClr val="bg2">
              <a:lumMod val="60000"/>
              <a:lumOff val="4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Shape 8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3400" y="1968608"/>
                <a:ext cx="8229600" cy="3517792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spAutoFit/>
              </a:bodyPr>
              <a:lstStyle/>
              <a:p>
                <a:r>
                  <a:rPr lang="en" b="1" dirty="0" smtClean="0"/>
                  <a:t>RPKM is  (Reads per Kilobase of exon model per Million mapped reads)</a:t>
                </a:r>
              </a:p>
              <a:p>
                <a:endParaRPr lang="en" b="1" dirty="0" smtClean="0"/>
              </a:p>
              <a:p>
                <a:r>
                  <a:rPr lang="en" b="1" dirty="0" smtClean="0"/>
                  <a:t>Why RPKM?</a:t>
                </a:r>
              </a:p>
              <a:p>
                <a:endParaRPr lang="en" b="1" dirty="0" smtClean="0"/>
              </a:p>
              <a:p>
                <a:r>
                  <a:rPr lang="en" b="1" dirty="0" smtClean="0"/>
                  <a:t>Formula:</a:t>
                </a:r>
              </a:p>
              <a:p>
                <a:pPr lvl="0">
                  <a:buNone/>
                </a:pPr>
                <a:r>
                  <a:rPr lang="en" b="1" dirty="0"/>
                  <a:t>	</a:t>
                </a:r>
                <a:r>
                  <a:rPr lang="en" b="1" i="1" dirty="0" smtClean="0"/>
                  <a:t>RPKM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" b="1" i="1" dirty="0"/>
                          <m:t>Total</m:t>
                        </m:r>
                        <m:r>
                          <m:rPr>
                            <m:nor/>
                          </m:rPr>
                          <a:rPr lang="en" b="1" i="1" dirty="0"/>
                          <m:t> </m:t>
                        </m:r>
                        <m:r>
                          <m:rPr>
                            <m:nor/>
                          </m:rPr>
                          <a:rPr lang="en" b="1" i="1" dirty="0"/>
                          <m:t>exon</m:t>
                        </m:r>
                        <m:r>
                          <m:rPr>
                            <m:nor/>
                          </m:rPr>
                          <a:rPr lang="en" b="1" i="1" dirty="0"/>
                          <m:t> </m:t>
                        </m:r>
                        <m:r>
                          <m:rPr>
                            <m:nor/>
                          </m:rPr>
                          <a:rPr lang="en" b="1" i="1" dirty="0"/>
                          <m:t>reads</m:t>
                        </m:r>
                      </m:num>
                      <m:den>
                        <m:r>
                          <m:rPr>
                            <m:nor/>
                          </m:rPr>
                          <a:rPr lang="en" b="1" i="1" dirty="0"/>
                          <m:t>Mapped</m:t>
                        </m:r>
                        <m:r>
                          <m:rPr>
                            <m:nor/>
                          </m:rPr>
                          <a:rPr lang="en" b="1" i="1" dirty="0"/>
                          <m:t> </m:t>
                        </m:r>
                        <m:r>
                          <m:rPr>
                            <m:nor/>
                          </m:rPr>
                          <a:rPr lang="en" b="1" i="1" dirty="0"/>
                          <m:t>readsmillions</m:t>
                        </m:r>
                        <m:r>
                          <m:rPr>
                            <m:nor/>
                          </m:rPr>
                          <a:rPr lang="en-US" b="1" i="1" baseline="-250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1" i="1" dirty="0" smtClean="0"/>
                          <m:t>X</m:t>
                        </m:r>
                        <m:r>
                          <m:rPr>
                            <m:nor/>
                          </m:rPr>
                          <a:rPr lang="en-US" b="1" i="1" dirty="0" smtClean="0"/>
                          <m:t> </m:t>
                        </m:r>
                        <m:r>
                          <m:rPr>
                            <m:nor/>
                          </m:rPr>
                          <a:rPr lang="en" b="1" i="1" dirty="0"/>
                          <m:t>Exon</m:t>
                        </m:r>
                        <m:r>
                          <m:rPr>
                            <m:nor/>
                          </m:rPr>
                          <a:rPr lang="en" b="1" i="1" dirty="0"/>
                          <m:t>−</m:t>
                        </m:r>
                        <m:r>
                          <m:rPr>
                            <m:nor/>
                          </m:rPr>
                          <a:rPr lang="en" b="1" i="1" dirty="0"/>
                          <m:t>lengthKilobas</m:t>
                        </m:r>
                        <m:r>
                          <m:rPr>
                            <m:nor/>
                          </m:rPr>
                          <a:rPr lang="en-US" b="1" i="1" baseline="-25000" dirty="0" smtClean="0"/>
                          <m:t>e</m:t>
                        </m:r>
                      </m:den>
                    </m:f>
                  </m:oMath>
                </a14:m>
                <a:endParaRPr lang="en" b="1" i="1" dirty="0"/>
              </a:p>
            </p:txBody>
          </p:sp>
        </mc:Choice>
        <mc:Fallback xmlns="">
          <p:sp>
            <p:nvSpPr>
              <p:cNvPr id="80" name="Shape 8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968608"/>
                <a:ext cx="8229600" cy="3517792"/>
              </a:xfrm>
              <a:prstGeom prst="rect">
                <a:avLst/>
              </a:prstGeom>
              <a:blipFill rotWithShape="1">
                <a:blip r:embed="rId3"/>
                <a:stretch>
                  <a:fillRect t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195</TotalTime>
  <Words>570</Words>
  <Application>Microsoft Office PowerPoint</Application>
  <PresentationFormat>On-screen Show (4:3)</PresentationFormat>
  <Paragraphs>202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Finding biomarkers for lung cancer using NGS analysis of RNA sequences</vt:lpstr>
      <vt:lpstr> Contents</vt:lpstr>
      <vt:lpstr> The Problem</vt:lpstr>
      <vt:lpstr>Our Approach to Solution</vt:lpstr>
      <vt:lpstr>Nature of the dataset</vt:lpstr>
      <vt:lpstr>Aligning each sample to  reference genome</vt:lpstr>
      <vt:lpstr>Data entry to MySQL</vt:lpstr>
      <vt:lpstr>Calculating Reads per Gene </vt:lpstr>
      <vt:lpstr>Calculating RPKM</vt:lpstr>
      <vt:lpstr>Results</vt:lpstr>
      <vt:lpstr>Pathway Analysis</vt:lpstr>
      <vt:lpstr>Microarray Analysis of Prostate Cancer</vt:lpstr>
      <vt:lpstr>The NGS Engine: A tool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biomarkers for lung cancer using NGS analysis of RNA sequences.</dc:title>
  <dc:creator>Anand Rath</dc:creator>
  <cp:lastModifiedBy>INANRAT1</cp:lastModifiedBy>
  <cp:revision>69</cp:revision>
  <dcterms:modified xsi:type="dcterms:W3CDTF">2012-08-10T00:53:53Z</dcterms:modified>
</cp:coreProperties>
</file>