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3" r:id="rId1"/>
  </p:sldMasterIdLst>
  <p:sldIdLst>
    <p:sldId id="256" r:id="rId2"/>
    <p:sldId id="257" r:id="rId3"/>
    <p:sldId id="272" r:id="rId4"/>
    <p:sldId id="263" r:id="rId5"/>
    <p:sldId id="274" r:id="rId6"/>
    <p:sldId id="269" r:id="rId7"/>
    <p:sldId id="270" r:id="rId8"/>
    <p:sldId id="259" r:id="rId9"/>
    <p:sldId id="273" r:id="rId10"/>
    <p:sldId id="275" r:id="rId11"/>
    <p:sldId id="268" r:id="rId12"/>
    <p:sldId id="276" r:id="rId13"/>
    <p:sldId id="278" r:id="rId14"/>
    <p:sldId id="280" r:id="rId15"/>
    <p:sldId id="277" r:id="rId16"/>
    <p:sldId id="27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BC69F-81EA-4A7B-8424-4554445181CD}" type="datetimeFigureOut">
              <a:rPr lang="en-IN" smtClean="0"/>
              <a:pPr/>
              <a:t>29-10-2021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BC69F-81EA-4A7B-8424-4554445181CD}" type="datetimeFigureOut">
              <a:rPr lang="en-IN" smtClean="0"/>
              <a:pPr/>
              <a:t>29-10-2021</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0857A-A4E0-42C9-A37D-157CCB099ED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F02BF-D400-4124-A6BE-E6565CBEFD73}"/>
              </a:ext>
            </a:extLst>
          </p:cNvPr>
          <p:cNvSpPr/>
          <p:nvPr/>
        </p:nvSpPr>
        <p:spPr>
          <a:xfrm>
            <a:off x="2303813" y="3167390"/>
            <a:ext cx="7706706" cy="523220"/>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latin typeface="Times New Roman" pitchFamily="18" charset="0"/>
                <a:cs typeface="Times New Roman" pitchFamily="18" charset="0"/>
              </a:rPr>
              <a:t>Crime Rate Prediction</a:t>
            </a:r>
          </a:p>
        </p:txBody>
      </p:sp>
      <p:sp>
        <p:nvSpPr>
          <p:cNvPr id="6" name="Rectangle 5">
            <a:extLst>
              <a:ext uri="{FF2B5EF4-FFF2-40B4-BE49-F238E27FC236}">
                <a16:creationId xmlns:a16="http://schemas.microsoft.com/office/drawing/2014/main" id="{CCC7F866-494A-4519-9541-5854C8307494}"/>
              </a:ext>
            </a:extLst>
          </p:cNvPr>
          <p:cNvSpPr/>
          <p:nvPr/>
        </p:nvSpPr>
        <p:spPr>
          <a:xfrm>
            <a:off x="6811347" y="4536489"/>
            <a:ext cx="4418905" cy="1323439"/>
          </a:xfrm>
          <a:prstGeom prst="rect">
            <a:avLst/>
          </a:prstGeom>
          <a:noFill/>
        </p:spPr>
        <p:txBody>
          <a:bodyPr wrap="square" lIns="91440" tIns="45720" rIns="91440" bIns="45720">
            <a:spAutoFit/>
          </a:bodyPr>
          <a:lstStyle/>
          <a:p>
            <a:pPr algn="ctr"/>
            <a:r>
              <a:rPr lang="en-US" sz="2000" dirty="0">
                <a:ln w="0"/>
                <a:solidFill>
                  <a:schemeClr val="accent6">
                    <a:lumMod val="50000"/>
                  </a:schemeClr>
                </a:solidFill>
                <a:effectLst>
                  <a:outerShdw blurRad="38100" dist="25400" dir="5400000" algn="ctr" rotWithShape="0">
                    <a:srgbClr val="6E747A">
                      <a:alpha val="43000"/>
                    </a:srgbClr>
                  </a:outerShdw>
                </a:effectLst>
              </a:rPr>
              <a:t>By: </a:t>
            </a:r>
          </a:p>
          <a:p>
            <a:pPr algn="ctr"/>
            <a:r>
              <a:rPr lang="en-US" sz="2000" dirty="0" err="1">
                <a:ln w="0"/>
                <a:solidFill>
                  <a:schemeClr val="accent5">
                    <a:lumMod val="50000"/>
                  </a:schemeClr>
                </a:solidFill>
                <a:effectLst>
                  <a:outerShdw blurRad="38100" dist="25400" dir="5400000" algn="ctr" rotWithShape="0">
                    <a:srgbClr val="6E747A">
                      <a:alpha val="43000"/>
                    </a:srgbClr>
                  </a:outerShdw>
                </a:effectLst>
              </a:rPr>
              <a:t>Neeradi</a:t>
            </a:r>
            <a:r>
              <a:rPr lang="en-US" sz="2000" dirty="0">
                <a:ln w="0"/>
                <a:solidFill>
                  <a:schemeClr val="accent5">
                    <a:lumMod val="50000"/>
                  </a:schemeClr>
                </a:solidFill>
                <a:effectLst>
                  <a:outerShdw blurRad="38100" dist="25400" dir="5400000" algn="ctr" rotWithShape="0">
                    <a:srgbClr val="6E747A">
                      <a:alpha val="43000"/>
                    </a:srgbClr>
                  </a:outerShdw>
                </a:effectLst>
              </a:rPr>
              <a:t> Aryan Raj    (18C91A0561)</a:t>
            </a: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Panniru Soumya       (18C91A0569)</a:t>
            </a:r>
          </a:p>
          <a:p>
            <a:pPr algn="ctr"/>
            <a:r>
              <a:rPr lang="en-US" sz="2000" dirty="0" err="1">
                <a:ln w="0"/>
                <a:solidFill>
                  <a:schemeClr val="accent5">
                    <a:lumMod val="50000"/>
                  </a:schemeClr>
                </a:solidFill>
                <a:effectLst>
                  <a:outerShdw blurRad="38100" dist="25400" dir="5400000" algn="ctr" rotWithShape="0">
                    <a:srgbClr val="6E747A">
                      <a:alpha val="43000"/>
                    </a:srgbClr>
                  </a:outerShdw>
                </a:effectLst>
              </a:rPr>
              <a:t>Pingili</a:t>
            </a:r>
            <a:r>
              <a:rPr lang="en-US" sz="2000" dirty="0">
                <a:ln w="0"/>
                <a:solidFill>
                  <a:schemeClr val="accent5">
                    <a:lumMod val="50000"/>
                  </a:schemeClr>
                </a:solidFill>
                <a:effectLst>
                  <a:outerShdw blurRad="38100" dist="25400" dir="5400000" algn="ctr" rotWithShape="0">
                    <a:srgbClr val="6E747A">
                      <a:alpha val="43000"/>
                    </a:srgbClr>
                  </a:outerShdw>
                </a:effectLst>
              </a:rPr>
              <a:t> Rakesh Reddy (18C91A0575)</a:t>
            </a:r>
          </a:p>
        </p:txBody>
      </p:sp>
      <p:sp>
        <p:nvSpPr>
          <p:cNvPr id="8" name="Rectangle 7">
            <a:extLst>
              <a:ext uri="{FF2B5EF4-FFF2-40B4-BE49-F238E27FC236}">
                <a16:creationId xmlns:a16="http://schemas.microsoft.com/office/drawing/2014/main" id="{905447DF-9E4F-40A7-A6C3-AAA36458CD7D}"/>
              </a:ext>
            </a:extLst>
          </p:cNvPr>
          <p:cNvSpPr/>
          <p:nvPr/>
        </p:nvSpPr>
        <p:spPr>
          <a:xfrm>
            <a:off x="63163" y="4833257"/>
            <a:ext cx="4490061" cy="1569660"/>
          </a:xfrm>
          <a:prstGeom prst="rect">
            <a:avLst/>
          </a:prstGeom>
          <a:noFill/>
        </p:spPr>
        <p:txBody>
          <a:bodyPr wrap="square" lIns="91440" tIns="45720" rIns="91440" bIns="45720">
            <a:spAutoFit/>
          </a:bodyPr>
          <a:lstStyle/>
          <a:p>
            <a:pPr algn="ctr"/>
            <a:r>
              <a:rPr lang="en-US" sz="2400" dirty="0">
                <a:ln w="0"/>
                <a:solidFill>
                  <a:srgbClr val="7030A0"/>
                </a:solidFill>
                <a:effectLst>
                  <a:reflection blurRad="6350" stA="53000" endA="300" endPos="35500" dir="5400000" sy="-90000" algn="bl" rotWithShape="0"/>
                </a:effectLst>
              </a:rPr>
              <a:t>Under the guidance of:</a:t>
            </a:r>
          </a:p>
          <a:p>
            <a:pPr algn="ctr"/>
            <a:r>
              <a:rPr lang="en-US" sz="2400" dirty="0" err="1">
                <a:ln w="0"/>
                <a:solidFill>
                  <a:srgbClr val="7030A0"/>
                </a:solidFill>
                <a:effectLst>
                  <a:reflection blurRad="6350" stA="53000" endA="300" endPos="35500" dir="5400000" sy="-90000" algn="bl" rotWithShape="0"/>
                </a:effectLst>
              </a:rPr>
              <a:t>Dr.B.NARSIMHA</a:t>
            </a:r>
            <a:r>
              <a:rPr lang="en-US" sz="2400" dirty="0">
                <a:ln w="0"/>
                <a:solidFill>
                  <a:srgbClr val="7030A0"/>
                </a:solidFill>
                <a:effectLst>
                  <a:reflection blurRad="6350" stA="53000" endA="300" endPos="35500" dir="5400000" sy="-90000" algn="bl" rotWithShape="0"/>
                </a:effectLst>
              </a:rPr>
              <a:t>.</a:t>
            </a:r>
          </a:p>
          <a:p>
            <a:pPr algn="ctr"/>
            <a:r>
              <a:rPr lang="en-US" sz="2400" dirty="0">
                <a:ln w="0"/>
                <a:solidFill>
                  <a:srgbClr val="7030A0"/>
                </a:solidFill>
                <a:effectLst>
                  <a:reflection blurRad="6350" stA="53000" endA="300" endPos="35500" dir="5400000" sy="-90000" algn="bl" rotWithShape="0"/>
                </a:effectLst>
              </a:rPr>
              <a:t>Professor &amp; Head,</a:t>
            </a:r>
          </a:p>
          <a:p>
            <a:pPr algn="ctr"/>
            <a:r>
              <a:rPr lang="en-US" sz="2400" dirty="0">
                <a:ln w="0"/>
                <a:solidFill>
                  <a:srgbClr val="7030A0"/>
                </a:solidFill>
                <a:effectLst>
                  <a:reflection blurRad="6350" stA="53000" endA="300" endPos="35500" dir="5400000" sy="-90000" algn="bl" rotWithShape="0"/>
                </a:effectLst>
              </a:rPr>
              <a:t>Dept. of CSE</a:t>
            </a:r>
          </a:p>
        </p:txBody>
      </p:sp>
      <p:pic>
        <p:nvPicPr>
          <p:cNvPr id="9" name="Picture 8">
            <a:extLst>
              <a:ext uri="{FF2B5EF4-FFF2-40B4-BE49-F238E27FC236}">
                <a16:creationId xmlns:a16="http://schemas.microsoft.com/office/drawing/2014/main" id="{BCE59150-7FC2-42CB-8B16-84E7CC70D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451262"/>
            <a:ext cx="1163782" cy="976195"/>
          </a:xfrm>
          <a:prstGeom prst="rect">
            <a:avLst/>
          </a:prstGeom>
        </p:spPr>
      </p:pic>
      <p:sp>
        <p:nvSpPr>
          <p:cNvPr id="10" name="TextBox 9">
            <a:extLst>
              <a:ext uri="{FF2B5EF4-FFF2-40B4-BE49-F238E27FC236}">
                <a16:creationId xmlns:a16="http://schemas.microsoft.com/office/drawing/2014/main" id="{FF2E7EB9-2F89-48CA-A99B-68146E6D9582}"/>
              </a:ext>
            </a:extLst>
          </p:cNvPr>
          <p:cNvSpPr txBox="1"/>
          <p:nvPr/>
        </p:nvSpPr>
        <p:spPr>
          <a:xfrm>
            <a:off x="1555668" y="275842"/>
            <a:ext cx="10078984" cy="1323439"/>
          </a:xfrm>
          <a:prstGeom prst="rect">
            <a:avLst/>
          </a:prstGeom>
          <a:noFill/>
        </p:spPr>
        <p:txBody>
          <a:bodyPr wrap="square">
            <a:spAutoFit/>
          </a:bodyPr>
          <a:lstStyle/>
          <a:p>
            <a:pPr algn="ctr"/>
            <a:r>
              <a:rPr lang="en-US" sz="2800" dirty="0">
                <a:solidFill>
                  <a:srgbClr val="FF0000"/>
                </a:solidFill>
                <a:latin typeface="Georgia" panose="02040502050405020303" pitchFamily="18" charset="0"/>
              </a:rPr>
              <a:t>HOLY MARY INSTITUTE OF TECHNOLOGY &amp; SCIENCE</a:t>
            </a:r>
            <a:r>
              <a:rPr lang="en-US" dirty="0">
                <a:latin typeface="Arial" panose="020B0604020202020204" pitchFamily="34" charset="0"/>
                <a:cs typeface="Arial" panose="020B0604020202020204" pitchFamily="34" charset="0"/>
              </a:rPr>
              <a:t>     (</a:t>
            </a:r>
            <a:r>
              <a:rPr lang="en-US" dirty="0">
                <a:latin typeface="Georgia" panose="02040502050405020303" pitchFamily="18" charset="0"/>
                <a:cs typeface="Arial" panose="020B0604020202020204" pitchFamily="34" charset="0"/>
              </a:rPr>
              <a:t>Approved by AICTE, New Delhi, Affiliated to JNTU, Hyderabad)</a:t>
            </a:r>
          </a:p>
          <a:p>
            <a:pPr algn="ctr"/>
            <a:r>
              <a:rPr lang="en-US" sz="1600" dirty="0">
                <a:latin typeface="Georgia" panose="02040502050405020303" pitchFamily="18" charset="0"/>
                <a:cs typeface="Arial" panose="020B0604020202020204" pitchFamily="34" charset="0"/>
              </a:rPr>
              <a:t> </a:t>
            </a:r>
            <a:r>
              <a:rPr lang="en-US" sz="1600" dirty="0">
                <a:latin typeface="Times New Roman" pitchFamily="18" charset="0"/>
                <a:cs typeface="Times New Roman" pitchFamily="18" charset="0"/>
              </a:rPr>
              <a:t>BOGARAM(V),KEESARA(M),MEDCHAL DISTRICT-501301</a:t>
            </a:r>
          </a:p>
          <a:p>
            <a:r>
              <a:rPr lang="en-US" dirty="0">
                <a:latin typeface="Georgia" panose="02040502050405020303" pitchFamily="18" charset="0"/>
                <a:cs typeface="Arial" panose="020B0604020202020204" pitchFamily="34" charset="0"/>
              </a:rPr>
              <a:t>                                                                </a:t>
            </a:r>
            <a:r>
              <a:rPr lang="en-US" sz="1600" dirty="0">
                <a:latin typeface="Arial" panose="020B0604020202020204" pitchFamily="34" charset="0"/>
                <a:cs typeface="Arial" panose="020B0604020202020204" pitchFamily="34" charset="0"/>
              </a:rPr>
              <a:t>2021-22</a:t>
            </a:r>
            <a:endParaRPr lang="en-IN" sz="1600" dirty="0">
              <a:latin typeface="Georgia" panose="02040502050405020303" pitchFamily="18" charset="0"/>
              <a:cs typeface="Arial" panose="020B0604020202020204" pitchFamily="34" charset="0"/>
            </a:endParaRPr>
          </a:p>
        </p:txBody>
      </p:sp>
      <p:sp>
        <p:nvSpPr>
          <p:cNvPr id="11" name="TextBox 10">
            <a:extLst>
              <a:ext uri="{FF2B5EF4-FFF2-40B4-BE49-F238E27FC236}">
                <a16:creationId xmlns:a16="http://schemas.microsoft.com/office/drawing/2014/main" id="{B3E4F406-1192-498E-96AB-FBF950C57D30}"/>
              </a:ext>
            </a:extLst>
          </p:cNvPr>
          <p:cNvSpPr txBox="1"/>
          <p:nvPr/>
        </p:nvSpPr>
        <p:spPr>
          <a:xfrm>
            <a:off x="2303813" y="1624633"/>
            <a:ext cx="7186416" cy="707886"/>
          </a:xfrm>
          <a:prstGeom prst="rect">
            <a:avLst/>
          </a:prstGeom>
          <a:noFill/>
        </p:spPr>
        <p:txBody>
          <a:bodyPr wrap="square">
            <a:spAutoFit/>
          </a:bodyPr>
          <a:lstStyle/>
          <a:p>
            <a:endParaRPr lang="en-US" sz="2000" b="1" i="1"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DEPARTMENT OF COMPUTER SCIENCE  ENGINEERING</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66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1038687" y="603681"/>
            <a:ext cx="3551067" cy="603681"/>
          </a:xfrm>
        </p:spPr>
        <p:txBody>
          <a:bodyPr>
            <a:normAutofit fontScale="90000"/>
          </a:bodyPr>
          <a:lstStyle/>
          <a:p>
            <a:r>
              <a:rPr lang="en-US" sz="3600" dirty="0">
                <a:solidFill>
                  <a:srgbClr val="002060"/>
                </a:solidFill>
              </a:rPr>
              <a:t>SYSTEM ANALSYS</a:t>
            </a:r>
            <a:endParaRPr lang="en-IN" sz="3600" dirty="0">
              <a:solidFill>
                <a:srgbClr val="002060"/>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844858" y="1056442"/>
            <a:ext cx="10502284" cy="5055833"/>
          </a:xfrm>
        </p:spPr>
        <p:txBody>
          <a:bodyPr>
            <a:normAutofit/>
          </a:bodyPr>
          <a:lstStyle/>
          <a:p>
            <a:pPr algn="l">
              <a:buClr>
                <a:schemeClr val="tx1"/>
              </a:buClr>
            </a:pPr>
            <a:endParaRPr lang="en-US" dirty="0">
              <a:solidFill>
                <a:schemeClr val="tx1"/>
              </a:solidFill>
            </a:endParaRPr>
          </a:p>
          <a:p>
            <a:pPr marL="285750" indent="-285750" algn="l">
              <a:buClr>
                <a:schemeClr val="tx1"/>
              </a:buClr>
              <a:buFont typeface="Arial" panose="020B0604020202020204" pitchFamily="34" charset="0"/>
              <a:buChar char="•"/>
            </a:pPr>
            <a:r>
              <a:rPr lang="en-US" dirty="0">
                <a:solidFill>
                  <a:schemeClr val="tx1"/>
                </a:solidFill>
              </a:rPr>
              <a:t> </a:t>
            </a:r>
            <a:endParaRPr lang="en-IN" dirty="0">
              <a:solidFill>
                <a:schemeClr val="tx1"/>
              </a:solidFill>
            </a:endParaRPr>
          </a:p>
        </p:txBody>
      </p:sp>
      <p:sp>
        <p:nvSpPr>
          <p:cNvPr id="4" name="Rectangle 3"/>
          <p:cNvSpPr/>
          <p:nvPr/>
        </p:nvSpPr>
        <p:spPr>
          <a:xfrm>
            <a:off x="1267097" y="1632857"/>
            <a:ext cx="10293531" cy="2400657"/>
          </a:xfrm>
          <a:prstGeom prst="rect">
            <a:avLst/>
          </a:prstGeom>
        </p:spPr>
        <p:txBody>
          <a:bodyPr wrap="square">
            <a:spAutoFit/>
          </a:bodyPr>
          <a:lstStyle/>
          <a:p>
            <a:pPr algn="just"/>
            <a:r>
              <a:rPr lang="en-IN" sz="3000" dirty="0"/>
              <a:t>Crime analysis and prediction is a systematic approach for identifying the crime. This system can predict region which have high probability for crime occurrences and visualize crime prone area. Using the concept of data mining we can extract previously unknown, useful information from an unstructured data</a:t>
            </a:r>
          </a:p>
        </p:txBody>
      </p:sp>
    </p:spTree>
    <p:extLst>
      <p:ext uri="{BB962C8B-B14F-4D97-AF65-F5344CB8AC3E}">
        <p14:creationId xmlns:p14="http://schemas.microsoft.com/office/powerpoint/2010/main" val="1619796207"/>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1038688" y="603682"/>
            <a:ext cx="3648722" cy="577048"/>
          </a:xfrm>
        </p:spPr>
        <p:txBody>
          <a:bodyPr>
            <a:normAutofit fontScale="90000"/>
          </a:bodyPr>
          <a:lstStyle/>
          <a:p>
            <a:r>
              <a:rPr lang="en-US" sz="3600" dirty="0">
                <a:solidFill>
                  <a:srgbClr val="002060"/>
                </a:solidFill>
              </a:rPr>
              <a:t>IMPLEMENTATION </a:t>
            </a:r>
            <a:endParaRPr lang="en-IN" sz="3600" dirty="0">
              <a:solidFill>
                <a:srgbClr val="002060"/>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844858" y="1056442"/>
            <a:ext cx="10502284" cy="5628443"/>
          </a:xfrm>
        </p:spPr>
        <p:txBody>
          <a:bodyPr>
            <a:normAutofit fontScale="92500" lnSpcReduction="20000"/>
          </a:bodyPr>
          <a:lstStyle/>
          <a:p>
            <a:pPr algn="l">
              <a:buClr>
                <a:schemeClr val="tx1"/>
              </a:buClr>
            </a:pPr>
            <a:endParaRPr lang="en-US" dirty="0">
              <a:solidFill>
                <a:schemeClr val="tx1"/>
              </a:solidFill>
            </a:endParaRPr>
          </a:p>
          <a:p>
            <a:pPr marL="457200" indent="-457200" algn="just">
              <a:buClr>
                <a:schemeClr val="tx1"/>
              </a:buClr>
              <a:buFont typeface="Arial" panose="020B0604020202020204" pitchFamily="34" charset="0"/>
              <a:buChar char="•"/>
            </a:pPr>
            <a:r>
              <a:rPr lang="en-US" dirty="0">
                <a:solidFill>
                  <a:schemeClr val="tx1"/>
                </a:solidFill>
              </a:rPr>
              <a:t>Implementation of the project is done with the help of python language. To be particular, for the purpose of machine learning Anaconda is being used.</a:t>
            </a:r>
          </a:p>
          <a:p>
            <a:pPr marL="457200" indent="-457200" algn="just">
              <a:buClr>
                <a:schemeClr val="tx1"/>
              </a:buClr>
              <a:buFont typeface="Arial" panose="020B0604020202020204" pitchFamily="34" charset="0"/>
              <a:buChar char="•"/>
            </a:pPr>
            <a:r>
              <a:rPr lang="en-US" dirty="0">
                <a:solidFill>
                  <a:schemeClr val="tx1"/>
                </a:solidFill>
              </a:rPr>
              <a:t>Data was scraped from the publicly available data from police website which had been made by people in police station of different areas. </a:t>
            </a:r>
          </a:p>
          <a:p>
            <a:pPr marL="457200" indent="-457200" algn="just">
              <a:buClr>
                <a:schemeClr val="tx1"/>
              </a:buClr>
              <a:buFont typeface="Arial" panose="020B0604020202020204" pitchFamily="34" charset="0"/>
              <a:buChar char="•"/>
            </a:pPr>
            <a:r>
              <a:rPr lang="en-US" dirty="0">
                <a:solidFill>
                  <a:schemeClr val="tx1"/>
                </a:solidFill>
              </a:rPr>
              <a:t>Implementation of the idea started from the city itself so as to limit an area for the prediction and making it less complex. </a:t>
            </a:r>
          </a:p>
          <a:p>
            <a:pPr marL="457200" indent="-457200" algn="just">
              <a:buClr>
                <a:schemeClr val="tx1"/>
              </a:buClr>
              <a:buFont typeface="Arial" panose="020B0604020202020204" pitchFamily="34" charset="0"/>
              <a:buChar char="•"/>
            </a:pPr>
            <a:r>
              <a:rPr lang="en-US" dirty="0">
                <a:solidFill>
                  <a:schemeClr val="tx1"/>
                </a:solidFill>
              </a:rPr>
              <a:t>The data was sorted and converted into a new format of timestamp, longitude, latitude, which was the input that machine would be taking so as to predict the crime rate in particular location or city.</a:t>
            </a:r>
            <a:endParaRPr lang="en-IN" dirty="0">
              <a:solidFill>
                <a:schemeClr val="tx1"/>
              </a:solidFill>
            </a:endParaRPr>
          </a:p>
        </p:txBody>
      </p:sp>
    </p:spTree>
    <p:extLst>
      <p:ext uri="{BB962C8B-B14F-4D97-AF65-F5344CB8AC3E}">
        <p14:creationId xmlns:p14="http://schemas.microsoft.com/office/powerpoint/2010/main" val="4192515588"/>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1038688" y="603682"/>
            <a:ext cx="3027284" cy="452760"/>
          </a:xfrm>
        </p:spPr>
        <p:txBody>
          <a:bodyPr>
            <a:normAutofit fontScale="90000"/>
          </a:bodyPr>
          <a:lstStyle/>
          <a:p>
            <a:r>
              <a:rPr lang="en-US" sz="3600" dirty="0">
                <a:solidFill>
                  <a:srgbClr val="002060"/>
                </a:solidFill>
              </a:rPr>
              <a:t>SYSTEM TESTING</a:t>
            </a:r>
            <a:endParaRPr lang="en-IN" sz="3600" dirty="0">
              <a:solidFill>
                <a:srgbClr val="002060"/>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844858" y="1056442"/>
            <a:ext cx="10502284" cy="5055833"/>
          </a:xfrm>
        </p:spPr>
        <p:txBody>
          <a:bodyPr>
            <a:normAutofit/>
          </a:bodyPr>
          <a:lstStyle/>
          <a:p>
            <a:pPr algn="l">
              <a:buClr>
                <a:schemeClr val="tx1"/>
              </a:buClr>
            </a:pPr>
            <a:endParaRPr lang="en-US" dirty="0">
              <a:solidFill>
                <a:schemeClr val="tx1"/>
              </a:solidFill>
            </a:endParaRPr>
          </a:p>
          <a:p>
            <a:pPr marL="285750" indent="-285750" algn="l">
              <a:buClr>
                <a:schemeClr val="tx1"/>
              </a:buClr>
              <a:buFont typeface="Arial" panose="020B0604020202020204" pitchFamily="34" charset="0"/>
              <a:buChar char="•"/>
            </a:pPr>
            <a:r>
              <a:rPr lang="en-US" dirty="0">
                <a:solidFill>
                  <a:schemeClr val="tx1"/>
                </a:solidFill>
              </a:rPr>
              <a:t> </a:t>
            </a:r>
            <a:endParaRPr lang="en-IN" dirty="0">
              <a:solidFill>
                <a:schemeClr val="tx1"/>
              </a:solidFill>
            </a:endParaRPr>
          </a:p>
        </p:txBody>
      </p:sp>
      <p:sp>
        <p:nvSpPr>
          <p:cNvPr id="4" name="Rectangle 3"/>
          <p:cNvSpPr/>
          <p:nvPr/>
        </p:nvSpPr>
        <p:spPr>
          <a:xfrm>
            <a:off x="1227908" y="1619795"/>
            <a:ext cx="9949077" cy="5134324"/>
          </a:xfrm>
          <a:prstGeom prst="rect">
            <a:avLst/>
          </a:prstGeom>
        </p:spPr>
        <p:txBody>
          <a:bodyPr wrap="square">
            <a:spAutoFit/>
          </a:bodyPr>
          <a:lstStyle/>
          <a:p>
            <a:pPr algn="just"/>
            <a:r>
              <a:rPr lang="en-US" sz="3200" dirty="0"/>
              <a:t>The purpose of testing is to get errors. Testing is that the process of trying to get </a:t>
            </a:r>
          </a:p>
          <a:p>
            <a:pPr algn="just"/>
            <a:r>
              <a:rPr lang="en-US" sz="3200" dirty="0">
                <a:sym typeface="Wingdings" pitchFamily="2" charset="2"/>
              </a:rPr>
              <a:t>E</a:t>
            </a:r>
            <a:r>
              <a:rPr lang="en-US" sz="3200" dirty="0"/>
              <a:t>very conceivable fault or weakness during a work product. It provides how to see the </a:t>
            </a:r>
          </a:p>
          <a:p>
            <a:pPr algn="just"/>
            <a:r>
              <a:rPr lang="en-US" sz="3200" dirty="0">
                <a:sym typeface="Wingdings" pitchFamily="2" charset="2"/>
              </a:rPr>
              <a:t>F</a:t>
            </a:r>
            <a:r>
              <a:rPr lang="en-US" sz="3200" dirty="0"/>
              <a:t>unctionality of components, sub assemblies, assemblies and/or a finished product it's </a:t>
            </a:r>
          </a:p>
          <a:p>
            <a:pPr algn="just"/>
            <a:r>
              <a:rPr lang="en-US" sz="3200" dirty="0">
                <a:sym typeface="Wingdings" pitchFamily="2" charset="2"/>
              </a:rPr>
              <a:t>T</a:t>
            </a:r>
            <a:r>
              <a:rPr lang="en-US" sz="3200" dirty="0"/>
              <a:t>he method of exercising software with the intent of ensuring that the software meets </a:t>
            </a:r>
          </a:p>
          <a:p>
            <a:pPr algn="just"/>
            <a:r>
              <a:rPr lang="en-US" sz="3200" dirty="0">
                <a:sym typeface="Wingdings" pitchFamily="2" charset="2"/>
              </a:rPr>
              <a:t>I</a:t>
            </a:r>
            <a:r>
              <a:rPr lang="en-US" sz="3200" dirty="0"/>
              <a:t>ts requirements and user expectations and doesn't fail in an unacceptable manner. </a:t>
            </a:r>
          </a:p>
        </p:txBody>
      </p:sp>
    </p:spTree>
    <p:extLst>
      <p:ext uri="{BB962C8B-B14F-4D97-AF65-F5344CB8AC3E}">
        <p14:creationId xmlns:p14="http://schemas.microsoft.com/office/powerpoint/2010/main" val="462528529"/>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1038688" y="603682"/>
            <a:ext cx="3027284" cy="452760"/>
          </a:xfrm>
        </p:spPr>
        <p:txBody>
          <a:bodyPr>
            <a:normAutofit fontScale="90000"/>
          </a:bodyPr>
          <a:lstStyle/>
          <a:p>
            <a:r>
              <a:rPr lang="en-US" sz="3600" dirty="0">
                <a:solidFill>
                  <a:srgbClr val="002060"/>
                </a:solidFill>
              </a:rPr>
              <a:t>RESULTS</a:t>
            </a:r>
            <a:endParaRPr lang="en-IN" sz="3600" dirty="0">
              <a:solidFill>
                <a:srgbClr val="002060"/>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844858" y="1056442"/>
            <a:ext cx="10502284" cy="5055833"/>
          </a:xfrm>
        </p:spPr>
        <p:txBody>
          <a:bodyPr>
            <a:normAutofit/>
          </a:bodyPr>
          <a:lstStyle/>
          <a:p>
            <a:pPr algn="l">
              <a:buClr>
                <a:schemeClr val="tx1"/>
              </a:buClr>
            </a:pPr>
            <a:endParaRPr lang="en-US" dirty="0">
              <a:solidFill>
                <a:schemeClr val="tx1"/>
              </a:solidFill>
            </a:endParaRPr>
          </a:p>
          <a:p>
            <a:pPr marL="285750" indent="-285750" algn="l">
              <a:buClr>
                <a:schemeClr val="tx1"/>
              </a:buClr>
              <a:buFont typeface="Arial" panose="020B0604020202020204" pitchFamily="34" charset="0"/>
              <a:buChar char="•"/>
            </a:pPr>
            <a:r>
              <a:rPr lang="en-US" dirty="0">
                <a:solidFill>
                  <a:schemeClr val="tx1"/>
                </a:solidFill>
              </a:rPr>
              <a:t> The crime rates in India are increasing day by day due to    many factors such as increase in poverty, implementation,  corruption, etc.</a:t>
            </a:r>
          </a:p>
          <a:p>
            <a:pPr marL="457200" indent="-457200" algn="l">
              <a:buClr>
                <a:schemeClr val="tx1"/>
              </a:buClr>
              <a:buFont typeface="Arial" panose="020B0604020202020204" pitchFamily="34" charset="0"/>
              <a:buChar char="•"/>
            </a:pPr>
            <a:r>
              <a:rPr lang="en-US" dirty="0">
                <a:solidFill>
                  <a:schemeClr val="tx1"/>
                </a:solidFill>
              </a:rPr>
              <a:t>The project helps the crime analysis to analysis these crime networks by means of various interactive visualization.</a:t>
            </a:r>
          </a:p>
          <a:p>
            <a:pPr marL="457200" indent="-457200" algn="l">
              <a:buClr>
                <a:schemeClr val="tx1"/>
              </a:buClr>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265642387"/>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9E14-7193-4912-9C69-FD5AD3A1DF50}"/>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57F25CE8-06A1-4FF4-B64F-F955CB22DBA8}"/>
              </a:ext>
            </a:extLst>
          </p:cNvPr>
          <p:cNvSpPr>
            <a:spLocks noGrp="1"/>
          </p:cNvSpPr>
          <p:nvPr>
            <p:ph sz="half" idx="1"/>
          </p:nvPr>
        </p:nvSpPr>
        <p:spPr>
          <a:xfrm>
            <a:off x="146975" y="1829868"/>
            <a:ext cx="4868908" cy="4332877"/>
          </a:xfrm>
        </p:spPr>
        <p:txBody>
          <a:bodyPr>
            <a:normAutofit lnSpcReduction="10000"/>
          </a:bodyPr>
          <a:lstStyle/>
          <a:p>
            <a:pPr marL="285750" indent="-285750" algn="l">
              <a:buClr>
                <a:schemeClr val="tx1"/>
              </a:buClr>
              <a:buFont typeface="Arial" panose="020B0604020202020204" pitchFamily="34" charset="0"/>
              <a:buChar char="•"/>
            </a:pPr>
            <a:r>
              <a:rPr lang="en-US" dirty="0">
                <a:solidFill>
                  <a:schemeClr val="tx1"/>
                </a:solidFill>
              </a:rPr>
              <a:t> The crime rates in India are increasing day by day due to    many factors such as increase in poverty, implementation,  corruption, etc.</a:t>
            </a:r>
          </a:p>
          <a:p>
            <a:pPr marL="457200" indent="-457200" algn="l">
              <a:buClr>
                <a:schemeClr val="tx1"/>
              </a:buClr>
              <a:buFont typeface="Arial" panose="020B0604020202020204" pitchFamily="34" charset="0"/>
              <a:buChar char="•"/>
            </a:pPr>
            <a:r>
              <a:rPr lang="en-US" dirty="0">
                <a:solidFill>
                  <a:schemeClr val="tx1"/>
                </a:solidFill>
              </a:rPr>
              <a:t>The project helps the crime analysis to analysis these crime networks by means of various interactive visualization.</a:t>
            </a:r>
          </a:p>
          <a:p>
            <a:endParaRPr lang="en-IN" dirty="0"/>
          </a:p>
        </p:txBody>
      </p:sp>
      <p:pic>
        <p:nvPicPr>
          <p:cNvPr id="10" name="Content Placeholder 9">
            <a:extLst>
              <a:ext uri="{FF2B5EF4-FFF2-40B4-BE49-F238E27FC236}">
                <a16:creationId xmlns:a16="http://schemas.microsoft.com/office/drawing/2014/main" id="{112C3D7D-628B-4586-8F78-1CF9BCDFF6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09351" y="1669003"/>
            <a:ext cx="6509264" cy="4199137"/>
          </a:xfrm>
        </p:spPr>
      </p:pic>
    </p:spTree>
    <p:extLst>
      <p:ext uri="{BB962C8B-B14F-4D97-AF65-F5344CB8AC3E}">
        <p14:creationId xmlns:p14="http://schemas.microsoft.com/office/powerpoint/2010/main" val="99726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1038688" y="603682"/>
            <a:ext cx="3027284" cy="452760"/>
          </a:xfrm>
        </p:spPr>
        <p:txBody>
          <a:bodyPr>
            <a:normAutofit fontScale="90000"/>
          </a:bodyPr>
          <a:lstStyle/>
          <a:p>
            <a:r>
              <a:rPr lang="en-US" sz="3600" dirty="0">
                <a:solidFill>
                  <a:srgbClr val="002060"/>
                </a:solidFill>
              </a:rPr>
              <a:t>FUTURE SCOPE</a:t>
            </a:r>
            <a:endParaRPr lang="en-IN" sz="3600" dirty="0">
              <a:solidFill>
                <a:srgbClr val="002060"/>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844858" y="1056442"/>
            <a:ext cx="10502284" cy="5055833"/>
          </a:xfrm>
        </p:spPr>
        <p:txBody>
          <a:bodyPr>
            <a:normAutofit/>
          </a:bodyPr>
          <a:lstStyle/>
          <a:p>
            <a:pPr algn="l">
              <a:buClr>
                <a:schemeClr val="tx1"/>
              </a:buClr>
            </a:pPr>
            <a:endParaRPr lang="en-US" dirty="0">
              <a:solidFill>
                <a:schemeClr val="tx1"/>
              </a:solidFill>
            </a:endParaRPr>
          </a:p>
          <a:p>
            <a:pPr marL="457200" indent="-457200" algn="l">
              <a:buClr>
                <a:schemeClr val="tx1"/>
              </a:buClr>
              <a:buFont typeface="Arial" panose="020B0604020202020204" pitchFamily="34" charset="0"/>
              <a:buChar char="•"/>
            </a:pPr>
            <a:r>
              <a:rPr lang="en-US" sz="2800" dirty="0">
                <a:solidFill>
                  <a:schemeClr val="tx1"/>
                </a:solidFill>
              </a:rPr>
              <a:t>As a future extension of our work, we plan to apply more classification models to increase crime prediction accuracy and to enhance the overall performance.</a:t>
            </a:r>
          </a:p>
          <a:p>
            <a:pPr marL="457200" indent="-457200" algn="l">
              <a:buClr>
                <a:schemeClr val="tx1"/>
              </a:buClr>
              <a:buFont typeface="Arial" panose="020B0604020202020204" pitchFamily="34" charset="0"/>
              <a:buChar char="•"/>
            </a:pPr>
            <a:r>
              <a:rPr lang="en-US" sz="2800" dirty="0">
                <a:solidFill>
                  <a:schemeClr val="tx1"/>
                </a:solidFill>
              </a:rPr>
              <a:t>It is also a helpful extension for over study to consider the income information for </a:t>
            </a:r>
            <a:r>
              <a:rPr lang="en-US" sz="2800" dirty="0" err="1">
                <a:solidFill>
                  <a:schemeClr val="tx1"/>
                </a:solidFill>
              </a:rPr>
              <a:t>neighbourhoods</a:t>
            </a:r>
            <a:r>
              <a:rPr lang="en-US" sz="2800" dirty="0">
                <a:solidFill>
                  <a:schemeClr val="tx1"/>
                </a:solidFill>
              </a:rPr>
              <a:t> in order to see if there are relationships between </a:t>
            </a:r>
            <a:r>
              <a:rPr lang="en-US" sz="2800" dirty="0" err="1">
                <a:solidFill>
                  <a:schemeClr val="tx1"/>
                </a:solidFill>
              </a:rPr>
              <a:t>neighbourhood’s</a:t>
            </a:r>
            <a:r>
              <a:rPr lang="en-US" sz="2800" dirty="0">
                <a:solidFill>
                  <a:schemeClr val="tx1"/>
                </a:solidFill>
              </a:rPr>
              <a:t> income level and their crime findings. </a:t>
            </a:r>
          </a:p>
          <a:p>
            <a:pPr marL="457200" indent="-457200" algn="l">
              <a:buClr>
                <a:schemeClr val="tx1"/>
              </a:buClr>
              <a:buFont typeface="Arial" panose="020B0604020202020204" pitchFamily="34" charset="0"/>
              <a:buChar char="•"/>
            </a:pPr>
            <a:r>
              <a:rPr lang="en-US" sz="2800" dirty="0">
                <a:solidFill>
                  <a:schemeClr val="tx1"/>
                </a:solidFill>
              </a:rPr>
              <a:t>Furthermore, we want to study other crimes datasets from new cities along with their demographic’s datasets.</a:t>
            </a:r>
            <a:endParaRPr lang="en-IN" sz="2800" dirty="0">
              <a:solidFill>
                <a:schemeClr val="tx1"/>
              </a:solidFill>
            </a:endParaRPr>
          </a:p>
        </p:txBody>
      </p:sp>
    </p:spTree>
    <p:extLst>
      <p:ext uri="{BB962C8B-B14F-4D97-AF65-F5344CB8AC3E}">
        <p14:creationId xmlns:p14="http://schemas.microsoft.com/office/powerpoint/2010/main" val="4226038813"/>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1038688" y="603682"/>
            <a:ext cx="3027284" cy="452760"/>
          </a:xfrm>
        </p:spPr>
        <p:txBody>
          <a:bodyPr>
            <a:normAutofit fontScale="90000"/>
          </a:bodyPr>
          <a:lstStyle/>
          <a:p>
            <a:r>
              <a:rPr lang="en-US" sz="3600" dirty="0">
                <a:solidFill>
                  <a:srgbClr val="002060"/>
                </a:solidFill>
              </a:rPr>
              <a:t>CONCLUSION </a:t>
            </a:r>
            <a:endParaRPr lang="en-IN" sz="3600" dirty="0">
              <a:solidFill>
                <a:srgbClr val="002060"/>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844858" y="1056442"/>
            <a:ext cx="10502284" cy="5055833"/>
          </a:xfrm>
        </p:spPr>
        <p:txBody>
          <a:bodyPr>
            <a:normAutofit/>
          </a:bodyPr>
          <a:lstStyle/>
          <a:p>
            <a:pPr algn="l">
              <a:buClr>
                <a:schemeClr val="tx1"/>
              </a:buClr>
            </a:pPr>
            <a:endParaRPr lang="en-US" dirty="0">
              <a:solidFill>
                <a:schemeClr val="tx1"/>
              </a:solidFill>
            </a:endParaRPr>
          </a:p>
          <a:p>
            <a:pPr marL="285750" indent="-285750" algn="l">
              <a:buClr>
                <a:schemeClr val="tx1"/>
              </a:buClr>
              <a:buFont typeface="Arial" panose="020B0604020202020204" pitchFamily="34" charset="0"/>
              <a:buChar char="•"/>
            </a:pPr>
            <a:r>
              <a:rPr lang="en-US" dirty="0">
                <a:solidFill>
                  <a:schemeClr val="tx1"/>
                </a:solidFill>
              </a:rPr>
              <a:t> The crime rates in India are increasing day by day due to    many factors such as increase in poverty, implementation,  corruption, etc.</a:t>
            </a:r>
          </a:p>
          <a:p>
            <a:pPr marL="285750" indent="-285750" algn="l">
              <a:buClr>
                <a:schemeClr val="tx1"/>
              </a:buClr>
              <a:buFont typeface="Arial" panose="020B0604020202020204" pitchFamily="34" charset="0"/>
              <a:buChar char="•"/>
            </a:pPr>
            <a:r>
              <a:rPr lang="en-US" dirty="0">
                <a:solidFill>
                  <a:schemeClr val="tx1"/>
                </a:solidFill>
              </a:rPr>
              <a:t>The proposed system is very useful for both the investigating agencies and the police official in taking necessary steps to reduce crime.</a:t>
            </a:r>
          </a:p>
          <a:p>
            <a:pPr marL="285750" indent="-285750" algn="l">
              <a:buClr>
                <a:schemeClr val="tx1"/>
              </a:buClr>
              <a:buFont typeface="Arial" panose="020B0604020202020204" pitchFamily="34" charset="0"/>
              <a:buChar char="•"/>
            </a:pPr>
            <a:r>
              <a:rPr lang="en-US" dirty="0">
                <a:solidFill>
                  <a:schemeClr val="tx1"/>
                </a:solidFill>
              </a:rPr>
              <a:t>The project helps the crime analysis to analysis these crime networks by means of various interactive visualization.</a:t>
            </a:r>
          </a:p>
          <a:p>
            <a:pPr marL="457200" indent="-457200" algn="l">
              <a:buClr>
                <a:schemeClr val="tx1"/>
              </a:buClr>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698623984"/>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7050-A252-4553-8B96-91E00B7D18AD}"/>
              </a:ext>
            </a:extLst>
          </p:cNvPr>
          <p:cNvSpPr>
            <a:spLocks noGrp="1"/>
          </p:cNvSpPr>
          <p:nvPr>
            <p:ph type="title"/>
          </p:nvPr>
        </p:nvSpPr>
        <p:spPr/>
        <p:txBody>
          <a:bodyPr/>
          <a:lstStyle/>
          <a:p>
            <a:r>
              <a:rPr lang="en-IN" dirty="0"/>
              <a:t>2</a:t>
            </a:r>
          </a:p>
        </p:txBody>
      </p:sp>
      <p:pic>
        <p:nvPicPr>
          <p:cNvPr id="5" name="Picture Placeholder 4">
            <a:extLst>
              <a:ext uri="{FF2B5EF4-FFF2-40B4-BE49-F238E27FC236}">
                <a16:creationId xmlns:a16="http://schemas.microsoft.com/office/drawing/2014/main" id="{ABE63974-AD13-4FBF-8E0E-D6761F89AC52}"/>
              </a:ext>
            </a:extLst>
          </p:cNvPr>
          <p:cNvPicPr>
            <a:picLocks noGrp="1" noChangeAspect="1"/>
          </p:cNvPicPr>
          <p:nvPr>
            <p:ph type="pic" idx="1"/>
          </p:nvPr>
        </p:nvPicPr>
        <p:blipFill>
          <a:blip r:embed="rId2"/>
          <a:srcRect/>
          <a:stretch>
            <a:fillRect/>
          </a:stretch>
        </p:blipFill>
        <p:spPr>
          <a:xfrm>
            <a:off x="683580" y="470516"/>
            <a:ext cx="11079332" cy="6196614"/>
          </a:xfrm>
          <a:prstGeom prst="rect">
            <a:avLst/>
          </a:prstGeom>
        </p:spPr>
      </p:pic>
      <p:sp>
        <p:nvSpPr>
          <p:cNvPr id="4" name="Text Placeholder 3">
            <a:extLst>
              <a:ext uri="{FF2B5EF4-FFF2-40B4-BE49-F238E27FC236}">
                <a16:creationId xmlns:a16="http://schemas.microsoft.com/office/drawing/2014/main" id="{F24E59A5-A21E-4A7E-81CF-C446D330D582}"/>
              </a:ext>
            </a:extLst>
          </p:cNvPr>
          <p:cNvSpPr>
            <a:spLocks noGrp="1"/>
          </p:cNvSpPr>
          <p:nvPr>
            <p:ph type="body" sz="half" idx="2"/>
          </p:nvPr>
        </p:nvSpPr>
        <p:spPr>
          <a:xfrm>
            <a:off x="2253479" y="5309131"/>
            <a:ext cx="7315200" cy="804862"/>
          </a:xfrm>
        </p:spPr>
        <p:txBody>
          <a:bodyPr>
            <a:noAutofit/>
          </a:bodyPr>
          <a:lstStyle/>
          <a:p>
            <a:pPr algn="ctr"/>
            <a:r>
              <a:rPr lang="en-US" sz="4400" dirty="0">
                <a:latin typeface="Bookman Old Style" panose="02050604050505020204" pitchFamily="18" charset="0"/>
              </a:rPr>
              <a:t>Any Queries ?</a:t>
            </a:r>
            <a:endParaRPr lang="en-IN" sz="4400" dirty="0">
              <a:latin typeface="Bookman Old Style" panose="02050604050505020204" pitchFamily="18" charset="0"/>
            </a:endParaRPr>
          </a:p>
        </p:txBody>
      </p:sp>
    </p:spTree>
    <p:extLst>
      <p:ext uri="{BB962C8B-B14F-4D97-AF65-F5344CB8AC3E}">
        <p14:creationId xmlns:p14="http://schemas.microsoft.com/office/powerpoint/2010/main" val="14025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0F58C-2366-4F01-8A7C-E0C0BC1E5AA0}"/>
              </a:ext>
            </a:extLst>
          </p:cNvPr>
          <p:cNvSpPr>
            <a:spLocks noGrp="1"/>
          </p:cNvSpPr>
          <p:nvPr>
            <p:ph type="subTitle" idx="1"/>
          </p:nvPr>
        </p:nvSpPr>
        <p:spPr>
          <a:xfrm>
            <a:off x="539496" y="1006576"/>
            <a:ext cx="11027664" cy="5306513"/>
          </a:xfrm>
        </p:spPr>
        <p:txBody>
          <a:bodyPr>
            <a:normAutofit/>
          </a:bodyPr>
          <a:lstStyle/>
          <a:p>
            <a:pPr marL="342900" indent="-342900" algn="just">
              <a:buClr>
                <a:schemeClr val="tx1"/>
              </a:buClr>
              <a:buSzPct val="85000"/>
              <a:buFont typeface="Arial" panose="020B0604020202020204" pitchFamily="34" charset="0"/>
              <a:buChar char="•"/>
            </a:pPr>
            <a:r>
              <a:rPr lang="en-US" sz="2000" b="0" i="0" dirty="0">
                <a:solidFill>
                  <a:schemeClr val="tx1"/>
                </a:solidFill>
                <a:effectLst/>
              </a:rPr>
              <a:t> This project involves building a prediction system that can </a:t>
            </a:r>
            <a:r>
              <a:rPr lang="en-US" sz="2000" b="0" i="0" dirty="0" err="1">
                <a:solidFill>
                  <a:schemeClr val="tx1"/>
                </a:solidFill>
                <a:effectLst/>
              </a:rPr>
              <a:t>analyse</a:t>
            </a:r>
            <a:r>
              <a:rPr lang="en-US" sz="2000" b="0" i="0" dirty="0">
                <a:solidFill>
                  <a:schemeClr val="tx1"/>
                </a:solidFill>
                <a:effectLst/>
              </a:rPr>
              <a:t> and predict the crime rate of a particul</a:t>
            </a:r>
            <a:r>
              <a:rPr lang="en-US" sz="2000" dirty="0">
                <a:solidFill>
                  <a:schemeClr val="tx1"/>
                </a:solidFill>
              </a:rPr>
              <a:t>ar location</a:t>
            </a:r>
            <a:r>
              <a:rPr lang="en-US" sz="2000" b="0" i="0" dirty="0">
                <a:solidFill>
                  <a:schemeClr val="tx1"/>
                </a:solidFill>
                <a:effectLst/>
              </a:rPr>
              <a:t>.</a:t>
            </a:r>
          </a:p>
          <a:p>
            <a:pPr marL="342900" indent="-342900" algn="just">
              <a:buClr>
                <a:schemeClr val="tx1"/>
              </a:buClr>
              <a:buSzPct val="85000"/>
              <a:buFont typeface="Arial" panose="020B0604020202020204" pitchFamily="34" charset="0"/>
              <a:buChar char="•"/>
            </a:pPr>
            <a:endParaRPr lang="en-US" sz="2000" b="0" i="0" dirty="0">
              <a:solidFill>
                <a:schemeClr val="tx1"/>
              </a:solidFill>
              <a:effectLst/>
            </a:endParaRPr>
          </a:p>
          <a:p>
            <a:pPr marL="342900" indent="-342900" algn="just">
              <a:buClr>
                <a:schemeClr val="tx1"/>
              </a:buClr>
              <a:buSzPct val="85000"/>
              <a:buFont typeface="Arial" panose="020B0604020202020204" pitchFamily="34" charset="0"/>
              <a:buChar char="•"/>
            </a:pPr>
            <a:r>
              <a:rPr lang="en-US" sz="2000" b="0" i="0" dirty="0">
                <a:solidFill>
                  <a:schemeClr val="tx1"/>
                </a:solidFill>
                <a:effectLst/>
              </a:rPr>
              <a:t> </a:t>
            </a:r>
            <a:r>
              <a:rPr lang="en-US" sz="2000" dirty="0">
                <a:solidFill>
                  <a:schemeClr val="tx1"/>
                </a:solidFill>
              </a:rPr>
              <a:t>The system needs to be fed with relevant data</a:t>
            </a:r>
            <a:r>
              <a:rPr lang="en-US" sz="2000" b="0" i="0" dirty="0">
                <a:solidFill>
                  <a:schemeClr val="tx1"/>
                </a:solidFill>
                <a:effectLst/>
              </a:rPr>
              <a:t>. It uses k-means data mining algorithm to predict the crime rate.</a:t>
            </a:r>
          </a:p>
          <a:p>
            <a:pPr algn="just">
              <a:buClr>
                <a:schemeClr val="tx1"/>
              </a:buClr>
              <a:buSzPct val="85000"/>
            </a:pPr>
            <a:endParaRPr lang="en-US" sz="2000" b="0" i="0" dirty="0">
              <a:solidFill>
                <a:schemeClr val="tx1"/>
              </a:solidFill>
              <a:effectLst/>
            </a:endParaRPr>
          </a:p>
          <a:p>
            <a:pPr marL="342900" indent="-342900" algn="just">
              <a:buClr>
                <a:schemeClr val="tx1"/>
              </a:buClr>
              <a:buSzPct val="85000"/>
              <a:buFont typeface="Arial" panose="020B0604020202020204" pitchFamily="34" charset="0"/>
              <a:buChar char="•"/>
            </a:pPr>
            <a:r>
              <a:rPr lang="en-US" sz="2000" dirty="0">
                <a:solidFill>
                  <a:schemeClr val="tx1"/>
                </a:solidFill>
              </a:rPr>
              <a:t>The k-means algorithm can cluster co-offenders and organized crime groups by detecting relevant crime patterns via hidden links, link prediction ,and statistical analysis of crime data.</a:t>
            </a:r>
            <a:r>
              <a:rPr lang="en-US" sz="2000" b="0" i="0" dirty="0">
                <a:solidFill>
                  <a:schemeClr val="tx1"/>
                </a:solidFill>
                <a:effectLst/>
              </a:rPr>
              <a:t> </a:t>
            </a:r>
          </a:p>
          <a:p>
            <a:pPr algn="just">
              <a:buClr>
                <a:schemeClr val="tx1"/>
              </a:buClr>
              <a:buSzPct val="85000"/>
            </a:pPr>
            <a:endParaRPr lang="en-US" sz="2000" b="0" i="0" dirty="0">
              <a:solidFill>
                <a:schemeClr val="tx1"/>
              </a:solidFill>
              <a:effectLst/>
            </a:endParaRPr>
          </a:p>
          <a:p>
            <a:pPr marL="342900" indent="-342900" algn="just">
              <a:buClr>
                <a:schemeClr val="tx1"/>
              </a:buClr>
              <a:buSzPct val="85000"/>
              <a:buFont typeface="Arial" panose="020B0604020202020204" pitchFamily="34" charset="0"/>
              <a:buChar char="•"/>
            </a:pPr>
            <a:r>
              <a:rPr lang="en-US" sz="2000" b="0" i="0" dirty="0">
                <a:solidFill>
                  <a:schemeClr val="tx1"/>
                </a:solidFill>
                <a:effectLst/>
              </a:rPr>
              <a:t>With the increasing advent of computerized systems, crime data analysts can help the Law enforcement officers to speed up the process of solving crimes.</a:t>
            </a:r>
          </a:p>
          <a:p>
            <a:pPr marL="342900" indent="-342900" algn="just">
              <a:buClr>
                <a:schemeClr val="tx1"/>
              </a:buClr>
              <a:buSzPct val="85000"/>
              <a:buFont typeface="Arial" panose="020B0604020202020204" pitchFamily="34" charset="0"/>
              <a:buChar char="•"/>
            </a:pPr>
            <a:endParaRPr lang="en-US" sz="2000" b="0" i="0" dirty="0">
              <a:solidFill>
                <a:schemeClr val="tx1"/>
              </a:solidFill>
              <a:effectLst/>
            </a:endParaRPr>
          </a:p>
          <a:p>
            <a:pPr marL="342900" indent="-342900" algn="just">
              <a:buClr>
                <a:schemeClr val="tx1"/>
              </a:buClr>
              <a:buSzPct val="85000"/>
              <a:buFont typeface="Arial" panose="020B0604020202020204" pitchFamily="34" charset="0"/>
              <a:buChar char="•"/>
            </a:pPr>
            <a:r>
              <a:rPr lang="en-US" sz="2000" b="0" i="0" dirty="0">
                <a:solidFill>
                  <a:schemeClr val="tx1"/>
                </a:solidFill>
                <a:effectLst/>
              </a:rPr>
              <a:t> Using the concept of data mining we can extract previously unknown, useful information from an unstructured data. Here we have an approach between computer science and criminal justice to develop a data mining procedure that can help solve crimes faster.</a:t>
            </a:r>
          </a:p>
          <a:p>
            <a:pPr algn="just">
              <a:buClr>
                <a:schemeClr val="tx1"/>
              </a:buClr>
              <a:buSzPct val="85000"/>
            </a:pPr>
            <a:endParaRPr lang="en-US" sz="2000" b="0" i="0" dirty="0">
              <a:solidFill>
                <a:schemeClr val="tx1"/>
              </a:solidFill>
              <a:effectLst/>
            </a:endParaRPr>
          </a:p>
          <a:p>
            <a:pPr algn="l">
              <a:buClr>
                <a:schemeClr val="tx1"/>
              </a:buClr>
              <a:buSzPct val="85000"/>
            </a:pPr>
            <a:endParaRPr lang="en-IN" sz="2000" dirty="0">
              <a:solidFill>
                <a:schemeClr val="tx1"/>
              </a:solidFill>
            </a:endParaRPr>
          </a:p>
        </p:txBody>
      </p:sp>
      <p:sp>
        <p:nvSpPr>
          <p:cNvPr id="4" name="Rectangle 3">
            <a:extLst>
              <a:ext uri="{FF2B5EF4-FFF2-40B4-BE49-F238E27FC236}">
                <a16:creationId xmlns:a16="http://schemas.microsoft.com/office/drawing/2014/main" id="{AED156A3-9D35-4C80-A036-A092150F6079}"/>
              </a:ext>
            </a:extLst>
          </p:cNvPr>
          <p:cNvSpPr/>
          <p:nvPr/>
        </p:nvSpPr>
        <p:spPr>
          <a:xfrm>
            <a:off x="4303380" y="83246"/>
            <a:ext cx="3752603"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ABSTRACT</a:t>
            </a:r>
            <a:endParaRPr lang="en-US" sz="5400" b="1" cap="none" spc="0" dirty="0">
              <a:ln/>
              <a:solidFill>
                <a:schemeClr val="accent4"/>
              </a:solidFill>
              <a:effectLst/>
            </a:endParaRPr>
          </a:p>
        </p:txBody>
      </p:sp>
    </p:spTree>
    <p:extLst>
      <p:ext uri="{BB962C8B-B14F-4D97-AF65-F5344CB8AC3E}">
        <p14:creationId xmlns:p14="http://schemas.microsoft.com/office/powerpoint/2010/main" val="33894422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0F58C-2366-4F01-8A7C-E0C0BC1E5AA0}"/>
              </a:ext>
            </a:extLst>
          </p:cNvPr>
          <p:cNvSpPr>
            <a:spLocks noGrp="1"/>
          </p:cNvSpPr>
          <p:nvPr>
            <p:ph type="subTitle" idx="1"/>
          </p:nvPr>
        </p:nvSpPr>
        <p:spPr>
          <a:xfrm>
            <a:off x="630936" y="1243584"/>
            <a:ext cx="10793826" cy="5341285"/>
          </a:xfrm>
        </p:spPr>
        <p:txBody>
          <a:bodyPr>
            <a:normAutofit lnSpcReduction="10000"/>
          </a:bodyPr>
          <a:lstStyle/>
          <a:p>
            <a:pPr marL="342900" indent="-342900" algn="l">
              <a:buClr>
                <a:schemeClr val="tx1"/>
              </a:buClr>
              <a:buSzPct val="85000"/>
              <a:buFont typeface="Arial" panose="020B0604020202020204" pitchFamily="34" charset="0"/>
              <a:buChar char="•"/>
            </a:pPr>
            <a:r>
              <a:rPr lang="en-US" sz="2000" dirty="0">
                <a:solidFill>
                  <a:schemeClr val="tx1"/>
                </a:solidFill>
              </a:rPr>
              <a:t>Day by day crime data rate is increasing because the modern technologies and hi-tech methods helps the criminals in achieving the illegal activities .</a:t>
            </a:r>
          </a:p>
          <a:p>
            <a:pPr marL="342900" indent="-342900" algn="l">
              <a:buClr>
                <a:schemeClr val="tx1"/>
              </a:buClr>
              <a:buSzPct val="85000"/>
              <a:buFont typeface="Arial" panose="020B0604020202020204" pitchFamily="34" charset="0"/>
              <a:buChar char="•"/>
            </a:pPr>
            <a:endParaRPr lang="en-US" sz="2000" dirty="0">
              <a:solidFill>
                <a:schemeClr val="tx1"/>
              </a:solidFill>
            </a:endParaRPr>
          </a:p>
          <a:p>
            <a:pPr marL="342900" indent="-342900" algn="l">
              <a:buClr>
                <a:schemeClr val="tx1"/>
              </a:buClr>
              <a:buSzPct val="85000"/>
              <a:buFont typeface="Arial" panose="020B0604020202020204" pitchFamily="34" charset="0"/>
              <a:buChar char="•"/>
            </a:pPr>
            <a:r>
              <a:rPr lang="en-US" sz="2000" dirty="0">
                <a:solidFill>
                  <a:schemeClr val="tx1"/>
                </a:solidFill>
              </a:rPr>
              <a:t>according to Crime Record Bureau crimes like burglary, arson, murder, abuse, </a:t>
            </a:r>
            <a:r>
              <a:rPr lang="en-US" sz="2000" dirty="0" err="1">
                <a:solidFill>
                  <a:schemeClr val="tx1"/>
                </a:solidFill>
              </a:rPr>
              <a:t>etc</a:t>
            </a:r>
            <a:r>
              <a:rPr lang="en-US" sz="2000" dirty="0">
                <a:solidFill>
                  <a:schemeClr val="tx1"/>
                </a:solidFill>
              </a:rPr>
              <a:t> have been increased .</a:t>
            </a:r>
          </a:p>
          <a:p>
            <a:pPr marL="342900" indent="-342900" algn="l">
              <a:buClr>
                <a:schemeClr val="tx1"/>
              </a:buClr>
              <a:buSzPct val="85000"/>
              <a:buFont typeface="Arial" panose="020B0604020202020204" pitchFamily="34" charset="0"/>
              <a:buChar char="•"/>
            </a:pPr>
            <a:endParaRPr lang="en-US" sz="2000" dirty="0">
              <a:solidFill>
                <a:schemeClr val="tx1"/>
              </a:solidFill>
            </a:endParaRPr>
          </a:p>
          <a:p>
            <a:pPr marL="342900" indent="-342900" algn="l">
              <a:buClr>
                <a:schemeClr val="tx1"/>
              </a:buClr>
              <a:buSzPct val="85000"/>
              <a:buFont typeface="Arial" panose="020B0604020202020204" pitchFamily="34" charset="0"/>
              <a:buChar char="•"/>
            </a:pPr>
            <a:r>
              <a:rPr lang="en-US" sz="2000" dirty="0">
                <a:solidFill>
                  <a:schemeClr val="tx1"/>
                </a:solidFill>
              </a:rPr>
              <a:t>Data mining helps in solving the crimes faster and this technique gives good results when applied on crime dataset, the information obtained from the data mining techniques can help the police department .</a:t>
            </a:r>
          </a:p>
          <a:p>
            <a:pPr marL="342900" indent="-342900" algn="l">
              <a:buClr>
                <a:schemeClr val="tx1"/>
              </a:buClr>
              <a:buSzPct val="85000"/>
              <a:buFont typeface="Arial" panose="020B0604020202020204" pitchFamily="34" charset="0"/>
              <a:buChar char="•"/>
            </a:pPr>
            <a:endParaRPr lang="en-US" sz="2000" dirty="0">
              <a:solidFill>
                <a:schemeClr val="tx1"/>
              </a:solidFill>
            </a:endParaRPr>
          </a:p>
          <a:p>
            <a:pPr marL="342900" indent="-342900" algn="l">
              <a:buClr>
                <a:schemeClr val="tx1"/>
              </a:buClr>
              <a:buSzPct val="85000"/>
              <a:buFont typeface="Arial" panose="020B0604020202020204" pitchFamily="34" charset="0"/>
              <a:buChar char="•"/>
            </a:pPr>
            <a:r>
              <a:rPr lang="en-US" sz="2000" dirty="0">
                <a:solidFill>
                  <a:schemeClr val="tx1"/>
                </a:solidFill>
              </a:rPr>
              <a:t>We predict regions which have high probability for crime occurrence and can visualize crime prone areas. With the increasing advent of computerized systems, crime data analysts can help the Law enforcement officers to speed up the process of solving crimes.</a:t>
            </a:r>
          </a:p>
          <a:p>
            <a:pPr marL="342900" indent="-342900" algn="l">
              <a:buClr>
                <a:schemeClr val="tx1"/>
              </a:buClr>
              <a:buSzPct val="85000"/>
              <a:buFont typeface="Arial" panose="020B0604020202020204" pitchFamily="34" charset="0"/>
              <a:buChar char="•"/>
            </a:pPr>
            <a:endParaRPr lang="en-US" sz="2000" dirty="0">
              <a:solidFill>
                <a:schemeClr val="tx1"/>
              </a:solidFill>
            </a:endParaRPr>
          </a:p>
          <a:p>
            <a:pPr marL="342900" indent="-342900" algn="l">
              <a:buClr>
                <a:schemeClr val="tx1"/>
              </a:buClr>
              <a:buSzPct val="85000"/>
              <a:buFont typeface="Arial" panose="020B0604020202020204" pitchFamily="34" charset="0"/>
              <a:buChar char="•"/>
            </a:pPr>
            <a:r>
              <a:rPr lang="en-US" sz="2000" dirty="0">
                <a:solidFill>
                  <a:schemeClr val="tx1"/>
                </a:solidFill>
              </a:rPr>
              <a:t> It will also help to create a somewhat safer, crime-free </a:t>
            </a:r>
            <a:r>
              <a:rPr lang="en-US" sz="2000" dirty="0" err="1">
                <a:solidFill>
                  <a:schemeClr val="tx1"/>
                </a:solidFill>
              </a:rPr>
              <a:t>neighbourhood</a:t>
            </a:r>
            <a:r>
              <a:rPr lang="en-US" sz="2000" dirty="0">
                <a:solidFill>
                  <a:schemeClr val="tx1"/>
                </a:solidFill>
              </a:rPr>
              <a:t> for the citizens as they will be more aware of different types of crimes occurring .</a:t>
            </a:r>
            <a:endParaRPr lang="en-IN" sz="2000" dirty="0">
              <a:solidFill>
                <a:schemeClr val="tx1"/>
              </a:solidFill>
            </a:endParaRPr>
          </a:p>
        </p:txBody>
      </p:sp>
      <p:sp>
        <p:nvSpPr>
          <p:cNvPr id="4" name="Rectangle 3">
            <a:extLst>
              <a:ext uri="{FF2B5EF4-FFF2-40B4-BE49-F238E27FC236}">
                <a16:creationId xmlns:a16="http://schemas.microsoft.com/office/drawing/2014/main" id="{AED156A3-9D35-4C80-A036-A092150F6079}"/>
              </a:ext>
            </a:extLst>
          </p:cNvPr>
          <p:cNvSpPr/>
          <p:nvPr/>
        </p:nvSpPr>
        <p:spPr>
          <a:xfrm>
            <a:off x="2496312" y="273131"/>
            <a:ext cx="6830568" cy="83099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4800" b="1" cap="none" spc="0" dirty="0">
              <a:ln/>
              <a:solidFill>
                <a:schemeClr val="accent4"/>
              </a:solidFill>
              <a:effectLst/>
            </a:endParaRPr>
          </a:p>
        </p:txBody>
      </p:sp>
    </p:spTree>
    <p:extLst>
      <p:ext uri="{BB962C8B-B14F-4D97-AF65-F5344CB8AC3E}">
        <p14:creationId xmlns:p14="http://schemas.microsoft.com/office/powerpoint/2010/main" val="16616852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6A27-81ED-47B1-80A0-7CF419C14BA2}"/>
              </a:ext>
            </a:extLst>
          </p:cNvPr>
          <p:cNvSpPr>
            <a:spLocks noGrp="1"/>
          </p:cNvSpPr>
          <p:nvPr>
            <p:ph type="ctrTitle"/>
          </p:nvPr>
        </p:nvSpPr>
        <p:spPr/>
        <p:txBody>
          <a:bodyPr/>
          <a:lstStyle/>
          <a:p>
            <a:r>
              <a:rPr lang="en-US" dirty="0">
                <a:solidFill>
                  <a:srgbClr val="4C4C4C"/>
                </a:solidFill>
                <a:latin typeface="Helvetica Neue"/>
              </a:rPr>
              <a:t>.</a:t>
            </a:r>
            <a:br>
              <a:rPr lang="en-US" b="0" i="0" dirty="0">
                <a:solidFill>
                  <a:srgbClr val="4C4C4C"/>
                </a:solidFill>
                <a:effectLst/>
                <a:latin typeface="Helvetica Neue"/>
              </a:rPr>
            </a:br>
            <a:endParaRPr lang="en-IN" dirty="0"/>
          </a:p>
        </p:txBody>
      </p:sp>
      <p:sp>
        <p:nvSpPr>
          <p:cNvPr id="3" name="Subtitle 2">
            <a:extLst>
              <a:ext uri="{FF2B5EF4-FFF2-40B4-BE49-F238E27FC236}">
                <a16:creationId xmlns:a16="http://schemas.microsoft.com/office/drawing/2014/main" id="{130315A0-DF6C-4A0E-90F4-5DBF05AC0E96}"/>
              </a:ext>
            </a:extLst>
          </p:cNvPr>
          <p:cNvSpPr>
            <a:spLocks noGrp="1"/>
          </p:cNvSpPr>
          <p:nvPr>
            <p:ph type="subTitle" idx="1"/>
          </p:nvPr>
        </p:nvSpPr>
        <p:spPr>
          <a:xfrm>
            <a:off x="648070" y="310717"/>
            <a:ext cx="10599938" cy="6161103"/>
          </a:xfrm>
        </p:spPr>
        <p:txBody>
          <a:bodyPr/>
          <a:lstStyle/>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r>
              <a:rPr lang="en-US" b="1" u="sng" dirty="0">
                <a:solidFill>
                  <a:srgbClr val="7030A0"/>
                </a:solidFill>
              </a:rPr>
              <a:t>EXISTING SYSTEM:</a:t>
            </a:r>
          </a:p>
          <a:p>
            <a:pPr algn="l"/>
            <a:r>
              <a:rPr lang="en-US" sz="2000" dirty="0">
                <a:solidFill>
                  <a:srgbClr val="4C4C4C"/>
                </a:solidFill>
              </a:rPr>
              <a:t>  </a:t>
            </a:r>
          </a:p>
          <a:p>
            <a:pPr marL="342900" indent="-342900" algn="l">
              <a:buFont typeface="Arial" panose="020B0604020202020204" pitchFamily="34" charset="0"/>
              <a:buChar char="•"/>
            </a:pPr>
            <a:r>
              <a:rPr lang="en-US" dirty="0">
                <a:solidFill>
                  <a:srgbClr val="4C4C4C"/>
                </a:solidFill>
              </a:rPr>
              <a:t>Crimes are documented and stored physically and they are not quick to access and read the relevant data.</a:t>
            </a:r>
            <a:endParaRPr lang="en-IN" dirty="0">
              <a:solidFill>
                <a:schemeClr val="tx1">
                  <a:lumMod val="65000"/>
                  <a:lumOff val="35000"/>
                </a:schemeClr>
              </a:solidFill>
            </a:endParaRPr>
          </a:p>
          <a:p>
            <a:pPr marL="342900" indent="-342900" algn="l">
              <a:buFont typeface="Arial" panose="020B0604020202020204" pitchFamily="34" charset="0"/>
              <a:buChar char="•"/>
            </a:pPr>
            <a:r>
              <a:rPr lang="en-US" dirty="0">
                <a:solidFill>
                  <a:srgbClr val="4C4C4C"/>
                </a:solidFill>
              </a:rPr>
              <a:t>It is not possible to accurately predict the crime patterns and detect crime groups with the file system.</a:t>
            </a:r>
          </a:p>
          <a:p>
            <a:pPr marL="342900" indent="-342900" algn="l"/>
            <a:r>
              <a:rPr lang="en-US" sz="2000">
                <a:solidFill>
                  <a:srgbClr val="4C4C4C"/>
                </a:solidFill>
              </a:rPr>
              <a:t>   </a:t>
            </a:r>
            <a:br>
              <a:rPr lang="en-US" sz="2000" dirty="0">
                <a:solidFill>
                  <a:srgbClr val="4C4C4C"/>
                </a:solidFill>
              </a:rPr>
            </a:br>
            <a:r>
              <a:rPr lang="en-US" sz="2000" dirty="0">
                <a:solidFill>
                  <a:schemeClr val="tx1"/>
                </a:solidFill>
              </a:rPr>
              <a:t> </a:t>
            </a:r>
          </a:p>
        </p:txBody>
      </p:sp>
    </p:spTree>
    <p:extLst>
      <p:ext uri="{BB962C8B-B14F-4D97-AF65-F5344CB8AC3E}">
        <p14:creationId xmlns:p14="http://schemas.microsoft.com/office/powerpoint/2010/main" val="297808777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E84897-47E9-4FA5-BAE3-5C6052509F6C}"/>
              </a:ext>
            </a:extLst>
          </p:cNvPr>
          <p:cNvSpPr txBox="1"/>
          <p:nvPr/>
        </p:nvSpPr>
        <p:spPr>
          <a:xfrm>
            <a:off x="932155" y="979163"/>
            <a:ext cx="10280342" cy="2339102"/>
          </a:xfrm>
          <a:prstGeom prst="rect">
            <a:avLst/>
          </a:prstGeom>
          <a:noFill/>
        </p:spPr>
        <p:txBody>
          <a:bodyPr wrap="square">
            <a:spAutoFit/>
          </a:bodyPr>
          <a:lstStyle/>
          <a:p>
            <a:r>
              <a:rPr lang="en-US" sz="3200" dirty="0"/>
              <a:t>Disadvantages:</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sz="2400" dirty="0"/>
              <a:t>Users who don’t have internet connection can’t access the system.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Admin must enter correct records otherwise system will provide wrong information.</a:t>
            </a:r>
            <a:endParaRPr lang="en-IN" sz="2400" dirty="0"/>
          </a:p>
        </p:txBody>
      </p:sp>
    </p:spTree>
    <p:extLst>
      <p:ext uri="{BB962C8B-B14F-4D97-AF65-F5344CB8AC3E}">
        <p14:creationId xmlns:p14="http://schemas.microsoft.com/office/powerpoint/2010/main" val="392213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73777"/>
            <a:ext cx="10972800" cy="5152389"/>
          </a:xfrm>
        </p:spPr>
        <p:txBody>
          <a:bodyPr/>
          <a:lstStyle/>
          <a:p>
            <a:pPr>
              <a:buNone/>
            </a:pPr>
            <a:r>
              <a:rPr lang="en-US" b="1" u="sng" dirty="0">
                <a:solidFill>
                  <a:srgbClr val="7030A0"/>
                </a:solidFill>
              </a:rPr>
              <a:t>PROPOSED SYSTEM:</a:t>
            </a:r>
          </a:p>
          <a:p>
            <a:endParaRPr lang="en-US" b="1" u="sng" dirty="0">
              <a:solidFill>
                <a:srgbClr val="7030A0"/>
              </a:solidFill>
            </a:endParaRPr>
          </a:p>
          <a:p>
            <a:r>
              <a:rPr lang="en-US" dirty="0"/>
              <a:t>By our project we can modify the existing system in such a way that anybody can easily understand and use our system, and it’s user friendly system.</a:t>
            </a:r>
            <a:endParaRPr lang="en-US" dirty="0">
              <a:solidFill>
                <a:schemeClr val="tx1"/>
              </a:solidFill>
            </a:endParaRPr>
          </a:p>
          <a:p>
            <a:r>
              <a:rPr lang="en-US" dirty="0"/>
              <a:t>Our system can predict regions which have high probability for crime occurrence and can visualize crime prone areas.</a:t>
            </a:r>
            <a:endParaRPr lang="en-US" dirty="0">
              <a:solidFill>
                <a:schemeClr val="tx1"/>
              </a:solidFill>
            </a:endParaRPr>
          </a:p>
          <a:p>
            <a:r>
              <a:rPr lang="en-IN" dirty="0">
                <a:solidFill>
                  <a:schemeClr val="tx1"/>
                </a:solidFill>
              </a:rPr>
              <a:t>Using the concept machine learning we can extract previously unknow</a:t>
            </a:r>
            <a:r>
              <a:rPr lang="en-IN" dirty="0"/>
              <a:t>n, useful information from an unstructured data.</a:t>
            </a:r>
            <a:r>
              <a:rPr lang="en-IN" dirty="0">
                <a:solidFill>
                  <a:schemeClr val="tx1"/>
                </a:solidFill>
              </a:rPr>
              <a:t>                              </a:t>
            </a:r>
          </a:p>
          <a:p>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77049"/>
            <a:ext cx="10972800" cy="5549118"/>
          </a:xfrm>
        </p:spPr>
        <p:txBody>
          <a:bodyPr>
            <a:normAutofit/>
          </a:bodyPr>
          <a:lstStyle/>
          <a:p>
            <a:pPr>
              <a:buNone/>
            </a:pPr>
            <a:r>
              <a:rPr lang="en-US" b="1" dirty="0"/>
              <a:t>Advantages :</a:t>
            </a:r>
          </a:p>
          <a:p>
            <a:r>
              <a:rPr lang="en-US" dirty="0"/>
              <a:t>Helps to prevent crime in  society.</a:t>
            </a:r>
          </a:p>
          <a:p>
            <a:r>
              <a:rPr lang="en-US" dirty="0"/>
              <a:t>System will keep historical record of crime.</a:t>
            </a:r>
          </a:p>
          <a:p>
            <a:r>
              <a:rPr lang="en-US" dirty="0"/>
              <a:t>System is user friendly.</a:t>
            </a:r>
          </a:p>
          <a:p>
            <a:r>
              <a:rPr lang="en-US" dirty="0"/>
              <a:t>Saves time.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3C9782-BD13-4DD8-B27F-A5D4A8A02E7E}"/>
              </a:ext>
            </a:extLst>
          </p:cNvPr>
          <p:cNvSpPr>
            <a:spLocks noGrp="1"/>
          </p:cNvSpPr>
          <p:nvPr>
            <p:ph type="subTitle" idx="1"/>
          </p:nvPr>
        </p:nvSpPr>
        <p:spPr>
          <a:xfrm>
            <a:off x="995482" y="660415"/>
            <a:ext cx="8787710" cy="4870374"/>
          </a:xfrm>
        </p:spPr>
        <p:txBody>
          <a:bodyPr>
            <a:normAutofit/>
          </a:bodyPr>
          <a:lstStyle/>
          <a:p>
            <a:pPr algn="l">
              <a:lnSpc>
                <a:spcPct val="115000"/>
              </a:lnSpc>
              <a:spcAft>
                <a:spcPts val="1000"/>
              </a:spcAft>
            </a:pPr>
            <a:r>
              <a:rPr lang="en-US" sz="1900" b="1" u="sng"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a:t>
            </a:r>
            <a:r>
              <a:rPr lang="en-US" sz="1900" b="1"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41375" algn="l">
              <a:spcBef>
                <a:spcPts val="675"/>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	Windows 10.</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72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Coding</a:t>
            </a:r>
            <a:r>
              <a:rPr lang="en-US" sz="18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Language	:	Python, machine learning.</a:t>
            </a:r>
          </a:p>
          <a:p>
            <a:pPr marL="841375" algn="l">
              <a:spcBef>
                <a:spcPts val="72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Editor	:	VS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pPr>
            <a:endPar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900" b="1" u="sng" kern="5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HARDWARE REQUIREMENTS </a:t>
            </a:r>
            <a:r>
              <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41375" algn="l">
              <a:spcBef>
                <a:spcPts val="65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System	:	Intel </a:t>
            </a:r>
            <a:r>
              <a:rPr lang="en-US" sz="1800" dirty="0" err="1">
                <a:solidFill>
                  <a:schemeClr val="tx1"/>
                </a:solidFill>
                <a:effectLst/>
                <a:latin typeface="Times New Roman" panose="02020603050405020304" pitchFamily="18" charset="0"/>
                <a:ea typeface="Times New Roman" panose="02020603050405020304" pitchFamily="18" charset="0"/>
              </a:rPr>
              <a:t>i</a:t>
            </a:r>
            <a:r>
              <a:rPr lang="en-US" sz="1800" dirty="0">
                <a:solidFill>
                  <a:schemeClr val="tx1"/>
                </a:solidFill>
                <a:effectLst/>
                <a:latin typeface="Times New Roman" panose="02020603050405020304" pitchFamily="18" charset="0"/>
                <a:ea typeface="Times New Roman" panose="02020603050405020304" pitchFamily="18" charset="0"/>
              </a:rPr>
              <a:t> 5Core.10th</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gen</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Hard</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Disk	:	222 GB.</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05"/>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Monitor	:	15.6’’</a:t>
            </a:r>
            <a:r>
              <a:rPr lang="en-US" sz="1800" spc="-6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LED</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2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Input Devices	:	Keyboard, Mouse</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Ram	:	8</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GB</a:t>
            </a:r>
            <a:endParaRPr lang="en-IN" sz="1800" dirty="0">
              <a:solidFill>
                <a:schemeClr val="tx1"/>
              </a:solidFill>
              <a:effectLst/>
              <a:latin typeface="Times New Roman" panose="02020603050405020304" pitchFamily="18" charset="0"/>
              <a:ea typeface="Times New Roman" panose="02020603050405020304" pitchFamily="18" charset="0"/>
            </a:endParaRPr>
          </a:p>
          <a:p>
            <a:pPr algn="l"/>
            <a:endParaRPr lang="en-IN" dirty="0"/>
          </a:p>
        </p:txBody>
      </p:sp>
    </p:spTree>
    <p:extLst>
      <p:ext uri="{BB962C8B-B14F-4D97-AF65-F5344CB8AC3E}">
        <p14:creationId xmlns:p14="http://schemas.microsoft.com/office/powerpoint/2010/main" val="2203987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86AAC1-76B2-43FA-85AC-2A7A54689CF1}"/>
              </a:ext>
            </a:extLst>
          </p:cNvPr>
          <p:cNvSpPr/>
          <p:nvPr/>
        </p:nvSpPr>
        <p:spPr>
          <a:xfrm>
            <a:off x="4727448" y="457200"/>
            <a:ext cx="2496312" cy="5212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Input dataset</a:t>
            </a:r>
            <a:endParaRPr lang="en-IN" sz="2400" dirty="0">
              <a:solidFill>
                <a:schemeClr val="tx1"/>
              </a:solidFill>
            </a:endParaRPr>
          </a:p>
        </p:txBody>
      </p:sp>
      <p:sp>
        <p:nvSpPr>
          <p:cNvPr id="5" name="Rectangle 4">
            <a:extLst>
              <a:ext uri="{FF2B5EF4-FFF2-40B4-BE49-F238E27FC236}">
                <a16:creationId xmlns:a16="http://schemas.microsoft.com/office/drawing/2014/main" id="{634EE8B7-620D-4492-9133-9F49BD0A32D8}"/>
              </a:ext>
            </a:extLst>
          </p:cNvPr>
          <p:cNvSpPr/>
          <p:nvPr/>
        </p:nvSpPr>
        <p:spPr>
          <a:xfrm>
            <a:off x="4875276" y="1499616"/>
            <a:ext cx="2304288" cy="6217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 Data</a:t>
            </a:r>
          </a:p>
          <a:p>
            <a:pPr algn="ctr"/>
            <a:r>
              <a:rPr lang="en-US" dirty="0"/>
              <a:t> pre-processing</a:t>
            </a:r>
            <a:endParaRPr lang="en-IN" dirty="0"/>
          </a:p>
        </p:txBody>
      </p:sp>
      <p:sp>
        <p:nvSpPr>
          <p:cNvPr id="6" name="Flowchart: Direct Access Storage 5">
            <a:extLst>
              <a:ext uri="{FF2B5EF4-FFF2-40B4-BE49-F238E27FC236}">
                <a16:creationId xmlns:a16="http://schemas.microsoft.com/office/drawing/2014/main" id="{C6B6AF5A-DD4C-4AA7-B1E4-1F718F483E5F}"/>
              </a:ext>
            </a:extLst>
          </p:cNvPr>
          <p:cNvSpPr/>
          <p:nvPr/>
        </p:nvSpPr>
        <p:spPr>
          <a:xfrm>
            <a:off x="5056632" y="2569464"/>
            <a:ext cx="2167128" cy="813816"/>
          </a:xfrm>
          <a:prstGeom prst="flowChartMagneticDru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Prepared Data</a:t>
            </a:r>
            <a:endParaRPr lang="en-IN" dirty="0"/>
          </a:p>
        </p:txBody>
      </p:sp>
      <p:sp>
        <p:nvSpPr>
          <p:cNvPr id="8" name="Rectangle 7">
            <a:extLst>
              <a:ext uri="{FF2B5EF4-FFF2-40B4-BE49-F238E27FC236}">
                <a16:creationId xmlns:a16="http://schemas.microsoft.com/office/drawing/2014/main" id="{1E82452A-2CEF-4C22-9D0C-EE947EAD2B42}"/>
              </a:ext>
            </a:extLst>
          </p:cNvPr>
          <p:cNvSpPr/>
          <p:nvPr/>
        </p:nvSpPr>
        <p:spPr>
          <a:xfrm>
            <a:off x="1901952" y="4073653"/>
            <a:ext cx="1700784" cy="5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classification</a:t>
            </a:r>
            <a:endParaRPr lang="en-IN" dirty="0"/>
          </a:p>
        </p:txBody>
      </p:sp>
      <p:sp>
        <p:nvSpPr>
          <p:cNvPr id="9" name="Rectangle 8">
            <a:extLst>
              <a:ext uri="{FF2B5EF4-FFF2-40B4-BE49-F238E27FC236}">
                <a16:creationId xmlns:a16="http://schemas.microsoft.com/office/drawing/2014/main" id="{6B2C400D-C237-4E13-B39F-83478DEA578A}"/>
              </a:ext>
            </a:extLst>
          </p:cNvPr>
          <p:cNvSpPr/>
          <p:nvPr/>
        </p:nvSpPr>
        <p:spPr>
          <a:xfrm>
            <a:off x="5097780" y="4114799"/>
            <a:ext cx="1911096" cy="5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Apply Algorithms</a:t>
            </a:r>
            <a:endParaRPr lang="en-IN" dirty="0"/>
          </a:p>
        </p:txBody>
      </p:sp>
      <p:sp>
        <p:nvSpPr>
          <p:cNvPr id="10" name="Rectangle 9">
            <a:extLst>
              <a:ext uri="{FF2B5EF4-FFF2-40B4-BE49-F238E27FC236}">
                <a16:creationId xmlns:a16="http://schemas.microsoft.com/office/drawing/2014/main" id="{EB23EBFF-0654-4F1D-88EF-D49C4F0CC03B}"/>
              </a:ext>
            </a:extLst>
          </p:cNvPr>
          <p:cNvSpPr/>
          <p:nvPr/>
        </p:nvSpPr>
        <p:spPr>
          <a:xfrm>
            <a:off x="1938528" y="5125210"/>
            <a:ext cx="1700784" cy="5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Crime clustering </a:t>
            </a:r>
            <a:endParaRPr lang="en-IN" dirty="0"/>
          </a:p>
        </p:txBody>
      </p:sp>
      <p:sp>
        <p:nvSpPr>
          <p:cNvPr id="11" name="Rectangle 10">
            <a:extLst>
              <a:ext uri="{FF2B5EF4-FFF2-40B4-BE49-F238E27FC236}">
                <a16:creationId xmlns:a16="http://schemas.microsoft.com/office/drawing/2014/main" id="{9D13848C-9B2F-47BD-BED2-B6320CC5C4A9}"/>
              </a:ext>
            </a:extLst>
          </p:cNvPr>
          <p:cNvSpPr/>
          <p:nvPr/>
        </p:nvSpPr>
        <p:spPr>
          <a:xfrm>
            <a:off x="5097780" y="5125210"/>
            <a:ext cx="1911096" cy="5577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Crime prediction </a:t>
            </a:r>
            <a:endParaRPr lang="en-IN" dirty="0"/>
          </a:p>
        </p:txBody>
      </p:sp>
      <p:sp>
        <p:nvSpPr>
          <p:cNvPr id="12" name="Rectangle 11">
            <a:extLst>
              <a:ext uri="{FF2B5EF4-FFF2-40B4-BE49-F238E27FC236}">
                <a16:creationId xmlns:a16="http://schemas.microsoft.com/office/drawing/2014/main" id="{F8655D77-F246-4369-9CA0-0CBC9E72B496}"/>
              </a:ext>
            </a:extLst>
          </p:cNvPr>
          <p:cNvSpPr/>
          <p:nvPr/>
        </p:nvSpPr>
        <p:spPr>
          <a:xfrm>
            <a:off x="8773668" y="5061204"/>
            <a:ext cx="2231136" cy="6172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Visualization</a:t>
            </a:r>
            <a:endParaRPr lang="en-IN" dirty="0"/>
          </a:p>
        </p:txBody>
      </p:sp>
      <p:sp>
        <p:nvSpPr>
          <p:cNvPr id="13" name="Rectangle: Rounded Corners 12">
            <a:extLst>
              <a:ext uri="{FF2B5EF4-FFF2-40B4-BE49-F238E27FC236}">
                <a16:creationId xmlns:a16="http://schemas.microsoft.com/office/drawing/2014/main" id="{DD208159-01D9-44C9-BC63-071E48B81B40}"/>
              </a:ext>
            </a:extLst>
          </p:cNvPr>
          <p:cNvSpPr/>
          <p:nvPr/>
        </p:nvSpPr>
        <p:spPr>
          <a:xfrm>
            <a:off x="8663940" y="3291840"/>
            <a:ext cx="2651760" cy="11338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Data mining and Machine learning algorithms</a:t>
            </a:r>
            <a:endParaRPr lang="en-IN" dirty="0"/>
          </a:p>
        </p:txBody>
      </p:sp>
      <p:sp>
        <p:nvSpPr>
          <p:cNvPr id="14" name="Flowchart: Magnetic Disk 13">
            <a:extLst>
              <a:ext uri="{FF2B5EF4-FFF2-40B4-BE49-F238E27FC236}">
                <a16:creationId xmlns:a16="http://schemas.microsoft.com/office/drawing/2014/main" id="{C43B5843-09E3-4C44-88DE-FB67104713D7}"/>
              </a:ext>
            </a:extLst>
          </p:cNvPr>
          <p:cNvSpPr/>
          <p:nvPr/>
        </p:nvSpPr>
        <p:spPr>
          <a:xfrm>
            <a:off x="1760220" y="1687068"/>
            <a:ext cx="1856232" cy="101498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Raw data</a:t>
            </a:r>
            <a:endParaRPr lang="en-IN" dirty="0"/>
          </a:p>
        </p:txBody>
      </p:sp>
      <p:sp>
        <p:nvSpPr>
          <p:cNvPr id="15" name="Flowchart: Magnetic Disk 14">
            <a:extLst>
              <a:ext uri="{FF2B5EF4-FFF2-40B4-BE49-F238E27FC236}">
                <a16:creationId xmlns:a16="http://schemas.microsoft.com/office/drawing/2014/main" id="{7707D20F-91CD-4E67-B451-66E08CAF60A8}"/>
              </a:ext>
            </a:extLst>
          </p:cNvPr>
          <p:cNvSpPr/>
          <p:nvPr/>
        </p:nvSpPr>
        <p:spPr>
          <a:xfrm>
            <a:off x="8709660" y="1572768"/>
            <a:ext cx="1947672" cy="108356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Raw data </a:t>
            </a:r>
            <a:endParaRPr lang="en-IN" dirty="0"/>
          </a:p>
        </p:txBody>
      </p:sp>
      <p:cxnSp>
        <p:nvCxnSpPr>
          <p:cNvPr id="17" name="Straight Arrow Connector 16">
            <a:extLst>
              <a:ext uri="{FF2B5EF4-FFF2-40B4-BE49-F238E27FC236}">
                <a16:creationId xmlns:a16="http://schemas.microsoft.com/office/drawing/2014/main" id="{CF060A20-AE79-4FCE-9AC6-58DA03873EBF}"/>
              </a:ext>
            </a:extLst>
          </p:cNvPr>
          <p:cNvCxnSpPr>
            <a:stCxn id="2" idx="2"/>
          </p:cNvCxnSpPr>
          <p:nvPr/>
        </p:nvCxnSpPr>
        <p:spPr>
          <a:xfrm>
            <a:off x="5975604" y="978408"/>
            <a:ext cx="0" cy="4389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C0F53C65-8581-4E1B-9FEB-CEFB5CE2DD98}"/>
              </a:ext>
            </a:extLst>
          </p:cNvPr>
          <p:cNvCxnSpPr>
            <a:cxnSpLocks/>
          </p:cNvCxnSpPr>
          <p:nvPr/>
        </p:nvCxnSpPr>
        <p:spPr>
          <a:xfrm flipH="1">
            <a:off x="3794760" y="4425696"/>
            <a:ext cx="126187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88C8C2C9-5548-4024-9720-AC205D8DE3C9}"/>
              </a:ext>
            </a:extLst>
          </p:cNvPr>
          <p:cNvCxnSpPr>
            <a:stCxn id="8" idx="2"/>
          </p:cNvCxnSpPr>
          <p:nvPr/>
        </p:nvCxnSpPr>
        <p:spPr>
          <a:xfrm>
            <a:off x="2752344" y="4631437"/>
            <a:ext cx="0" cy="3474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EBA073FE-8B7A-42CF-AC4D-463E30104375}"/>
              </a:ext>
            </a:extLst>
          </p:cNvPr>
          <p:cNvCxnSpPr>
            <a:cxnSpLocks/>
          </p:cNvCxnSpPr>
          <p:nvPr/>
        </p:nvCxnSpPr>
        <p:spPr>
          <a:xfrm>
            <a:off x="3730752" y="5404102"/>
            <a:ext cx="12527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5BDBB09C-33DE-4BD4-8C90-912DBA40C4AF}"/>
              </a:ext>
            </a:extLst>
          </p:cNvPr>
          <p:cNvCxnSpPr>
            <a:cxnSpLocks/>
          </p:cNvCxnSpPr>
          <p:nvPr/>
        </p:nvCxnSpPr>
        <p:spPr>
          <a:xfrm>
            <a:off x="7104888" y="5404102"/>
            <a:ext cx="160477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D120E89E-43F5-4AC6-B35E-902590072648}"/>
              </a:ext>
            </a:extLst>
          </p:cNvPr>
          <p:cNvCxnSpPr>
            <a:cxnSpLocks/>
          </p:cNvCxnSpPr>
          <p:nvPr/>
        </p:nvCxnSpPr>
        <p:spPr>
          <a:xfrm>
            <a:off x="2788920" y="717804"/>
            <a:ext cx="0" cy="854964"/>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99404F50-4C95-424B-808C-E298498464E6}"/>
              </a:ext>
            </a:extLst>
          </p:cNvPr>
          <p:cNvCxnSpPr>
            <a:cxnSpLocks/>
          </p:cNvCxnSpPr>
          <p:nvPr/>
        </p:nvCxnSpPr>
        <p:spPr>
          <a:xfrm>
            <a:off x="9582912" y="726947"/>
            <a:ext cx="0" cy="690373"/>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507E351B-2871-4A54-81BC-8815BB233BA7}"/>
              </a:ext>
            </a:extLst>
          </p:cNvPr>
          <p:cNvCxnSpPr>
            <a:cxnSpLocks/>
          </p:cNvCxnSpPr>
          <p:nvPr/>
        </p:nvCxnSpPr>
        <p:spPr>
          <a:xfrm>
            <a:off x="2788920" y="717804"/>
            <a:ext cx="18470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a:extLst>
              <a:ext uri="{FF2B5EF4-FFF2-40B4-BE49-F238E27FC236}">
                <a16:creationId xmlns:a16="http://schemas.microsoft.com/office/drawing/2014/main" id="{2E6AFAB2-1B7F-4ABF-9448-518476FF71B6}"/>
              </a:ext>
            </a:extLst>
          </p:cNvPr>
          <p:cNvCxnSpPr>
            <a:cxnSpLocks/>
          </p:cNvCxnSpPr>
          <p:nvPr/>
        </p:nvCxnSpPr>
        <p:spPr>
          <a:xfrm flipH="1">
            <a:off x="7326630" y="717804"/>
            <a:ext cx="225628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Connector: Elbow 51">
            <a:extLst>
              <a:ext uri="{FF2B5EF4-FFF2-40B4-BE49-F238E27FC236}">
                <a16:creationId xmlns:a16="http://schemas.microsoft.com/office/drawing/2014/main" id="{07F9DBDD-B172-483E-9B3C-53E37B789AF6}"/>
              </a:ext>
            </a:extLst>
          </p:cNvPr>
          <p:cNvCxnSpPr>
            <a:cxnSpLocks/>
          </p:cNvCxnSpPr>
          <p:nvPr/>
        </p:nvCxnSpPr>
        <p:spPr>
          <a:xfrm rot="10800000" flipV="1">
            <a:off x="7040880" y="3895345"/>
            <a:ext cx="1554480" cy="56692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AFE19F27-47D5-49A9-B637-FAE5CF58A9EA}"/>
              </a:ext>
            </a:extLst>
          </p:cNvPr>
          <p:cNvCxnSpPr>
            <a:cxnSpLocks/>
            <a:stCxn id="6" idx="2"/>
          </p:cNvCxnSpPr>
          <p:nvPr/>
        </p:nvCxnSpPr>
        <p:spPr>
          <a:xfrm>
            <a:off x="6140196" y="3383280"/>
            <a:ext cx="0" cy="6126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1" name="Right Bracket 70">
            <a:extLst>
              <a:ext uri="{FF2B5EF4-FFF2-40B4-BE49-F238E27FC236}">
                <a16:creationId xmlns:a16="http://schemas.microsoft.com/office/drawing/2014/main" id="{DB5FBE37-A9E8-4D3A-ACDF-B861367BAE0C}"/>
              </a:ext>
            </a:extLst>
          </p:cNvPr>
          <p:cNvSpPr/>
          <p:nvPr/>
        </p:nvSpPr>
        <p:spPr>
          <a:xfrm>
            <a:off x="7424552" y="1883666"/>
            <a:ext cx="939159" cy="1243577"/>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72" name="Left Bracket 71">
            <a:extLst>
              <a:ext uri="{FF2B5EF4-FFF2-40B4-BE49-F238E27FC236}">
                <a16:creationId xmlns:a16="http://schemas.microsoft.com/office/drawing/2014/main" id="{86717A20-7C22-4D85-8C7D-1D5C65350587}"/>
              </a:ext>
            </a:extLst>
          </p:cNvPr>
          <p:cNvSpPr/>
          <p:nvPr/>
        </p:nvSpPr>
        <p:spPr>
          <a:xfrm>
            <a:off x="3920680" y="1920251"/>
            <a:ext cx="790003" cy="1243568"/>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cxnSp>
        <p:nvCxnSpPr>
          <p:cNvPr id="74" name="Straight Arrow Connector 73">
            <a:extLst>
              <a:ext uri="{FF2B5EF4-FFF2-40B4-BE49-F238E27FC236}">
                <a16:creationId xmlns:a16="http://schemas.microsoft.com/office/drawing/2014/main" id="{1CA4F1E8-5D5D-4567-8746-D277C58CF572}"/>
              </a:ext>
            </a:extLst>
          </p:cNvPr>
          <p:cNvCxnSpPr/>
          <p:nvPr/>
        </p:nvCxnSpPr>
        <p:spPr>
          <a:xfrm flipH="1">
            <a:off x="7326254" y="3127243"/>
            <a:ext cx="19659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6" name="Straight Arrow Connector 75">
            <a:extLst>
              <a:ext uri="{FF2B5EF4-FFF2-40B4-BE49-F238E27FC236}">
                <a16:creationId xmlns:a16="http://schemas.microsoft.com/office/drawing/2014/main" id="{D538DEC5-DB9F-4F69-A41B-958A0D41EF41}"/>
              </a:ext>
            </a:extLst>
          </p:cNvPr>
          <p:cNvCxnSpPr/>
          <p:nvPr/>
        </p:nvCxnSpPr>
        <p:spPr>
          <a:xfrm>
            <a:off x="4643057" y="1920251"/>
            <a:ext cx="18497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7" name="Rectangle: Rounded Corners 76">
            <a:extLst>
              <a:ext uri="{FF2B5EF4-FFF2-40B4-BE49-F238E27FC236}">
                <a16:creationId xmlns:a16="http://schemas.microsoft.com/office/drawing/2014/main" id="{4287F40D-742E-4823-B97D-C5CC81C16629}"/>
              </a:ext>
            </a:extLst>
          </p:cNvPr>
          <p:cNvSpPr/>
          <p:nvPr/>
        </p:nvSpPr>
        <p:spPr>
          <a:xfrm>
            <a:off x="2788920" y="5989320"/>
            <a:ext cx="6793992" cy="51205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9" name="TextBox 78">
            <a:extLst>
              <a:ext uri="{FF2B5EF4-FFF2-40B4-BE49-F238E27FC236}">
                <a16:creationId xmlns:a16="http://schemas.microsoft.com/office/drawing/2014/main" id="{8B0A2817-D6B6-45C3-8B0A-087E605036AB}"/>
              </a:ext>
            </a:extLst>
          </p:cNvPr>
          <p:cNvSpPr txBox="1"/>
          <p:nvPr/>
        </p:nvSpPr>
        <p:spPr>
          <a:xfrm>
            <a:off x="2900934" y="6167614"/>
            <a:ext cx="6681978" cy="369332"/>
          </a:xfrm>
          <a:prstGeom prst="rect">
            <a:avLst/>
          </a:prstGeom>
          <a:noFill/>
        </p:spPr>
        <p:txBody>
          <a:bodyPr wrap="square">
            <a:spAutoFit/>
          </a:bodyPr>
          <a:lstStyle/>
          <a:p>
            <a:r>
              <a:rPr lang="en-US" b="1" dirty="0"/>
              <a:t> Crime Prediction and Crime clustering based on the input dataset</a:t>
            </a:r>
          </a:p>
        </p:txBody>
      </p:sp>
    </p:spTree>
    <p:extLst>
      <p:ext uri="{BB962C8B-B14F-4D97-AF65-F5344CB8AC3E}">
        <p14:creationId xmlns:p14="http://schemas.microsoft.com/office/powerpoint/2010/main" val="354507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TotalTime>
  <Words>1145</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Georgia</vt:lpstr>
      <vt:lpstr>Helvetica Neue</vt:lpstr>
      <vt:lpstr>Times New Roman</vt:lpstr>
      <vt:lpstr>Office Theme</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SYSTEM ANALSYS</vt:lpstr>
      <vt:lpstr>IMPLEMENTATION </vt:lpstr>
      <vt:lpstr>SYSTEM TESTING</vt:lpstr>
      <vt:lpstr>RESULTS</vt:lpstr>
      <vt:lpstr>RESULTS</vt:lpstr>
      <vt:lpstr>FUTURE SCOPE</vt:lpstr>
      <vt:lpstr>CONCLUSION </vt:lpstr>
      <vt:lpstr>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soumya panniru</cp:lastModifiedBy>
  <cp:revision>75</cp:revision>
  <dcterms:created xsi:type="dcterms:W3CDTF">2021-05-08T17:00:47Z</dcterms:created>
  <dcterms:modified xsi:type="dcterms:W3CDTF">2021-10-29T06:14:42Z</dcterms:modified>
</cp:coreProperties>
</file>