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8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dirty="0">
                <a:solidFill>
                  <a:schemeClr val="dk1"/>
                </a:solidFill>
                <a:latin typeface="Montserrat"/>
                <a:ea typeface="Montserrat"/>
              </a:rPr>
              <a:t>Hospital Management System</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2009880" y="2581200"/>
            <a:ext cx="5362200" cy="1494360"/>
          </a:xfrm>
          <a:prstGeom prst="rect">
            <a:avLst/>
          </a:prstGeom>
          <a:noFill/>
          <a:ln w="0">
            <a:noFill/>
          </a:ln>
        </p:spPr>
        <p:txBody>
          <a:bodyPr lIns="91440" tIns="91440" rIns="91440" bIns="91440" anchor="t">
            <a:normAutofit fontScale="77500" lnSpcReduction="20000"/>
          </a:bodyPr>
          <a:lstStyle/>
          <a:p>
            <a:pPr indent="0">
              <a:lnSpc>
                <a:spcPct val="100000"/>
              </a:lnSpc>
              <a:buNone/>
              <a:tabLst>
                <a:tab pos="0" algn="l"/>
              </a:tabLst>
            </a:pPr>
            <a:r>
              <a:rPr lang="en" sz="1600" b="0" strike="noStrike" spc="-1" dirty="0">
                <a:solidFill>
                  <a:schemeClr val="dk1"/>
                </a:solidFill>
                <a:latin typeface="Actor"/>
                <a:ea typeface="Actor"/>
              </a:rPr>
              <a:t>An Overview of the System and Its Key Features</a:t>
            </a:r>
          </a:p>
          <a:p>
            <a:pPr indent="0">
              <a:lnSpc>
                <a:spcPct val="100000"/>
              </a:lnSpc>
              <a:buNone/>
              <a:tabLst>
                <a:tab pos="0" algn="l"/>
              </a:tabLst>
            </a:pPr>
            <a:endParaRPr lang="en" sz="1600" spc="-1" dirty="0">
              <a:solidFill>
                <a:schemeClr val="dk1"/>
              </a:solidFill>
              <a:latin typeface="Actor"/>
            </a:endParaRPr>
          </a:p>
          <a:p>
            <a:pPr indent="0">
              <a:lnSpc>
                <a:spcPct val="100000"/>
              </a:lnSpc>
              <a:buNone/>
              <a:tabLst>
                <a:tab pos="0" algn="l"/>
              </a:tabLst>
            </a:pPr>
            <a:r>
              <a:rPr lang="en" sz="1600" spc="-1" dirty="0">
                <a:solidFill>
                  <a:schemeClr val="dk1"/>
                </a:solidFill>
                <a:latin typeface="Times New Roman" panose="02020603050405020304" pitchFamily="18" charset="0"/>
                <a:cs typeface="Times New Roman" panose="02020603050405020304" pitchFamily="18" charset="0"/>
              </a:rPr>
              <a:t>Group Members:-</a:t>
            </a:r>
          </a:p>
          <a:p>
            <a:pPr indent="0">
              <a:lnSpc>
                <a:spcPct val="100000"/>
              </a:lnSpc>
              <a:buNone/>
              <a:tabLst>
                <a:tab pos="0" algn="l"/>
              </a:tabLst>
            </a:pPr>
            <a:r>
              <a:rPr lang="en-US" sz="1600" b="0" strike="noStrike" spc="-1" dirty="0">
                <a:solidFill>
                  <a:srgbClr val="FFFFFF"/>
                </a:solidFill>
                <a:latin typeface="Times New Roman" panose="02020603050405020304" pitchFamily="18" charset="0"/>
                <a:cs typeface="Times New Roman" panose="02020603050405020304" pitchFamily="18" charset="0"/>
              </a:rPr>
              <a:t>1.Soumya ranjan parida-2201020282</a:t>
            </a:r>
          </a:p>
          <a:p>
            <a:pPr indent="0">
              <a:lnSpc>
                <a:spcPct val="100000"/>
              </a:lnSpc>
              <a:buNone/>
              <a:tabLst>
                <a:tab pos="0" algn="l"/>
              </a:tabLst>
            </a:pPr>
            <a:r>
              <a:rPr lang="en-US" sz="1600" spc="-1" dirty="0">
                <a:solidFill>
                  <a:srgbClr val="FFFFFF"/>
                </a:solidFill>
                <a:latin typeface="Times New Roman" panose="02020603050405020304" pitchFamily="18" charset="0"/>
                <a:cs typeface="Times New Roman" panose="02020603050405020304" pitchFamily="18" charset="0"/>
              </a:rPr>
              <a:t>2.Sundeep Nayak-2201020679</a:t>
            </a:r>
          </a:p>
          <a:p>
            <a:pPr indent="0">
              <a:lnSpc>
                <a:spcPct val="100000"/>
              </a:lnSpc>
              <a:buNone/>
              <a:tabLst>
                <a:tab pos="0" algn="l"/>
              </a:tabLst>
            </a:pPr>
            <a:r>
              <a:rPr lang="en-US" sz="1600" b="0" strike="noStrike" spc="-1" dirty="0">
                <a:solidFill>
                  <a:srgbClr val="FFFFFF"/>
                </a:solidFill>
                <a:latin typeface="Times New Roman" panose="02020603050405020304" pitchFamily="18" charset="0"/>
                <a:cs typeface="Times New Roman" panose="02020603050405020304" pitchFamily="18" charset="0"/>
              </a:rPr>
              <a:t>3.Priyanshu </a:t>
            </a:r>
            <a:r>
              <a:rPr lang="en-US" sz="1600" b="0" strike="noStrike" spc="-1" dirty="0" err="1">
                <a:solidFill>
                  <a:srgbClr val="FFFFFF"/>
                </a:solidFill>
                <a:latin typeface="Times New Roman" panose="02020603050405020304" pitchFamily="18" charset="0"/>
                <a:cs typeface="Times New Roman" panose="02020603050405020304" pitchFamily="18" charset="0"/>
              </a:rPr>
              <a:t>sekhar</a:t>
            </a:r>
            <a:r>
              <a:rPr lang="en-US" sz="1600" b="0" strike="noStrike" spc="-1" dirty="0">
                <a:solidFill>
                  <a:srgbClr val="FFFFFF"/>
                </a:solidFill>
                <a:latin typeface="Times New Roman" panose="02020603050405020304" pitchFamily="18" charset="0"/>
                <a:cs typeface="Times New Roman" panose="02020603050405020304" pitchFamily="18" charset="0"/>
              </a:rPr>
              <a:t> Bhuyan-2201020468</a:t>
            </a:r>
          </a:p>
          <a:p>
            <a:pPr indent="0">
              <a:lnSpc>
                <a:spcPct val="100000"/>
              </a:lnSpc>
              <a:buNone/>
              <a:tabLst>
                <a:tab pos="0" algn="l"/>
              </a:tabLst>
            </a:pPr>
            <a:r>
              <a:rPr lang="en-US" sz="1600" spc="-1" dirty="0">
                <a:solidFill>
                  <a:srgbClr val="FFFFFF"/>
                </a:solidFill>
                <a:latin typeface="Times New Roman" panose="02020603050405020304" pitchFamily="18" charset="0"/>
                <a:cs typeface="Times New Roman" panose="02020603050405020304" pitchFamily="18" charset="0"/>
              </a:rPr>
              <a:t>4. Prem keshariSahoo-2201020638</a:t>
            </a:r>
          </a:p>
          <a:p>
            <a:pPr indent="0">
              <a:lnSpc>
                <a:spcPct val="100000"/>
              </a:lnSpc>
              <a:buNone/>
              <a:tabLst>
                <a:tab pos="0" algn="l"/>
              </a:tabLst>
            </a:pPr>
            <a:r>
              <a:rPr lang="en-US" sz="1600" b="0" strike="noStrike" spc="-1" dirty="0">
                <a:solidFill>
                  <a:srgbClr val="FFFFFF"/>
                </a:solidFill>
                <a:latin typeface="Times New Roman" panose="02020603050405020304" pitchFamily="18" charset="0"/>
                <a:cs typeface="Times New Roman" panose="02020603050405020304" pitchFamily="18" charset="0"/>
              </a:rPr>
              <a:t>5. Md Ayaan 2201020312</a:t>
            </a: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Billing and Accounting</a:t>
            </a:r>
            <a:endParaRPr lang="fr-FR" sz="3000" b="0" strike="noStrike" spc="-1">
              <a:solidFill>
                <a:schemeClr val="dk1"/>
              </a:solidFill>
              <a:latin typeface="Arial"/>
            </a:endParaRPr>
          </a:p>
        </p:txBody>
      </p:sp>
      <p:sp>
        <p:nvSpPr>
          <p:cNvPr id="757"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Billing and accounting modules are essential for managing hospital finances. These systems handle patient billing, insurance claims, and financial reporting, ensuring accuracy and compliance with regulations. They help reduce billing errors, enable faster reimbursements, and provide clear financial insights, thus supporting better financial management and sustainability of the hospital.</a:t>
            </a:r>
            <a:endParaRPr lang="en-US" sz="1200" b="0" strike="noStrike" spc="-1">
              <a:solidFill>
                <a:srgbClr val="FFFFFF"/>
              </a:solidFill>
              <a:latin typeface="OpenSymbol"/>
            </a:endParaRPr>
          </a:p>
        </p:txBody>
      </p:sp>
      <p:pic>
        <p:nvPicPr>
          <p:cNvPr id="758"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Implementing a Hospital Management System is crucial for enhancing healthcare service efficiency. It brings together various operational aspects – from patient care to billing, fostering a cohesive environment that improves healthcare delivery. The integration of technology in hospital management not only optimizes workflows but also ensures a higher standard of patient safety and satisfaction.</a:t>
            </a:r>
            <a:endParaRPr lang="en-US" sz="1200" b="0" strike="noStrike" spc="-1">
              <a:solidFill>
                <a:srgbClr val="FFFFFF"/>
              </a:solidFill>
              <a:latin typeface="OpenSymbol"/>
            </a:endParaRPr>
          </a:p>
        </p:txBody>
      </p:sp>
      <p:pic>
        <p:nvPicPr>
          <p:cNvPr id="761"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title" idx="4294967295"/>
          </p:nvPr>
        </p:nvSpPr>
        <p:spPr>
          <a:xfrm>
            <a:off x="1442262" y="1333056"/>
            <a:ext cx="5362575" cy="1057275"/>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delves into the Hospital Management System, exploring its definition, primary features, and significance in healthcare environments.</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Definition of Hospital Management System</a:t>
            </a:r>
            <a:endParaRPr lang="fr-FR" sz="3000" b="0" strike="noStrike" spc="-1">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 Hospital Management System (HMS) is an integrated software solution designed to streamline various administrative and clinical functions of a hospital. It helps manage patient information, staff assignments, billing, and scheduling, ultimately ensuring efficient hospital operation.</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Key Features</a:t>
            </a:r>
            <a:endParaRPr lang="fr-FR" sz="3000" b="0" strike="noStrike" spc="-1">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Key features of a Hospital Management System include patient management, appointment scheduling, billing integration, electronic health records, and reporting capabilities. These features work together to enhance the quality and efficiency of patient care and streamline workflows.</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Importance in Healthcare</a:t>
            </a:r>
            <a:endParaRPr lang="fr-FR" sz="3000" b="0" strike="noStrike" spc="-1">
              <a:solidFill>
                <a:schemeClr val="dk1"/>
              </a:solidFill>
              <a:latin typeface="Arial"/>
            </a:endParaRPr>
          </a:p>
        </p:txBody>
      </p:sp>
      <p:sp>
        <p:nvSpPr>
          <p:cNvPr id="748"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Hospital Management Systems are critical for modern healthcare organizations. They enhance the efficiency of patient care, reduce errors, and ensure better communication among healthcare providers. By automating administrative tasks and providing real-time data access, HMS contribute to improved patient outcomes and streamlined operations, ultimately leading to healthier communities.</a:t>
            </a:r>
            <a:endParaRPr lang="en-US" sz="1200" b="0" strike="noStrike" spc="-1">
              <a:solidFill>
                <a:srgbClr val="FFFFFF"/>
              </a:solidFill>
              <a:latin typeface="OpenSymbol"/>
            </a:endParaRPr>
          </a:p>
        </p:txBody>
      </p:sp>
      <p:pic>
        <p:nvPicPr>
          <p:cNvPr id="749"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Components</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Patient Management</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Patient management modules in a Hospital Management System assist in maintaining comprehensive patient records, scheduling appointments, and managing patient histories. These tools facilitate efficient workflows, improve patient satisfaction, and help healthcare providers deliver more personalized care. Automation in this area decreases waiting times and enhances service delivery.</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Staff Management</a:t>
            </a:r>
            <a:endParaRPr lang="fr-FR" sz="3000" b="0" strike="noStrike" spc="-1">
              <a:solidFill>
                <a:schemeClr val="dk1"/>
              </a:solidFill>
              <a:latin typeface="Arial"/>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Staff management is a vital component of a Hospital Management System that includes modules for scheduling shifts, tracking attendance, and managing payroll. By streamlining these processes, hospitals can ensure adequate staff coverage and reduce administrative burdens, allowing staff to focus on patient care rather than paperwork, thus enhancing overall productivity.</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454</Words>
  <Application>Microsoft Office PowerPoint</Application>
  <PresentationFormat>On-screen Show (16:9)</PresentationFormat>
  <Paragraphs>30</Paragraphs>
  <Slides>12</Slides>
  <Notes>0</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12</vt:i4>
      </vt:variant>
    </vt:vector>
  </HeadingPairs>
  <TitlesOfParts>
    <vt:vector size="44" baseType="lpstr">
      <vt:lpstr>Actor</vt:lpstr>
      <vt:lpstr>Arial</vt:lpstr>
      <vt:lpstr>Montserrat</vt:lpstr>
      <vt:lpstr>OpenSymbol</vt:lpstr>
      <vt:lpstr>Symbol</vt:lpstr>
      <vt:lpstr>Times New Roman</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Hospital Management System</vt:lpstr>
      <vt:lpstr>Introduction</vt:lpstr>
      <vt:lpstr>Overview</vt:lpstr>
      <vt:lpstr>Definition of Hospital Management System</vt:lpstr>
      <vt:lpstr>Key Features</vt:lpstr>
      <vt:lpstr>Importance in Healthcare</vt:lpstr>
      <vt:lpstr>Components</vt:lpstr>
      <vt:lpstr>Patient Management</vt:lpstr>
      <vt:lpstr>Staff Management</vt:lpstr>
      <vt:lpstr>Billing and Accounting</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Bobby 205</cp:lastModifiedBy>
  <cp:revision>1</cp:revision>
  <dcterms:modified xsi:type="dcterms:W3CDTF">2025-03-21T04:35:54Z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2025-03-21T04:24:13Z</dcterms:created>
  <dc:creator>Unknown Creator</dc:creator>
  <dc:description/>
  <dc:language>en-US</dc:language>
  <cp:lastModifiedBy>Unknown Creator</cp:lastModifiedBy>
  <dcterms:modified xsi:type="dcterms:W3CDTF">2025-03-21T04:24:13Z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