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129385" y="354838"/>
            <a:ext cx="9933228" cy="3308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sp>
        <p:nvSpPr>
          <p:cNvPr id="18" name="bg object 18"/>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1084580" y="2043429"/>
            <a:ext cx="4855845" cy="3497579"/>
          </a:xfrm>
          <a:prstGeom prst="rect">
            <a:avLst/>
          </a:prstGeom>
        </p:spPr>
        <p:txBody>
          <a:bodyPr wrap="square" lIns="0" tIns="0" rIns="0" bIns="0">
            <a:spAutoFit/>
          </a:bodyPr>
          <a:lstStyle>
            <a:lvl1pPr>
              <a:defRPr sz="1800" b="1" i="0">
                <a:solidFill>
                  <a:srgbClr val="626F52"/>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a:xfrm>
            <a:off x="1392682" y="1002284"/>
            <a:ext cx="9406635" cy="299719"/>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14171" y="2868548"/>
            <a:ext cx="5445125" cy="1671954"/>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6" name="Holder 6"/>
          <p:cNvSpPr>
            <a:spLocks noGrp="1"/>
          </p:cNvSpPr>
          <p:nvPr>
            <p:ph type="sldNum" sz="quarter" idx="7"/>
          </p:nvPr>
        </p:nvSpPr>
        <p:spPr>
          <a:xfrm>
            <a:off x="10947145" y="6575247"/>
            <a:ext cx="213359" cy="160020"/>
          </a:xfrm>
          <a:prstGeom prst="rect">
            <a:avLst/>
          </a:prstGeom>
        </p:spPr>
        <p:txBody>
          <a:bodyPr wrap="square" lIns="0" tIns="0" rIns="0" bIns="0">
            <a:spAutoFit/>
          </a:bodyPr>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 y="592836"/>
            <a:ext cx="10058400" cy="3566160"/>
          </a:xfrm>
          <a:prstGeom prst="rect">
            <a:avLst/>
          </a:prstGeom>
        </p:spPr>
      </p:pic>
      <p:sp>
        <p:nvSpPr>
          <p:cNvPr id="3" name="object 3"/>
          <p:cNvSpPr txBox="1"/>
          <p:nvPr/>
        </p:nvSpPr>
        <p:spPr>
          <a:xfrm>
            <a:off x="3625977" y="4458715"/>
            <a:ext cx="7305675" cy="1674176"/>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D171F"/>
                </a:solidFill>
                <a:latin typeface="Times New Roman"/>
                <a:cs typeface="Times New Roman"/>
              </a:rPr>
              <a:t>Innovating</a:t>
            </a:r>
            <a:r>
              <a:rPr sz="2800" b="1" spc="-50" dirty="0">
                <a:solidFill>
                  <a:srgbClr val="0D171F"/>
                </a:solidFill>
                <a:latin typeface="Times New Roman"/>
                <a:cs typeface="Times New Roman"/>
              </a:rPr>
              <a:t> </a:t>
            </a:r>
            <a:r>
              <a:rPr sz="2800" b="1" spc="-15" dirty="0">
                <a:solidFill>
                  <a:srgbClr val="0D171F"/>
                </a:solidFill>
                <a:latin typeface="Times New Roman"/>
                <a:cs typeface="Times New Roman"/>
              </a:rPr>
              <a:t>Stroke Care:</a:t>
            </a:r>
            <a:endParaRPr sz="2800" dirty="0">
              <a:latin typeface="Times New Roman"/>
              <a:cs typeface="Times New Roman"/>
            </a:endParaRPr>
          </a:p>
          <a:p>
            <a:pPr marL="754380">
              <a:lnSpc>
                <a:spcPct val="100000"/>
              </a:lnSpc>
            </a:pPr>
            <a:r>
              <a:rPr sz="2800" b="1" spc="-5" dirty="0">
                <a:solidFill>
                  <a:srgbClr val="0D171F"/>
                </a:solidFill>
                <a:latin typeface="Times New Roman"/>
                <a:cs typeface="Times New Roman"/>
              </a:rPr>
              <a:t>The </a:t>
            </a:r>
            <a:r>
              <a:rPr sz="2800" b="1" spc="-10" dirty="0">
                <a:solidFill>
                  <a:srgbClr val="0D171F"/>
                </a:solidFill>
                <a:latin typeface="Times New Roman"/>
                <a:cs typeface="Times New Roman"/>
              </a:rPr>
              <a:t>Power</a:t>
            </a:r>
            <a:r>
              <a:rPr sz="2800" b="1" spc="-25" dirty="0">
                <a:solidFill>
                  <a:srgbClr val="0D171F"/>
                </a:solidFill>
                <a:latin typeface="Times New Roman"/>
                <a:cs typeface="Times New Roman"/>
              </a:rPr>
              <a:t> </a:t>
            </a:r>
            <a:r>
              <a:rPr sz="2800" b="1" spc="-5" dirty="0">
                <a:solidFill>
                  <a:srgbClr val="0D171F"/>
                </a:solidFill>
                <a:latin typeface="Times New Roman"/>
                <a:cs typeface="Times New Roman"/>
              </a:rPr>
              <a:t>of Data</a:t>
            </a:r>
            <a:r>
              <a:rPr sz="2800" b="1" spc="5" dirty="0">
                <a:solidFill>
                  <a:srgbClr val="0D171F"/>
                </a:solidFill>
                <a:latin typeface="Times New Roman"/>
                <a:cs typeface="Times New Roman"/>
              </a:rPr>
              <a:t> </a:t>
            </a:r>
            <a:r>
              <a:rPr sz="2800" b="1" spc="-5" dirty="0">
                <a:solidFill>
                  <a:srgbClr val="0D171F"/>
                </a:solidFill>
                <a:latin typeface="Times New Roman"/>
                <a:cs typeface="Times New Roman"/>
              </a:rPr>
              <a:t>and</a:t>
            </a:r>
            <a:r>
              <a:rPr sz="2800" b="1" spc="-160" dirty="0">
                <a:solidFill>
                  <a:srgbClr val="0D171F"/>
                </a:solidFill>
                <a:latin typeface="Times New Roman"/>
                <a:cs typeface="Times New Roman"/>
              </a:rPr>
              <a:t> </a:t>
            </a:r>
            <a:r>
              <a:rPr sz="2800" b="1" spc="-5" dirty="0">
                <a:solidFill>
                  <a:srgbClr val="0D171F"/>
                </a:solidFill>
                <a:latin typeface="Times New Roman"/>
                <a:cs typeface="Times New Roman"/>
              </a:rPr>
              <a:t>AI</a:t>
            </a:r>
            <a:endParaRPr lang="en-IN" sz="2800" dirty="0">
              <a:latin typeface="Times New Roman"/>
              <a:cs typeface="Times New Roman"/>
            </a:endParaRPr>
          </a:p>
          <a:p>
            <a:pPr marL="754380">
              <a:lnSpc>
                <a:spcPct val="100000"/>
              </a:lnSpc>
            </a:pPr>
            <a:endParaRPr lang="en-IN" sz="2800" b="1" spc="-5" dirty="0">
              <a:solidFill>
                <a:srgbClr val="0D171F"/>
              </a:solidFill>
              <a:latin typeface="Times New Roman"/>
              <a:cs typeface="Times New Roman"/>
            </a:endParaRPr>
          </a:p>
          <a:p>
            <a:pPr marL="754380">
              <a:lnSpc>
                <a:spcPct val="100000"/>
              </a:lnSpc>
            </a:pPr>
            <a:r>
              <a:rPr sz="2400" b="1" spc="-5" dirty="0">
                <a:solidFill>
                  <a:srgbClr val="0D171F"/>
                </a:solidFill>
                <a:latin typeface="Times New Roman"/>
                <a:cs typeface="Times New Roman"/>
              </a:rPr>
              <a:t>Submitted by </a:t>
            </a:r>
            <a:r>
              <a:rPr sz="2400" b="1" dirty="0">
                <a:solidFill>
                  <a:srgbClr val="0D171F"/>
                </a:solidFill>
                <a:latin typeface="Times New Roman"/>
                <a:cs typeface="Times New Roman"/>
              </a:rPr>
              <a:t>:</a:t>
            </a:r>
            <a:r>
              <a:rPr sz="2400" b="1" spc="-5" dirty="0">
                <a:solidFill>
                  <a:srgbClr val="0D171F"/>
                </a:solidFill>
                <a:latin typeface="Times New Roman"/>
                <a:cs typeface="Times New Roman"/>
              </a:rPr>
              <a:t> </a:t>
            </a:r>
            <a:r>
              <a:rPr lang="en-IN" sz="2400" b="1" spc="-5" dirty="0">
                <a:solidFill>
                  <a:srgbClr val="0D171F"/>
                </a:solidFill>
                <a:latin typeface="Times New Roman"/>
                <a:cs typeface="Times New Roman"/>
              </a:rPr>
              <a:t>SOUMYARANJAN SAHOO</a:t>
            </a:r>
            <a:endParaRPr sz="24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5" name="object 5"/>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5056759" y="366725"/>
            <a:ext cx="1755139" cy="452120"/>
          </a:xfrm>
          <a:prstGeom prst="rect">
            <a:avLst/>
          </a:prstGeom>
        </p:spPr>
        <p:txBody>
          <a:bodyPr vert="horz" wrap="square" lIns="0" tIns="12065" rIns="0" bIns="0" rtlCol="0">
            <a:spAutoFit/>
          </a:bodyPr>
          <a:lstStyle/>
          <a:p>
            <a:pPr marL="12700">
              <a:lnSpc>
                <a:spcPct val="100000"/>
              </a:lnSpc>
              <a:spcBef>
                <a:spcPts val="95"/>
              </a:spcBef>
            </a:pPr>
            <a:r>
              <a:rPr sz="2800" spc="-60" dirty="0">
                <a:solidFill>
                  <a:srgbClr val="404040"/>
                </a:solidFill>
              </a:rPr>
              <a:t>C</a:t>
            </a:r>
            <a:r>
              <a:rPr sz="2800" spc="-50" dirty="0">
                <a:solidFill>
                  <a:srgbClr val="404040"/>
                </a:solidFill>
              </a:rPr>
              <a:t>hapt</a:t>
            </a:r>
            <a:r>
              <a:rPr sz="2800" spc="-60" dirty="0">
                <a:solidFill>
                  <a:srgbClr val="404040"/>
                </a:solidFill>
              </a:rPr>
              <a:t>e</a:t>
            </a:r>
            <a:r>
              <a:rPr sz="2800" spc="-5" dirty="0">
                <a:solidFill>
                  <a:srgbClr val="404040"/>
                </a:solidFill>
              </a:rPr>
              <a:t>r</a:t>
            </a:r>
            <a:r>
              <a:rPr sz="2800" spc="-155" dirty="0">
                <a:solidFill>
                  <a:srgbClr val="404040"/>
                </a:solidFill>
              </a:rPr>
              <a:t> </a:t>
            </a:r>
            <a:r>
              <a:rPr sz="2800" spc="-5" dirty="0">
                <a:solidFill>
                  <a:srgbClr val="404040"/>
                </a:solidFill>
              </a:rPr>
              <a:t>–</a:t>
            </a:r>
            <a:r>
              <a:rPr sz="2800" spc="-100" dirty="0">
                <a:solidFill>
                  <a:srgbClr val="404040"/>
                </a:solidFill>
              </a:rPr>
              <a:t> </a:t>
            </a:r>
            <a:r>
              <a:rPr sz="2800" spc="-5" dirty="0">
                <a:solidFill>
                  <a:srgbClr val="404040"/>
                </a:solidFill>
              </a:rPr>
              <a:t>3</a:t>
            </a:r>
            <a:endParaRPr sz="280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7" name="object 7"/>
          <p:cNvSpPr txBox="1"/>
          <p:nvPr/>
        </p:nvSpPr>
        <p:spPr>
          <a:xfrm>
            <a:off x="5056759" y="1143127"/>
            <a:ext cx="1676400" cy="391160"/>
          </a:xfrm>
          <a:prstGeom prst="rect">
            <a:avLst/>
          </a:prstGeom>
        </p:spPr>
        <p:txBody>
          <a:bodyPr vert="horz" wrap="square" lIns="0" tIns="12700" rIns="0" bIns="0" rtlCol="0">
            <a:spAutoFit/>
          </a:bodyPr>
          <a:lstStyle/>
          <a:p>
            <a:pPr marL="12700">
              <a:lnSpc>
                <a:spcPct val="100000"/>
              </a:lnSpc>
              <a:spcBef>
                <a:spcPts val="100"/>
              </a:spcBef>
            </a:pPr>
            <a:r>
              <a:rPr sz="2400" b="1" spc="-50" dirty="0">
                <a:solidFill>
                  <a:srgbClr val="404040"/>
                </a:solidFill>
                <a:latin typeface="Times New Roman"/>
                <a:cs typeface="Times New Roman"/>
              </a:rPr>
              <a:t>Methodology</a:t>
            </a:r>
            <a:endParaRPr sz="2400">
              <a:latin typeface="Times New Roman"/>
              <a:cs typeface="Times New Roman"/>
            </a:endParaRPr>
          </a:p>
        </p:txBody>
      </p:sp>
      <p:sp>
        <p:nvSpPr>
          <p:cNvPr id="8" name="object 8"/>
          <p:cNvSpPr txBox="1"/>
          <p:nvPr/>
        </p:nvSpPr>
        <p:spPr>
          <a:xfrm>
            <a:off x="1131214" y="1920621"/>
            <a:ext cx="9994265" cy="3678554"/>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04040"/>
                </a:solidFill>
                <a:latin typeface="Times New Roman"/>
                <a:cs typeface="Times New Roman"/>
              </a:rPr>
              <a:t>Data</a:t>
            </a:r>
            <a:r>
              <a:rPr sz="1800" b="1" spc="5" dirty="0">
                <a:solidFill>
                  <a:srgbClr val="404040"/>
                </a:solidFill>
                <a:latin typeface="Times New Roman"/>
                <a:cs typeface="Times New Roman"/>
              </a:rPr>
              <a:t> </a:t>
            </a:r>
            <a:r>
              <a:rPr sz="1800" b="1" spc="-5" dirty="0">
                <a:solidFill>
                  <a:srgbClr val="404040"/>
                </a:solidFill>
                <a:latin typeface="Times New Roman"/>
                <a:cs typeface="Times New Roman"/>
              </a:rPr>
              <a:t>Cleaning</a:t>
            </a:r>
            <a:r>
              <a:rPr sz="1800" b="1" dirty="0">
                <a:solidFill>
                  <a:srgbClr val="404040"/>
                </a:solidFill>
                <a:latin typeface="Times New Roman"/>
                <a:cs typeface="Times New Roman"/>
              </a:rPr>
              <a:t> </a:t>
            </a:r>
            <a:r>
              <a:rPr sz="1800" b="1" spc="-5" dirty="0">
                <a:solidFill>
                  <a:srgbClr val="404040"/>
                </a:solidFill>
                <a:latin typeface="Times New Roman"/>
                <a:cs typeface="Times New Roman"/>
              </a:rPr>
              <a:t>and</a:t>
            </a:r>
            <a:r>
              <a:rPr sz="1800" b="1" spc="15" dirty="0">
                <a:solidFill>
                  <a:srgbClr val="404040"/>
                </a:solidFill>
                <a:latin typeface="Times New Roman"/>
                <a:cs typeface="Times New Roman"/>
              </a:rPr>
              <a:t> </a:t>
            </a:r>
            <a:r>
              <a:rPr sz="1800" b="1" spc="-10" dirty="0">
                <a:solidFill>
                  <a:srgbClr val="404040"/>
                </a:solidFill>
                <a:latin typeface="Times New Roman"/>
                <a:cs typeface="Times New Roman"/>
              </a:rPr>
              <a:t>Pre-processing</a:t>
            </a:r>
            <a:r>
              <a:rPr sz="1800" b="1" spc="5" dirty="0">
                <a:solidFill>
                  <a:srgbClr val="404040"/>
                </a:solidFill>
                <a:latin typeface="Times New Roman"/>
                <a:cs typeface="Times New Roman"/>
              </a:rPr>
              <a:t> </a:t>
            </a:r>
            <a:r>
              <a:rPr sz="1800" b="1" dirty="0">
                <a:solidFill>
                  <a:srgbClr val="404040"/>
                </a:solidFill>
                <a:latin typeface="Times New Roman"/>
                <a:cs typeface="Times New Roman"/>
              </a:rPr>
              <a:t>:</a:t>
            </a:r>
            <a:endParaRPr sz="1800">
              <a:latin typeface="Times New Roman"/>
              <a:cs typeface="Times New Roman"/>
            </a:endParaRPr>
          </a:p>
          <a:p>
            <a:pPr marL="12700" marR="5080" indent="709930" algn="just">
              <a:lnSpc>
                <a:spcPct val="110000"/>
              </a:lnSpc>
              <a:spcBef>
                <a:spcPts val="1255"/>
              </a:spcBef>
            </a:pPr>
            <a:r>
              <a:rPr sz="1600" spc="-5" dirty="0">
                <a:solidFill>
                  <a:srgbClr val="404040"/>
                </a:solidFill>
                <a:latin typeface="Times New Roman"/>
                <a:cs typeface="Times New Roman"/>
              </a:rPr>
              <a:t>Before building a model, </a:t>
            </a:r>
            <a:r>
              <a:rPr sz="1600" dirty="0">
                <a:solidFill>
                  <a:srgbClr val="404040"/>
                </a:solidFill>
                <a:latin typeface="Times New Roman"/>
                <a:cs typeface="Times New Roman"/>
              </a:rPr>
              <a:t>data pre processing </a:t>
            </a:r>
            <a:r>
              <a:rPr sz="1600" spc="-5" dirty="0">
                <a:solidFill>
                  <a:srgbClr val="404040"/>
                </a:solidFill>
                <a:latin typeface="Times New Roman"/>
                <a:cs typeface="Times New Roman"/>
              </a:rPr>
              <a:t>is required to remove unwanted </a:t>
            </a:r>
            <a:r>
              <a:rPr sz="1600" dirty="0">
                <a:solidFill>
                  <a:srgbClr val="404040"/>
                </a:solidFill>
                <a:latin typeface="Times New Roman"/>
                <a:cs typeface="Times New Roman"/>
              </a:rPr>
              <a:t>noise </a:t>
            </a:r>
            <a:r>
              <a:rPr sz="1600" spc="-5" dirty="0">
                <a:solidFill>
                  <a:srgbClr val="404040"/>
                </a:solidFill>
                <a:latin typeface="Times New Roman"/>
                <a:cs typeface="Times New Roman"/>
              </a:rPr>
              <a:t>and outliers </a:t>
            </a:r>
            <a:r>
              <a:rPr sz="1600" dirty="0">
                <a:solidFill>
                  <a:srgbClr val="404040"/>
                </a:solidFill>
                <a:latin typeface="Times New Roman"/>
                <a:cs typeface="Times New Roman"/>
              </a:rPr>
              <a:t>from the dataset </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that</a:t>
            </a:r>
            <a:r>
              <a:rPr sz="1600" spc="170" dirty="0">
                <a:solidFill>
                  <a:srgbClr val="404040"/>
                </a:solidFill>
                <a:latin typeface="Times New Roman"/>
                <a:cs typeface="Times New Roman"/>
              </a:rPr>
              <a:t> </a:t>
            </a:r>
            <a:r>
              <a:rPr sz="1600" spc="-5" dirty="0">
                <a:solidFill>
                  <a:srgbClr val="404040"/>
                </a:solidFill>
                <a:latin typeface="Times New Roman"/>
                <a:cs typeface="Times New Roman"/>
              </a:rPr>
              <a:t>could</a:t>
            </a:r>
            <a:r>
              <a:rPr sz="1600" spc="170" dirty="0">
                <a:solidFill>
                  <a:srgbClr val="404040"/>
                </a:solidFill>
                <a:latin typeface="Times New Roman"/>
                <a:cs typeface="Times New Roman"/>
              </a:rPr>
              <a:t> </a:t>
            </a:r>
            <a:r>
              <a:rPr sz="1600" dirty="0">
                <a:solidFill>
                  <a:srgbClr val="404040"/>
                </a:solidFill>
                <a:latin typeface="Times New Roman"/>
                <a:cs typeface="Times New Roman"/>
              </a:rPr>
              <a:t>lead</a:t>
            </a:r>
            <a:r>
              <a:rPr sz="1600" spc="18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85" dirty="0">
                <a:solidFill>
                  <a:srgbClr val="404040"/>
                </a:solidFill>
                <a:latin typeface="Times New Roman"/>
                <a:cs typeface="Times New Roman"/>
              </a:rPr>
              <a:t> </a:t>
            </a:r>
            <a:r>
              <a:rPr sz="1600" spc="-5" dirty="0">
                <a:solidFill>
                  <a:srgbClr val="404040"/>
                </a:solidFill>
                <a:latin typeface="Times New Roman"/>
                <a:cs typeface="Times New Roman"/>
              </a:rPr>
              <a:t>model</a:t>
            </a:r>
            <a:r>
              <a:rPr sz="1600" spc="170" dirty="0">
                <a:solidFill>
                  <a:srgbClr val="404040"/>
                </a:solidFill>
                <a:latin typeface="Times New Roman"/>
                <a:cs typeface="Times New Roman"/>
              </a:rPr>
              <a:t> </a:t>
            </a:r>
            <a:r>
              <a:rPr sz="1600" spc="-5" dirty="0">
                <a:solidFill>
                  <a:srgbClr val="404040"/>
                </a:solidFill>
                <a:latin typeface="Times New Roman"/>
                <a:cs typeface="Times New Roman"/>
              </a:rPr>
              <a:t>to</a:t>
            </a:r>
            <a:r>
              <a:rPr sz="1600" spc="165" dirty="0">
                <a:solidFill>
                  <a:srgbClr val="404040"/>
                </a:solidFill>
                <a:latin typeface="Times New Roman"/>
                <a:cs typeface="Times New Roman"/>
              </a:rPr>
              <a:t> </a:t>
            </a:r>
            <a:r>
              <a:rPr sz="1600" dirty="0">
                <a:solidFill>
                  <a:srgbClr val="404040"/>
                </a:solidFill>
                <a:latin typeface="Times New Roman"/>
                <a:cs typeface="Times New Roman"/>
              </a:rPr>
              <a:t>depart</a:t>
            </a:r>
            <a:r>
              <a:rPr sz="1600" spc="180" dirty="0">
                <a:solidFill>
                  <a:srgbClr val="404040"/>
                </a:solidFill>
                <a:latin typeface="Times New Roman"/>
                <a:cs typeface="Times New Roman"/>
              </a:rPr>
              <a:t> </a:t>
            </a:r>
            <a:r>
              <a:rPr sz="1600" dirty="0">
                <a:solidFill>
                  <a:srgbClr val="404040"/>
                </a:solidFill>
                <a:latin typeface="Times New Roman"/>
                <a:cs typeface="Times New Roman"/>
              </a:rPr>
              <a:t>from</a:t>
            </a:r>
            <a:r>
              <a:rPr sz="1600" spc="160" dirty="0">
                <a:solidFill>
                  <a:srgbClr val="404040"/>
                </a:solidFill>
                <a:latin typeface="Times New Roman"/>
                <a:cs typeface="Times New Roman"/>
              </a:rPr>
              <a:t> </a:t>
            </a:r>
            <a:r>
              <a:rPr sz="1600" dirty="0">
                <a:solidFill>
                  <a:srgbClr val="404040"/>
                </a:solidFill>
                <a:latin typeface="Times New Roman"/>
                <a:cs typeface="Times New Roman"/>
              </a:rPr>
              <a:t>its</a:t>
            </a:r>
            <a:r>
              <a:rPr sz="1600" spc="175" dirty="0">
                <a:solidFill>
                  <a:srgbClr val="404040"/>
                </a:solidFill>
                <a:latin typeface="Times New Roman"/>
                <a:cs typeface="Times New Roman"/>
              </a:rPr>
              <a:t> </a:t>
            </a:r>
            <a:r>
              <a:rPr sz="1600" spc="-5" dirty="0">
                <a:solidFill>
                  <a:srgbClr val="404040"/>
                </a:solidFill>
                <a:latin typeface="Times New Roman"/>
                <a:cs typeface="Times New Roman"/>
              </a:rPr>
              <a:t>intended</a:t>
            </a:r>
            <a:r>
              <a:rPr sz="1600" spc="185" dirty="0">
                <a:solidFill>
                  <a:srgbClr val="404040"/>
                </a:solidFill>
                <a:latin typeface="Times New Roman"/>
                <a:cs typeface="Times New Roman"/>
              </a:rPr>
              <a:t> </a:t>
            </a:r>
            <a:r>
              <a:rPr sz="1600" spc="-5" dirty="0">
                <a:solidFill>
                  <a:srgbClr val="404040"/>
                </a:solidFill>
                <a:latin typeface="Times New Roman"/>
                <a:cs typeface="Times New Roman"/>
              </a:rPr>
              <a:t>training.</a:t>
            </a:r>
            <a:r>
              <a:rPr sz="1600" spc="170" dirty="0">
                <a:solidFill>
                  <a:srgbClr val="404040"/>
                </a:solidFill>
                <a:latin typeface="Times New Roman"/>
                <a:cs typeface="Times New Roman"/>
              </a:rPr>
              <a:t> </a:t>
            </a:r>
            <a:r>
              <a:rPr sz="1600" spc="-5" dirty="0">
                <a:solidFill>
                  <a:srgbClr val="404040"/>
                </a:solidFill>
                <a:latin typeface="Times New Roman"/>
                <a:cs typeface="Times New Roman"/>
              </a:rPr>
              <a:t>This</a:t>
            </a:r>
            <a:r>
              <a:rPr sz="1600" spc="165" dirty="0">
                <a:solidFill>
                  <a:srgbClr val="404040"/>
                </a:solidFill>
                <a:latin typeface="Times New Roman"/>
                <a:cs typeface="Times New Roman"/>
              </a:rPr>
              <a:t> </a:t>
            </a:r>
            <a:r>
              <a:rPr sz="1600" dirty="0">
                <a:solidFill>
                  <a:srgbClr val="404040"/>
                </a:solidFill>
                <a:latin typeface="Times New Roman"/>
                <a:cs typeface="Times New Roman"/>
              </a:rPr>
              <a:t>stage</a:t>
            </a:r>
            <a:r>
              <a:rPr sz="1600" spc="165" dirty="0">
                <a:solidFill>
                  <a:srgbClr val="404040"/>
                </a:solidFill>
                <a:latin typeface="Times New Roman"/>
                <a:cs typeface="Times New Roman"/>
              </a:rPr>
              <a:t> </a:t>
            </a:r>
            <a:r>
              <a:rPr sz="1600" spc="-5" dirty="0">
                <a:solidFill>
                  <a:srgbClr val="404040"/>
                </a:solidFill>
                <a:latin typeface="Times New Roman"/>
                <a:cs typeface="Times New Roman"/>
              </a:rPr>
              <a:t>addresses</a:t>
            </a:r>
            <a:r>
              <a:rPr sz="1600" spc="185" dirty="0">
                <a:solidFill>
                  <a:srgbClr val="404040"/>
                </a:solidFill>
                <a:latin typeface="Times New Roman"/>
                <a:cs typeface="Times New Roman"/>
              </a:rPr>
              <a:t> </a:t>
            </a:r>
            <a:r>
              <a:rPr sz="1600" spc="-5" dirty="0">
                <a:solidFill>
                  <a:srgbClr val="404040"/>
                </a:solidFill>
                <a:latin typeface="Times New Roman"/>
                <a:cs typeface="Times New Roman"/>
              </a:rPr>
              <a:t>everything</a:t>
            </a:r>
            <a:r>
              <a:rPr sz="1600" spc="175" dirty="0">
                <a:solidFill>
                  <a:srgbClr val="404040"/>
                </a:solidFill>
                <a:latin typeface="Times New Roman"/>
                <a:cs typeface="Times New Roman"/>
              </a:rPr>
              <a:t> </a:t>
            </a:r>
            <a:r>
              <a:rPr sz="1600" spc="-5" dirty="0">
                <a:solidFill>
                  <a:srgbClr val="404040"/>
                </a:solidFill>
                <a:latin typeface="Times New Roman"/>
                <a:cs typeface="Times New Roman"/>
              </a:rPr>
              <a:t>that</a:t>
            </a:r>
            <a:r>
              <a:rPr sz="1600" spc="160" dirty="0">
                <a:solidFill>
                  <a:srgbClr val="404040"/>
                </a:solidFill>
                <a:latin typeface="Times New Roman"/>
                <a:cs typeface="Times New Roman"/>
              </a:rPr>
              <a:t> </a:t>
            </a:r>
            <a:r>
              <a:rPr sz="1600" dirty="0">
                <a:solidFill>
                  <a:srgbClr val="404040"/>
                </a:solidFill>
                <a:latin typeface="Times New Roman"/>
                <a:cs typeface="Times New Roman"/>
              </a:rPr>
              <a:t>prevents</a:t>
            </a:r>
            <a:r>
              <a:rPr sz="1600" spc="18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85" dirty="0">
                <a:solidFill>
                  <a:srgbClr val="404040"/>
                </a:solidFill>
                <a:latin typeface="Times New Roman"/>
                <a:cs typeface="Times New Roman"/>
              </a:rPr>
              <a:t> </a:t>
            </a:r>
            <a:r>
              <a:rPr sz="1600" spc="-5" dirty="0">
                <a:solidFill>
                  <a:srgbClr val="404040"/>
                </a:solidFill>
                <a:latin typeface="Times New Roman"/>
                <a:cs typeface="Times New Roman"/>
              </a:rPr>
              <a:t>model </a:t>
            </a:r>
            <a:r>
              <a:rPr sz="1600" spc="-385" dirty="0">
                <a:solidFill>
                  <a:srgbClr val="404040"/>
                </a:solidFill>
                <a:latin typeface="Times New Roman"/>
                <a:cs typeface="Times New Roman"/>
              </a:rPr>
              <a:t> </a:t>
            </a:r>
            <a:r>
              <a:rPr sz="1600" dirty="0">
                <a:solidFill>
                  <a:srgbClr val="404040"/>
                </a:solidFill>
                <a:latin typeface="Times New Roman"/>
                <a:cs typeface="Times New Roman"/>
              </a:rPr>
              <a:t>from </a:t>
            </a:r>
            <a:r>
              <a:rPr sz="1600" spc="-5" dirty="0">
                <a:solidFill>
                  <a:srgbClr val="404040"/>
                </a:solidFill>
                <a:latin typeface="Times New Roman"/>
                <a:cs typeface="Times New Roman"/>
              </a:rPr>
              <a:t>functioning more </a:t>
            </a:r>
            <a:r>
              <a:rPr sz="1600" spc="-10" dirty="0">
                <a:solidFill>
                  <a:srgbClr val="404040"/>
                </a:solidFill>
                <a:latin typeface="Times New Roman"/>
                <a:cs typeface="Times New Roman"/>
              </a:rPr>
              <a:t>efficiently. </a:t>
            </a:r>
            <a:r>
              <a:rPr sz="1600" spc="-5" dirty="0">
                <a:solidFill>
                  <a:srgbClr val="404040"/>
                </a:solidFill>
                <a:latin typeface="Times New Roman"/>
                <a:cs typeface="Times New Roman"/>
              </a:rPr>
              <a:t>Following the </a:t>
            </a:r>
            <a:r>
              <a:rPr sz="1600" dirty="0">
                <a:solidFill>
                  <a:srgbClr val="404040"/>
                </a:solidFill>
                <a:latin typeface="Times New Roman"/>
                <a:cs typeface="Times New Roman"/>
              </a:rPr>
              <a:t>collection of </a:t>
            </a:r>
            <a:r>
              <a:rPr sz="1600" spc="-5" dirty="0">
                <a:solidFill>
                  <a:srgbClr val="404040"/>
                </a:solidFill>
                <a:latin typeface="Times New Roman"/>
                <a:cs typeface="Times New Roman"/>
              </a:rPr>
              <a:t>the relevant </a:t>
            </a:r>
            <a:r>
              <a:rPr sz="1600" dirty="0">
                <a:solidFill>
                  <a:srgbClr val="404040"/>
                </a:solidFill>
                <a:latin typeface="Times New Roman"/>
                <a:cs typeface="Times New Roman"/>
              </a:rPr>
              <a:t>dataset, </a:t>
            </a:r>
            <a:r>
              <a:rPr sz="1600" spc="-5" dirty="0">
                <a:solidFill>
                  <a:srgbClr val="404040"/>
                </a:solidFill>
                <a:latin typeface="Times New Roman"/>
                <a:cs typeface="Times New Roman"/>
              </a:rPr>
              <a:t>the data </a:t>
            </a:r>
            <a:r>
              <a:rPr sz="1600" spc="-10" dirty="0">
                <a:solidFill>
                  <a:srgbClr val="404040"/>
                </a:solidFill>
                <a:latin typeface="Times New Roman"/>
                <a:cs typeface="Times New Roman"/>
              </a:rPr>
              <a:t>must </a:t>
            </a:r>
            <a:r>
              <a:rPr sz="1600" spc="5" dirty="0">
                <a:solidFill>
                  <a:srgbClr val="404040"/>
                </a:solidFill>
                <a:latin typeface="Times New Roman"/>
                <a:cs typeface="Times New Roman"/>
              </a:rPr>
              <a:t>be </a:t>
            </a:r>
            <a:r>
              <a:rPr sz="1600" spc="-5" dirty="0">
                <a:solidFill>
                  <a:srgbClr val="404040"/>
                </a:solidFill>
                <a:latin typeface="Times New Roman"/>
                <a:cs typeface="Times New Roman"/>
              </a:rPr>
              <a:t>cleaned and </a:t>
            </a:r>
            <a:r>
              <a:rPr sz="1600" dirty="0">
                <a:solidFill>
                  <a:srgbClr val="404040"/>
                </a:solidFill>
                <a:latin typeface="Times New Roman"/>
                <a:cs typeface="Times New Roman"/>
              </a:rPr>
              <a:t>prepared </a:t>
            </a:r>
            <a:r>
              <a:rPr sz="1600" spc="5" dirty="0">
                <a:solidFill>
                  <a:srgbClr val="404040"/>
                </a:solidFill>
                <a:latin typeface="Times New Roman"/>
                <a:cs typeface="Times New Roman"/>
              </a:rPr>
              <a:t> </a:t>
            </a:r>
            <a:r>
              <a:rPr sz="1600" dirty="0">
                <a:solidFill>
                  <a:srgbClr val="404040"/>
                </a:solidFill>
                <a:latin typeface="Times New Roman"/>
                <a:cs typeface="Times New Roman"/>
              </a:rPr>
              <a:t>for </a:t>
            </a:r>
            <a:r>
              <a:rPr sz="1600" spc="-5" dirty="0">
                <a:solidFill>
                  <a:srgbClr val="404040"/>
                </a:solidFill>
                <a:latin typeface="Times New Roman"/>
                <a:cs typeface="Times New Roman"/>
              </a:rPr>
              <a:t>model </a:t>
            </a:r>
            <a:r>
              <a:rPr sz="1600" dirty="0">
                <a:solidFill>
                  <a:srgbClr val="404040"/>
                </a:solidFill>
                <a:latin typeface="Times New Roman"/>
                <a:cs typeface="Times New Roman"/>
              </a:rPr>
              <a:t>development. </a:t>
            </a:r>
            <a:r>
              <a:rPr sz="1600" spc="-5" dirty="0">
                <a:solidFill>
                  <a:srgbClr val="404040"/>
                </a:solidFill>
                <a:latin typeface="Times New Roman"/>
                <a:cs typeface="Times New Roman"/>
              </a:rPr>
              <a:t>As </a:t>
            </a:r>
            <a:r>
              <a:rPr sz="1600" dirty="0">
                <a:solidFill>
                  <a:srgbClr val="404040"/>
                </a:solidFill>
                <a:latin typeface="Times New Roman"/>
                <a:cs typeface="Times New Roman"/>
              </a:rPr>
              <a:t>stated </a:t>
            </a:r>
            <a:r>
              <a:rPr sz="1600" spc="-5" dirty="0">
                <a:solidFill>
                  <a:srgbClr val="404040"/>
                </a:solidFill>
                <a:latin typeface="Times New Roman"/>
                <a:cs typeface="Times New Roman"/>
              </a:rPr>
              <a:t>before, the </a:t>
            </a:r>
            <a:r>
              <a:rPr sz="1600" dirty="0">
                <a:solidFill>
                  <a:srgbClr val="404040"/>
                </a:solidFill>
                <a:latin typeface="Times New Roman"/>
                <a:cs typeface="Times New Roman"/>
              </a:rPr>
              <a:t>dataset </a:t>
            </a:r>
            <a:r>
              <a:rPr sz="1600" spc="-5" dirty="0">
                <a:solidFill>
                  <a:srgbClr val="404040"/>
                </a:solidFill>
                <a:latin typeface="Times New Roman"/>
                <a:cs typeface="Times New Roman"/>
              </a:rPr>
              <a:t>used has eleven </a:t>
            </a:r>
            <a:r>
              <a:rPr sz="1600" dirty="0">
                <a:solidFill>
                  <a:srgbClr val="404040"/>
                </a:solidFill>
                <a:latin typeface="Times New Roman"/>
                <a:cs typeface="Times New Roman"/>
              </a:rPr>
              <a:t>characteristics. </a:t>
            </a:r>
            <a:r>
              <a:rPr sz="1600" spc="-5" dirty="0">
                <a:solidFill>
                  <a:srgbClr val="404040"/>
                </a:solidFill>
                <a:latin typeface="Times New Roman"/>
                <a:cs typeface="Times New Roman"/>
              </a:rPr>
              <a:t>The </a:t>
            </a:r>
            <a:r>
              <a:rPr sz="1600" dirty="0">
                <a:solidFill>
                  <a:srgbClr val="404040"/>
                </a:solidFill>
                <a:latin typeface="Times New Roman"/>
                <a:cs typeface="Times New Roman"/>
              </a:rPr>
              <a:t>dataset </a:t>
            </a:r>
            <a:r>
              <a:rPr sz="1600" spc="-5" dirty="0">
                <a:solidFill>
                  <a:srgbClr val="404040"/>
                </a:solidFill>
                <a:latin typeface="Times New Roman"/>
                <a:cs typeface="Times New Roman"/>
              </a:rPr>
              <a:t>is then </a:t>
            </a:r>
            <a:r>
              <a:rPr sz="1600" dirty="0">
                <a:solidFill>
                  <a:srgbClr val="404040"/>
                </a:solidFill>
                <a:latin typeface="Times New Roman"/>
                <a:cs typeface="Times New Roman"/>
              </a:rPr>
              <a:t>inspected for </a:t>
            </a:r>
            <a:r>
              <a:rPr sz="1600" spc="-5" dirty="0">
                <a:solidFill>
                  <a:srgbClr val="404040"/>
                </a:solidFill>
                <a:latin typeface="Times New Roman"/>
                <a:cs typeface="Times New Roman"/>
              </a:rPr>
              <a:t>null </a:t>
            </a:r>
            <a:r>
              <a:rPr sz="1600" dirty="0">
                <a:solidFill>
                  <a:srgbClr val="404040"/>
                </a:solidFill>
                <a:latin typeface="Times New Roman"/>
                <a:cs typeface="Times New Roman"/>
              </a:rPr>
              <a:t> </a:t>
            </a:r>
            <a:r>
              <a:rPr sz="1600" spc="-5" dirty="0">
                <a:solidFill>
                  <a:srgbClr val="404040"/>
                </a:solidFill>
                <a:latin typeface="Times New Roman"/>
                <a:cs typeface="Times New Roman"/>
              </a:rPr>
              <a:t>values and </a:t>
            </a:r>
            <a:r>
              <a:rPr sz="1600" dirty="0">
                <a:solidFill>
                  <a:srgbClr val="404040"/>
                </a:solidFill>
                <a:latin typeface="Times New Roman"/>
                <a:cs typeface="Times New Roman"/>
              </a:rPr>
              <a:t>filled if </a:t>
            </a:r>
            <a:r>
              <a:rPr sz="1600" spc="-5" dirty="0">
                <a:solidFill>
                  <a:srgbClr val="404040"/>
                </a:solidFill>
                <a:latin typeface="Times New Roman"/>
                <a:cs typeface="Times New Roman"/>
              </a:rPr>
              <a:t>any </a:t>
            </a:r>
            <a:r>
              <a:rPr sz="1600" dirty="0">
                <a:solidFill>
                  <a:srgbClr val="404040"/>
                </a:solidFill>
                <a:latin typeface="Times New Roman"/>
                <a:cs typeface="Times New Roman"/>
              </a:rPr>
              <a:t>are detected. </a:t>
            </a:r>
            <a:r>
              <a:rPr sz="1600" spc="-5" dirty="0">
                <a:solidFill>
                  <a:srgbClr val="404040"/>
                </a:solidFill>
                <a:latin typeface="Times New Roman"/>
                <a:cs typeface="Times New Roman"/>
              </a:rPr>
              <a:t>The null values </a:t>
            </a:r>
            <a:r>
              <a:rPr sz="1600" dirty="0">
                <a:solidFill>
                  <a:srgbClr val="404040"/>
                </a:solidFill>
                <a:latin typeface="Times New Roman"/>
                <a:cs typeface="Times New Roman"/>
              </a:rPr>
              <a:t>in </a:t>
            </a:r>
            <a:r>
              <a:rPr sz="1600" spc="-5" dirty="0">
                <a:solidFill>
                  <a:srgbClr val="404040"/>
                </a:solidFill>
                <a:latin typeface="Times New Roman"/>
                <a:cs typeface="Times New Roman"/>
              </a:rPr>
              <a:t>the column </a:t>
            </a:r>
            <a:r>
              <a:rPr sz="1600" dirty="0">
                <a:solidFill>
                  <a:srgbClr val="404040"/>
                </a:solidFill>
                <a:latin typeface="Times New Roman"/>
                <a:cs typeface="Times New Roman"/>
              </a:rPr>
              <a:t>BMI are filled </a:t>
            </a:r>
            <a:r>
              <a:rPr sz="1600" spc="-5" dirty="0">
                <a:solidFill>
                  <a:srgbClr val="404040"/>
                </a:solidFill>
                <a:latin typeface="Times New Roman"/>
                <a:cs typeface="Times New Roman"/>
              </a:rPr>
              <a:t>using </a:t>
            </a:r>
            <a:r>
              <a:rPr sz="1600" dirty="0">
                <a:solidFill>
                  <a:srgbClr val="404040"/>
                </a:solidFill>
                <a:latin typeface="Times New Roman"/>
                <a:cs typeface="Times New Roman"/>
              </a:rPr>
              <a:t>the </a:t>
            </a:r>
            <a:r>
              <a:rPr sz="1600" spc="-5" dirty="0">
                <a:solidFill>
                  <a:srgbClr val="404040"/>
                </a:solidFill>
                <a:latin typeface="Times New Roman"/>
                <a:cs typeface="Times New Roman"/>
              </a:rPr>
              <a:t>data </a:t>
            </a:r>
            <a:r>
              <a:rPr sz="1600" spc="-15" dirty="0">
                <a:solidFill>
                  <a:srgbClr val="404040"/>
                </a:solidFill>
                <a:latin typeface="Times New Roman"/>
                <a:cs typeface="Times New Roman"/>
              </a:rPr>
              <a:t>column’s </a:t>
            </a:r>
            <a:r>
              <a:rPr sz="1600" spc="-5" dirty="0">
                <a:solidFill>
                  <a:srgbClr val="404040"/>
                </a:solidFill>
                <a:latin typeface="Times New Roman"/>
                <a:cs typeface="Times New Roman"/>
              </a:rPr>
              <a:t>mean in this </a:t>
            </a:r>
            <a:r>
              <a:rPr sz="1600" dirty="0">
                <a:solidFill>
                  <a:srgbClr val="404040"/>
                </a:solidFill>
                <a:latin typeface="Times New Roman"/>
                <a:cs typeface="Times New Roman"/>
              </a:rPr>
              <a:t> case. Label </a:t>
            </a:r>
            <a:r>
              <a:rPr sz="1600" spc="-5" dirty="0">
                <a:solidFill>
                  <a:srgbClr val="404040"/>
                </a:solidFill>
                <a:latin typeface="Times New Roman"/>
                <a:cs typeface="Times New Roman"/>
              </a:rPr>
              <a:t>encoding converts the </a:t>
            </a:r>
            <a:r>
              <a:rPr sz="1600" spc="-10" dirty="0">
                <a:solidFill>
                  <a:srgbClr val="404040"/>
                </a:solidFill>
                <a:latin typeface="Times New Roman"/>
                <a:cs typeface="Times New Roman"/>
              </a:rPr>
              <a:t>dataset’s </a:t>
            </a:r>
            <a:r>
              <a:rPr sz="1600" dirty="0">
                <a:solidFill>
                  <a:srgbClr val="404040"/>
                </a:solidFill>
                <a:latin typeface="Times New Roman"/>
                <a:cs typeface="Times New Roman"/>
              </a:rPr>
              <a:t>string literals </a:t>
            </a:r>
            <a:r>
              <a:rPr sz="1600" spc="-5" dirty="0">
                <a:solidFill>
                  <a:srgbClr val="404040"/>
                </a:solidFill>
                <a:latin typeface="Times New Roman"/>
                <a:cs typeface="Times New Roman"/>
              </a:rPr>
              <a:t>to </a:t>
            </a:r>
            <a:r>
              <a:rPr sz="1600" dirty="0">
                <a:solidFill>
                  <a:srgbClr val="404040"/>
                </a:solidFill>
                <a:latin typeface="Times New Roman"/>
                <a:cs typeface="Times New Roman"/>
              </a:rPr>
              <a:t>integer </a:t>
            </a:r>
            <a:r>
              <a:rPr sz="1600" spc="-5" dirty="0">
                <a:solidFill>
                  <a:srgbClr val="404040"/>
                </a:solidFill>
                <a:latin typeface="Times New Roman"/>
                <a:cs typeface="Times New Roman"/>
              </a:rPr>
              <a:t>values </a:t>
            </a:r>
            <a:r>
              <a:rPr sz="1600" dirty="0">
                <a:solidFill>
                  <a:srgbClr val="404040"/>
                </a:solidFill>
                <a:latin typeface="Times New Roman"/>
                <a:cs typeface="Times New Roman"/>
              </a:rPr>
              <a:t>that </a:t>
            </a:r>
            <a:r>
              <a:rPr sz="1600" spc="-5" dirty="0">
                <a:solidFill>
                  <a:srgbClr val="404040"/>
                </a:solidFill>
                <a:latin typeface="Times New Roman"/>
                <a:cs typeface="Times New Roman"/>
              </a:rPr>
              <a:t>the </a:t>
            </a:r>
            <a:r>
              <a:rPr sz="1600" dirty="0">
                <a:solidFill>
                  <a:srgbClr val="404040"/>
                </a:solidFill>
                <a:latin typeface="Times New Roman"/>
                <a:cs typeface="Times New Roman"/>
              </a:rPr>
              <a:t>computer </a:t>
            </a:r>
            <a:r>
              <a:rPr sz="1600" spc="-5" dirty="0">
                <a:solidFill>
                  <a:srgbClr val="404040"/>
                </a:solidFill>
                <a:latin typeface="Times New Roman"/>
                <a:cs typeface="Times New Roman"/>
              </a:rPr>
              <a:t>can </a:t>
            </a:r>
            <a:r>
              <a:rPr sz="1600" dirty="0">
                <a:solidFill>
                  <a:srgbClr val="404040"/>
                </a:solidFill>
                <a:latin typeface="Times New Roman"/>
                <a:cs typeface="Times New Roman"/>
              </a:rPr>
              <a:t>comprehend. </a:t>
            </a:r>
            <a:r>
              <a:rPr sz="1600" spc="-5" dirty="0">
                <a:solidFill>
                  <a:srgbClr val="404040"/>
                </a:solidFill>
                <a:latin typeface="Times New Roman"/>
                <a:cs typeface="Times New Roman"/>
              </a:rPr>
              <a:t>As </a:t>
            </a:r>
            <a:r>
              <a:rPr sz="1600" dirty="0">
                <a:solidFill>
                  <a:srgbClr val="404040"/>
                </a:solidFill>
                <a:latin typeface="Times New Roman"/>
                <a:cs typeface="Times New Roman"/>
              </a:rPr>
              <a:t>the </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computer</a:t>
            </a:r>
            <a:r>
              <a:rPr sz="1600" dirty="0">
                <a:solidFill>
                  <a:srgbClr val="404040"/>
                </a:solidFill>
                <a:latin typeface="Times New Roman"/>
                <a:cs typeface="Times New Roman"/>
              </a:rPr>
              <a:t> </a:t>
            </a:r>
            <a:r>
              <a:rPr sz="1600" spc="-5" dirty="0">
                <a:solidFill>
                  <a:srgbClr val="404040"/>
                </a:solidFill>
                <a:latin typeface="Times New Roman"/>
                <a:cs typeface="Times New Roman"/>
              </a:rPr>
              <a:t>is</a:t>
            </a:r>
            <a:r>
              <a:rPr sz="1600" dirty="0">
                <a:solidFill>
                  <a:srgbClr val="404040"/>
                </a:solidFill>
                <a:latin typeface="Times New Roman"/>
                <a:cs typeface="Times New Roman"/>
              </a:rPr>
              <a:t> frequently </a:t>
            </a:r>
            <a:r>
              <a:rPr sz="1600" spc="-5" dirty="0">
                <a:solidFill>
                  <a:srgbClr val="404040"/>
                </a:solidFill>
                <a:latin typeface="Times New Roman"/>
                <a:cs typeface="Times New Roman"/>
              </a:rPr>
              <a:t>trained </a:t>
            </a:r>
            <a:r>
              <a:rPr sz="1600" dirty="0">
                <a:solidFill>
                  <a:srgbClr val="404040"/>
                </a:solidFill>
                <a:latin typeface="Times New Roman"/>
                <a:cs typeface="Times New Roman"/>
              </a:rPr>
              <a:t>on numbers, </a:t>
            </a:r>
            <a:r>
              <a:rPr sz="1600" spc="-5" dirty="0">
                <a:solidFill>
                  <a:srgbClr val="404040"/>
                </a:solidFill>
                <a:latin typeface="Times New Roman"/>
                <a:cs typeface="Times New Roman"/>
              </a:rPr>
              <a:t>the </a:t>
            </a:r>
            <a:r>
              <a:rPr sz="1600" dirty="0">
                <a:solidFill>
                  <a:srgbClr val="404040"/>
                </a:solidFill>
                <a:latin typeface="Times New Roman"/>
                <a:cs typeface="Times New Roman"/>
              </a:rPr>
              <a:t>strings</a:t>
            </a:r>
            <a:r>
              <a:rPr sz="1600" spc="5" dirty="0">
                <a:solidFill>
                  <a:srgbClr val="404040"/>
                </a:solidFill>
                <a:latin typeface="Times New Roman"/>
                <a:cs typeface="Times New Roman"/>
              </a:rPr>
              <a:t> </a:t>
            </a:r>
            <a:r>
              <a:rPr sz="1600" spc="-10" dirty="0">
                <a:solidFill>
                  <a:srgbClr val="404040"/>
                </a:solidFill>
                <a:latin typeface="Times New Roman"/>
                <a:cs typeface="Times New Roman"/>
              </a:rPr>
              <a:t>must</a:t>
            </a:r>
            <a:r>
              <a:rPr sz="1600" spc="-5" dirty="0">
                <a:solidFill>
                  <a:srgbClr val="404040"/>
                </a:solidFill>
                <a:latin typeface="Times New Roman"/>
                <a:cs typeface="Times New Roman"/>
              </a:rPr>
              <a:t> </a:t>
            </a:r>
            <a:r>
              <a:rPr sz="1600" dirty="0">
                <a:solidFill>
                  <a:srgbClr val="404040"/>
                </a:solidFill>
                <a:latin typeface="Times New Roman"/>
                <a:cs typeface="Times New Roman"/>
              </a:rPr>
              <a:t>be </a:t>
            </a:r>
            <a:r>
              <a:rPr sz="1600" spc="-5" dirty="0">
                <a:solidFill>
                  <a:srgbClr val="404040"/>
                </a:solidFill>
                <a:latin typeface="Times New Roman"/>
                <a:cs typeface="Times New Roman"/>
              </a:rPr>
              <a:t>converted</a:t>
            </a:r>
            <a:r>
              <a:rPr sz="1600" spc="390" dirty="0">
                <a:solidFill>
                  <a:srgbClr val="404040"/>
                </a:solidFill>
                <a:latin typeface="Times New Roman"/>
                <a:cs typeface="Times New Roman"/>
              </a:rPr>
              <a:t> </a:t>
            </a:r>
            <a:r>
              <a:rPr sz="1600" spc="-5" dirty="0">
                <a:solidFill>
                  <a:srgbClr val="404040"/>
                </a:solidFill>
                <a:latin typeface="Times New Roman"/>
                <a:cs typeface="Times New Roman"/>
              </a:rPr>
              <a:t>to </a:t>
            </a:r>
            <a:r>
              <a:rPr sz="1600" dirty="0">
                <a:solidFill>
                  <a:srgbClr val="404040"/>
                </a:solidFill>
                <a:latin typeface="Times New Roman"/>
                <a:cs typeface="Times New Roman"/>
              </a:rPr>
              <a:t>integers. The </a:t>
            </a:r>
            <a:r>
              <a:rPr sz="1600" spc="-5" dirty="0">
                <a:solidFill>
                  <a:srgbClr val="404040"/>
                </a:solidFill>
                <a:latin typeface="Times New Roman"/>
                <a:cs typeface="Times New Roman"/>
              </a:rPr>
              <a:t>gathered</a:t>
            </a:r>
            <a:r>
              <a:rPr sz="1600" spc="390" dirty="0">
                <a:solidFill>
                  <a:srgbClr val="404040"/>
                </a:solidFill>
                <a:latin typeface="Times New Roman"/>
                <a:cs typeface="Times New Roman"/>
              </a:rPr>
              <a:t> </a:t>
            </a:r>
            <a:r>
              <a:rPr sz="1600" dirty="0">
                <a:solidFill>
                  <a:srgbClr val="404040"/>
                </a:solidFill>
                <a:latin typeface="Times New Roman"/>
                <a:cs typeface="Times New Roman"/>
              </a:rPr>
              <a:t>dataset </a:t>
            </a:r>
            <a:r>
              <a:rPr sz="1600" spc="-5" dirty="0">
                <a:solidFill>
                  <a:srgbClr val="404040"/>
                </a:solidFill>
                <a:latin typeface="Times New Roman"/>
                <a:cs typeface="Times New Roman"/>
              </a:rPr>
              <a:t>has </a:t>
            </a:r>
            <a:r>
              <a:rPr sz="1600" dirty="0">
                <a:solidFill>
                  <a:srgbClr val="404040"/>
                </a:solidFill>
                <a:latin typeface="Times New Roman"/>
                <a:cs typeface="Times New Roman"/>
              </a:rPr>
              <a:t>six </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columns </a:t>
            </a:r>
            <a:r>
              <a:rPr sz="1600" dirty="0">
                <a:solidFill>
                  <a:srgbClr val="404040"/>
                </a:solidFill>
                <a:latin typeface="Times New Roman"/>
                <a:cs typeface="Times New Roman"/>
              </a:rPr>
              <a:t>of </a:t>
            </a:r>
            <a:r>
              <a:rPr sz="1600" spc="-5" dirty="0">
                <a:solidFill>
                  <a:srgbClr val="404040"/>
                </a:solidFill>
                <a:latin typeface="Times New Roman"/>
                <a:cs typeface="Times New Roman"/>
              </a:rPr>
              <a:t>the </a:t>
            </a:r>
            <a:r>
              <a:rPr sz="1600" dirty="0">
                <a:solidFill>
                  <a:srgbClr val="404040"/>
                </a:solidFill>
                <a:latin typeface="Times New Roman"/>
                <a:cs typeface="Times New Roman"/>
              </a:rPr>
              <a:t>data type string. All strings are </a:t>
            </a:r>
            <a:r>
              <a:rPr sz="1600" spc="-5" dirty="0">
                <a:solidFill>
                  <a:srgbClr val="404040"/>
                </a:solidFill>
                <a:latin typeface="Times New Roman"/>
                <a:cs typeface="Times New Roman"/>
              </a:rPr>
              <a:t>encoded during </a:t>
            </a:r>
            <a:r>
              <a:rPr sz="1600" dirty="0">
                <a:solidFill>
                  <a:srgbClr val="404040"/>
                </a:solidFill>
                <a:latin typeface="Times New Roman"/>
                <a:cs typeface="Times New Roman"/>
              </a:rPr>
              <a:t>label </a:t>
            </a:r>
            <a:r>
              <a:rPr sz="1600" spc="-5" dirty="0">
                <a:solidFill>
                  <a:srgbClr val="404040"/>
                </a:solidFill>
                <a:latin typeface="Times New Roman"/>
                <a:cs typeface="Times New Roman"/>
              </a:rPr>
              <a:t>encoding, and the whole </a:t>
            </a:r>
            <a:r>
              <a:rPr sz="1600" dirty="0">
                <a:solidFill>
                  <a:srgbClr val="404040"/>
                </a:solidFill>
                <a:latin typeface="Times New Roman"/>
                <a:cs typeface="Times New Roman"/>
              </a:rPr>
              <a:t>dataset </a:t>
            </a:r>
            <a:r>
              <a:rPr sz="1600" spc="-5" dirty="0">
                <a:solidFill>
                  <a:srgbClr val="404040"/>
                </a:solidFill>
                <a:latin typeface="Times New Roman"/>
                <a:cs typeface="Times New Roman"/>
              </a:rPr>
              <a:t>is transformed </a:t>
            </a:r>
            <a:r>
              <a:rPr sz="1600" dirty="0">
                <a:solidFill>
                  <a:srgbClr val="404040"/>
                </a:solidFill>
                <a:latin typeface="Times New Roman"/>
                <a:cs typeface="Times New Roman"/>
              </a:rPr>
              <a:t>into </a:t>
            </a:r>
            <a:r>
              <a:rPr sz="1600" spc="-5" dirty="0">
                <a:solidFill>
                  <a:srgbClr val="404040"/>
                </a:solidFill>
                <a:latin typeface="Times New Roman"/>
                <a:cs typeface="Times New Roman"/>
              </a:rPr>
              <a:t>a </a:t>
            </a:r>
            <a:r>
              <a:rPr sz="1600" dirty="0">
                <a:solidFill>
                  <a:srgbClr val="404040"/>
                </a:solidFill>
                <a:latin typeface="Times New Roman"/>
                <a:cs typeface="Times New Roman"/>
              </a:rPr>
              <a:t> </a:t>
            </a:r>
            <a:r>
              <a:rPr sz="1600" spc="-5" dirty="0">
                <a:solidFill>
                  <a:srgbClr val="404040"/>
                </a:solidFill>
                <a:latin typeface="Times New Roman"/>
                <a:cs typeface="Times New Roman"/>
              </a:rPr>
              <a:t>collection</a:t>
            </a:r>
            <a:r>
              <a:rPr sz="1600" spc="160" dirty="0">
                <a:solidFill>
                  <a:srgbClr val="404040"/>
                </a:solidFill>
                <a:latin typeface="Times New Roman"/>
                <a:cs typeface="Times New Roman"/>
              </a:rPr>
              <a:t> </a:t>
            </a:r>
            <a:r>
              <a:rPr sz="1600" dirty="0">
                <a:solidFill>
                  <a:srgbClr val="404040"/>
                </a:solidFill>
                <a:latin typeface="Times New Roman"/>
                <a:cs typeface="Times New Roman"/>
              </a:rPr>
              <a:t>of</a:t>
            </a:r>
            <a:r>
              <a:rPr sz="1600" spc="155" dirty="0">
                <a:solidFill>
                  <a:srgbClr val="404040"/>
                </a:solidFill>
                <a:latin typeface="Times New Roman"/>
                <a:cs typeface="Times New Roman"/>
              </a:rPr>
              <a:t> </a:t>
            </a:r>
            <a:r>
              <a:rPr sz="1600" spc="-5" dirty="0">
                <a:solidFill>
                  <a:srgbClr val="404040"/>
                </a:solidFill>
                <a:latin typeface="Times New Roman"/>
                <a:cs typeface="Times New Roman"/>
              </a:rPr>
              <a:t>numbers.</a:t>
            </a:r>
            <a:r>
              <a:rPr sz="1600" spc="14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50" dirty="0">
                <a:solidFill>
                  <a:srgbClr val="404040"/>
                </a:solidFill>
                <a:latin typeface="Times New Roman"/>
                <a:cs typeface="Times New Roman"/>
              </a:rPr>
              <a:t> </a:t>
            </a:r>
            <a:r>
              <a:rPr sz="1600" dirty="0">
                <a:solidFill>
                  <a:srgbClr val="404040"/>
                </a:solidFill>
                <a:latin typeface="Times New Roman"/>
                <a:cs typeface="Times New Roman"/>
              </a:rPr>
              <a:t>dataset</a:t>
            </a:r>
            <a:r>
              <a:rPr sz="1600" spc="165" dirty="0">
                <a:solidFill>
                  <a:srgbClr val="404040"/>
                </a:solidFill>
                <a:latin typeface="Times New Roman"/>
                <a:cs typeface="Times New Roman"/>
              </a:rPr>
              <a:t> </a:t>
            </a:r>
            <a:r>
              <a:rPr sz="1600" spc="-5" dirty="0">
                <a:solidFill>
                  <a:srgbClr val="404040"/>
                </a:solidFill>
                <a:latin typeface="Times New Roman"/>
                <a:cs typeface="Times New Roman"/>
              </a:rPr>
              <a:t>used</a:t>
            </a:r>
            <a:r>
              <a:rPr sz="1600" spc="160" dirty="0">
                <a:solidFill>
                  <a:srgbClr val="404040"/>
                </a:solidFill>
                <a:latin typeface="Times New Roman"/>
                <a:cs typeface="Times New Roman"/>
              </a:rPr>
              <a:t> </a:t>
            </a:r>
            <a:r>
              <a:rPr sz="1600" dirty="0">
                <a:solidFill>
                  <a:srgbClr val="404040"/>
                </a:solidFill>
                <a:latin typeface="Times New Roman"/>
                <a:cs typeface="Times New Roman"/>
              </a:rPr>
              <a:t>for</a:t>
            </a:r>
            <a:r>
              <a:rPr sz="1600" spc="145" dirty="0">
                <a:solidFill>
                  <a:srgbClr val="404040"/>
                </a:solidFill>
                <a:latin typeface="Times New Roman"/>
                <a:cs typeface="Times New Roman"/>
              </a:rPr>
              <a:t> </a:t>
            </a:r>
            <a:r>
              <a:rPr sz="1600" spc="-5" dirty="0">
                <a:solidFill>
                  <a:srgbClr val="404040"/>
                </a:solidFill>
                <a:latin typeface="Times New Roman"/>
                <a:cs typeface="Times New Roman"/>
              </a:rPr>
              <a:t>stroke</a:t>
            </a:r>
            <a:r>
              <a:rPr sz="1600" spc="150" dirty="0">
                <a:solidFill>
                  <a:srgbClr val="404040"/>
                </a:solidFill>
                <a:latin typeface="Times New Roman"/>
                <a:cs typeface="Times New Roman"/>
              </a:rPr>
              <a:t> </a:t>
            </a:r>
            <a:r>
              <a:rPr sz="1600" spc="-5" dirty="0">
                <a:solidFill>
                  <a:srgbClr val="404040"/>
                </a:solidFill>
                <a:latin typeface="Times New Roman"/>
                <a:cs typeface="Times New Roman"/>
              </a:rPr>
              <a:t>prediction</a:t>
            </a:r>
            <a:r>
              <a:rPr sz="1600" spc="160" dirty="0">
                <a:solidFill>
                  <a:srgbClr val="404040"/>
                </a:solidFill>
                <a:latin typeface="Times New Roman"/>
                <a:cs typeface="Times New Roman"/>
              </a:rPr>
              <a:t> </a:t>
            </a:r>
            <a:r>
              <a:rPr sz="1600" spc="-5" dirty="0">
                <a:solidFill>
                  <a:srgbClr val="404040"/>
                </a:solidFill>
                <a:latin typeface="Times New Roman"/>
                <a:cs typeface="Times New Roman"/>
              </a:rPr>
              <a:t>is</a:t>
            </a:r>
            <a:r>
              <a:rPr sz="1600" spc="150" dirty="0">
                <a:solidFill>
                  <a:srgbClr val="404040"/>
                </a:solidFill>
                <a:latin typeface="Times New Roman"/>
                <a:cs typeface="Times New Roman"/>
              </a:rPr>
              <a:t> </a:t>
            </a:r>
            <a:r>
              <a:rPr sz="1600" spc="-5" dirty="0">
                <a:solidFill>
                  <a:srgbClr val="404040"/>
                </a:solidFill>
                <a:latin typeface="Times New Roman"/>
                <a:cs typeface="Times New Roman"/>
              </a:rPr>
              <a:t>very</a:t>
            </a:r>
            <a:r>
              <a:rPr sz="1600" spc="155" dirty="0">
                <a:solidFill>
                  <a:srgbClr val="404040"/>
                </a:solidFill>
                <a:latin typeface="Times New Roman"/>
                <a:cs typeface="Times New Roman"/>
              </a:rPr>
              <a:t> </a:t>
            </a:r>
            <a:r>
              <a:rPr sz="1600" dirty="0">
                <a:solidFill>
                  <a:srgbClr val="404040"/>
                </a:solidFill>
                <a:latin typeface="Times New Roman"/>
                <a:cs typeface="Times New Roman"/>
              </a:rPr>
              <a:t>imbalanced.</a:t>
            </a:r>
            <a:r>
              <a:rPr sz="1600" spc="155"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50" dirty="0">
                <a:solidFill>
                  <a:srgbClr val="404040"/>
                </a:solidFill>
                <a:latin typeface="Times New Roman"/>
                <a:cs typeface="Times New Roman"/>
              </a:rPr>
              <a:t> </a:t>
            </a:r>
            <a:r>
              <a:rPr sz="1600" spc="-5" dirty="0">
                <a:solidFill>
                  <a:srgbClr val="404040"/>
                </a:solidFill>
                <a:latin typeface="Times New Roman"/>
                <a:cs typeface="Times New Roman"/>
              </a:rPr>
              <a:t>dataset</a:t>
            </a:r>
            <a:r>
              <a:rPr sz="1600" spc="150" dirty="0">
                <a:solidFill>
                  <a:srgbClr val="404040"/>
                </a:solidFill>
                <a:latin typeface="Times New Roman"/>
                <a:cs typeface="Times New Roman"/>
              </a:rPr>
              <a:t> </a:t>
            </a:r>
            <a:r>
              <a:rPr sz="1600" spc="-5" dirty="0">
                <a:solidFill>
                  <a:srgbClr val="404040"/>
                </a:solidFill>
                <a:latin typeface="Times New Roman"/>
                <a:cs typeface="Times New Roman"/>
              </a:rPr>
              <a:t>has</a:t>
            </a:r>
            <a:r>
              <a:rPr sz="1600" spc="165" dirty="0">
                <a:solidFill>
                  <a:srgbClr val="404040"/>
                </a:solidFill>
                <a:latin typeface="Times New Roman"/>
                <a:cs typeface="Times New Roman"/>
              </a:rPr>
              <a:t> </a:t>
            </a:r>
            <a:r>
              <a:rPr sz="1600" spc="-5" dirty="0">
                <a:solidFill>
                  <a:srgbClr val="404040"/>
                </a:solidFill>
                <a:latin typeface="Times New Roman"/>
                <a:cs typeface="Times New Roman"/>
              </a:rPr>
              <a:t>a</a:t>
            </a:r>
            <a:r>
              <a:rPr sz="1600" spc="145" dirty="0">
                <a:solidFill>
                  <a:srgbClr val="404040"/>
                </a:solidFill>
                <a:latin typeface="Times New Roman"/>
                <a:cs typeface="Times New Roman"/>
              </a:rPr>
              <a:t> </a:t>
            </a:r>
            <a:r>
              <a:rPr sz="1600" spc="-5" dirty="0">
                <a:solidFill>
                  <a:srgbClr val="404040"/>
                </a:solidFill>
                <a:latin typeface="Times New Roman"/>
                <a:cs typeface="Times New Roman"/>
              </a:rPr>
              <a:t>total</a:t>
            </a:r>
            <a:r>
              <a:rPr sz="1600" spc="165" dirty="0">
                <a:solidFill>
                  <a:srgbClr val="404040"/>
                </a:solidFill>
                <a:latin typeface="Times New Roman"/>
                <a:cs typeface="Times New Roman"/>
              </a:rPr>
              <a:t> </a:t>
            </a:r>
            <a:r>
              <a:rPr sz="1600" dirty="0">
                <a:solidFill>
                  <a:srgbClr val="404040"/>
                </a:solidFill>
                <a:latin typeface="Times New Roman"/>
                <a:cs typeface="Times New Roman"/>
              </a:rPr>
              <a:t>of</a:t>
            </a:r>
            <a:r>
              <a:rPr sz="1600" spc="155" dirty="0">
                <a:solidFill>
                  <a:srgbClr val="404040"/>
                </a:solidFill>
                <a:latin typeface="Times New Roman"/>
                <a:cs typeface="Times New Roman"/>
              </a:rPr>
              <a:t> </a:t>
            </a:r>
            <a:r>
              <a:rPr sz="1600" spc="-5" dirty="0">
                <a:solidFill>
                  <a:srgbClr val="404040"/>
                </a:solidFill>
                <a:latin typeface="Times New Roman"/>
                <a:cs typeface="Times New Roman"/>
              </a:rPr>
              <a:t>5109</a:t>
            </a:r>
            <a:r>
              <a:rPr sz="1600" spc="155" dirty="0">
                <a:solidFill>
                  <a:srgbClr val="404040"/>
                </a:solidFill>
                <a:latin typeface="Times New Roman"/>
                <a:cs typeface="Times New Roman"/>
              </a:rPr>
              <a:t> </a:t>
            </a:r>
            <a:r>
              <a:rPr sz="1600" spc="-5" dirty="0">
                <a:solidFill>
                  <a:srgbClr val="404040"/>
                </a:solidFill>
                <a:latin typeface="Times New Roman"/>
                <a:cs typeface="Times New Roman"/>
              </a:rPr>
              <a:t>rows, </a:t>
            </a:r>
            <a:r>
              <a:rPr sz="1600" spc="-385" dirty="0">
                <a:solidFill>
                  <a:srgbClr val="404040"/>
                </a:solidFill>
                <a:latin typeface="Times New Roman"/>
                <a:cs typeface="Times New Roman"/>
              </a:rPr>
              <a:t> </a:t>
            </a:r>
            <a:r>
              <a:rPr sz="1600" spc="-10" dirty="0">
                <a:solidFill>
                  <a:srgbClr val="404040"/>
                </a:solidFill>
                <a:latin typeface="Times New Roman"/>
                <a:cs typeface="Times New Roman"/>
              </a:rPr>
              <a:t>with </a:t>
            </a:r>
            <a:r>
              <a:rPr sz="1600" dirty="0">
                <a:solidFill>
                  <a:srgbClr val="404040"/>
                </a:solidFill>
                <a:latin typeface="Times New Roman"/>
                <a:cs typeface="Times New Roman"/>
              </a:rPr>
              <a:t>249 </a:t>
            </a:r>
            <a:r>
              <a:rPr sz="1600" spc="-5" dirty="0">
                <a:solidFill>
                  <a:srgbClr val="404040"/>
                </a:solidFill>
                <a:latin typeface="Times New Roman"/>
                <a:cs typeface="Times New Roman"/>
              </a:rPr>
              <a:t>rows indicating the </a:t>
            </a:r>
            <a:r>
              <a:rPr sz="1600" dirty="0">
                <a:solidFill>
                  <a:srgbClr val="404040"/>
                </a:solidFill>
                <a:latin typeface="Times New Roman"/>
                <a:cs typeface="Times New Roman"/>
              </a:rPr>
              <a:t>possibility of </a:t>
            </a:r>
            <a:r>
              <a:rPr sz="1600" spc="-5" dirty="0">
                <a:solidFill>
                  <a:srgbClr val="404040"/>
                </a:solidFill>
                <a:latin typeface="Times New Roman"/>
                <a:cs typeface="Times New Roman"/>
              </a:rPr>
              <a:t>a </a:t>
            </a:r>
            <a:r>
              <a:rPr sz="1600" dirty="0">
                <a:solidFill>
                  <a:srgbClr val="404040"/>
                </a:solidFill>
                <a:latin typeface="Times New Roman"/>
                <a:cs typeface="Times New Roman"/>
              </a:rPr>
              <a:t>stroke </a:t>
            </a:r>
            <a:r>
              <a:rPr sz="1600" spc="-5" dirty="0">
                <a:solidFill>
                  <a:srgbClr val="404040"/>
                </a:solidFill>
                <a:latin typeface="Times New Roman"/>
                <a:cs typeface="Times New Roman"/>
              </a:rPr>
              <a:t>and </a:t>
            </a:r>
            <a:r>
              <a:rPr sz="1600" dirty="0">
                <a:solidFill>
                  <a:srgbClr val="404040"/>
                </a:solidFill>
                <a:latin typeface="Times New Roman"/>
                <a:cs typeface="Times New Roman"/>
              </a:rPr>
              <a:t>4860 </a:t>
            </a:r>
            <a:r>
              <a:rPr sz="1600" spc="-5" dirty="0">
                <a:solidFill>
                  <a:srgbClr val="404040"/>
                </a:solidFill>
                <a:latin typeface="Times New Roman"/>
                <a:cs typeface="Times New Roman"/>
              </a:rPr>
              <a:t>rows confirming the lack </a:t>
            </a:r>
            <a:r>
              <a:rPr sz="1600" dirty="0">
                <a:solidFill>
                  <a:srgbClr val="404040"/>
                </a:solidFill>
                <a:latin typeface="Times New Roman"/>
                <a:cs typeface="Times New Roman"/>
              </a:rPr>
              <a:t>of </a:t>
            </a:r>
            <a:r>
              <a:rPr sz="1600" spc="-5" dirty="0">
                <a:solidFill>
                  <a:srgbClr val="404040"/>
                </a:solidFill>
                <a:latin typeface="Times New Roman"/>
                <a:cs typeface="Times New Roman"/>
              </a:rPr>
              <a:t>a stroke. If such an unbalanced </a:t>
            </a:r>
            <a:r>
              <a:rPr sz="1600" dirty="0">
                <a:solidFill>
                  <a:srgbClr val="404040"/>
                </a:solidFill>
                <a:latin typeface="Times New Roman"/>
                <a:cs typeface="Times New Roman"/>
              </a:rPr>
              <a:t> </a:t>
            </a:r>
            <a:r>
              <a:rPr sz="1600" spc="-5" dirty="0">
                <a:solidFill>
                  <a:srgbClr val="404040"/>
                </a:solidFill>
                <a:latin typeface="Times New Roman"/>
                <a:cs typeface="Times New Roman"/>
              </a:rPr>
              <a:t>data is </a:t>
            </a:r>
            <a:r>
              <a:rPr sz="1600" dirty="0">
                <a:solidFill>
                  <a:srgbClr val="404040"/>
                </a:solidFill>
                <a:latin typeface="Times New Roman"/>
                <a:cs typeface="Times New Roman"/>
              </a:rPr>
              <a:t>not </a:t>
            </a:r>
            <a:r>
              <a:rPr sz="1600" spc="-5" dirty="0">
                <a:solidFill>
                  <a:srgbClr val="404040"/>
                </a:solidFill>
                <a:latin typeface="Times New Roman"/>
                <a:cs typeface="Times New Roman"/>
              </a:rPr>
              <a:t>dealt </a:t>
            </a:r>
            <a:r>
              <a:rPr sz="1600" dirty="0">
                <a:solidFill>
                  <a:srgbClr val="404040"/>
                </a:solidFill>
                <a:latin typeface="Times New Roman"/>
                <a:cs typeface="Times New Roman"/>
              </a:rPr>
              <a:t>with </a:t>
            </a:r>
            <a:r>
              <a:rPr sz="1600" spc="-15" dirty="0">
                <a:solidFill>
                  <a:srgbClr val="404040"/>
                </a:solidFill>
                <a:latin typeface="Times New Roman"/>
                <a:cs typeface="Times New Roman"/>
              </a:rPr>
              <a:t>properly, </a:t>
            </a:r>
            <a:r>
              <a:rPr sz="1600" spc="-5" dirty="0">
                <a:solidFill>
                  <a:srgbClr val="404040"/>
                </a:solidFill>
                <a:latin typeface="Times New Roman"/>
                <a:cs typeface="Times New Roman"/>
              </a:rPr>
              <a:t>the </a:t>
            </a:r>
            <a:r>
              <a:rPr sz="1600" dirty="0">
                <a:solidFill>
                  <a:srgbClr val="404040"/>
                </a:solidFill>
                <a:latin typeface="Times New Roman"/>
                <a:cs typeface="Times New Roman"/>
              </a:rPr>
              <a:t>findings will be </a:t>
            </a:r>
            <a:r>
              <a:rPr sz="1600" spc="-5" dirty="0">
                <a:solidFill>
                  <a:srgbClr val="404040"/>
                </a:solidFill>
                <a:latin typeface="Times New Roman"/>
                <a:cs typeface="Times New Roman"/>
              </a:rPr>
              <a:t>inaccurate, and </a:t>
            </a:r>
            <a:r>
              <a:rPr sz="1600" dirty="0">
                <a:solidFill>
                  <a:srgbClr val="404040"/>
                </a:solidFill>
                <a:latin typeface="Times New Roman"/>
                <a:cs typeface="Times New Roman"/>
              </a:rPr>
              <a:t>the forecast will be </a:t>
            </a:r>
            <a:r>
              <a:rPr sz="1600" spc="-5" dirty="0">
                <a:solidFill>
                  <a:srgbClr val="404040"/>
                </a:solidFill>
                <a:latin typeface="Times New Roman"/>
                <a:cs typeface="Times New Roman"/>
              </a:rPr>
              <a:t>ineffective. As a </a:t>
            </a:r>
            <a:r>
              <a:rPr sz="1600" dirty="0">
                <a:solidFill>
                  <a:srgbClr val="404040"/>
                </a:solidFill>
                <a:latin typeface="Times New Roman"/>
                <a:cs typeface="Times New Roman"/>
              </a:rPr>
              <a:t>result, </a:t>
            </a:r>
            <a:r>
              <a:rPr sz="1600" spc="-5" dirty="0">
                <a:solidFill>
                  <a:srgbClr val="404040"/>
                </a:solidFill>
                <a:latin typeface="Times New Roman"/>
                <a:cs typeface="Times New Roman"/>
              </a:rPr>
              <a:t>to obtain </a:t>
            </a:r>
            <a:r>
              <a:rPr sz="1600" spc="-10" dirty="0">
                <a:solidFill>
                  <a:srgbClr val="404040"/>
                </a:solidFill>
                <a:latin typeface="Times New Roman"/>
                <a:cs typeface="Times New Roman"/>
              </a:rPr>
              <a:t>an </a:t>
            </a:r>
            <a:r>
              <a:rPr sz="1600" spc="-5" dirty="0">
                <a:solidFill>
                  <a:srgbClr val="404040"/>
                </a:solidFill>
                <a:latin typeface="Times New Roman"/>
                <a:cs typeface="Times New Roman"/>
              </a:rPr>
              <a:t> efficient</a:t>
            </a:r>
            <a:r>
              <a:rPr sz="1600" spc="20" dirty="0">
                <a:solidFill>
                  <a:srgbClr val="404040"/>
                </a:solidFill>
                <a:latin typeface="Times New Roman"/>
                <a:cs typeface="Times New Roman"/>
              </a:rPr>
              <a:t> </a:t>
            </a:r>
            <a:r>
              <a:rPr sz="1600" spc="-10" dirty="0">
                <a:solidFill>
                  <a:srgbClr val="404040"/>
                </a:solidFill>
                <a:latin typeface="Times New Roman"/>
                <a:cs typeface="Times New Roman"/>
              </a:rPr>
              <a:t>model,</a:t>
            </a:r>
            <a:r>
              <a:rPr sz="1600" spc="40" dirty="0">
                <a:solidFill>
                  <a:srgbClr val="404040"/>
                </a:solidFill>
                <a:latin typeface="Times New Roman"/>
                <a:cs typeface="Times New Roman"/>
              </a:rPr>
              <a:t> </a:t>
            </a:r>
            <a:r>
              <a:rPr sz="1600" spc="-5" dirty="0">
                <a:solidFill>
                  <a:srgbClr val="404040"/>
                </a:solidFill>
                <a:latin typeface="Times New Roman"/>
                <a:cs typeface="Times New Roman"/>
              </a:rPr>
              <a:t>this</a:t>
            </a:r>
            <a:r>
              <a:rPr sz="1600" spc="10" dirty="0">
                <a:solidFill>
                  <a:srgbClr val="404040"/>
                </a:solidFill>
                <a:latin typeface="Times New Roman"/>
                <a:cs typeface="Times New Roman"/>
              </a:rPr>
              <a:t> </a:t>
            </a:r>
            <a:r>
              <a:rPr sz="1600" dirty="0">
                <a:solidFill>
                  <a:srgbClr val="404040"/>
                </a:solidFill>
                <a:latin typeface="Times New Roman"/>
                <a:cs typeface="Times New Roman"/>
              </a:rPr>
              <a:t>unbalanced</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data</a:t>
            </a:r>
            <a:r>
              <a:rPr sz="1600" spc="5" dirty="0">
                <a:solidFill>
                  <a:srgbClr val="404040"/>
                </a:solidFill>
                <a:latin typeface="Times New Roman"/>
                <a:cs typeface="Times New Roman"/>
              </a:rPr>
              <a:t> </a:t>
            </a:r>
            <a:r>
              <a:rPr sz="1600" spc="-15" dirty="0">
                <a:solidFill>
                  <a:srgbClr val="404040"/>
                </a:solidFill>
                <a:latin typeface="Times New Roman"/>
                <a:cs typeface="Times New Roman"/>
              </a:rPr>
              <a:t>must</a:t>
            </a:r>
            <a:r>
              <a:rPr sz="1600" spc="45" dirty="0">
                <a:solidFill>
                  <a:srgbClr val="404040"/>
                </a:solidFill>
                <a:latin typeface="Times New Roman"/>
                <a:cs typeface="Times New Roman"/>
              </a:rPr>
              <a:t> </a:t>
            </a:r>
            <a:r>
              <a:rPr sz="1600" dirty="0">
                <a:solidFill>
                  <a:srgbClr val="404040"/>
                </a:solidFill>
                <a:latin typeface="Times New Roman"/>
                <a:cs typeface="Times New Roman"/>
              </a:rPr>
              <a:t>be</a:t>
            </a:r>
            <a:r>
              <a:rPr sz="1600" spc="-5" dirty="0">
                <a:solidFill>
                  <a:srgbClr val="404040"/>
                </a:solidFill>
                <a:latin typeface="Times New Roman"/>
                <a:cs typeface="Times New Roman"/>
              </a:rPr>
              <a:t> dealt</a:t>
            </a:r>
            <a:r>
              <a:rPr sz="1600" spc="20" dirty="0">
                <a:solidFill>
                  <a:srgbClr val="404040"/>
                </a:solidFill>
                <a:latin typeface="Times New Roman"/>
                <a:cs typeface="Times New Roman"/>
              </a:rPr>
              <a:t> </a:t>
            </a:r>
            <a:r>
              <a:rPr sz="1600" spc="-10" dirty="0">
                <a:solidFill>
                  <a:srgbClr val="404040"/>
                </a:solidFill>
                <a:latin typeface="Times New Roman"/>
                <a:cs typeface="Times New Roman"/>
              </a:rPr>
              <a:t>with</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first.</a:t>
            </a:r>
            <a:endParaRPr sz="16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5303" y="908684"/>
            <a:ext cx="3825240" cy="756920"/>
          </a:xfrm>
          <a:prstGeom prst="rect">
            <a:avLst/>
          </a:prstGeom>
        </p:spPr>
        <p:txBody>
          <a:bodyPr vert="horz" wrap="square" lIns="0" tIns="12700" rIns="0" bIns="0" rtlCol="0">
            <a:spAutoFit/>
          </a:bodyPr>
          <a:lstStyle/>
          <a:p>
            <a:pPr marL="12700">
              <a:lnSpc>
                <a:spcPct val="100000"/>
              </a:lnSpc>
              <a:spcBef>
                <a:spcPts val="100"/>
              </a:spcBef>
            </a:pPr>
            <a:r>
              <a:rPr sz="4800" b="0" spc="-80" dirty="0">
                <a:solidFill>
                  <a:srgbClr val="404040"/>
                </a:solidFill>
                <a:latin typeface="Calibri Light"/>
                <a:cs typeface="Calibri Light"/>
              </a:rPr>
              <a:t>Sup</a:t>
            </a:r>
            <a:r>
              <a:rPr sz="4800" b="0" spc="-95" dirty="0">
                <a:solidFill>
                  <a:srgbClr val="404040"/>
                </a:solidFill>
                <a:latin typeface="Calibri Light"/>
                <a:cs typeface="Calibri Light"/>
              </a:rPr>
              <a:t>e</a:t>
            </a:r>
            <a:r>
              <a:rPr sz="4800" b="0" spc="-40" dirty="0">
                <a:solidFill>
                  <a:srgbClr val="404040"/>
                </a:solidFill>
                <a:latin typeface="Calibri Light"/>
                <a:cs typeface="Calibri Light"/>
              </a:rPr>
              <a:t>r</a:t>
            </a:r>
            <a:r>
              <a:rPr sz="4800" b="0" spc="-85" dirty="0">
                <a:solidFill>
                  <a:srgbClr val="404040"/>
                </a:solidFill>
                <a:latin typeface="Calibri Light"/>
                <a:cs typeface="Calibri Light"/>
              </a:rPr>
              <a:t>v</a:t>
            </a:r>
            <a:r>
              <a:rPr sz="4800" b="0" spc="-80" dirty="0">
                <a:solidFill>
                  <a:srgbClr val="404040"/>
                </a:solidFill>
                <a:latin typeface="Calibri Light"/>
                <a:cs typeface="Calibri Light"/>
              </a:rPr>
              <a:t>i</a:t>
            </a:r>
            <a:r>
              <a:rPr sz="4800" b="0" spc="-85" dirty="0">
                <a:solidFill>
                  <a:srgbClr val="404040"/>
                </a:solidFill>
                <a:latin typeface="Calibri Light"/>
                <a:cs typeface="Calibri Light"/>
              </a:rPr>
              <a:t>s</a:t>
            </a:r>
            <a:r>
              <a:rPr sz="4800" b="0" spc="-105" dirty="0">
                <a:solidFill>
                  <a:srgbClr val="404040"/>
                </a:solidFill>
                <a:latin typeface="Calibri Light"/>
                <a:cs typeface="Calibri Light"/>
              </a:rPr>
              <a:t>e</a:t>
            </a:r>
            <a:r>
              <a:rPr sz="4800" b="0" dirty="0">
                <a:solidFill>
                  <a:srgbClr val="404040"/>
                </a:solidFill>
                <a:latin typeface="Calibri Light"/>
                <a:cs typeface="Calibri Light"/>
              </a:rPr>
              <a:t>d</a:t>
            </a:r>
            <a:r>
              <a:rPr sz="4800" b="0" spc="-195" dirty="0">
                <a:solidFill>
                  <a:srgbClr val="404040"/>
                </a:solidFill>
                <a:latin typeface="Calibri Light"/>
                <a:cs typeface="Calibri Light"/>
              </a:rPr>
              <a:t> </a:t>
            </a:r>
            <a:r>
              <a:rPr sz="4800" b="0" spc="-85" dirty="0">
                <a:solidFill>
                  <a:srgbClr val="404040"/>
                </a:solidFill>
                <a:latin typeface="Calibri Light"/>
                <a:cs typeface="Calibri Light"/>
              </a:rPr>
              <a:t>D</a:t>
            </a:r>
            <a:r>
              <a:rPr sz="4800" b="0" spc="-135" dirty="0">
                <a:solidFill>
                  <a:srgbClr val="404040"/>
                </a:solidFill>
                <a:latin typeface="Calibri Light"/>
                <a:cs typeface="Calibri Light"/>
              </a:rPr>
              <a:t>a</a:t>
            </a:r>
            <a:r>
              <a:rPr sz="4800" b="0" spc="-150" dirty="0">
                <a:solidFill>
                  <a:srgbClr val="404040"/>
                </a:solidFill>
                <a:latin typeface="Calibri Light"/>
                <a:cs typeface="Calibri Light"/>
              </a:rPr>
              <a:t>t</a:t>
            </a:r>
            <a:r>
              <a:rPr sz="4800" b="0" dirty="0">
                <a:solidFill>
                  <a:srgbClr val="404040"/>
                </a:solidFill>
                <a:latin typeface="Calibri Light"/>
                <a:cs typeface="Calibri Light"/>
              </a:rPr>
              <a:t>a</a:t>
            </a:r>
            <a:endParaRPr sz="4800">
              <a:latin typeface="Calibri Light"/>
              <a:cs typeface="Calibri Ligh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04139">
              <a:lnSpc>
                <a:spcPct val="100000"/>
              </a:lnSpc>
              <a:spcBef>
                <a:spcPts val="100"/>
              </a:spcBef>
            </a:pPr>
            <a:r>
              <a:rPr spc="-15" dirty="0"/>
              <a:t>CLASSIFICATION</a:t>
            </a:r>
          </a:p>
          <a:p>
            <a:pPr>
              <a:lnSpc>
                <a:spcPct val="100000"/>
              </a:lnSpc>
              <a:spcBef>
                <a:spcPts val="45"/>
              </a:spcBef>
            </a:pPr>
            <a:endParaRPr sz="1950"/>
          </a:p>
          <a:p>
            <a:pPr marL="194945" indent="-182245">
              <a:lnSpc>
                <a:spcPct val="100000"/>
              </a:lnSpc>
              <a:buClr>
                <a:srgbClr val="E38312"/>
              </a:buClr>
              <a:buSzPct val="94444"/>
              <a:buFont typeface="Wingdings"/>
              <a:buChar char=""/>
              <a:tabLst>
                <a:tab pos="194945" algn="l"/>
              </a:tabLst>
            </a:pPr>
            <a:r>
              <a:rPr b="0" dirty="0">
                <a:solidFill>
                  <a:srgbClr val="202429"/>
                </a:solidFill>
                <a:latin typeface="Times New Roman"/>
                <a:cs typeface="Times New Roman"/>
              </a:rPr>
              <a:t>Classification</a:t>
            </a:r>
            <a:r>
              <a:rPr b="0" spc="-50" dirty="0">
                <a:solidFill>
                  <a:srgbClr val="202429"/>
                </a:solidFill>
                <a:latin typeface="Times New Roman"/>
                <a:cs typeface="Times New Roman"/>
              </a:rPr>
              <a:t> </a:t>
            </a:r>
            <a:r>
              <a:rPr b="0" dirty="0">
                <a:solidFill>
                  <a:srgbClr val="202429"/>
                </a:solidFill>
                <a:latin typeface="Times New Roman"/>
                <a:cs typeface="Times New Roman"/>
              </a:rPr>
              <a:t>gives</a:t>
            </a:r>
            <a:r>
              <a:rPr b="0" spc="-15" dirty="0">
                <a:solidFill>
                  <a:srgbClr val="202429"/>
                </a:solidFill>
                <a:latin typeface="Times New Roman"/>
                <a:cs typeface="Times New Roman"/>
              </a:rPr>
              <a:t> </a:t>
            </a:r>
            <a:r>
              <a:rPr b="0" dirty="0">
                <a:solidFill>
                  <a:srgbClr val="202429"/>
                </a:solidFill>
                <a:latin typeface="Times New Roman"/>
                <a:cs typeface="Times New Roman"/>
              </a:rPr>
              <a:t>out</a:t>
            </a:r>
            <a:r>
              <a:rPr b="0" spc="-20" dirty="0">
                <a:solidFill>
                  <a:srgbClr val="202429"/>
                </a:solidFill>
                <a:latin typeface="Times New Roman"/>
                <a:cs typeface="Times New Roman"/>
              </a:rPr>
              <a:t> </a:t>
            </a:r>
            <a:r>
              <a:rPr b="0" dirty="0">
                <a:solidFill>
                  <a:srgbClr val="202429"/>
                </a:solidFill>
                <a:latin typeface="Times New Roman"/>
                <a:cs typeface="Times New Roman"/>
              </a:rPr>
              <a:t>discrete</a:t>
            </a:r>
            <a:r>
              <a:rPr b="0" spc="-30" dirty="0">
                <a:solidFill>
                  <a:srgbClr val="202429"/>
                </a:solidFill>
                <a:latin typeface="Times New Roman"/>
                <a:cs typeface="Times New Roman"/>
              </a:rPr>
              <a:t> </a:t>
            </a:r>
            <a:r>
              <a:rPr b="0" dirty="0">
                <a:solidFill>
                  <a:srgbClr val="202429"/>
                </a:solidFill>
                <a:latin typeface="Times New Roman"/>
                <a:cs typeface="Times New Roman"/>
              </a:rPr>
              <a:t>values.</a:t>
            </a:r>
          </a:p>
          <a:p>
            <a:pPr marL="194945" indent="-182880">
              <a:lnSpc>
                <a:spcPct val="100000"/>
              </a:lnSpc>
              <a:spcBef>
                <a:spcPts val="1405"/>
              </a:spcBef>
              <a:buClr>
                <a:srgbClr val="E38312"/>
              </a:buClr>
              <a:buSzPct val="94444"/>
              <a:buFont typeface="Wingdings"/>
              <a:buChar char=""/>
              <a:tabLst>
                <a:tab pos="195580" algn="l"/>
              </a:tabLst>
            </a:pPr>
            <a:r>
              <a:rPr b="0" dirty="0">
                <a:solidFill>
                  <a:srgbClr val="202429"/>
                </a:solidFill>
                <a:latin typeface="Times New Roman"/>
                <a:cs typeface="Times New Roman"/>
              </a:rPr>
              <a:t>Given</a:t>
            </a:r>
            <a:r>
              <a:rPr b="0" spc="-15" dirty="0">
                <a:solidFill>
                  <a:srgbClr val="202429"/>
                </a:solidFill>
                <a:latin typeface="Times New Roman"/>
                <a:cs typeface="Times New Roman"/>
              </a:rPr>
              <a:t> </a:t>
            </a:r>
            <a:r>
              <a:rPr b="0" dirty="0">
                <a:solidFill>
                  <a:srgbClr val="202429"/>
                </a:solidFill>
                <a:latin typeface="Times New Roman"/>
                <a:cs typeface="Times New Roman"/>
              </a:rPr>
              <a:t>a </a:t>
            </a:r>
            <a:r>
              <a:rPr b="0" spc="-5" dirty="0">
                <a:solidFill>
                  <a:srgbClr val="202429"/>
                </a:solidFill>
                <a:latin typeface="Times New Roman"/>
                <a:cs typeface="Times New Roman"/>
              </a:rPr>
              <a:t>group </a:t>
            </a:r>
            <a:r>
              <a:rPr b="0" dirty="0">
                <a:solidFill>
                  <a:srgbClr val="202429"/>
                </a:solidFill>
                <a:latin typeface="Times New Roman"/>
                <a:cs typeface="Times New Roman"/>
              </a:rPr>
              <a:t>of </a:t>
            </a:r>
            <a:r>
              <a:rPr b="0" spc="-5" dirty="0">
                <a:solidFill>
                  <a:srgbClr val="202429"/>
                </a:solidFill>
                <a:latin typeface="Times New Roman"/>
                <a:cs typeface="Times New Roman"/>
              </a:rPr>
              <a:t>data,</a:t>
            </a:r>
            <a:r>
              <a:rPr b="0" spc="-20" dirty="0">
                <a:solidFill>
                  <a:srgbClr val="202429"/>
                </a:solidFill>
                <a:latin typeface="Times New Roman"/>
                <a:cs typeface="Times New Roman"/>
              </a:rPr>
              <a:t> </a:t>
            </a:r>
            <a:r>
              <a:rPr b="0" dirty="0">
                <a:solidFill>
                  <a:srgbClr val="202429"/>
                </a:solidFill>
                <a:latin typeface="Times New Roman"/>
                <a:cs typeface="Times New Roman"/>
              </a:rPr>
              <a:t>this method</a:t>
            </a:r>
            <a:r>
              <a:rPr b="0" spc="-15" dirty="0">
                <a:solidFill>
                  <a:srgbClr val="202429"/>
                </a:solidFill>
                <a:latin typeface="Times New Roman"/>
                <a:cs typeface="Times New Roman"/>
              </a:rPr>
              <a:t> </a:t>
            </a:r>
            <a:r>
              <a:rPr b="0" dirty="0">
                <a:solidFill>
                  <a:srgbClr val="202429"/>
                </a:solidFill>
                <a:latin typeface="Times New Roman"/>
                <a:cs typeface="Times New Roman"/>
              </a:rPr>
              <a:t>helps</a:t>
            </a:r>
            <a:r>
              <a:rPr b="0" spc="-15" dirty="0">
                <a:solidFill>
                  <a:srgbClr val="202429"/>
                </a:solidFill>
                <a:latin typeface="Times New Roman"/>
                <a:cs typeface="Times New Roman"/>
              </a:rPr>
              <a:t> </a:t>
            </a:r>
            <a:r>
              <a:rPr b="0" dirty="0">
                <a:solidFill>
                  <a:srgbClr val="202429"/>
                </a:solidFill>
                <a:latin typeface="Times New Roman"/>
                <a:cs typeface="Times New Roman"/>
              </a:rPr>
              <a:t>group</a:t>
            </a:r>
            <a:r>
              <a:rPr b="0" spc="-5" dirty="0">
                <a:solidFill>
                  <a:srgbClr val="202429"/>
                </a:solidFill>
                <a:latin typeface="Times New Roman"/>
                <a:cs typeface="Times New Roman"/>
              </a:rPr>
              <a:t> </a:t>
            </a:r>
            <a:r>
              <a:rPr b="0" dirty="0">
                <a:solidFill>
                  <a:srgbClr val="202429"/>
                </a:solidFill>
                <a:latin typeface="Times New Roman"/>
                <a:cs typeface="Times New Roman"/>
              </a:rPr>
              <a:t>the</a:t>
            </a:r>
          </a:p>
          <a:p>
            <a:pPr marL="104139">
              <a:lnSpc>
                <a:spcPct val="100000"/>
              </a:lnSpc>
            </a:pPr>
            <a:r>
              <a:rPr b="0" dirty="0">
                <a:solidFill>
                  <a:srgbClr val="202429"/>
                </a:solidFill>
                <a:latin typeface="Times New Roman"/>
                <a:cs typeface="Times New Roman"/>
              </a:rPr>
              <a:t>data</a:t>
            </a:r>
            <a:r>
              <a:rPr b="0" spc="-35" dirty="0">
                <a:solidFill>
                  <a:srgbClr val="202429"/>
                </a:solidFill>
                <a:latin typeface="Times New Roman"/>
                <a:cs typeface="Times New Roman"/>
              </a:rPr>
              <a:t> </a:t>
            </a:r>
            <a:r>
              <a:rPr b="0" dirty="0">
                <a:solidFill>
                  <a:srgbClr val="202429"/>
                </a:solidFill>
                <a:latin typeface="Times New Roman"/>
                <a:cs typeface="Times New Roman"/>
              </a:rPr>
              <a:t>into</a:t>
            </a:r>
            <a:r>
              <a:rPr b="0" spc="-30" dirty="0">
                <a:solidFill>
                  <a:srgbClr val="202429"/>
                </a:solidFill>
                <a:latin typeface="Times New Roman"/>
                <a:cs typeface="Times New Roman"/>
              </a:rPr>
              <a:t> </a:t>
            </a:r>
            <a:r>
              <a:rPr b="0" spc="-5" dirty="0">
                <a:solidFill>
                  <a:srgbClr val="202429"/>
                </a:solidFill>
                <a:latin typeface="Times New Roman"/>
                <a:cs typeface="Times New Roman"/>
              </a:rPr>
              <a:t>different</a:t>
            </a:r>
            <a:r>
              <a:rPr b="0" spc="-20" dirty="0">
                <a:solidFill>
                  <a:srgbClr val="202429"/>
                </a:solidFill>
                <a:latin typeface="Times New Roman"/>
                <a:cs typeface="Times New Roman"/>
              </a:rPr>
              <a:t> </a:t>
            </a:r>
            <a:r>
              <a:rPr b="0" dirty="0">
                <a:solidFill>
                  <a:srgbClr val="202429"/>
                </a:solidFill>
                <a:latin typeface="Times New Roman"/>
                <a:cs typeface="Times New Roman"/>
              </a:rPr>
              <a:t>groups.</a:t>
            </a:r>
          </a:p>
          <a:p>
            <a:pPr marL="104139" marR="39370" indent="-92075">
              <a:lnSpc>
                <a:spcPct val="100000"/>
              </a:lnSpc>
              <a:spcBef>
                <a:spcPts val="1390"/>
              </a:spcBef>
              <a:buClr>
                <a:srgbClr val="E38312"/>
              </a:buClr>
              <a:buSzPct val="94444"/>
              <a:buFont typeface="Wingdings"/>
              <a:buChar char=""/>
              <a:tabLst>
                <a:tab pos="194945" algn="l"/>
              </a:tabLst>
            </a:pPr>
            <a:r>
              <a:rPr b="0" dirty="0">
                <a:solidFill>
                  <a:srgbClr val="202429"/>
                </a:solidFill>
                <a:latin typeface="Times New Roman"/>
                <a:cs typeface="Times New Roman"/>
              </a:rPr>
              <a:t>In</a:t>
            </a:r>
            <a:r>
              <a:rPr b="0" spc="-10" dirty="0">
                <a:solidFill>
                  <a:srgbClr val="202429"/>
                </a:solidFill>
                <a:latin typeface="Times New Roman"/>
                <a:cs typeface="Times New Roman"/>
              </a:rPr>
              <a:t> </a:t>
            </a:r>
            <a:r>
              <a:rPr b="0" dirty="0">
                <a:solidFill>
                  <a:srgbClr val="202429"/>
                </a:solidFill>
                <a:latin typeface="Times New Roman"/>
                <a:cs typeface="Times New Roman"/>
              </a:rPr>
              <a:t>classification,</a:t>
            </a:r>
            <a:r>
              <a:rPr b="0" spc="-40" dirty="0">
                <a:solidFill>
                  <a:srgbClr val="202429"/>
                </a:solidFill>
                <a:latin typeface="Times New Roman"/>
                <a:cs typeface="Times New Roman"/>
              </a:rPr>
              <a:t> </a:t>
            </a:r>
            <a:r>
              <a:rPr b="0" dirty="0">
                <a:solidFill>
                  <a:srgbClr val="202429"/>
                </a:solidFill>
                <a:latin typeface="Times New Roman"/>
                <a:cs typeface="Times New Roman"/>
              </a:rPr>
              <a:t>the</a:t>
            </a:r>
            <a:r>
              <a:rPr b="0" spc="-5" dirty="0">
                <a:solidFill>
                  <a:srgbClr val="202429"/>
                </a:solidFill>
                <a:latin typeface="Times New Roman"/>
                <a:cs typeface="Times New Roman"/>
              </a:rPr>
              <a:t> </a:t>
            </a:r>
            <a:r>
              <a:rPr b="0" dirty="0">
                <a:solidFill>
                  <a:srgbClr val="202429"/>
                </a:solidFill>
                <a:latin typeface="Times New Roman"/>
                <a:cs typeface="Times New Roman"/>
              </a:rPr>
              <a:t>nature</a:t>
            </a:r>
            <a:r>
              <a:rPr b="0" spc="-15" dirty="0">
                <a:solidFill>
                  <a:srgbClr val="202429"/>
                </a:solidFill>
                <a:latin typeface="Times New Roman"/>
                <a:cs typeface="Times New Roman"/>
              </a:rPr>
              <a:t> </a:t>
            </a:r>
            <a:r>
              <a:rPr b="0" dirty="0">
                <a:solidFill>
                  <a:srgbClr val="202429"/>
                </a:solidFill>
                <a:latin typeface="Times New Roman"/>
                <a:cs typeface="Times New Roman"/>
              </a:rPr>
              <a:t>of</a:t>
            </a:r>
            <a:r>
              <a:rPr b="0" spc="-10" dirty="0">
                <a:solidFill>
                  <a:srgbClr val="202429"/>
                </a:solidFill>
                <a:latin typeface="Times New Roman"/>
                <a:cs typeface="Times New Roman"/>
              </a:rPr>
              <a:t> </a:t>
            </a:r>
            <a:r>
              <a:rPr b="0" dirty="0">
                <a:solidFill>
                  <a:srgbClr val="202429"/>
                </a:solidFill>
                <a:latin typeface="Times New Roman"/>
                <a:cs typeface="Times New Roman"/>
              </a:rPr>
              <a:t>the</a:t>
            </a:r>
            <a:r>
              <a:rPr b="0" spc="-5" dirty="0">
                <a:solidFill>
                  <a:srgbClr val="202429"/>
                </a:solidFill>
                <a:latin typeface="Times New Roman"/>
                <a:cs typeface="Times New Roman"/>
              </a:rPr>
              <a:t> </a:t>
            </a:r>
            <a:r>
              <a:rPr b="0" dirty="0">
                <a:solidFill>
                  <a:srgbClr val="202429"/>
                </a:solidFill>
                <a:latin typeface="Times New Roman"/>
                <a:cs typeface="Times New Roman"/>
              </a:rPr>
              <a:t>predicted</a:t>
            </a:r>
            <a:r>
              <a:rPr b="0" spc="-25" dirty="0">
                <a:solidFill>
                  <a:srgbClr val="202429"/>
                </a:solidFill>
                <a:latin typeface="Times New Roman"/>
                <a:cs typeface="Times New Roman"/>
              </a:rPr>
              <a:t> </a:t>
            </a:r>
            <a:r>
              <a:rPr b="0" dirty="0">
                <a:solidFill>
                  <a:srgbClr val="202429"/>
                </a:solidFill>
                <a:latin typeface="Times New Roman"/>
                <a:cs typeface="Times New Roman"/>
              </a:rPr>
              <a:t>data</a:t>
            </a:r>
            <a:r>
              <a:rPr b="0" spc="-25" dirty="0">
                <a:solidFill>
                  <a:srgbClr val="202429"/>
                </a:solidFill>
                <a:latin typeface="Times New Roman"/>
                <a:cs typeface="Times New Roman"/>
              </a:rPr>
              <a:t> </a:t>
            </a:r>
            <a:r>
              <a:rPr b="0" spc="-5" dirty="0">
                <a:solidFill>
                  <a:srgbClr val="202429"/>
                </a:solidFill>
                <a:latin typeface="Times New Roman"/>
                <a:cs typeface="Times New Roman"/>
              </a:rPr>
              <a:t>is </a:t>
            </a:r>
            <a:r>
              <a:rPr b="0" spc="-434" dirty="0">
                <a:solidFill>
                  <a:srgbClr val="202429"/>
                </a:solidFill>
                <a:latin typeface="Times New Roman"/>
                <a:cs typeface="Times New Roman"/>
              </a:rPr>
              <a:t> </a:t>
            </a:r>
            <a:r>
              <a:rPr b="0" dirty="0">
                <a:solidFill>
                  <a:srgbClr val="202429"/>
                </a:solidFill>
                <a:latin typeface="Times New Roman"/>
                <a:cs typeface="Times New Roman"/>
              </a:rPr>
              <a:t>unordered.</a:t>
            </a:r>
          </a:p>
          <a:p>
            <a:pPr marL="194945" indent="-182245">
              <a:lnSpc>
                <a:spcPct val="100000"/>
              </a:lnSpc>
              <a:spcBef>
                <a:spcPts val="1405"/>
              </a:spcBef>
              <a:buClr>
                <a:srgbClr val="E38312"/>
              </a:buClr>
              <a:buSzPct val="94444"/>
              <a:buFont typeface="Wingdings"/>
              <a:buChar char=""/>
              <a:tabLst>
                <a:tab pos="194945" algn="l"/>
              </a:tabLst>
            </a:pPr>
            <a:r>
              <a:rPr b="0" dirty="0">
                <a:solidFill>
                  <a:srgbClr val="202429"/>
                </a:solidFill>
                <a:latin typeface="Times New Roman"/>
                <a:cs typeface="Times New Roman"/>
              </a:rPr>
              <a:t>In</a:t>
            </a:r>
            <a:r>
              <a:rPr b="0" spc="-10" dirty="0">
                <a:solidFill>
                  <a:srgbClr val="202429"/>
                </a:solidFill>
                <a:latin typeface="Times New Roman"/>
                <a:cs typeface="Times New Roman"/>
              </a:rPr>
              <a:t> </a:t>
            </a:r>
            <a:r>
              <a:rPr b="0" dirty="0">
                <a:solidFill>
                  <a:srgbClr val="202429"/>
                </a:solidFill>
                <a:latin typeface="Times New Roman"/>
                <a:cs typeface="Times New Roman"/>
              </a:rPr>
              <a:t>classification,</a:t>
            </a:r>
            <a:r>
              <a:rPr b="0" spc="-35" dirty="0">
                <a:solidFill>
                  <a:srgbClr val="202429"/>
                </a:solidFill>
                <a:latin typeface="Times New Roman"/>
                <a:cs typeface="Times New Roman"/>
              </a:rPr>
              <a:t> </a:t>
            </a:r>
            <a:r>
              <a:rPr b="0" dirty="0">
                <a:solidFill>
                  <a:srgbClr val="202429"/>
                </a:solidFill>
                <a:latin typeface="Times New Roman"/>
                <a:cs typeface="Times New Roman"/>
              </a:rPr>
              <a:t>the</a:t>
            </a:r>
            <a:r>
              <a:rPr b="0" spc="-10" dirty="0">
                <a:solidFill>
                  <a:srgbClr val="202429"/>
                </a:solidFill>
                <a:latin typeface="Times New Roman"/>
                <a:cs typeface="Times New Roman"/>
              </a:rPr>
              <a:t> </a:t>
            </a:r>
            <a:r>
              <a:rPr b="0" dirty="0">
                <a:solidFill>
                  <a:srgbClr val="202429"/>
                </a:solidFill>
                <a:latin typeface="Times New Roman"/>
                <a:cs typeface="Times New Roman"/>
              </a:rPr>
              <a:t>nature</a:t>
            </a:r>
            <a:r>
              <a:rPr b="0" spc="-10" dirty="0">
                <a:solidFill>
                  <a:srgbClr val="202429"/>
                </a:solidFill>
                <a:latin typeface="Times New Roman"/>
                <a:cs typeface="Times New Roman"/>
              </a:rPr>
              <a:t> </a:t>
            </a:r>
            <a:r>
              <a:rPr b="0" dirty="0">
                <a:solidFill>
                  <a:srgbClr val="202429"/>
                </a:solidFill>
                <a:latin typeface="Times New Roman"/>
                <a:cs typeface="Times New Roman"/>
              </a:rPr>
              <a:t>of</a:t>
            </a:r>
            <a:r>
              <a:rPr b="0" spc="-10" dirty="0">
                <a:solidFill>
                  <a:srgbClr val="202429"/>
                </a:solidFill>
                <a:latin typeface="Times New Roman"/>
                <a:cs typeface="Times New Roman"/>
              </a:rPr>
              <a:t> </a:t>
            </a:r>
            <a:r>
              <a:rPr b="0" dirty="0">
                <a:solidFill>
                  <a:srgbClr val="202429"/>
                </a:solidFill>
                <a:latin typeface="Times New Roman"/>
                <a:cs typeface="Times New Roman"/>
              </a:rPr>
              <a:t>the</a:t>
            </a:r>
            <a:r>
              <a:rPr b="0" spc="-5" dirty="0">
                <a:solidFill>
                  <a:srgbClr val="202429"/>
                </a:solidFill>
                <a:latin typeface="Times New Roman"/>
                <a:cs typeface="Times New Roman"/>
              </a:rPr>
              <a:t> </a:t>
            </a:r>
            <a:r>
              <a:rPr b="0" dirty="0">
                <a:solidFill>
                  <a:srgbClr val="202429"/>
                </a:solidFill>
                <a:latin typeface="Times New Roman"/>
                <a:cs typeface="Times New Roman"/>
              </a:rPr>
              <a:t>predicted</a:t>
            </a:r>
            <a:r>
              <a:rPr b="0" spc="-25" dirty="0">
                <a:solidFill>
                  <a:srgbClr val="202429"/>
                </a:solidFill>
                <a:latin typeface="Times New Roman"/>
                <a:cs typeface="Times New Roman"/>
              </a:rPr>
              <a:t> </a:t>
            </a:r>
            <a:r>
              <a:rPr b="0" dirty="0">
                <a:solidFill>
                  <a:srgbClr val="202429"/>
                </a:solidFill>
                <a:latin typeface="Times New Roman"/>
                <a:cs typeface="Times New Roman"/>
              </a:rPr>
              <a:t>data</a:t>
            </a:r>
            <a:r>
              <a:rPr b="0" spc="-20" dirty="0">
                <a:solidFill>
                  <a:srgbClr val="202429"/>
                </a:solidFill>
                <a:latin typeface="Times New Roman"/>
                <a:cs typeface="Times New Roman"/>
              </a:rPr>
              <a:t> </a:t>
            </a:r>
            <a:r>
              <a:rPr b="0" spc="-5" dirty="0">
                <a:solidFill>
                  <a:srgbClr val="202429"/>
                </a:solidFill>
                <a:latin typeface="Times New Roman"/>
                <a:cs typeface="Times New Roman"/>
              </a:rPr>
              <a:t>is</a:t>
            </a:r>
          </a:p>
          <a:p>
            <a:pPr marL="104139">
              <a:lnSpc>
                <a:spcPct val="100000"/>
              </a:lnSpc>
            </a:pPr>
            <a:r>
              <a:rPr b="0" dirty="0">
                <a:solidFill>
                  <a:srgbClr val="202429"/>
                </a:solidFill>
                <a:latin typeface="Times New Roman"/>
                <a:cs typeface="Times New Roman"/>
              </a:rPr>
              <a:t>unordered.</a:t>
            </a:r>
          </a:p>
          <a:p>
            <a:pPr marL="194945" indent="-182245">
              <a:lnSpc>
                <a:spcPct val="100000"/>
              </a:lnSpc>
              <a:spcBef>
                <a:spcPts val="1405"/>
              </a:spcBef>
              <a:buClr>
                <a:srgbClr val="E38312"/>
              </a:buClr>
              <a:buSzPct val="94444"/>
              <a:buFont typeface="Wingdings"/>
              <a:buChar char=""/>
              <a:tabLst>
                <a:tab pos="194945" algn="l"/>
              </a:tabLst>
            </a:pPr>
            <a:r>
              <a:rPr b="0" dirty="0">
                <a:solidFill>
                  <a:srgbClr val="202429"/>
                </a:solidFill>
                <a:latin typeface="Times New Roman"/>
                <a:cs typeface="Times New Roman"/>
              </a:rPr>
              <a:t>Classification</a:t>
            </a:r>
            <a:r>
              <a:rPr b="0" spc="-45" dirty="0">
                <a:solidFill>
                  <a:srgbClr val="202429"/>
                </a:solidFill>
                <a:latin typeface="Times New Roman"/>
                <a:cs typeface="Times New Roman"/>
              </a:rPr>
              <a:t> </a:t>
            </a:r>
            <a:r>
              <a:rPr b="0" spc="-5" dirty="0">
                <a:solidFill>
                  <a:srgbClr val="202429"/>
                </a:solidFill>
                <a:latin typeface="Times New Roman"/>
                <a:cs typeface="Times New Roman"/>
              </a:rPr>
              <a:t>is </a:t>
            </a:r>
            <a:r>
              <a:rPr b="0" dirty="0">
                <a:solidFill>
                  <a:srgbClr val="202429"/>
                </a:solidFill>
                <a:latin typeface="Times New Roman"/>
                <a:cs typeface="Times New Roman"/>
              </a:rPr>
              <a:t>done</a:t>
            </a:r>
            <a:r>
              <a:rPr b="0" spc="-5" dirty="0">
                <a:solidFill>
                  <a:srgbClr val="202429"/>
                </a:solidFill>
                <a:latin typeface="Times New Roman"/>
                <a:cs typeface="Times New Roman"/>
              </a:rPr>
              <a:t> </a:t>
            </a:r>
            <a:r>
              <a:rPr b="0" dirty="0">
                <a:solidFill>
                  <a:srgbClr val="202429"/>
                </a:solidFill>
                <a:latin typeface="Times New Roman"/>
                <a:cs typeface="Times New Roman"/>
              </a:rPr>
              <a:t>by</a:t>
            </a:r>
            <a:r>
              <a:rPr b="0" spc="-5" dirty="0">
                <a:solidFill>
                  <a:srgbClr val="202429"/>
                </a:solidFill>
                <a:latin typeface="Times New Roman"/>
                <a:cs typeface="Times New Roman"/>
              </a:rPr>
              <a:t> measuring</a:t>
            </a:r>
            <a:r>
              <a:rPr b="0" spc="-15" dirty="0">
                <a:solidFill>
                  <a:srgbClr val="202429"/>
                </a:solidFill>
                <a:latin typeface="Times New Roman"/>
                <a:cs typeface="Times New Roman"/>
              </a:rPr>
              <a:t> </a:t>
            </a:r>
            <a:r>
              <a:rPr b="0" dirty="0">
                <a:solidFill>
                  <a:srgbClr val="202429"/>
                </a:solidFill>
                <a:latin typeface="Times New Roman"/>
                <a:cs typeface="Times New Roman"/>
              </a:rPr>
              <a:t>the</a:t>
            </a:r>
            <a:r>
              <a:rPr b="0" spc="-5" dirty="0">
                <a:solidFill>
                  <a:srgbClr val="202429"/>
                </a:solidFill>
                <a:latin typeface="Times New Roman"/>
                <a:cs typeface="Times New Roman"/>
              </a:rPr>
              <a:t> </a:t>
            </a:r>
            <a:r>
              <a:rPr b="0" spc="-10" dirty="0">
                <a:solidFill>
                  <a:srgbClr val="202429"/>
                </a:solidFill>
                <a:latin typeface="Times New Roman"/>
                <a:cs typeface="Times New Roman"/>
              </a:rPr>
              <a:t>accuracy.</a:t>
            </a:r>
          </a:p>
        </p:txBody>
      </p:sp>
      <p:sp>
        <p:nvSpPr>
          <p:cNvPr id="4" name="object 4"/>
          <p:cNvSpPr txBox="1"/>
          <p:nvPr/>
        </p:nvSpPr>
        <p:spPr>
          <a:xfrm>
            <a:off x="6297548" y="2043429"/>
            <a:ext cx="15220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626F52"/>
                </a:solidFill>
                <a:latin typeface="Times New Roman"/>
                <a:cs typeface="Times New Roman"/>
              </a:rPr>
              <a:t>REGRE</a:t>
            </a:r>
            <a:r>
              <a:rPr sz="1800" b="1" spc="-15" dirty="0">
                <a:solidFill>
                  <a:srgbClr val="626F52"/>
                </a:solidFill>
                <a:latin typeface="Times New Roman"/>
                <a:cs typeface="Times New Roman"/>
              </a:rPr>
              <a:t>S</a:t>
            </a:r>
            <a:r>
              <a:rPr sz="1800" b="1" spc="-5" dirty="0">
                <a:solidFill>
                  <a:srgbClr val="626F52"/>
                </a:solidFill>
                <a:latin typeface="Times New Roman"/>
                <a:cs typeface="Times New Roman"/>
              </a:rPr>
              <a:t>S</a:t>
            </a:r>
            <a:r>
              <a:rPr sz="1800" b="1" spc="-15" dirty="0">
                <a:solidFill>
                  <a:srgbClr val="626F52"/>
                </a:solidFill>
                <a:latin typeface="Times New Roman"/>
                <a:cs typeface="Times New Roman"/>
              </a:rPr>
              <a:t>I</a:t>
            </a:r>
            <a:r>
              <a:rPr sz="1800" b="1" spc="-5" dirty="0">
                <a:solidFill>
                  <a:srgbClr val="626F52"/>
                </a:solidFill>
                <a:latin typeface="Times New Roman"/>
                <a:cs typeface="Times New Roman"/>
              </a:rPr>
              <a:t>ON</a:t>
            </a:r>
            <a:endParaRPr sz="1800">
              <a:latin typeface="Times New Roman"/>
              <a:cs typeface="Times New Roman"/>
            </a:endParaRPr>
          </a:p>
        </p:txBody>
      </p:sp>
      <p:sp>
        <p:nvSpPr>
          <p:cNvPr id="5" name="object 5"/>
          <p:cNvSpPr txBox="1"/>
          <p:nvPr/>
        </p:nvSpPr>
        <p:spPr>
          <a:xfrm>
            <a:off x="6206109" y="2608326"/>
            <a:ext cx="4966335" cy="2932430"/>
          </a:xfrm>
          <a:prstGeom prst="rect">
            <a:avLst/>
          </a:prstGeom>
        </p:spPr>
        <p:txBody>
          <a:bodyPr vert="horz" wrap="square" lIns="0" tIns="12700" rIns="0" bIns="0" rtlCol="0">
            <a:spAutoFit/>
          </a:bodyPr>
          <a:lstStyle/>
          <a:p>
            <a:pPr marL="194945" indent="-182245">
              <a:lnSpc>
                <a:spcPct val="100000"/>
              </a:lnSpc>
              <a:spcBef>
                <a:spcPts val="100"/>
              </a:spcBef>
              <a:buClr>
                <a:srgbClr val="E38312"/>
              </a:buClr>
              <a:buSzPct val="94444"/>
              <a:buFont typeface="Wingdings"/>
              <a:buChar char=""/>
              <a:tabLst>
                <a:tab pos="194945" algn="l"/>
              </a:tabLst>
            </a:pPr>
            <a:r>
              <a:rPr sz="1800" spc="-5" dirty="0">
                <a:solidFill>
                  <a:srgbClr val="202429"/>
                </a:solidFill>
                <a:latin typeface="Times New Roman"/>
                <a:cs typeface="Times New Roman"/>
              </a:rPr>
              <a:t>Regression</a:t>
            </a:r>
            <a:r>
              <a:rPr sz="1800" spc="-10" dirty="0">
                <a:solidFill>
                  <a:srgbClr val="202429"/>
                </a:solidFill>
                <a:latin typeface="Times New Roman"/>
                <a:cs typeface="Times New Roman"/>
              </a:rPr>
              <a:t> </a:t>
            </a:r>
            <a:r>
              <a:rPr sz="1800" dirty="0">
                <a:solidFill>
                  <a:srgbClr val="202429"/>
                </a:solidFill>
                <a:latin typeface="Times New Roman"/>
                <a:cs typeface="Times New Roman"/>
              </a:rPr>
              <a:t>gives</a:t>
            </a:r>
            <a:r>
              <a:rPr sz="1800" spc="-20" dirty="0">
                <a:solidFill>
                  <a:srgbClr val="202429"/>
                </a:solidFill>
                <a:latin typeface="Times New Roman"/>
                <a:cs typeface="Times New Roman"/>
              </a:rPr>
              <a:t> </a:t>
            </a:r>
            <a:r>
              <a:rPr sz="1800" dirty="0">
                <a:solidFill>
                  <a:srgbClr val="202429"/>
                </a:solidFill>
                <a:latin typeface="Times New Roman"/>
                <a:cs typeface="Times New Roman"/>
              </a:rPr>
              <a:t>continuous</a:t>
            </a:r>
            <a:r>
              <a:rPr sz="1800" spc="-15" dirty="0">
                <a:solidFill>
                  <a:srgbClr val="202429"/>
                </a:solidFill>
                <a:latin typeface="Times New Roman"/>
                <a:cs typeface="Times New Roman"/>
              </a:rPr>
              <a:t> </a:t>
            </a:r>
            <a:r>
              <a:rPr sz="1800" dirty="0">
                <a:solidFill>
                  <a:srgbClr val="202429"/>
                </a:solidFill>
                <a:latin typeface="Times New Roman"/>
                <a:cs typeface="Times New Roman"/>
              </a:rPr>
              <a:t>values.</a:t>
            </a:r>
            <a:endParaRPr sz="1800">
              <a:latin typeface="Times New Roman"/>
              <a:cs typeface="Times New Roman"/>
            </a:endParaRPr>
          </a:p>
          <a:p>
            <a:pPr marL="194945" indent="-182880">
              <a:lnSpc>
                <a:spcPct val="100000"/>
              </a:lnSpc>
              <a:spcBef>
                <a:spcPts val="1400"/>
              </a:spcBef>
              <a:buClr>
                <a:srgbClr val="E38312"/>
              </a:buClr>
              <a:buSzPct val="94444"/>
              <a:buFont typeface="Wingdings"/>
              <a:buChar char=""/>
              <a:tabLst>
                <a:tab pos="195580" algn="l"/>
                <a:tab pos="464820" algn="l"/>
                <a:tab pos="989330" algn="l"/>
                <a:tab pos="1400810" algn="l"/>
                <a:tab pos="2332355" algn="l"/>
                <a:tab pos="3225165" algn="l"/>
                <a:tab pos="3534410" algn="l"/>
                <a:tab pos="4058920" algn="l"/>
                <a:tab pos="4773930" algn="l"/>
              </a:tabLst>
            </a:pPr>
            <a:r>
              <a:rPr sz="1800" spc="-5" dirty="0">
                <a:solidFill>
                  <a:srgbClr val="202429"/>
                </a:solidFill>
                <a:latin typeface="Times New Roman"/>
                <a:cs typeface="Times New Roman"/>
              </a:rPr>
              <a:t>I</a:t>
            </a:r>
            <a:r>
              <a:rPr sz="1800" dirty="0">
                <a:solidFill>
                  <a:srgbClr val="202429"/>
                </a:solidFill>
                <a:latin typeface="Times New Roman"/>
                <a:cs typeface="Times New Roman"/>
              </a:rPr>
              <a:t>t	u</a:t>
            </a:r>
            <a:r>
              <a:rPr sz="1800" spc="-10" dirty="0">
                <a:solidFill>
                  <a:srgbClr val="202429"/>
                </a:solidFill>
                <a:latin typeface="Times New Roman"/>
                <a:cs typeface="Times New Roman"/>
              </a:rPr>
              <a:t>s</a:t>
            </a:r>
            <a:r>
              <a:rPr sz="1800" dirty="0">
                <a:solidFill>
                  <a:srgbClr val="202429"/>
                </a:solidFill>
                <a:latin typeface="Times New Roman"/>
                <a:cs typeface="Times New Roman"/>
              </a:rPr>
              <a:t>es	the	</a:t>
            </a:r>
            <a:r>
              <a:rPr sz="1800" spc="-15" dirty="0">
                <a:solidFill>
                  <a:srgbClr val="202429"/>
                </a:solidFill>
                <a:latin typeface="Times New Roman"/>
                <a:cs typeface="Times New Roman"/>
              </a:rPr>
              <a:t>m</a:t>
            </a:r>
            <a:r>
              <a:rPr sz="1800" dirty="0">
                <a:solidFill>
                  <a:srgbClr val="202429"/>
                </a:solidFill>
                <a:latin typeface="Times New Roman"/>
                <a:cs typeface="Times New Roman"/>
              </a:rPr>
              <a:t>apping	funct</a:t>
            </a:r>
            <a:r>
              <a:rPr sz="1800" spc="5" dirty="0">
                <a:solidFill>
                  <a:srgbClr val="202429"/>
                </a:solidFill>
                <a:latin typeface="Times New Roman"/>
                <a:cs typeface="Times New Roman"/>
              </a:rPr>
              <a:t>i</a:t>
            </a:r>
            <a:r>
              <a:rPr sz="1800" dirty="0">
                <a:solidFill>
                  <a:srgbClr val="202429"/>
                </a:solidFill>
                <a:latin typeface="Times New Roman"/>
                <a:cs typeface="Times New Roman"/>
              </a:rPr>
              <a:t>on	to	</a:t>
            </a:r>
            <a:r>
              <a:rPr sz="1800" spc="-15" dirty="0">
                <a:solidFill>
                  <a:srgbClr val="202429"/>
                </a:solidFill>
                <a:latin typeface="Times New Roman"/>
                <a:cs typeface="Times New Roman"/>
              </a:rPr>
              <a:t>m</a:t>
            </a:r>
            <a:r>
              <a:rPr sz="1800" dirty="0">
                <a:solidFill>
                  <a:srgbClr val="202429"/>
                </a:solidFill>
                <a:latin typeface="Times New Roman"/>
                <a:cs typeface="Times New Roman"/>
              </a:rPr>
              <a:t>ap	values	to</a:t>
            </a:r>
            <a:endParaRPr sz="1800">
              <a:latin typeface="Times New Roman"/>
              <a:cs typeface="Times New Roman"/>
            </a:endParaRPr>
          </a:p>
          <a:p>
            <a:pPr marL="103505">
              <a:lnSpc>
                <a:spcPct val="100000"/>
              </a:lnSpc>
              <a:spcBef>
                <a:spcPts val="5"/>
              </a:spcBef>
            </a:pPr>
            <a:r>
              <a:rPr sz="1800" dirty="0">
                <a:solidFill>
                  <a:srgbClr val="202429"/>
                </a:solidFill>
                <a:latin typeface="Times New Roman"/>
                <a:cs typeface="Times New Roman"/>
              </a:rPr>
              <a:t>continuous</a:t>
            </a:r>
            <a:r>
              <a:rPr sz="1800" spc="-50" dirty="0">
                <a:solidFill>
                  <a:srgbClr val="202429"/>
                </a:solidFill>
                <a:latin typeface="Times New Roman"/>
                <a:cs typeface="Times New Roman"/>
              </a:rPr>
              <a:t> </a:t>
            </a:r>
            <a:r>
              <a:rPr sz="1800" dirty="0">
                <a:solidFill>
                  <a:srgbClr val="202429"/>
                </a:solidFill>
                <a:latin typeface="Times New Roman"/>
                <a:cs typeface="Times New Roman"/>
              </a:rPr>
              <a:t>output.</a:t>
            </a:r>
            <a:endParaRPr sz="1800">
              <a:latin typeface="Times New Roman"/>
              <a:cs typeface="Times New Roman"/>
            </a:endParaRPr>
          </a:p>
          <a:p>
            <a:pPr marL="194945" indent="-182245">
              <a:lnSpc>
                <a:spcPct val="100000"/>
              </a:lnSpc>
              <a:spcBef>
                <a:spcPts val="1390"/>
              </a:spcBef>
              <a:buClr>
                <a:srgbClr val="E38312"/>
              </a:buClr>
              <a:buSzPct val="94444"/>
              <a:buFont typeface="Wingdings"/>
              <a:buChar char=""/>
              <a:tabLst>
                <a:tab pos="194945" algn="l"/>
              </a:tabLst>
            </a:pPr>
            <a:r>
              <a:rPr sz="1800" spc="-5" dirty="0">
                <a:solidFill>
                  <a:srgbClr val="202429"/>
                </a:solidFill>
                <a:latin typeface="Times New Roman"/>
                <a:cs typeface="Times New Roman"/>
              </a:rPr>
              <a:t>Regression has</a:t>
            </a:r>
            <a:r>
              <a:rPr sz="1800" dirty="0">
                <a:solidFill>
                  <a:srgbClr val="202429"/>
                </a:solidFill>
                <a:latin typeface="Times New Roman"/>
                <a:cs typeface="Times New Roman"/>
              </a:rPr>
              <a:t> ordered</a:t>
            </a:r>
            <a:r>
              <a:rPr sz="1800" spc="-5" dirty="0">
                <a:solidFill>
                  <a:srgbClr val="202429"/>
                </a:solidFill>
                <a:latin typeface="Times New Roman"/>
                <a:cs typeface="Times New Roman"/>
              </a:rPr>
              <a:t> </a:t>
            </a:r>
            <a:r>
              <a:rPr sz="1800" dirty="0">
                <a:solidFill>
                  <a:srgbClr val="202429"/>
                </a:solidFill>
                <a:latin typeface="Times New Roman"/>
                <a:cs typeface="Times New Roman"/>
              </a:rPr>
              <a:t>predicted</a:t>
            </a:r>
            <a:r>
              <a:rPr sz="1800" spc="-30" dirty="0">
                <a:solidFill>
                  <a:srgbClr val="202429"/>
                </a:solidFill>
                <a:latin typeface="Times New Roman"/>
                <a:cs typeface="Times New Roman"/>
              </a:rPr>
              <a:t> </a:t>
            </a:r>
            <a:r>
              <a:rPr sz="1800" dirty="0">
                <a:solidFill>
                  <a:srgbClr val="202429"/>
                </a:solidFill>
                <a:latin typeface="Times New Roman"/>
                <a:cs typeface="Times New Roman"/>
              </a:rPr>
              <a:t>data.</a:t>
            </a:r>
            <a:endParaRPr sz="1800">
              <a:latin typeface="Times New Roman"/>
              <a:cs typeface="Times New Roman"/>
            </a:endParaRPr>
          </a:p>
          <a:p>
            <a:pPr marL="103505" marR="6350" indent="-91440">
              <a:lnSpc>
                <a:spcPct val="100000"/>
              </a:lnSpc>
              <a:spcBef>
                <a:spcPts val="1405"/>
              </a:spcBef>
              <a:buClr>
                <a:srgbClr val="E38312"/>
              </a:buClr>
              <a:buSzPct val="94444"/>
              <a:buFont typeface="Wingdings"/>
              <a:buChar char=""/>
              <a:tabLst>
                <a:tab pos="194945" algn="l"/>
                <a:tab pos="484505" algn="l"/>
                <a:tab pos="1411605" algn="l"/>
                <a:tab pos="1739264" algn="l"/>
                <a:tab pos="2259330" algn="l"/>
                <a:tab pos="2513330" algn="l"/>
                <a:tab pos="3031490" algn="l"/>
                <a:tab pos="3387090" algn="l"/>
                <a:tab pos="3938270" algn="l"/>
                <a:tab pos="4227830" algn="l"/>
                <a:tab pos="4772660" algn="l"/>
              </a:tabLst>
            </a:pPr>
            <a:r>
              <a:rPr sz="1800" dirty="0">
                <a:solidFill>
                  <a:srgbClr val="202429"/>
                </a:solidFill>
                <a:latin typeface="Times New Roman"/>
                <a:cs typeface="Times New Roman"/>
              </a:rPr>
              <a:t>It	a</a:t>
            </a:r>
            <a:r>
              <a:rPr sz="1800" spc="5" dirty="0">
                <a:solidFill>
                  <a:srgbClr val="202429"/>
                </a:solidFill>
                <a:latin typeface="Times New Roman"/>
                <a:cs typeface="Times New Roman"/>
              </a:rPr>
              <a:t>t</a:t>
            </a:r>
            <a:r>
              <a:rPr sz="1800" spc="-10" dirty="0">
                <a:solidFill>
                  <a:srgbClr val="202429"/>
                </a:solidFill>
                <a:latin typeface="Times New Roman"/>
                <a:cs typeface="Times New Roman"/>
              </a:rPr>
              <a:t>t</a:t>
            </a:r>
            <a:r>
              <a:rPr sz="1800" dirty="0">
                <a:solidFill>
                  <a:srgbClr val="202429"/>
                </a:solidFill>
                <a:latin typeface="Times New Roman"/>
                <a:cs typeface="Times New Roman"/>
              </a:rPr>
              <a:t>empts	to	find	a	</a:t>
            </a:r>
            <a:r>
              <a:rPr sz="1800" spc="-15" dirty="0">
                <a:solidFill>
                  <a:srgbClr val="202429"/>
                </a:solidFill>
                <a:latin typeface="Times New Roman"/>
                <a:cs typeface="Times New Roman"/>
              </a:rPr>
              <a:t>b</a:t>
            </a:r>
            <a:r>
              <a:rPr sz="1800" spc="-5" dirty="0">
                <a:solidFill>
                  <a:srgbClr val="202429"/>
                </a:solidFill>
                <a:latin typeface="Times New Roman"/>
                <a:cs typeface="Times New Roman"/>
              </a:rPr>
              <a:t>est</a:t>
            </a:r>
            <a:r>
              <a:rPr sz="1800" dirty="0">
                <a:solidFill>
                  <a:srgbClr val="202429"/>
                </a:solidFill>
                <a:latin typeface="Times New Roman"/>
                <a:cs typeface="Times New Roman"/>
              </a:rPr>
              <a:t>	fit	</a:t>
            </a:r>
            <a:r>
              <a:rPr sz="1800" spc="-10" dirty="0">
                <a:solidFill>
                  <a:srgbClr val="202429"/>
                </a:solidFill>
                <a:latin typeface="Times New Roman"/>
                <a:cs typeface="Times New Roman"/>
              </a:rPr>
              <a:t>l</a:t>
            </a:r>
            <a:r>
              <a:rPr sz="1800" dirty="0">
                <a:solidFill>
                  <a:srgbClr val="202429"/>
                </a:solidFill>
                <a:latin typeface="Times New Roman"/>
                <a:cs typeface="Times New Roman"/>
              </a:rPr>
              <a:t>in</a:t>
            </a:r>
            <a:r>
              <a:rPr sz="1800" spc="5" dirty="0">
                <a:solidFill>
                  <a:srgbClr val="202429"/>
                </a:solidFill>
                <a:latin typeface="Times New Roman"/>
                <a:cs typeface="Times New Roman"/>
              </a:rPr>
              <a:t>e</a:t>
            </a:r>
            <a:r>
              <a:rPr sz="1800" dirty="0">
                <a:solidFill>
                  <a:srgbClr val="202429"/>
                </a:solidFill>
                <a:latin typeface="Times New Roman"/>
                <a:cs typeface="Times New Roman"/>
              </a:rPr>
              <a:t>.	</a:t>
            </a:r>
            <a:r>
              <a:rPr sz="1800" spc="-15" dirty="0">
                <a:solidFill>
                  <a:srgbClr val="202429"/>
                </a:solidFill>
                <a:latin typeface="Times New Roman"/>
                <a:cs typeface="Times New Roman"/>
              </a:rPr>
              <a:t>I</a:t>
            </a:r>
            <a:r>
              <a:rPr sz="1800" dirty="0">
                <a:solidFill>
                  <a:srgbClr val="202429"/>
                </a:solidFill>
                <a:latin typeface="Times New Roman"/>
                <a:cs typeface="Times New Roman"/>
              </a:rPr>
              <a:t>t	tr</a:t>
            </a:r>
            <a:r>
              <a:rPr sz="1800" spc="5" dirty="0">
                <a:solidFill>
                  <a:srgbClr val="202429"/>
                </a:solidFill>
                <a:latin typeface="Times New Roman"/>
                <a:cs typeface="Times New Roman"/>
              </a:rPr>
              <a:t>i</a:t>
            </a:r>
            <a:r>
              <a:rPr sz="1800" spc="-5" dirty="0">
                <a:solidFill>
                  <a:srgbClr val="202429"/>
                </a:solidFill>
                <a:latin typeface="Times New Roman"/>
                <a:cs typeface="Times New Roman"/>
              </a:rPr>
              <a:t>es</a:t>
            </a:r>
            <a:r>
              <a:rPr sz="1800" dirty="0">
                <a:solidFill>
                  <a:srgbClr val="202429"/>
                </a:solidFill>
                <a:latin typeface="Times New Roman"/>
                <a:cs typeface="Times New Roman"/>
              </a:rPr>
              <a:t>	to  extrapolate</a:t>
            </a:r>
            <a:r>
              <a:rPr sz="1800" spc="-25" dirty="0">
                <a:solidFill>
                  <a:srgbClr val="202429"/>
                </a:solidFill>
                <a:latin typeface="Times New Roman"/>
                <a:cs typeface="Times New Roman"/>
              </a:rPr>
              <a:t> </a:t>
            </a:r>
            <a:r>
              <a:rPr sz="1800" dirty="0">
                <a:solidFill>
                  <a:srgbClr val="202429"/>
                </a:solidFill>
                <a:latin typeface="Times New Roman"/>
                <a:cs typeface="Times New Roman"/>
              </a:rPr>
              <a:t>the</a:t>
            </a:r>
            <a:r>
              <a:rPr sz="1800" spc="-5" dirty="0">
                <a:solidFill>
                  <a:srgbClr val="202429"/>
                </a:solidFill>
                <a:latin typeface="Times New Roman"/>
                <a:cs typeface="Times New Roman"/>
              </a:rPr>
              <a:t> </a:t>
            </a:r>
            <a:r>
              <a:rPr sz="1800" dirty="0">
                <a:solidFill>
                  <a:srgbClr val="202429"/>
                </a:solidFill>
                <a:latin typeface="Times New Roman"/>
                <a:cs typeface="Times New Roman"/>
              </a:rPr>
              <a:t>graph</a:t>
            </a:r>
            <a:r>
              <a:rPr sz="1800" spc="-10" dirty="0">
                <a:solidFill>
                  <a:srgbClr val="202429"/>
                </a:solidFill>
                <a:latin typeface="Times New Roman"/>
                <a:cs typeface="Times New Roman"/>
              </a:rPr>
              <a:t> </a:t>
            </a:r>
            <a:r>
              <a:rPr sz="1800" dirty="0">
                <a:solidFill>
                  <a:srgbClr val="202429"/>
                </a:solidFill>
                <a:latin typeface="Times New Roman"/>
                <a:cs typeface="Times New Roman"/>
              </a:rPr>
              <a:t>to</a:t>
            </a:r>
            <a:r>
              <a:rPr sz="1800" spc="-15" dirty="0">
                <a:solidFill>
                  <a:srgbClr val="202429"/>
                </a:solidFill>
                <a:latin typeface="Times New Roman"/>
                <a:cs typeface="Times New Roman"/>
              </a:rPr>
              <a:t> </a:t>
            </a:r>
            <a:r>
              <a:rPr sz="1800" dirty="0">
                <a:solidFill>
                  <a:srgbClr val="202429"/>
                </a:solidFill>
                <a:latin typeface="Times New Roman"/>
                <a:cs typeface="Times New Roman"/>
              </a:rPr>
              <a:t>find/predict</a:t>
            </a:r>
            <a:r>
              <a:rPr sz="1800" spc="-15" dirty="0">
                <a:solidFill>
                  <a:srgbClr val="202429"/>
                </a:solidFill>
                <a:latin typeface="Times New Roman"/>
                <a:cs typeface="Times New Roman"/>
              </a:rPr>
              <a:t> </a:t>
            </a:r>
            <a:r>
              <a:rPr sz="1800" dirty="0">
                <a:solidFill>
                  <a:srgbClr val="202429"/>
                </a:solidFill>
                <a:latin typeface="Times New Roman"/>
                <a:cs typeface="Times New Roman"/>
              </a:rPr>
              <a:t>the</a:t>
            </a:r>
            <a:r>
              <a:rPr sz="1800" spc="-5" dirty="0">
                <a:solidFill>
                  <a:srgbClr val="202429"/>
                </a:solidFill>
                <a:latin typeface="Times New Roman"/>
                <a:cs typeface="Times New Roman"/>
              </a:rPr>
              <a:t> </a:t>
            </a:r>
            <a:r>
              <a:rPr sz="1800" dirty="0">
                <a:solidFill>
                  <a:srgbClr val="202429"/>
                </a:solidFill>
                <a:latin typeface="Times New Roman"/>
                <a:cs typeface="Times New Roman"/>
              </a:rPr>
              <a:t>values.</a:t>
            </a:r>
            <a:endParaRPr sz="1800">
              <a:latin typeface="Times New Roman"/>
              <a:cs typeface="Times New Roman"/>
            </a:endParaRPr>
          </a:p>
          <a:p>
            <a:pPr marL="103505" marR="6985" indent="-91440">
              <a:lnSpc>
                <a:spcPct val="100000"/>
              </a:lnSpc>
              <a:spcBef>
                <a:spcPts val="1405"/>
              </a:spcBef>
              <a:buClr>
                <a:srgbClr val="E38312"/>
              </a:buClr>
              <a:buSzPct val="94444"/>
              <a:buFont typeface="Wingdings"/>
              <a:buChar char=""/>
              <a:tabLst>
                <a:tab pos="194945" algn="l"/>
              </a:tabLst>
            </a:pPr>
            <a:r>
              <a:rPr sz="1800" spc="-5" dirty="0">
                <a:solidFill>
                  <a:srgbClr val="202429"/>
                </a:solidFill>
                <a:latin typeface="Times New Roman"/>
                <a:cs typeface="Times New Roman"/>
              </a:rPr>
              <a:t>Regression</a:t>
            </a:r>
            <a:r>
              <a:rPr sz="1800" spc="5" dirty="0">
                <a:solidFill>
                  <a:srgbClr val="202429"/>
                </a:solidFill>
                <a:latin typeface="Times New Roman"/>
                <a:cs typeface="Times New Roman"/>
              </a:rPr>
              <a:t> </a:t>
            </a:r>
            <a:r>
              <a:rPr sz="1800" spc="-5" dirty="0">
                <a:solidFill>
                  <a:srgbClr val="202429"/>
                </a:solidFill>
                <a:latin typeface="Times New Roman"/>
                <a:cs typeface="Times New Roman"/>
              </a:rPr>
              <a:t>is</a:t>
            </a:r>
            <a:r>
              <a:rPr sz="1800" dirty="0">
                <a:solidFill>
                  <a:srgbClr val="202429"/>
                </a:solidFill>
                <a:latin typeface="Times New Roman"/>
                <a:cs typeface="Times New Roman"/>
              </a:rPr>
              <a:t> done</a:t>
            </a:r>
            <a:r>
              <a:rPr sz="1800" spc="10" dirty="0">
                <a:solidFill>
                  <a:srgbClr val="202429"/>
                </a:solidFill>
                <a:latin typeface="Times New Roman"/>
                <a:cs typeface="Times New Roman"/>
              </a:rPr>
              <a:t> </a:t>
            </a:r>
            <a:r>
              <a:rPr sz="1800" dirty="0">
                <a:solidFill>
                  <a:srgbClr val="202429"/>
                </a:solidFill>
                <a:latin typeface="Times New Roman"/>
                <a:cs typeface="Times New Roman"/>
              </a:rPr>
              <a:t>using</a:t>
            </a:r>
            <a:r>
              <a:rPr sz="1800" spc="-5" dirty="0">
                <a:solidFill>
                  <a:srgbClr val="202429"/>
                </a:solidFill>
                <a:latin typeface="Times New Roman"/>
                <a:cs typeface="Times New Roman"/>
              </a:rPr>
              <a:t> </a:t>
            </a:r>
            <a:r>
              <a:rPr sz="1800" dirty="0">
                <a:solidFill>
                  <a:srgbClr val="202429"/>
                </a:solidFill>
                <a:latin typeface="Times New Roman"/>
                <a:cs typeface="Times New Roman"/>
              </a:rPr>
              <a:t>the</a:t>
            </a:r>
            <a:r>
              <a:rPr sz="1800" spc="10" dirty="0">
                <a:solidFill>
                  <a:srgbClr val="202429"/>
                </a:solidFill>
                <a:latin typeface="Times New Roman"/>
                <a:cs typeface="Times New Roman"/>
              </a:rPr>
              <a:t> </a:t>
            </a:r>
            <a:r>
              <a:rPr sz="1800" dirty="0">
                <a:solidFill>
                  <a:srgbClr val="202429"/>
                </a:solidFill>
                <a:latin typeface="Times New Roman"/>
                <a:cs typeface="Times New Roman"/>
              </a:rPr>
              <a:t>root</a:t>
            </a:r>
            <a:r>
              <a:rPr sz="1800" spc="5" dirty="0">
                <a:solidFill>
                  <a:srgbClr val="202429"/>
                </a:solidFill>
                <a:latin typeface="Times New Roman"/>
                <a:cs typeface="Times New Roman"/>
              </a:rPr>
              <a:t> </a:t>
            </a:r>
            <a:r>
              <a:rPr sz="1800" spc="-5" dirty="0">
                <a:solidFill>
                  <a:srgbClr val="202429"/>
                </a:solidFill>
                <a:latin typeface="Times New Roman"/>
                <a:cs typeface="Times New Roman"/>
              </a:rPr>
              <a:t>mean</a:t>
            </a:r>
            <a:r>
              <a:rPr sz="1800" spc="5" dirty="0">
                <a:solidFill>
                  <a:srgbClr val="202429"/>
                </a:solidFill>
                <a:latin typeface="Times New Roman"/>
                <a:cs typeface="Times New Roman"/>
              </a:rPr>
              <a:t> </a:t>
            </a:r>
            <a:r>
              <a:rPr sz="1800" dirty="0">
                <a:solidFill>
                  <a:srgbClr val="202429"/>
                </a:solidFill>
                <a:latin typeface="Times New Roman"/>
                <a:cs typeface="Times New Roman"/>
              </a:rPr>
              <a:t>square</a:t>
            </a:r>
            <a:r>
              <a:rPr sz="1800" spc="-5" dirty="0">
                <a:solidFill>
                  <a:srgbClr val="202429"/>
                </a:solidFill>
                <a:latin typeface="Times New Roman"/>
                <a:cs typeface="Times New Roman"/>
              </a:rPr>
              <a:t> error </a:t>
            </a:r>
            <a:r>
              <a:rPr sz="1800" spc="-434" dirty="0">
                <a:solidFill>
                  <a:srgbClr val="202429"/>
                </a:solidFill>
                <a:latin typeface="Times New Roman"/>
                <a:cs typeface="Times New Roman"/>
              </a:rPr>
              <a:t> </a:t>
            </a:r>
            <a:r>
              <a:rPr sz="1800" spc="-5" dirty="0">
                <a:solidFill>
                  <a:srgbClr val="202429"/>
                </a:solidFill>
                <a:latin typeface="Times New Roman"/>
                <a:cs typeface="Times New Roman"/>
              </a:rPr>
              <a:t>method.</a:t>
            </a:r>
            <a:endParaRPr sz="1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8003" y="598678"/>
            <a:ext cx="6784975" cy="551307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Machine</a:t>
            </a:r>
            <a:r>
              <a:rPr sz="1800" b="1" spc="10" dirty="0">
                <a:latin typeface="Times New Roman"/>
                <a:cs typeface="Times New Roman"/>
              </a:rPr>
              <a:t> </a:t>
            </a:r>
            <a:r>
              <a:rPr sz="1800" b="1" spc="-5" dirty="0">
                <a:latin typeface="Times New Roman"/>
                <a:cs typeface="Times New Roman"/>
              </a:rPr>
              <a:t>Learning</a:t>
            </a:r>
            <a:r>
              <a:rPr sz="1800" b="1" spc="-95" dirty="0">
                <a:latin typeface="Times New Roman"/>
                <a:cs typeface="Times New Roman"/>
              </a:rPr>
              <a:t> </a:t>
            </a:r>
            <a:r>
              <a:rPr sz="1800" b="1" spc="-5" dirty="0">
                <a:latin typeface="Times New Roman"/>
                <a:cs typeface="Times New Roman"/>
              </a:rPr>
              <a:t>Algorithms:</a:t>
            </a:r>
            <a:endParaRPr sz="1800">
              <a:latin typeface="Times New Roman"/>
              <a:cs typeface="Times New Roman"/>
            </a:endParaRPr>
          </a:p>
          <a:p>
            <a:pPr marL="12700">
              <a:lnSpc>
                <a:spcPct val="100000"/>
              </a:lnSpc>
            </a:pPr>
            <a:r>
              <a:rPr sz="1800" b="1" spc="-5" dirty="0">
                <a:latin typeface="Times New Roman"/>
                <a:cs typeface="Times New Roman"/>
              </a:rPr>
              <a:t>Decision</a:t>
            </a:r>
            <a:r>
              <a:rPr sz="1800" b="1" spc="-60" dirty="0">
                <a:latin typeface="Times New Roman"/>
                <a:cs typeface="Times New Roman"/>
              </a:rPr>
              <a:t> </a:t>
            </a:r>
            <a:r>
              <a:rPr sz="1800" b="1" spc="-45" dirty="0">
                <a:latin typeface="Times New Roman"/>
                <a:cs typeface="Times New Roman"/>
              </a:rPr>
              <a:t>Tree</a:t>
            </a:r>
            <a:r>
              <a:rPr sz="1800" b="1" spc="-1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a:lnSpc>
                <a:spcPct val="100000"/>
              </a:lnSpc>
              <a:spcBef>
                <a:spcPts val="35"/>
              </a:spcBef>
            </a:pPr>
            <a:endParaRPr sz="1850">
              <a:latin typeface="Times New Roman"/>
              <a:cs typeface="Times New Roman"/>
            </a:endParaRPr>
          </a:p>
          <a:p>
            <a:pPr marL="12700" marR="5080" indent="914400" algn="just">
              <a:lnSpc>
                <a:spcPct val="100000"/>
              </a:lnSpc>
            </a:pPr>
            <a:r>
              <a:rPr sz="1800" spc="-5" dirty="0">
                <a:latin typeface="Times New Roman"/>
                <a:cs typeface="Times New Roman"/>
              </a:rPr>
              <a:t>Decision </a:t>
            </a:r>
            <a:r>
              <a:rPr sz="1800" spc="-15" dirty="0">
                <a:latin typeface="Times New Roman"/>
                <a:cs typeface="Times New Roman"/>
              </a:rPr>
              <a:t>Tree </a:t>
            </a:r>
            <a:r>
              <a:rPr sz="1800" spc="-10" dirty="0">
                <a:latin typeface="Times New Roman"/>
                <a:cs typeface="Times New Roman"/>
              </a:rPr>
              <a:t>is </a:t>
            </a:r>
            <a:r>
              <a:rPr sz="1800" dirty="0">
                <a:latin typeface="Times New Roman"/>
                <a:cs typeface="Times New Roman"/>
              </a:rPr>
              <a:t>a Supervised </a:t>
            </a:r>
            <a:r>
              <a:rPr sz="1800" spc="-5" dirty="0">
                <a:latin typeface="Times New Roman"/>
                <a:cs typeface="Times New Roman"/>
              </a:rPr>
              <a:t>learning technique </a:t>
            </a:r>
            <a:r>
              <a:rPr sz="1800" dirty="0">
                <a:latin typeface="Times New Roman"/>
                <a:cs typeface="Times New Roman"/>
              </a:rPr>
              <a:t>that can be </a:t>
            </a:r>
            <a:r>
              <a:rPr sz="1800" spc="5" dirty="0">
                <a:latin typeface="Times New Roman"/>
                <a:cs typeface="Times New Roman"/>
              </a:rPr>
              <a:t> </a:t>
            </a:r>
            <a:r>
              <a:rPr sz="1800" dirty="0">
                <a:latin typeface="Times New Roman"/>
                <a:cs typeface="Times New Roman"/>
              </a:rPr>
              <a:t>used for both </a:t>
            </a:r>
            <a:r>
              <a:rPr sz="1800" spc="-5" dirty="0">
                <a:latin typeface="Times New Roman"/>
                <a:cs typeface="Times New Roman"/>
              </a:rPr>
              <a:t>classification </a:t>
            </a:r>
            <a:r>
              <a:rPr sz="1800" dirty="0">
                <a:latin typeface="Times New Roman"/>
                <a:cs typeface="Times New Roman"/>
              </a:rPr>
              <a:t>and </a:t>
            </a:r>
            <a:r>
              <a:rPr sz="1800" spc="-5" dirty="0">
                <a:latin typeface="Times New Roman"/>
                <a:cs typeface="Times New Roman"/>
              </a:rPr>
              <a:t>Regression problems, </a:t>
            </a:r>
            <a:r>
              <a:rPr sz="1800" dirty="0">
                <a:latin typeface="Times New Roman"/>
                <a:cs typeface="Times New Roman"/>
              </a:rPr>
              <a:t>but </a:t>
            </a:r>
            <a:r>
              <a:rPr sz="1800" spc="-5" dirty="0">
                <a:latin typeface="Times New Roman"/>
                <a:cs typeface="Times New Roman"/>
              </a:rPr>
              <a:t>mostly it is </a:t>
            </a:r>
            <a:r>
              <a:rPr sz="1800" dirty="0">
                <a:latin typeface="Times New Roman"/>
                <a:cs typeface="Times New Roman"/>
              </a:rPr>
              <a:t> preferred</a:t>
            </a:r>
            <a:r>
              <a:rPr sz="1800" spc="5" dirty="0">
                <a:latin typeface="Times New Roman"/>
                <a:cs typeface="Times New Roman"/>
              </a:rPr>
              <a:t> </a:t>
            </a:r>
            <a:r>
              <a:rPr sz="1800" dirty="0">
                <a:latin typeface="Times New Roman"/>
                <a:cs typeface="Times New Roman"/>
              </a:rPr>
              <a:t>for</a:t>
            </a:r>
            <a:r>
              <a:rPr sz="1800" spc="5" dirty="0">
                <a:latin typeface="Times New Roman"/>
                <a:cs typeface="Times New Roman"/>
              </a:rPr>
              <a:t> </a:t>
            </a:r>
            <a:r>
              <a:rPr sz="1800" spc="-5" dirty="0">
                <a:latin typeface="Times New Roman"/>
                <a:cs typeface="Times New Roman"/>
              </a:rPr>
              <a:t>solving</a:t>
            </a:r>
            <a:r>
              <a:rPr sz="1800" dirty="0">
                <a:latin typeface="Times New Roman"/>
                <a:cs typeface="Times New Roman"/>
              </a:rPr>
              <a:t> </a:t>
            </a:r>
            <a:r>
              <a:rPr sz="1800" spc="-5" dirty="0">
                <a:latin typeface="Times New Roman"/>
                <a:cs typeface="Times New Roman"/>
              </a:rPr>
              <a:t>Classification</a:t>
            </a:r>
            <a:r>
              <a:rPr sz="1800" dirty="0">
                <a:latin typeface="Times New Roman"/>
                <a:cs typeface="Times New Roman"/>
              </a:rPr>
              <a:t> </a:t>
            </a:r>
            <a:r>
              <a:rPr sz="1800" spc="-5" dirty="0">
                <a:latin typeface="Times New Roman"/>
                <a:cs typeface="Times New Roman"/>
              </a:rPr>
              <a:t>problems.</a:t>
            </a:r>
            <a:r>
              <a:rPr sz="1800" dirty="0">
                <a:latin typeface="Times New Roman"/>
                <a:cs typeface="Times New Roman"/>
              </a:rPr>
              <a:t> It</a:t>
            </a:r>
            <a:r>
              <a:rPr sz="1800" spc="5" dirty="0">
                <a:latin typeface="Times New Roman"/>
                <a:cs typeface="Times New Roman"/>
              </a:rPr>
              <a:t> </a:t>
            </a:r>
            <a:r>
              <a:rPr sz="1800" spc="-5" dirty="0">
                <a:latin typeface="Times New Roman"/>
                <a:cs typeface="Times New Roman"/>
              </a:rPr>
              <a:t>is</a:t>
            </a:r>
            <a:r>
              <a:rPr sz="1800" dirty="0">
                <a:latin typeface="Times New Roman"/>
                <a:cs typeface="Times New Roman"/>
              </a:rPr>
              <a:t> a</a:t>
            </a:r>
            <a:r>
              <a:rPr sz="1800" spc="5" dirty="0">
                <a:latin typeface="Times New Roman"/>
                <a:cs typeface="Times New Roman"/>
              </a:rPr>
              <a:t> </a:t>
            </a:r>
            <a:r>
              <a:rPr sz="1800" spc="-5" dirty="0">
                <a:latin typeface="Times New Roman"/>
                <a:cs typeface="Times New Roman"/>
              </a:rPr>
              <a:t>tree-structured </a:t>
            </a:r>
            <a:r>
              <a:rPr sz="1800" dirty="0">
                <a:latin typeface="Times New Roman"/>
                <a:cs typeface="Times New Roman"/>
              </a:rPr>
              <a:t> </a:t>
            </a:r>
            <a:r>
              <a:rPr sz="1800" spc="-10" dirty="0">
                <a:latin typeface="Times New Roman"/>
                <a:cs typeface="Times New Roman"/>
              </a:rPr>
              <a:t>classifier,</a:t>
            </a:r>
            <a:r>
              <a:rPr sz="1800" spc="-5" dirty="0">
                <a:latin typeface="Times New Roman"/>
                <a:cs typeface="Times New Roman"/>
              </a:rPr>
              <a:t> where</a:t>
            </a:r>
            <a:r>
              <a:rPr sz="1800" dirty="0">
                <a:latin typeface="Times New Roman"/>
                <a:cs typeface="Times New Roman"/>
              </a:rPr>
              <a:t> </a:t>
            </a:r>
            <a:r>
              <a:rPr sz="1800" spc="-5" dirty="0">
                <a:latin typeface="Times New Roman"/>
                <a:cs typeface="Times New Roman"/>
              </a:rPr>
              <a:t>internal</a:t>
            </a:r>
            <a:r>
              <a:rPr sz="1800" dirty="0">
                <a:latin typeface="Times New Roman"/>
                <a:cs typeface="Times New Roman"/>
              </a:rPr>
              <a:t> </a:t>
            </a:r>
            <a:r>
              <a:rPr sz="1800" spc="-10" dirty="0">
                <a:latin typeface="Times New Roman"/>
                <a:cs typeface="Times New Roman"/>
              </a:rPr>
              <a:t>nodes</a:t>
            </a:r>
            <a:r>
              <a:rPr sz="1800" spc="-5" dirty="0">
                <a:latin typeface="Times New Roman"/>
                <a:cs typeface="Times New Roman"/>
              </a:rPr>
              <a:t> </a:t>
            </a:r>
            <a:r>
              <a:rPr sz="1800" dirty="0">
                <a:latin typeface="Times New Roman"/>
                <a:cs typeface="Times New Roman"/>
              </a:rPr>
              <a:t>represent</a:t>
            </a:r>
            <a:r>
              <a:rPr sz="1800" spc="5" dirty="0">
                <a:latin typeface="Times New Roman"/>
                <a:cs typeface="Times New Roman"/>
              </a:rPr>
              <a:t> </a:t>
            </a:r>
            <a:r>
              <a:rPr sz="1800" spc="-5" dirty="0">
                <a:latin typeface="Times New Roman"/>
                <a:cs typeface="Times New Roman"/>
              </a:rPr>
              <a:t>the</a:t>
            </a:r>
            <a:r>
              <a:rPr sz="1800" dirty="0">
                <a:latin typeface="Times New Roman"/>
                <a:cs typeface="Times New Roman"/>
              </a:rPr>
              <a:t> features</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5" dirty="0">
                <a:latin typeface="Times New Roman"/>
                <a:cs typeface="Times New Roman"/>
              </a:rPr>
              <a:t>dataset, </a:t>
            </a:r>
            <a:r>
              <a:rPr sz="1800" dirty="0">
                <a:latin typeface="Times New Roman"/>
                <a:cs typeface="Times New Roman"/>
              </a:rPr>
              <a:t> branches </a:t>
            </a:r>
            <a:r>
              <a:rPr sz="1800" spc="-5" dirty="0">
                <a:latin typeface="Times New Roman"/>
                <a:cs typeface="Times New Roman"/>
              </a:rPr>
              <a:t>represent </a:t>
            </a:r>
            <a:r>
              <a:rPr sz="1800" dirty="0">
                <a:latin typeface="Times New Roman"/>
                <a:cs typeface="Times New Roman"/>
              </a:rPr>
              <a:t>the </a:t>
            </a:r>
            <a:r>
              <a:rPr sz="1800" spc="-5" dirty="0">
                <a:latin typeface="Times New Roman"/>
                <a:cs typeface="Times New Roman"/>
              </a:rPr>
              <a:t>decision </a:t>
            </a:r>
            <a:r>
              <a:rPr sz="1800" dirty="0">
                <a:latin typeface="Times New Roman"/>
                <a:cs typeface="Times New Roman"/>
              </a:rPr>
              <a:t>rules and each leaf </a:t>
            </a:r>
            <a:r>
              <a:rPr sz="1800" spc="-5" dirty="0">
                <a:latin typeface="Times New Roman"/>
                <a:cs typeface="Times New Roman"/>
              </a:rPr>
              <a:t>node represents the </a:t>
            </a:r>
            <a:r>
              <a:rPr sz="1800" dirty="0">
                <a:latin typeface="Times New Roman"/>
                <a:cs typeface="Times New Roman"/>
              </a:rPr>
              <a:t> outcome. In a </a:t>
            </a:r>
            <a:r>
              <a:rPr sz="1800" spc="-5" dirty="0">
                <a:latin typeface="Times New Roman"/>
                <a:cs typeface="Times New Roman"/>
              </a:rPr>
              <a:t>Decision tree, there </a:t>
            </a:r>
            <a:r>
              <a:rPr sz="1800" dirty="0">
                <a:latin typeface="Times New Roman"/>
                <a:cs typeface="Times New Roman"/>
              </a:rPr>
              <a:t>are </a:t>
            </a:r>
            <a:r>
              <a:rPr sz="1800" spc="-5" dirty="0">
                <a:latin typeface="Times New Roman"/>
                <a:cs typeface="Times New Roman"/>
              </a:rPr>
              <a:t>two </a:t>
            </a:r>
            <a:r>
              <a:rPr sz="1800" dirty="0">
                <a:latin typeface="Times New Roman"/>
                <a:cs typeface="Times New Roman"/>
              </a:rPr>
              <a:t>nodes, which </a:t>
            </a:r>
            <a:r>
              <a:rPr sz="1800" spc="-5" dirty="0">
                <a:latin typeface="Times New Roman"/>
                <a:cs typeface="Times New Roman"/>
              </a:rPr>
              <a:t>are </a:t>
            </a:r>
            <a:r>
              <a:rPr sz="1800" dirty="0">
                <a:latin typeface="Times New Roman"/>
                <a:cs typeface="Times New Roman"/>
              </a:rPr>
              <a:t>the </a:t>
            </a:r>
            <a:r>
              <a:rPr sz="1800" spc="-5" dirty="0">
                <a:latin typeface="Times New Roman"/>
                <a:cs typeface="Times New Roman"/>
              </a:rPr>
              <a:t>Decision </a:t>
            </a:r>
            <a:r>
              <a:rPr sz="1800" dirty="0">
                <a:latin typeface="Times New Roman"/>
                <a:cs typeface="Times New Roman"/>
              </a:rPr>
              <a:t> Node and Leaf Node. Decision nodes are used </a:t>
            </a:r>
            <a:r>
              <a:rPr sz="1800" spc="-5" dirty="0">
                <a:latin typeface="Times New Roman"/>
                <a:cs typeface="Times New Roman"/>
              </a:rPr>
              <a:t>to make any decision </a:t>
            </a:r>
            <a:r>
              <a:rPr sz="1800" dirty="0">
                <a:latin typeface="Times New Roman"/>
                <a:cs typeface="Times New Roman"/>
              </a:rPr>
              <a:t>and </a:t>
            </a:r>
            <a:r>
              <a:rPr sz="1800" spc="5" dirty="0">
                <a:latin typeface="Times New Roman"/>
                <a:cs typeface="Times New Roman"/>
              </a:rPr>
              <a:t> </a:t>
            </a:r>
            <a:r>
              <a:rPr sz="1800" dirty="0">
                <a:latin typeface="Times New Roman"/>
                <a:cs typeface="Times New Roman"/>
              </a:rPr>
              <a:t>have</a:t>
            </a:r>
            <a:r>
              <a:rPr sz="1800" spc="5" dirty="0">
                <a:latin typeface="Times New Roman"/>
                <a:cs typeface="Times New Roman"/>
              </a:rPr>
              <a:t> </a:t>
            </a:r>
            <a:r>
              <a:rPr sz="1800" spc="-5" dirty="0">
                <a:latin typeface="Times New Roman"/>
                <a:cs typeface="Times New Roman"/>
              </a:rPr>
              <a:t>multiple</a:t>
            </a:r>
            <a:r>
              <a:rPr sz="1800" dirty="0">
                <a:latin typeface="Times New Roman"/>
                <a:cs typeface="Times New Roman"/>
              </a:rPr>
              <a:t> </a:t>
            </a:r>
            <a:r>
              <a:rPr sz="1800" spc="-5" dirty="0">
                <a:latin typeface="Times New Roman"/>
                <a:cs typeface="Times New Roman"/>
              </a:rPr>
              <a:t>branches,</a:t>
            </a:r>
            <a:r>
              <a:rPr sz="1800" dirty="0">
                <a:latin typeface="Times New Roman"/>
                <a:cs typeface="Times New Roman"/>
              </a:rPr>
              <a:t> </a:t>
            </a:r>
            <a:r>
              <a:rPr sz="1800" spc="-5" dirty="0">
                <a:latin typeface="Times New Roman"/>
                <a:cs typeface="Times New Roman"/>
              </a:rPr>
              <a:t>whereas</a:t>
            </a:r>
            <a:r>
              <a:rPr sz="1800" dirty="0">
                <a:latin typeface="Times New Roman"/>
                <a:cs typeface="Times New Roman"/>
              </a:rPr>
              <a:t> Leaf</a:t>
            </a:r>
            <a:r>
              <a:rPr sz="1800" spc="5" dirty="0">
                <a:latin typeface="Times New Roman"/>
                <a:cs typeface="Times New Roman"/>
              </a:rPr>
              <a:t> </a:t>
            </a:r>
            <a:r>
              <a:rPr sz="1800" dirty="0">
                <a:latin typeface="Times New Roman"/>
                <a:cs typeface="Times New Roman"/>
              </a:rPr>
              <a:t>nodes</a:t>
            </a:r>
            <a:r>
              <a:rPr sz="1800" spc="5" dirty="0">
                <a:latin typeface="Times New Roman"/>
                <a:cs typeface="Times New Roman"/>
              </a:rPr>
              <a:t> </a:t>
            </a:r>
            <a:r>
              <a:rPr sz="1800" dirty="0">
                <a:latin typeface="Times New Roman"/>
                <a:cs typeface="Times New Roman"/>
              </a:rPr>
              <a:t>are</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output</a:t>
            </a:r>
            <a:r>
              <a:rPr sz="1800" dirty="0">
                <a:latin typeface="Times New Roman"/>
                <a:cs typeface="Times New Roman"/>
              </a:rPr>
              <a:t> </a:t>
            </a:r>
            <a:r>
              <a:rPr sz="1800" spc="-10" dirty="0">
                <a:latin typeface="Times New Roman"/>
                <a:cs typeface="Times New Roman"/>
              </a:rPr>
              <a:t>of</a:t>
            </a:r>
            <a:r>
              <a:rPr sz="1800" spc="-5" dirty="0">
                <a:latin typeface="Times New Roman"/>
                <a:cs typeface="Times New Roman"/>
              </a:rPr>
              <a:t> </a:t>
            </a:r>
            <a:r>
              <a:rPr sz="1800" dirty="0">
                <a:latin typeface="Times New Roman"/>
                <a:cs typeface="Times New Roman"/>
              </a:rPr>
              <a:t>those </a:t>
            </a:r>
            <a:r>
              <a:rPr sz="1800" spc="-434" dirty="0">
                <a:latin typeface="Times New Roman"/>
                <a:cs typeface="Times New Roman"/>
              </a:rPr>
              <a:t> </a:t>
            </a:r>
            <a:r>
              <a:rPr sz="1800" dirty="0">
                <a:latin typeface="Times New Roman"/>
                <a:cs typeface="Times New Roman"/>
              </a:rPr>
              <a:t>decisions and </a:t>
            </a:r>
            <a:r>
              <a:rPr sz="1800" spc="-10" dirty="0">
                <a:latin typeface="Times New Roman"/>
                <a:cs typeface="Times New Roman"/>
              </a:rPr>
              <a:t>do </a:t>
            </a:r>
            <a:r>
              <a:rPr sz="1800" dirty="0">
                <a:latin typeface="Times New Roman"/>
                <a:cs typeface="Times New Roman"/>
              </a:rPr>
              <a:t>not contain </a:t>
            </a:r>
            <a:r>
              <a:rPr sz="1800" spc="-5" dirty="0">
                <a:latin typeface="Times New Roman"/>
                <a:cs typeface="Times New Roman"/>
              </a:rPr>
              <a:t>any further branches. The decisions </a:t>
            </a:r>
            <a:r>
              <a:rPr sz="1800" dirty="0">
                <a:latin typeface="Times New Roman"/>
                <a:cs typeface="Times New Roman"/>
              </a:rPr>
              <a:t>or the </a:t>
            </a:r>
            <a:r>
              <a:rPr sz="1800" spc="5" dirty="0">
                <a:latin typeface="Times New Roman"/>
                <a:cs typeface="Times New Roman"/>
              </a:rPr>
              <a:t> </a:t>
            </a:r>
            <a:r>
              <a:rPr sz="1800" dirty="0">
                <a:latin typeface="Times New Roman"/>
                <a:cs typeface="Times New Roman"/>
              </a:rPr>
              <a:t>test are </a:t>
            </a:r>
            <a:r>
              <a:rPr sz="1800" spc="-5" dirty="0">
                <a:latin typeface="Times New Roman"/>
                <a:cs typeface="Times New Roman"/>
              </a:rPr>
              <a:t>performed </a:t>
            </a:r>
            <a:r>
              <a:rPr sz="1800" dirty="0">
                <a:latin typeface="Times New Roman"/>
                <a:cs typeface="Times New Roman"/>
              </a:rPr>
              <a:t>on </a:t>
            </a:r>
            <a:r>
              <a:rPr sz="1800" spc="-5" dirty="0">
                <a:latin typeface="Times New Roman"/>
                <a:cs typeface="Times New Roman"/>
              </a:rPr>
              <a:t>the basis </a:t>
            </a:r>
            <a:r>
              <a:rPr sz="1800" dirty="0">
                <a:latin typeface="Times New Roman"/>
                <a:cs typeface="Times New Roman"/>
              </a:rPr>
              <a:t>of features of </a:t>
            </a:r>
            <a:r>
              <a:rPr sz="1800" spc="-5" dirty="0">
                <a:latin typeface="Times New Roman"/>
                <a:cs typeface="Times New Roman"/>
              </a:rPr>
              <a:t>the given </a:t>
            </a:r>
            <a:r>
              <a:rPr sz="1800" dirty="0">
                <a:latin typeface="Times New Roman"/>
                <a:cs typeface="Times New Roman"/>
              </a:rPr>
              <a:t>dataset. It </a:t>
            </a:r>
            <a:r>
              <a:rPr sz="1800" spc="-5" dirty="0">
                <a:latin typeface="Times New Roman"/>
                <a:cs typeface="Times New Roman"/>
              </a:rPr>
              <a:t>is </a:t>
            </a:r>
            <a:r>
              <a:rPr sz="1800" dirty="0">
                <a:latin typeface="Times New Roman"/>
                <a:cs typeface="Times New Roman"/>
              </a:rPr>
              <a:t>a </a:t>
            </a:r>
            <a:r>
              <a:rPr sz="1800" spc="5" dirty="0">
                <a:latin typeface="Times New Roman"/>
                <a:cs typeface="Times New Roman"/>
              </a:rPr>
              <a:t> </a:t>
            </a:r>
            <a:r>
              <a:rPr sz="1800" dirty="0">
                <a:latin typeface="Times New Roman"/>
                <a:cs typeface="Times New Roman"/>
              </a:rPr>
              <a:t>graphical</a:t>
            </a:r>
            <a:r>
              <a:rPr sz="1800" spc="5" dirty="0">
                <a:latin typeface="Times New Roman"/>
                <a:cs typeface="Times New Roman"/>
              </a:rPr>
              <a:t> </a:t>
            </a:r>
            <a:r>
              <a:rPr sz="1800" spc="-5" dirty="0">
                <a:latin typeface="Times New Roman"/>
                <a:cs typeface="Times New Roman"/>
              </a:rPr>
              <a:t>representation</a:t>
            </a:r>
            <a:r>
              <a:rPr sz="1800" dirty="0">
                <a:latin typeface="Times New Roman"/>
                <a:cs typeface="Times New Roman"/>
              </a:rPr>
              <a:t> for</a:t>
            </a:r>
            <a:r>
              <a:rPr sz="1800" spc="5" dirty="0">
                <a:latin typeface="Times New Roman"/>
                <a:cs typeface="Times New Roman"/>
              </a:rPr>
              <a:t> </a:t>
            </a:r>
            <a:r>
              <a:rPr sz="1800" spc="-5" dirty="0">
                <a:latin typeface="Times New Roman"/>
                <a:cs typeface="Times New Roman"/>
              </a:rPr>
              <a:t>getting</a:t>
            </a:r>
            <a:r>
              <a:rPr sz="1800" dirty="0">
                <a:latin typeface="Times New Roman"/>
                <a:cs typeface="Times New Roman"/>
              </a:rPr>
              <a:t> </a:t>
            </a:r>
            <a:r>
              <a:rPr sz="1800" spc="-5" dirty="0">
                <a:latin typeface="Times New Roman"/>
                <a:cs typeface="Times New Roman"/>
              </a:rPr>
              <a:t>all</a:t>
            </a:r>
            <a:r>
              <a:rPr sz="1800" dirty="0">
                <a:latin typeface="Times New Roman"/>
                <a:cs typeface="Times New Roman"/>
              </a:rPr>
              <a:t> the</a:t>
            </a:r>
            <a:r>
              <a:rPr sz="1800" spc="5" dirty="0">
                <a:latin typeface="Times New Roman"/>
                <a:cs typeface="Times New Roman"/>
              </a:rPr>
              <a:t> </a:t>
            </a:r>
            <a:r>
              <a:rPr sz="1800" spc="-5" dirty="0">
                <a:latin typeface="Times New Roman"/>
                <a:cs typeface="Times New Roman"/>
              </a:rPr>
              <a:t>possible</a:t>
            </a:r>
            <a:r>
              <a:rPr sz="1800" dirty="0">
                <a:latin typeface="Times New Roman"/>
                <a:cs typeface="Times New Roman"/>
              </a:rPr>
              <a:t> </a:t>
            </a:r>
            <a:r>
              <a:rPr sz="1800" spc="-5" dirty="0">
                <a:latin typeface="Times New Roman"/>
                <a:cs typeface="Times New Roman"/>
              </a:rPr>
              <a:t>solutions</a:t>
            </a:r>
            <a:r>
              <a:rPr sz="1800" dirty="0">
                <a:latin typeface="Times New Roman"/>
                <a:cs typeface="Times New Roman"/>
              </a:rPr>
              <a:t> to</a:t>
            </a:r>
            <a:r>
              <a:rPr sz="1800" spc="5" dirty="0">
                <a:latin typeface="Times New Roman"/>
                <a:cs typeface="Times New Roman"/>
              </a:rPr>
              <a:t> </a:t>
            </a:r>
            <a:r>
              <a:rPr sz="1800" dirty="0">
                <a:latin typeface="Times New Roman"/>
                <a:cs typeface="Times New Roman"/>
              </a:rPr>
              <a:t>a </a:t>
            </a:r>
            <a:r>
              <a:rPr sz="1800" spc="5" dirty="0">
                <a:latin typeface="Times New Roman"/>
                <a:cs typeface="Times New Roman"/>
              </a:rPr>
              <a:t> </a:t>
            </a:r>
            <a:r>
              <a:rPr sz="1800" spc="-5" dirty="0">
                <a:latin typeface="Times New Roman"/>
                <a:cs typeface="Times New Roman"/>
              </a:rPr>
              <a:t>problem/decision </a:t>
            </a:r>
            <a:r>
              <a:rPr sz="1800" dirty="0">
                <a:latin typeface="Times New Roman"/>
                <a:cs typeface="Times New Roman"/>
              </a:rPr>
              <a:t>based on given </a:t>
            </a:r>
            <a:r>
              <a:rPr sz="1800" spc="-5" dirty="0">
                <a:latin typeface="Times New Roman"/>
                <a:cs typeface="Times New Roman"/>
              </a:rPr>
              <a:t>conditions</a:t>
            </a:r>
            <a:r>
              <a:rPr sz="1800" i="1" spc="-5" dirty="0">
                <a:latin typeface="Times New Roman"/>
                <a:cs typeface="Times New Roman"/>
              </a:rPr>
              <a:t>. </a:t>
            </a:r>
            <a:r>
              <a:rPr sz="1800" dirty="0">
                <a:latin typeface="Times New Roman"/>
                <a:cs typeface="Times New Roman"/>
              </a:rPr>
              <a:t>It </a:t>
            </a:r>
            <a:r>
              <a:rPr sz="1800" spc="-5" dirty="0">
                <a:latin typeface="Times New Roman"/>
                <a:cs typeface="Times New Roman"/>
              </a:rPr>
              <a:t>is </a:t>
            </a:r>
            <a:r>
              <a:rPr sz="1800" dirty="0">
                <a:latin typeface="Times New Roman"/>
                <a:cs typeface="Times New Roman"/>
              </a:rPr>
              <a:t>called a </a:t>
            </a:r>
            <a:r>
              <a:rPr sz="1800" spc="-5" dirty="0">
                <a:latin typeface="Times New Roman"/>
                <a:cs typeface="Times New Roman"/>
              </a:rPr>
              <a:t>decision tree </a:t>
            </a:r>
            <a:r>
              <a:rPr sz="1800" dirty="0">
                <a:latin typeface="Times New Roman"/>
                <a:cs typeface="Times New Roman"/>
              </a:rPr>
              <a:t> </a:t>
            </a:r>
            <a:r>
              <a:rPr sz="1800" spc="-5" dirty="0">
                <a:latin typeface="Times New Roman"/>
                <a:cs typeface="Times New Roman"/>
              </a:rPr>
              <a:t>because, similar </a:t>
            </a:r>
            <a:r>
              <a:rPr sz="1800" dirty="0">
                <a:latin typeface="Times New Roman"/>
                <a:cs typeface="Times New Roman"/>
              </a:rPr>
              <a:t>to a tree, it </a:t>
            </a:r>
            <a:r>
              <a:rPr sz="1800" spc="-5" dirty="0">
                <a:latin typeface="Times New Roman"/>
                <a:cs typeface="Times New Roman"/>
              </a:rPr>
              <a:t>starts </a:t>
            </a:r>
            <a:r>
              <a:rPr sz="1800" dirty="0">
                <a:latin typeface="Times New Roman"/>
                <a:cs typeface="Times New Roman"/>
              </a:rPr>
              <a:t>with the root node, </a:t>
            </a:r>
            <a:r>
              <a:rPr sz="1800" spc="-5" dirty="0">
                <a:latin typeface="Times New Roman"/>
                <a:cs typeface="Times New Roman"/>
              </a:rPr>
              <a:t>which expands </a:t>
            </a:r>
            <a:r>
              <a:rPr sz="1800" dirty="0">
                <a:latin typeface="Times New Roman"/>
                <a:cs typeface="Times New Roman"/>
              </a:rPr>
              <a:t>on </a:t>
            </a:r>
            <a:r>
              <a:rPr sz="1800" spc="5" dirty="0">
                <a:latin typeface="Times New Roman"/>
                <a:cs typeface="Times New Roman"/>
              </a:rPr>
              <a:t> </a:t>
            </a:r>
            <a:r>
              <a:rPr sz="1800" dirty="0">
                <a:latin typeface="Times New Roman"/>
                <a:cs typeface="Times New Roman"/>
              </a:rPr>
              <a:t>further </a:t>
            </a:r>
            <a:r>
              <a:rPr sz="1800" spc="-5" dirty="0">
                <a:latin typeface="Times New Roman"/>
                <a:cs typeface="Times New Roman"/>
              </a:rPr>
              <a:t>branches </a:t>
            </a:r>
            <a:r>
              <a:rPr sz="1800" dirty="0">
                <a:latin typeface="Times New Roman"/>
                <a:cs typeface="Times New Roman"/>
              </a:rPr>
              <a:t>and constructs a tree-like structure. In order to build a </a:t>
            </a:r>
            <a:r>
              <a:rPr sz="1800" spc="5" dirty="0">
                <a:latin typeface="Times New Roman"/>
                <a:cs typeface="Times New Roman"/>
              </a:rPr>
              <a:t> </a:t>
            </a:r>
            <a:r>
              <a:rPr sz="1800" spc="-5" dirty="0">
                <a:latin typeface="Times New Roman"/>
                <a:cs typeface="Times New Roman"/>
              </a:rPr>
              <a:t>tree, we use the </a:t>
            </a:r>
            <a:r>
              <a:rPr sz="1800" spc="-30" dirty="0">
                <a:latin typeface="Times New Roman"/>
                <a:cs typeface="Times New Roman"/>
              </a:rPr>
              <a:t>CART </a:t>
            </a:r>
            <a:r>
              <a:rPr sz="1800" spc="-5" dirty="0">
                <a:latin typeface="Times New Roman"/>
                <a:cs typeface="Times New Roman"/>
              </a:rPr>
              <a:t>algorithm, </a:t>
            </a:r>
            <a:r>
              <a:rPr sz="1800" dirty="0">
                <a:latin typeface="Times New Roman"/>
                <a:cs typeface="Times New Roman"/>
              </a:rPr>
              <a:t>which </a:t>
            </a:r>
            <a:r>
              <a:rPr sz="1800" spc="-5" dirty="0">
                <a:latin typeface="Times New Roman"/>
                <a:cs typeface="Times New Roman"/>
              </a:rPr>
              <a:t>stands </a:t>
            </a:r>
            <a:r>
              <a:rPr sz="1800" dirty="0">
                <a:latin typeface="Times New Roman"/>
                <a:cs typeface="Times New Roman"/>
              </a:rPr>
              <a:t>for </a:t>
            </a:r>
            <a:r>
              <a:rPr sz="1800" spc="-5" dirty="0">
                <a:latin typeface="Times New Roman"/>
                <a:cs typeface="Times New Roman"/>
              </a:rPr>
              <a:t>Classification </a:t>
            </a:r>
            <a:r>
              <a:rPr sz="1800" dirty="0">
                <a:latin typeface="Times New Roman"/>
                <a:cs typeface="Times New Roman"/>
              </a:rPr>
              <a:t>and </a:t>
            </a:r>
            <a:r>
              <a:rPr sz="1800" spc="5" dirty="0">
                <a:latin typeface="Times New Roman"/>
                <a:cs typeface="Times New Roman"/>
              </a:rPr>
              <a:t> </a:t>
            </a:r>
            <a:r>
              <a:rPr sz="1800" spc="-5" dirty="0">
                <a:latin typeface="Times New Roman"/>
                <a:cs typeface="Times New Roman"/>
              </a:rPr>
              <a:t>Regression </a:t>
            </a:r>
            <a:r>
              <a:rPr sz="1800" spc="-20" dirty="0">
                <a:latin typeface="Times New Roman"/>
                <a:cs typeface="Times New Roman"/>
              </a:rPr>
              <a:t>Tree </a:t>
            </a:r>
            <a:r>
              <a:rPr sz="1800" spc="-5" dirty="0">
                <a:latin typeface="Times New Roman"/>
                <a:cs typeface="Times New Roman"/>
              </a:rPr>
              <a:t>algorithm. A decision </a:t>
            </a:r>
            <a:r>
              <a:rPr sz="1800" dirty="0">
                <a:latin typeface="Times New Roman"/>
                <a:cs typeface="Times New Roman"/>
              </a:rPr>
              <a:t>tree </a:t>
            </a:r>
            <a:r>
              <a:rPr sz="1800" spc="-5" dirty="0">
                <a:latin typeface="Times New Roman"/>
                <a:cs typeface="Times New Roman"/>
              </a:rPr>
              <a:t>simply asks </a:t>
            </a:r>
            <a:r>
              <a:rPr sz="1800" dirty="0">
                <a:latin typeface="Times New Roman"/>
                <a:cs typeface="Times New Roman"/>
              </a:rPr>
              <a:t>a </a:t>
            </a:r>
            <a:r>
              <a:rPr sz="1800" spc="-5" dirty="0">
                <a:latin typeface="Times New Roman"/>
                <a:cs typeface="Times New Roman"/>
              </a:rPr>
              <a:t>question, </a:t>
            </a:r>
            <a:r>
              <a:rPr sz="1800" dirty="0">
                <a:latin typeface="Times New Roman"/>
                <a:cs typeface="Times New Roman"/>
              </a:rPr>
              <a:t>and </a:t>
            </a:r>
            <a:r>
              <a:rPr sz="1800" spc="5" dirty="0">
                <a:latin typeface="Times New Roman"/>
                <a:cs typeface="Times New Roman"/>
              </a:rPr>
              <a:t> </a:t>
            </a:r>
            <a:r>
              <a:rPr sz="1800" dirty="0">
                <a:latin typeface="Times New Roman"/>
                <a:cs typeface="Times New Roman"/>
              </a:rPr>
              <a:t>based</a:t>
            </a:r>
            <a:r>
              <a:rPr sz="1800" spc="-10" dirty="0">
                <a:latin typeface="Times New Roman"/>
                <a:cs typeface="Times New Roman"/>
              </a:rPr>
              <a:t> </a:t>
            </a:r>
            <a:r>
              <a:rPr sz="1800" dirty="0">
                <a:latin typeface="Times New Roman"/>
                <a:cs typeface="Times New Roman"/>
              </a:rPr>
              <a:t>on</a:t>
            </a:r>
            <a:r>
              <a:rPr sz="1800" spc="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answer</a:t>
            </a:r>
            <a:r>
              <a:rPr sz="1800" spc="5" dirty="0">
                <a:latin typeface="Times New Roman"/>
                <a:cs typeface="Times New Roman"/>
              </a:rPr>
              <a:t> </a:t>
            </a:r>
            <a:r>
              <a:rPr sz="1800" spc="-25" dirty="0">
                <a:latin typeface="Times New Roman"/>
                <a:cs typeface="Times New Roman"/>
              </a:rPr>
              <a:t>(Yes/No),</a:t>
            </a:r>
            <a:r>
              <a:rPr sz="1800" dirty="0">
                <a:latin typeface="Times New Roman"/>
                <a:cs typeface="Times New Roman"/>
              </a:rPr>
              <a:t> it</a:t>
            </a:r>
            <a:r>
              <a:rPr sz="1800" spc="-5" dirty="0">
                <a:latin typeface="Times New Roman"/>
                <a:cs typeface="Times New Roman"/>
              </a:rPr>
              <a:t> </a:t>
            </a:r>
            <a:r>
              <a:rPr sz="1800" dirty="0">
                <a:latin typeface="Times New Roman"/>
                <a:cs typeface="Times New Roman"/>
              </a:rPr>
              <a:t>further</a:t>
            </a:r>
            <a:r>
              <a:rPr sz="1800" spc="-5" dirty="0">
                <a:latin typeface="Times New Roman"/>
                <a:cs typeface="Times New Roman"/>
              </a:rPr>
              <a:t> </a:t>
            </a:r>
            <a:r>
              <a:rPr sz="1800" dirty="0">
                <a:latin typeface="Times New Roman"/>
                <a:cs typeface="Times New Roman"/>
              </a:rPr>
              <a:t>split the tree</a:t>
            </a:r>
            <a:r>
              <a:rPr sz="1800" spc="-20" dirty="0">
                <a:latin typeface="Times New Roman"/>
                <a:cs typeface="Times New Roman"/>
              </a:rPr>
              <a:t> </a:t>
            </a:r>
            <a:r>
              <a:rPr sz="1800" dirty="0">
                <a:latin typeface="Times New Roman"/>
                <a:cs typeface="Times New Roman"/>
              </a:rPr>
              <a:t>into</a:t>
            </a:r>
            <a:r>
              <a:rPr sz="1800" spc="-5" dirty="0">
                <a:latin typeface="Times New Roman"/>
                <a:cs typeface="Times New Roman"/>
              </a:rPr>
              <a:t> </a:t>
            </a:r>
            <a:r>
              <a:rPr sz="1800" dirty="0">
                <a:latin typeface="Times New Roman"/>
                <a:cs typeface="Times New Roman"/>
              </a:rPr>
              <a:t>subtrees.</a:t>
            </a:r>
            <a:endParaRPr sz="1800">
              <a:latin typeface="Times New Roman"/>
              <a:cs typeface="Times New Roman"/>
            </a:endParaRPr>
          </a:p>
        </p:txBody>
      </p:sp>
      <p:pic>
        <p:nvPicPr>
          <p:cNvPr id="3" name="object 3"/>
          <p:cNvPicPr/>
          <p:nvPr/>
        </p:nvPicPr>
        <p:blipFill>
          <a:blip r:embed="rId2" cstate="print"/>
          <a:stretch>
            <a:fillRect/>
          </a:stretch>
        </p:blipFill>
        <p:spPr>
          <a:xfrm>
            <a:off x="8103107" y="1313688"/>
            <a:ext cx="3657600" cy="4066032"/>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400" y="716407"/>
            <a:ext cx="1673225" cy="299720"/>
          </a:xfrm>
          <a:prstGeom prst="rect">
            <a:avLst/>
          </a:prstGeom>
        </p:spPr>
        <p:txBody>
          <a:bodyPr vert="horz" wrap="square" lIns="0" tIns="12700" rIns="0" bIns="0" rtlCol="0">
            <a:spAutoFit/>
          </a:bodyPr>
          <a:lstStyle/>
          <a:p>
            <a:pPr marL="12700">
              <a:lnSpc>
                <a:spcPct val="100000"/>
              </a:lnSpc>
              <a:spcBef>
                <a:spcPts val="100"/>
              </a:spcBef>
            </a:pPr>
            <a:r>
              <a:rPr spc="-5" dirty="0"/>
              <a:t>Random</a:t>
            </a:r>
            <a:r>
              <a:rPr spc="-45" dirty="0"/>
              <a:t> </a:t>
            </a:r>
            <a:r>
              <a:rPr spc="-5" dirty="0"/>
              <a:t>Forest</a:t>
            </a:r>
            <a:r>
              <a:rPr spc="-35" dirty="0"/>
              <a:t> </a:t>
            </a:r>
            <a:r>
              <a:rPr dirty="0"/>
              <a:t>:</a:t>
            </a:r>
          </a:p>
        </p:txBody>
      </p:sp>
      <p:sp>
        <p:nvSpPr>
          <p:cNvPr id="3" name="object 3"/>
          <p:cNvSpPr txBox="1"/>
          <p:nvPr/>
        </p:nvSpPr>
        <p:spPr>
          <a:xfrm>
            <a:off x="1168400" y="1265046"/>
            <a:ext cx="6468745" cy="4690110"/>
          </a:xfrm>
          <a:prstGeom prst="rect">
            <a:avLst/>
          </a:prstGeom>
        </p:spPr>
        <p:txBody>
          <a:bodyPr vert="horz" wrap="square" lIns="0" tIns="12700" rIns="0" bIns="0" rtlCol="0">
            <a:spAutoFit/>
          </a:bodyPr>
          <a:lstStyle/>
          <a:p>
            <a:pPr marL="12700" marR="5080" indent="457200" algn="just">
              <a:lnSpc>
                <a:spcPct val="100000"/>
              </a:lnSpc>
              <a:spcBef>
                <a:spcPts val="100"/>
              </a:spcBef>
            </a:pPr>
            <a:r>
              <a:rPr sz="1800" spc="-60" dirty="0">
                <a:latin typeface="Times New Roman"/>
                <a:cs typeface="Times New Roman"/>
              </a:rPr>
              <a:t>To</a:t>
            </a:r>
            <a:r>
              <a:rPr sz="1800" spc="-55" dirty="0">
                <a:latin typeface="Times New Roman"/>
                <a:cs typeface="Times New Roman"/>
              </a:rPr>
              <a:t> </a:t>
            </a:r>
            <a:r>
              <a:rPr sz="1800" spc="-5" dirty="0">
                <a:latin typeface="Times New Roman"/>
                <a:cs typeface="Times New Roman"/>
              </a:rPr>
              <a:t>achieve</a:t>
            </a:r>
            <a:r>
              <a:rPr sz="1800" dirty="0">
                <a:latin typeface="Times New Roman"/>
                <a:cs typeface="Times New Roman"/>
              </a:rPr>
              <a:t> </a:t>
            </a:r>
            <a:r>
              <a:rPr sz="1800" spc="-5" dirty="0">
                <a:latin typeface="Times New Roman"/>
                <a:cs typeface="Times New Roman"/>
              </a:rPr>
              <a:t>more</a:t>
            </a:r>
            <a:r>
              <a:rPr sz="1800" dirty="0">
                <a:latin typeface="Times New Roman"/>
                <a:cs typeface="Times New Roman"/>
              </a:rPr>
              <a:t> </a:t>
            </a:r>
            <a:r>
              <a:rPr sz="1800" spc="-5" dirty="0">
                <a:latin typeface="Times New Roman"/>
                <a:cs typeface="Times New Roman"/>
              </a:rPr>
              <a:t>accurate</a:t>
            </a:r>
            <a:r>
              <a:rPr sz="1800" dirty="0">
                <a:latin typeface="Times New Roman"/>
                <a:cs typeface="Times New Roman"/>
              </a:rPr>
              <a:t> and</a:t>
            </a:r>
            <a:r>
              <a:rPr sz="1800" spc="5" dirty="0">
                <a:latin typeface="Times New Roman"/>
                <a:cs typeface="Times New Roman"/>
              </a:rPr>
              <a:t> </a:t>
            </a:r>
            <a:r>
              <a:rPr sz="1800" spc="-5" dirty="0">
                <a:latin typeface="Times New Roman"/>
                <a:cs typeface="Times New Roman"/>
              </a:rPr>
              <a:t>consistent</a:t>
            </a:r>
            <a:r>
              <a:rPr sz="1800" dirty="0">
                <a:latin typeface="Times New Roman"/>
                <a:cs typeface="Times New Roman"/>
              </a:rPr>
              <a:t> </a:t>
            </a:r>
            <a:r>
              <a:rPr sz="1800" spc="-5" dirty="0">
                <a:latin typeface="Times New Roman"/>
                <a:cs typeface="Times New Roman"/>
              </a:rPr>
              <a:t>prediction,</a:t>
            </a:r>
            <a:r>
              <a:rPr sz="1800" spc="440" dirty="0">
                <a:latin typeface="Times New Roman"/>
                <a:cs typeface="Times New Roman"/>
              </a:rPr>
              <a:t> </a:t>
            </a:r>
            <a:r>
              <a:rPr sz="1800" dirty="0">
                <a:latin typeface="Times New Roman"/>
                <a:cs typeface="Times New Roman"/>
              </a:rPr>
              <a:t>random </a:t>
            </a:r>
            <a:r>
              <a:rPr sz="1800" spc="5" dirty="0">
                <a:latin typeface="Times New Roman"/>
                <a:cs typeface="Times New Roman"/>
              </a:rPr>
              <a:t> </a:t>
            </a:r>
            <a:r>
              <a:rPr sz="1800" dirty="0">
                <a:latin typeface="Times New Roman"/>
                <a:cs typeface="Times New Roman"/>
              </a:rPr>
              <a:t>forest creates </a:t>
            </a:r>
            <a:r>
              <a:rPr sz="1800" spc="-5" dirty="0">
                <a:latin typeface="Times New Roman"/>
                <a:cs typeface="Times New Roman"/>
              </a:rPr>
              <a:t>several decision trees </a:t>
            </a:r>
            <a:r>
              <a:rPr sz="1800" dirty="0">
                <a:latin typeface="Times New Roman"/>
                <a:cs typeface="Times New Roman"/>
              </a:rPr>
              <a:t>and </a:t>
            </a:r>
            <a:r>
              <a:rPr sz="1800" spc="-5" dirty="0">
                <a:latin typeface="Times New Roman"/>
                <a:cs typeface="Times New Roman"/>
              </a:rPr>
              <a:t>combines </a:t>
            </a:r>
            <a:r>
              <a:rPr sz="1800" dirty="0">
                <a:latin typeface="Times New Roman"/>
                <a:cs typeface="Times New Roman"/>
              </a:rPr>
              <a:t>them </a:t>
            </a:r>
            <a:r>
              <a:rPr sz="1800" spc="-15" dirty="0">
                <a:latin typeface="Times New Roman"/>
                <a:cs typeface="Times New Roman"/>
              </a:rPr>
              <a:t>together. </a:t>
            </a:r>
            <a:r>
              <a:rPr sz="1800" dirty="0">
                <a:latin typeface="Times New Roman"/>
                <a:cs typeface="Times New Roman"/>
              </a:rPr>
              <a:t>The </a:t>
            </a:r>
            <a:r>
              <a:rPr sz="1800" spc="5" dirty="0">
                <a:latin typeface="Times New Roman"/>
                <a:cs typeface="Times New Roman"/>
              </a:rPr>
              <a:t> </a:t>
            </a:r>
            <a:r>
              <a:rPr sz="1800" spc="-5" dirty="0">
                <a:latin typeface="Times New Roman"/>
                <a:cs typeface="Times New Roman"/>
              </a:rPr>
              <a:t>major </a:t>
            </a:r>
            <a:r>
              <a:rPr sz="1800" dirty="0">
                <a:latin typeface="Times New Roman"/>
                <a:cs typeface="Times New Roman"/>
              </a:rPr>
              <a:t>benefit of using it </a:t>
            </a:r>
            <a:r>
              <a:rPr sz="1800" spc="-5" dirty="0">
                <a:latin typeface="Times New Roman"/>
                <a:cs typeface="Times New Roman"/>
              </a:rPr>
              <a:t>is its ability </a:t>
            </a:r>
            <a:r>
              <a:rPr sz="1800" dirty="0">
                <a:latin typeface="Times New Roman"/>
                <a:cs typeface="Times New Roman"/>
              </a:rPr>
              <a:t>to solve both </a:t>
            </a:r>
            <a:r>
              <a:rPr sz="1800" spc="-5" dirty="0">
                <a:latin typeface="Times New Roman"/>
                <a:cs typeface="Times New Roman"/>
              </a:rPr>
              <a:t>regression </a:t>
            </a:r>
            <a:r>
              <a:rPr sz="1800" dirty="0">
                <a:latin typeface="Times New Roman"/>
                <a:cs typeface="Times New Roman"/>
              </a:rPr>
              <a:t>and </a:t>
            </a:r>
            <a:r>
              <a:rPr sz="1800" spc="5" dirty="0">
                <a:latin typeface="Times New Roman"/>
                <a:cs typeface="Times New Roman"/>
              </a:rPr>
              <a:t> </a:t>
            </a:r>
            <a:r>
              <a:rPr sz="1800" dirty="0">
                <a:latin typeface="Times New Roman"/>
                <a:cs typeface="Times New Roman"/>
              </a:rPr>
              <a:t>classification </a:t>
            </a:r>
            <a:r>
              <a:rPr sz="1800" spc="-5" dirty="0">
                <a:latin typeface="Times New Roman"/>
                <a:cs typeface="Times New Roman"/>
              </a:rPr>
              <a:t>issues. When building each individual tree, </a:t>
            </a:r>
            <a:r>
              <a:rPr sz="1800" dirty="0">
                <a:latin typeface="Times New Roman"/>
                <a:cs typeface="Times New Roman"/>
              </a:rPr>
              <a:t>it </a:t>
            </a:r>
            <a:r>
              <a:rPr sz="1800" spc="-5" dirty="0">
                <a:latin typeface="Times New Roman"/>
                <a:cs typeface="Times New Roman"/>
              </a:rPr>
              <a:t>employs </a:t>
            </a:r>
            <a:r>
              <a:rPr sz="1800" dirty="0">
                <a:latin typeface="Times New Roman"/>
                <a:cs typeface="Times New Roman"/>
              </a:rPr>
              <a:t> bagging and </a:t>
            </a:r>
            <a:r>
              <a:rPr sz="1800" spc="-5" dirty="0">
                <a:latin typeface="Times New Roman"/>
                <a:cs typeface="Times New Roman"/>
              </a:rPr>
              <a:t>feature randomness </a:t>
            </a:r>
            <a:r>
              <a:rPr sz="1800" dirty="0">
                <a:latin typeface="Times New Roman"/>
                <a:cs typeface="Times New Roman"/>
              </a:rPr>
              <a:t>in order to </a:t>
            </a:r>
            <a:r>
              <a:rPr sz="1800" spc="-5" dirty="0">
                <a:latin typeface="Times New Roman"/>
                <a:cs typeface="Times New Roman"/>
              </a:rPr>
              <a:t>produce </a:t>
            </a:r>
            <a:r>
              <a:rPr sz="1800" dirty="0">
                <a:latin typeface="Times New Roman"/>
                <a:cs typeface="Times New Roman"/>
              </a:rPr>
              <a:t>an </a:t>
            </a:r>
            <a:r>
              <a:rPr sz="1800" spc="-5" dirty="0">
                <a:latin typeface="Times New Roman"/>
                <a:cs typeface="Times New Roman"/>
              </a:rPr>
              <a:t>uncorrelated </a:t>
            </a:r>
            <a:r>
              <a:rPr sz="1800" dirty="0">
                <a:latin typeface="Times New Roman"/>
                <a:cs typeface="Times New Roman"/>
              </a:rPr>
              <a:t> tree forest </a:t>
            </a:r>
            <a:r>
              <a:rPr sz="1800" spc="-5" dirty="0">
                <a:latin typeface="Times New Roman"/>
                <a:cs typeface="Times New Roman"/>
              </a:rPr>
              <a:t>whose</a:t>
            </a:r>
            <a:r>
              <a:rPr sz="1800" dirty="0">
                <a:latin typeface="Times New Roman"/>
                <a:cs typeface="Times New Roman"/>
              </a:rPr>
              <a:t> </a:t>
            </a:r>
            <a:r>
              <a:rPr sz="1800" spc="-5" dirty="0">
                <a:latin typeface="Times New Roman"/>
                <a:cs typeface="Times New Roman"/>
              </a:rPr>
              <a:t>collective</a:t>
            </a:r>
            <a:r>
              <a:rPr sz="1800" dirty="0">
                <a:latin typeface="Times New Roman"/>
                <a:cs typeface="Times New Roman"/>
              </a:rPr>
              <a:t> </a:t>
            </a:r>
            <a:r>
              <a:rPr sz="1800" spc="-5" dirty="0">
                <a:latin typeface="Times New Roman"/>
                <a:cs typeface="Times New Roman"/>
              </a:rPr>
              <a:t>forecast</a:t>
            </a:r>
            <a:r>
              <a:rPr sz="1800" dirty="0">
                <a:latin typeface="Times New Roman"/>
                <a:cs typeface="Times New Roman"/>
              </a:rPr>
              <a:t> </a:t>
            </a:r>
            <a:r>
              <a:rPr sz="1800" spc="-5" dirty="0">
                <a:latin typeface="Times New Roman"/>
                <a:cs typeface="Times New Roman"/>
              </a:rPr>
              <a:t>has</a:t>
            </a:r>
            <a:r>
              <a:rPr sz="1800" dirty="0">
                <a:latin typeface="Times New Roman"/>
                <a:cs typeface="Times New Roman"/>
              </a:rPr>
              <a:t> </a:t>
            </a:r>
            <a:r>
              <a:rPr sz="1800" spc="-5" dirty="0">
                <a:latin typeface="Times New Roman"/>
                <a:cs typeface="Times New Roman"/>
              </a:rPr>
              <a:t>much </a:t>
            </a:r>
            <a:r>
              <a:rPr sz="1800" dirty="0">
                <a:latin typeface="Times New Roman"/>
                <a:cs typeface="Times New Roman"/>
              </a:rPr>
              <a:t>better </a:t>
            </a:r>
            <a:r>
              <a:rPr sz="1800" spc="-5" dirty="0">
                <a:latin typeface="Times New Roman"/>
                <a:cs typeface="Times New Roman"/>
              </a:rPr>
              <a:t>accuracy</a:t>
            </a:r>
            <a:r>
              <a:rPr sz="1800" spc="440" dirty="0">
                <a:latin typeface="Times New Roman"/>
                <a:cs typeface="Times New Roman"/>
              </a:rPr>
              <a:t> </a:t>
            </a:r>
            <a:r>
              <a:rPr sz="1800" dirty="0">
                <a:latin typeface="Times New Roman"/>
                <a:cs typeface="Times New Roman"/>
              </a:rPr>
              <a:t>than </a:t>
            </a:r>
            <a:r>
              <a:rPr sz="1800" spc="5" dirty="0">
                <a:latin typeface="Times New Roman"/>
                <a:cs typeface="Times New Roman"/>
              </a:rPr>
              <a:t> </a:t>
            </a:r>
            <a:r>
              <a:rPr sz="1800" spc="-5" dirty="0">
                <a:latin typeface="Times New Roman"/>
                <a:cs typeface="Times New Roman"/>
              </a:rPr>
              <a:t>any individual </a:t>
            </a:r>
            <a:r>
              <a:rPr sz="1800" spc="-20" dirty="0">
                <a:latin typeface="Times New Roman"/>
                <a:cs typeface="Times New Roman"/>
              </a:rPr>
              <a:t>tree’s </a:t>
            </a:r>
            <a:r>
              <a:rPr sz="1800" spc="-5" dirty="0">
                <a:latin typeface="Times New Roman"/>
                <a:cs typeface="Times New Roman"/>
              </a:rPr>
              <a:t>prediction. </a:t>
            </a:r>
            <a:r>
              <a:rPr sz="1800" spc="-10" dirty="0">
                <a:latin typeface="Times New Roman"/>
                <a:cs typeface="Times New Roman"/>
              </a:rPr>
              <a:t>In </a:t>
            </a:r>
            <a:r>
              <a:rPr sz="1800" dirty="0">
                <a:latin typeface="Times New Roman"/>
                <a:cs typeface="Times New Roman"/>
              </a:rPr>
              <a:t>this </a:t>
            </a:r>
            <a:r>
              <a:rPr sz="1800" spc="-5" dirty="0">
                <a:latin typeface="Times New Roman"/>
                <a:cs typeface="Times New Roman"/>
              </a:rPr>
              <a:t>algorithm, </a:t>
            </a:r>
            <a:r>
              <a:rPr sz="1800" dirty="0">
                <a:latin typeface="Times New Roman"/>
                <a:cs typeface="Times New Roman"/>
              </a:rPr>
              <a:t>during the </a:t>
            </a:r>
            <a:r>
              <a:rPr sz="1800" spc="-5" dirty="0">
                <a:latin typeface="Times New Roman"/>
                <a:cs typeface="Times New Roman"/>
              </a:rPr>
              <a:t>splitting </a:t>
            </a:r>
            <a:r>
              <a:rPr sz="1800" dirty="0">
                <a:latin typeface="Times New Roman"/>
                <a:cs typeface="Times New Roman"/>
              </a:rPr>
              <a:t> of nodes </a:t>
            </a:r>
            <a:r>
              <a:rPr sz="1800" spc="-5" dirty="0">
                <a:latin typeface="Times New Roman"/>
                <a:cs typeface="Times New Roman"/>
              </a:rPr>
              <a:t>it takes only random subset </a:t>
            </a:r>
            <a:r>
              <a:rPr sz="1800" dirty="0">
                <a:latin typeface="Times New Roman"/>
                <a:cs typeface="Times New Roman"/>
              </a:rPr>
              <a:t>of </a:t>
            </a:r>
            <a:r>
              <a:rPr sz="1800" spc="-5" dirty="0">
                <a:latin typeface="Times New Roman"/>
                <a:cs typeface="Times New Roman"/>
              </a:rPr>
              <a:t>nodes </a:t>
            </a:r>
            <a:r>
              <a:rPr sz="1800" dirty="0">
                <a:latin typeface="Times New Roman"/>
                <a:cs typeface="Times New Roman"/>
              </a:rPr>
              <a:t>into an account. </a:t>
            </a:r>
            <a:r>
              <a:rPr sz="1800" spc="-5" dirty="0">
                <a:latin typeface="Times New Roman"/>
                <a:cs typeface="Times New Roman"/>
              </a:rPr>
              <a:t>When </a:t>
            </a:r>
            <a:r>
              <a:rPr sz="1800" dirty="0">
                <a:latin typeface="Times New Roman"/>
                <a:cs typeface="Times New Roman"/>
              </a:rPr>
              <a:t> splitting a </a:t>
            </a:r>
            <a:r>
              <a:rPr sz="1800" spc="-5" dirty="0">
                <a:latin typeface="Times New Roman"/>
                <a:cs typeface="Times New Roman"/>
              </a:rPr>
              <a:t>node, </a:t>
            </a:r>
            <a:r>
              <a:rPr sz="1800" dirty="0">
                <a:latin typeface="Times New Roman"/>
                <a:cs typeface="Times New Roman"/>
              </a:rPr>
              <a:t>it looks for the best feature </a:t>
            </a:r>
            <a:r>
              <a:rPr sz="1800" spc="-5" dirty="0">
                <a:latin typeface="Times New Roman"/>
                <a:cs typeface="Times New Roman"/>
              </a:rPr>
              <a:t>from </a:t>
            </a:r>
            <a:r>
              <a:rPr sz="1800" dirty="0">
                <a:latin typeface="Times New Roman"/>
                <a:cs typeface="Times New Roman"/>
              </a:rPr>
              <a:t>a random group of </a:t>
            </a:r>
            <a:r>
              <a:rPr sz="1800" spc="5" dirty="0">
                <a:latin typeface="Times New Roman"/>
                <a:cs typeface="Times New Roman"/>
              </a:rPr>
              <a:t> </a:t>
            </a:r>
            <a:r>
              <a:rPr sz="1800" dirty="0">
                <a:latin typeface="Times New Roman"/>
                <a:cs typeface="Times New Roman"/>
              </a:rPr>
              <a:t>features</a:t>
            </a:r>
            <a:r>
              <a:rPr sz="1800" spc="5" dirty="0">
                <a:latin typeface="Times New Roman"/>
                <a:cs typeface="Times New Roman"/>
              </a:rPr>
              <a:t> </a:t>
            </a:r>
            <a:r>
              <a:rPr sz="1800" spc="-5" dirty="0">
                <a:latin typeface="Times New Roman"/>
                <a:cs typeface="Times New Roman"/>
              </a:rPr>
              <a:t>rather</a:t>
            </a:r>
            <a:r>
              <a:rPr sz="1800" dirty="0">
                <a:latin typeface="Times New Roman"/>
                <a:cs typeface="Times New Roman"/>
              </a:rPr>
              <a:t> </a:t>
            </a:r>
            <a:r>
              <a:rPr sz="1800" spc="-5" dirty="0">
                <a:latin typeface="Times New Roman"/>
                <a:cs typeface="Times New Roman"/>
              </a:rPr>
              <a:t>than</a:t>
            </a:r>
            <a:r>
              <a:rPr sz="1800" dirty="0">
                <a:latin typeface="Times New Roman"/>
                <a:cs typeface="Times New Roman"/>
              </a:rPr>
              <a:t> </a:t>
            </a:r>
            <a:r>
              <a:rPr sz="1800" spc="-5" dirty="0">
                <a:latin typeface="Times New Roman"/>
                <a:cs typeface="Times New Roman"/>
              </a:rPr>
              <a:t>the</a:t>
            </a:r>
            <a:r>
              <a:rPr sz="1800" dirty="0">
                <a:latin typeface="Times New Roman"/>
                <a:cs typeface="Times New Roman"/>
              </a:rPr>
              <a:t> </a:t>
            </a:r>
            <a:r>
              <a:rPr sz="1800" spc="-5" dirty="0">
                <a:latin typeface="Times New Roman"/>
                <a:cs typeface="Times New Roman"/>
              </a:rPr>
              <a:t>most</a:t>
            </a:r>
            <a:r>
              <a:rPr sz="1800" dirty="0">
                <a:latin typeface="Times New Roman"/>
                <a:cs typeface="Times New Roman"/>
              </a:rPr>
              <a:t> </a:t>
            </a:r>
            <a:r>
              <a:rPr sz="1800" spc="-5" dirty="0">
                <a:latin typeface="Times New Roman"/>
                <a:cs typeface="Times New Roman"/>
              </a:rPr>
              <a:t>significant</a:t>
            </a:r>
            <a:r>
              <a:rPr sz="1800" dirty="0">
                <a:latin typeface="Times New Roman"/>
                <a:cs typeface="Times New Roman"/>
              </a:rPr>
              <a:t> </a:t>
            </a:r>
            <a:r>
              <a:rPr sz="1800" spc="-5" dirty="0">
                <a:latin typeface="Times New Roman"/>
                <a:cs typeface="Times New Roman"/>
              </a:rPr>
              <a:t>feature.</a:t>
            </a:r>
            <a:r>
              <a:rPr sz="1800" dirty="0">
                <a:latin typeface="Times New Roman"/>
                <a:cs typeface="Times New Roman"/>
              </a:rPr>
              <a:t> This</a:t>
            </a:r>
            <a:r>
              <a:rPr sz="1800" spc="5" dirty="0">
                <a:latin typeface="Times New Roman"/>
                <a:cs typeface="Times New Roman"/>
              </a:rPr>
              <a:t> </a:t>
            </a:r>
            <a:r>
              <a:rPr sz="1800" spc="-5" dirty="0">
                <a:latin typeface="Times New Roman"/>
                <a:cs typeface="Times New Roman"/>
              </a:rPr>
              <a:t>results</a:t>
            </a:r>
            <a:r>
              <a:rPr sz="1800" dirty="0">
                <a:latin typeface="Times New Roman"/>
                <a:cs typeface="Times New Roman"/>
              </a:rPr>
              <a:t> into </a:t>
            </a:r>
            <a:r>
              <a:rPr sz="1800" spc="-434" dirty="0">
                <a:latin typeface="Times New Roman"/>
                <a:cs typeface="Times New Roman"/>
              </a:rPr>
              <a:t> </a:t>
            </a:r>
            <a:r>
              <a:rPr sz="1800" dirty="0">
                <a:latin typeface="Times New Roman"/>
                <a:cs typeface="Times New Roman"/>
              </a:rPr>
              <a:t>getting better </a:t>
            </a:r>
            <a:r>
              <a:rPr sz="1800" spc="-15" dirty="0">
                <a:latin typeface="Times New Roman"/>
                <a:cs typeface="Times New Roman"/>
              </a:rPr>
              <a:t>accuracy. </a:t>
            </a:r>
            <a:r>
              <a:rPr sz="1800" dirty="0">
                <a:latin typeface="Times New Roman"/>
                <a:cs typeface="Times New Roman"/>
              </a:rPr>
              <a:t>It </a:t>
            </a:r>
            <a:r>
              <a:rPr sz="1800" spc="-5" dirty="0">
                <a:latin typeface="Times New Roman"/>
                <a:cs typeface="Times New Roman"/>
              </a:rPr>
              <a:t>efficiently </a:t>
            </a:r>
            <a:r>
              <a:rPr sz="1800" dirty="0">
                <a:latin typeface="Times New Roman"/>
                <a:cs typeface="Times New Roman"/>
              </a:rPr>
              <a:t>deals with </a:t>
            </a:r>
            <a:r>
              <a:rPr sz="1800" spc="-5" dirty="0">
                <a:latin typeface="Times New Roman"/>
                <a:cs typeface="Times New Roman"/>
              </a:rPr>
              <a:t>the </a:t>
            </a:r>
            <a:r>
              <a:rPr sz="1800" dirty="0">
                <a:latin typeface="Times New Roman"/>
                <a:cs typeface="Times New Roman"/>
              </a:rPr>
              <a:t>huge </a:t>
            </a:r>
            <a:r>
              <a:rPr sz="1800" spc="-5" dirty="0">
                <a:latin typeface="Times New Roman"/>
                <a:cs typeface="Times New Roman"/>
              </a:rPr>
              <a:t>datasets. </a:t>
            </a:r>
            <a:r>
              <a:rPr sz="1800" dirty="0">
                <a:latin typeface="Times New Roman"/>
                <a:cs typeface="Times New Roman"/>
              </a:rPr>
              <a:t>It </a:t>
            </a:r>
            <a:r>
              <a:rPr sz="1800" spc="5" dirty="0">
                <a:latin typeface="Times New Roman"/>
                <a:cs typeface="Times New Roman"/>
              </a:rPr>
              <a:t> </a:t>
            </a:r>
            <a:r>
              <a:rPr sz="1800" dirty="0">
                <a:latin typeface="Times New Roman"/>
                <a:cs typeface="Times New Roman"/>
              </a:rPr>
              <a:t>also </a:t>
            </a:r>
            <a:r>
              <a:rPr sz="1800" spc="-5" dirty="0">
                <a:latin typeface="Times New Roman"/>
                <a:cs typeface="Times New Roman"/>
              </a:rPr>
              <a:t>solves </a:t>
            </a:r>
            <a:r>
              <a:rPr sz="1800" dirty="0">
                <a:latin typeface="Times New Roman"/>
                <a:cs typeface="Times New Roman"/>
              </a:rPr>
              <a:t>the </a:t>
            </a:r>
            <a:r>
              <a:rPr sz="1800" spc="-5" dirty="0">
                <a:latin typeface="Times New Roman"/>
                <a:cs typeface="Times New Roman"/>
              </a:rPr>
              <a:t>issue </a:t>
            </a:r>
            <a:r>
              <a:rPr sz="1800" dirty="0">
                <a:latin typeface="Times New Roman"/>
                <a:cs typeface="Times New Roman"/>
              </a:rPr>
              <a:t>of </a:t>
            </a:r>
            <a:r>
              <a:rPr sz="1800" spc="-5" dirty="0">
                <a:latin typeface="Times New Roman"/>
                <a:cs typeface="Times New Roman"/>
              </a:rPr>
              <a:t>overfitting </a:t>
            </a:r>
            <a:r>
              <a:rPr sz="1800" dirty="0">
                <a:latin typeface="Times New Roman"/>
                <a:cs typeface="Times New Roman"/>
              </a:rPr>
              <a:t>in </a:t>
            </a:r>
            <a:r>
              <a:rPr sz="1800" spc="-5" dirty="0">
                <a:latin typeface="Times New Roman"/>
                <a:cs typeface="Times New Roman"/>
              </a:rPr>
              <a:t>datasets. </a:t>
            </a:r>
            <a:r>
              <a:rPr sz="1800" spc="-10" dirty="0">
                <a:latin typeface="Times New Roman"/>
                <a:cs typeface="Times New Roman"/>
              </a:rPr>
              <a:t>It </a:t>
            </a:r>
            <a:r>
              <a:rPr sz="1800" spc="-5" dirty="0">
                <a:latin typeface="Times New Roman"/>
                <a:cs typeface="Times New Roman"/>
              </a:rPr>
              <a:t>works as follows: </a:t>
            </a:r>
            <a:r>
              <a:rPr sz="1800" dirty="0">
                <a:latin typeface="Times New Roman"/>
                <a:cs typeface="Times New Roman"/>
              </a:rPr>
              <a:t> </a:t>
            </a:r>
            <a:r>
              <a:rPr sz="1800" spc="-5" dirty="0">
                <a:latin typeface="Times New Roman"/>
                <a:cs typeface="Times New Roman"/>
              </a:rPr>
              <a:t>First, it’ll </a:t>
            </a:r>
            <a:r>
              <a:rPr sz="1800" dirty="0">
                <a:latin typeface="Times New Roman"/>
                <a:cs typeface="Times New Roman"/>
              </a:rPr>
              <a:t>select random </a:t>
            </a:r>
            <a:r>
              <a:rPr sz="1800" spc="-5" dirty="0">
                <a:latin typeface="Times New Roman"/>
                <a:cs typeface="Times New Roman"/>
              </a:rPr>
              <a:t>samples </a:t>
            </a:r>
            <a:r>
              <a:rPr sz="1800" dirty="0">
                <a:latin typeface="Times New Roman"/>
                <a:cs typeface="Times New Roman"/>
              </a:rPr>
              <a:t>from the </a:t>
            </a:r>
            <a:r>
              <a:rPr sz="1800" spc="-5" dirty="0">
                <a:latin typeface="Times New Roman"/>
                <a:cs typeface="Times New Roman"/>
              </a:rPr>
              <a:t>provided </a:t>
            </a:r>
            <a:r>
              <a:rPr sz="1800" dirty="0">
                <a:latin typeface="Times New Roman"/>
                <a:cs typeface="Times New Roman"/>
              </a:rPr>
              <a:t>dataset. </a:t>
            </a:r>
            <a:r>
              <a:rPr sz="1800" spc="-5" dirty="0">
                <a:latin typeface="Times New Roman"/>
                <a:cs typeface="Times New Roman"/>
              </a:rPr>
              <a:t>Next, </a:t>
            </a:r>
            <a:r>
              <a:rPr sz="1800" dirty="0">
                <a:latin typeface="Times New Roman"/>
                <a:cs typeface="Times New Roman"/>
              </a:rPr>
              <a:t>for </a:t>
            </a:r>
            <a:r>
              <a:rPr sz="1800" spc="5" dirty="0">
                <a:latin typeface="Times New Roman"/>
                <a:cs typeface="Times New Roman"/>
              </a:rPr>
              <a:t> </a:t>
            </a:r>
            <a:r>
              <a:rPr sz="1800" spc="-5" dirty="0">
                <a:latin typeface="Times New Roman"/>
                <a:cs typeface="Times New Roman"/>
              </a:rPr>
              <a:t>every selected sample it’ll create </a:t>
            </a:r>
            <a:r>
              <a:rPr sz="1800" dirty="0">
                <a:latin typeface="Times New Roman"/>
                <a:cs typeface="Times New Roman"/>
              </a:rPr>
              <a:t>a decision </a:t>
            </a:r>
            <a:r>
              <a:rPr sz="1800" spc="-5" dirty="0">
                <a:latin typeface="Times New Roman"/>
                <a:cs typeface="Times New Roman"/>
              </a:rPr>
              <a:t>tree </a:t>
            </a:r>
            <a:r>
              <a:rPr sz="1800" dirty="0">
                <a:latin typeface="Times New Roman"/>
                <a:cs typeface="Times New Roman"/>
              </a:rPr>
              <a:t>and </a:t>
            </a:r>
            <a:r>
              <a:rPr sz="1800" spc="-5" dirty="0">
                <a:latin typeface="Times New Roman"/>
                <a:cs typeface="Times New Roman"/>
              </a:rPr>
              <a:t>it’ll receive </a:t>
            </a:r>
            <a:r>
              <a:rPr sz="1800" dirty="0">
                <a:latin typeface="Times New Roman"/>
                <a:cs typeface="Times New Roman"/>
              </a:rPr>
              <a:t>a </a:t>
            </a:r>
            <a:r>
              <a:rPr sz="1800" spc="5" dirty="0">
                <a:latin typeface="Times New Roman"/>
                <a:cs typeface="Times New Roman"/>
              </a:rPr>
              <a:t> </a:t>
            </a:r>
            <a:r>
              <a:rPr sz="1800" dirty="0">
                <a:latin typeface="Times New Roman"/>
                <a:cs typeface="Times New Roman"/>
              </a:rPr>
              <a:t>forecasted</a:t>
            </a:r>
            <a:r>
              <a:rPr sz="1800" spc="5" dirty="0">
                <a:latin typeface="Times New Roman"/>
                <a:cs typeface="Times New Roman"/>
              </a:rPr>
              <a:t> </a:t>
            </a:r>
            <a:r>
              <a:rPr sz="1800" spc="-5" dirty="0">
                <a:latin typeface="Times New Roman"/>
                <a:cs typeface="Times New Roman"/>
              </a:rPr>
              <a:t>result</a:t>
            </a:r>
            <a:r>
              <a:rPr sz="1800" dirty="0">
                <a:latin typeface="Times New Roman"/>
                <a:cs typeface="Times New Roman"/>
              </a:rPr>
              <a:t> from</a:t>
            </a:r>
            <a:r>
              <a:rPr sz="1800" spc="5" dirty="0">
                <a:latin typeface="Times New Roman"/>
                <a:cs typeface="Times New Roman"/>
              </a:rPr>
              <a:t> </a:t>
            </a:r>
            <a:r>
              <a:rPr sz="1800" spc="-5" dirty="0">
                <a:latin typeface="Times New Roman"/>
                <a:cs typeface="Times New Roman"/>
              </a:rPr>
              <a:t>every</a:t>
            </a:r>
            <a:r>
              <a:rPr sz="1800" dirty="0">
                <a:latin typeface="Times New Roman"/>
                <a:cs typeface="Times New Roman"/>
              </a:rPr>
              <a:t> created</a:t>
            </a:r>
            <a:r>
              <a:rPr sz="1800" spc="5" dirty="0">
                <a:latin typeface="Times New Roman"/>
                <a:cs typeface="Times New Roman"/>
              </a:rPr>
              <a:t> </a:t>
            </a:r>
            <a:r>
              <a:rPr sz="1800" dirty="0">
                <a:latin typeface="Times New Roman"/>
                <a:cs typeface="Times New Roman"/>
              </a:rPr>
              <a:t>decision</a:t>
            </a:r>
            <a:r>
              <a:rPr sz="1800" spc="5" dirty="0">
                <a:latin typeface="Times New Roman"/>
                <a:cs typeface="Times New Roman"/>
              </a:rPr>
              <a:t> </a:t>
            </a:r>
            <a:r>
              <a:rPr sz="1800" spc="-5" dirty="0">
                <a:latin typeface="Times New Roman"/>
                <a:cs typeface="Times New Roman"/>
              </a:rPr>
              <a:t>tree.</a:t>
            </a:r>
            <a:r>
              <a:rPr sz="1800" dirty="0">
                <a:latin typeface="Times New Roman"/>
                <a:cs typeface="Times New Roman"/>
              </a:rPr>
              <a:t> Then</a:t>
            </a:r>
            <a:r>
              <a:rPr sz="1800" spc="450" dirty="0">
                <a:latin typeface="Times New Roman"/>
                <a:cs typeface="Times New Roman"/>
              </a:rPr>
              <a:t> </a:t>
            </a:r>
            <a:r>
              <a:rPr sz="1800" dirty="0">
                <a:latin typeface="Times New Roman"/>
                <a:cs typeface="Times New Roman"/>
              </a:rPr>
              <a:t>for</a:t>
            </a:r>
            <a:r>
              <a:rPr sz="1800" spc="450" dirty="0">
                <a:latin typeface="Times New Roman"/>
                <a:cs typeface="Times New Roman"/>
              </a:rPr>
              <a:t> </a:t>
            </a:r>
            <a:r>
              <a:rPr sz="1800" spc="-5" dirty="0">
                <a:latin typeface="Times New Roman"/>
                <a:cs typeface="Times New Roman"/>
              </a:rPr>
              <a:t>each </a:t>
            </a:r>
            <a:r>
              <a:rPr sz="1800" spc="-434" dirty="0">
                <a:latin typeface="Times New Roman"/>
                <a:cs typeface="Times New Roman"/>
              </a:rPr>
              <a:t> </a:t>
            </a:r>
            <a:r>
              <a:rPr sz="1800" spc="-5" dirty="0">
                <a:latin typeface="Times New Roman"/>
                <a:cs typeface="Times New Roman"/>
              </a:rPr>
              <a:t>result which </a:t>
            </a:r>
            <a:r>
              <a:rPr sz="1800" spc="-10" dirty="0">
                <a:latin typeface="Times New Roman"/>
                <a:cs typeface="Times New Roman"/>
              </a:rPr>
              <a:t>was </a:t>
            </a:r>
            <a:r>
              <a:rPr sz="1800" spc="-5" dirty="0">
                <a:latin typeface="Times New Roman"/>
                <a:cs typeface="Times New Roman"/>
              </a:rPr>
              <a:t>predicted, it’ll </a:t>
            </a:r>
            <a:r>
              <a:rPr sz="1800" dirty="0">
                <a:latin typeface="Times New Roman"/>
                <a:cs typeface="Times New Roman"/>
              </a:rPr>
              <a:t>perform voting and through </a:t>
            </a:r>
            <a:r>
              <a:rPr sz="1800" spc="-5" dirty="0">
                <a:latin typeface="Times New Roman"/>
                <a:cs typeface="Times New Roman"/>
              </a:rPr>
              <a:t>voting </a:t>
            </a:r>
            <a:r>
              <a:rPr sz="1800" dirty="0">
                <a:latin typeface="Times New Roman"/>
                <a:cs typeface="Times New Roman"/>
              </a:rPr>
              <a:t>it </a:t>
            </a:r>
            <a:r>
              <a:rPr sz="1800" spc="5" dirty="0">
                <a:latin typeface="Times New Roman"/>
                <a:cs typeface="Times New Roman"/>
              </a:rPr>
              <a:t> </a:t>
            </a:r>
            <a:r>
              <a:rPr sz="1800" spc="-5" dirty="0">
                <a:latin typeface="Times New Roman"/>
                <a:cs typeface="Times New Roman"/>
              </a:rPr>
              <a:t>will </a:t>
            </a:r>
            <a:r>
              <a:rPr sz="1800" dirty="0">
                <a:latin typeface="Times New Roman"/>
                <a:cs typeface="Times New Roman"/>
              </a:rPr>
              <a:t>select</a:t>
            </a:r>
            <a:r>
              <a:rPr sz="1800" spc="-10" dirty="0">
                <a:latin typeface="Times New Roman"/>
                <a:cs typeface="Times New Roman"/>
              </a:rPr>
              <a:t> </a:t>
            </a:r>
            <a:r>
              <a:rPr sz="1800" dirty="0">
                <a:latin typeface="Times New Roman"/>
                <a:cs typeface="Times New Roman"/>
              </a:rPr>
              <a:t>the best</a:t>
            </a:r>
            <a:r>
              <a:rPr sz="1800" spc="-5" dirty="0">
                <a:latin typeface="Times New Roman"/>
                <a:cs typeface="Times New Roman"/>
              </a:rPr>
              <a:t> </a:t>
            </a:r>
            <a:r>
              <a:rPr sz="1800" dirty="0">
                <a:latin typeface="Times New Roman"/>
                <a:cs typeface="Times New Roman"/>
              </a:rPr>
              <a:t>predicted</a:t>
            </a:r>
            <a:r>
              <a:rPr sz="1800" spc="-15" dirty="0">
                <a:latin typeface="Times New Roman"/>
                <a:cs typeface="Times New Roman"/>
              </a:rPr>
              <a:t> </a:t>
            </a:r>
            <a:r>
              <a:rPr sz="1800" dirty="0">
                <a:latin typeface="Times New Roman"/>
                <a:cs typeface="Times New Roman"/>
              </a:rPr>
              <a:t>result.</a:t>
            </a:r>
            <a:endParaRPr sz="1800">
              <a:latin typeface="Times New Roman"/>
              <a:cs typeface="Times New Roman"/>
            </a:endParaRPr>
          </a:p>
        </p:txBody>
      </p:sp>
      <p:pic>
        <p:nvPicPr>
          <p:cNvPr id="4" name="object 4"/>
          <p:cNvPicPr/>
          <p:nvPr/>
        </p:nvPicPr>
        <p:blipFill>
          <a:blip r:embed="rId2" cstate="print"/>
          <a:stretch>
            <a:fillRect/>
          </a:stretch>
        </p:blipFill>
        <p:spPr>
          <a:xfrm>
            <a:off x="7846916" y="1411197"/>
            <a:ext cx="4054212" cy="433692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8892" y="434085"/>
            <a:ext cx="2823845" cy="299720"/>
          </a:xfrm>
          <a:prstGeom prst="rect">
            <a:avLst/>
          </a:prstGeom>
        </p:spPr>
        <p:txBody>
          <a:bodyPr vert="horz" wrap="square" lIns="0" tIns="12700" rIns="0" bIns="0" rtlCol="0">
            <a:spAutoFit/>
          </a:bodyPr>
          <a:lstStyle/>
          <a:p>
            <a:pPr marL="12700">
              <a:lnSpc>
                <a:spcPct val="100000"/>
              </a:lnSpc>
              <a:spcBef>
                <a:spcPts val="100"/>
              </a:spcBef>
            </a:pPr>
            <a:r>
              <a:rPr dirty="0"/>
              <a:t>K</a:t>
            </a:r>
            <a:r>
              <a:rPr spc="-15" dirty="0"/>
              <a:t> </a:t>
            </a:r>
            <a:r>
              <a:rPr spc="-5" dirty="0"/>
              <a:t>Nearest</a:t>
            </a:r>
            <a:r>
              <a:rPr dirty="0"/>
              <a:t> </a:t>
            </a:r>
            <a:r>
              <a:rPr spc="-5" dirty="0"/>
              <a:t>Neighbor</a:t>
            </a:r>
            <a:r>
              <a:rPr spc="-55" dirty="0"/>
              <a:t> </a:t>
            </a:r>
            <a:r>
              <a:rPr spc="-5" dirty="0"/>
              <a:t>(KNN)</a:t>
            </a:r>
            <a:r>
              <a:rPr spc="-10" dirty="0"/>
              <a:t> </a:t>
            </a:r>
            <a:r>
              <a:rPr dirty="0"/>
              <a:t>:</a:t>
            </a:r>
          </a:p>
        </p:txBody>
      </p:sp>
      <p:sp>
        <p:nvSpPr>
          <p:cNvPr id="3" name="object 3"/>
          <p:cNvSpPr txBox="1"/>
          <p:nvPr/>
        </p:nvSpPr>
        <p:spPr>
          <a:xfrm>
            <a:off x="1148892" y="982726"/>
            <a:ext cx="7072630" cy="4690110"/>
          </a:xfrm>
          <a:prstGeom prst="rect">
            <a:avLst/>
          </a:prstGeom>
        </p:spPr>
        <p:txBody>
          <a:bodyPr vert="horz" wrap="square" lIns="0" tIns="12700" rIns="0" bIns="0" rtlCol="0">
            <a:spAutoFit/>
          </a:bodyPr>
          <a:lstStyle/>
          <a:p>
            <a:pPr marL="12700" marR="6350" indent="456565" algn="just">
              <a:lnSpc>
                <a:spcPct val="100000"/>
              </a:lnSpc>
              <a:spcBef>
                <a:spcPts val="100"/>
              </a:spcBef>
            </a:pPr>
            <a:r>
              <a:rPr sz="1800" spc="-5" dirty="0">
                <a:latin typeface="Times New Roman"/>
                <a:cs typeface="Times New Roman"/>
              </a:rPr>
              <a:t>KNN</a:t>
            </a:r>
            <a:r>
              <a:rPr sz="1800" dirty="0">
                <a:latin typeface="Times New Roman"/>
                <a:cs typeface="Times New Roman"/>
              </a:rPr>
              <a:t> </a:t>
            </a:r>
            <a:r>
              <a:rPr sz="1800" spc="-5" dirty="0">
                <a:latin typeface="Times New Roman"/>
                <a:cs typeface="Times New Roman"/>
              </a:rPr>
              <a:t>assumes</a:t>
            </a:r>
            <a:r>
              <a:rPr sz="1800" dirty="0">
                <a:latin typeface="Times New Roman"/>
                <a:cs typeface="Times New Roman"/>
              </a:rPr>
              <a:t> </a:t>
            </a:r>
            <a:r>
              <a:rPr sz="1800" spc="-5" dirty="0">
                <a:latin typeface="Times New Roman"/>
                <a:cs typeface="Times New Roman"/>
              </a:rPr>
              <a:t>similar</a:t>
            </a:r>
            <a:r>
              <a:rPr sz="1800" dirty="0">
                <a:latin typeface="Times New Roman"/>
                <a:cs typeface="Times New Roman"/>
              </a:rPr>
              <a:t> </a:t>
            </a:r>
            <a:r>
              <a:rPr sz="1800" spc="-5" dirty="0">
                <a:latin typeface="Times New Roman"/>
                <a:cs typeface="Times New Roman"/>
              </a:rPr>
              <a:t>objects</a:t>
            </a:r>
            <a:r>
              <a:rPr sz="1800" dirty="0">
                <a:latin typeface="Times New Roman"/>
                <a:cs typeface="Times New Roman"/>
              </a:rPr>
              <a:t> are</a:t>
            </a:r>
            <a:r>
              <a:rPr sz="1800" spc="5" dirty="0">
                <a:latin typeface="Times New Roman"/>
                <a:cs typeface="Times New Roman"/>
              </a:rPr>
              <a:t> </a:t>
            </a:r>
            <a:r>
              <a:rPr sz="1800" spc="-5" dirty="0">
                <a:latin typeface="Times New Roman"/>
                <a:cs typeface="Times New Roman"/>
              </a:rPr>
              <a:t>nearer</a:t>
            </a:r>
            <a:r>
              <a:rPr sz="1800" dirty="0">
                <a:latin typeface="Times New Roman"/>
                <a:cs typeface="Times New Roman"/>
              </a:rPr>
              <a:t> to</a:t>
            </a:r>
            <a:r>
              <a:rPr sz="1800" spc="5" dirty="0">
                <a:latin typeface="Times New Roman"/>
                <a:cs typeface="Times New Roman"/>
              </a:rPr>
              <a:t> </a:t>
            </a:r>
            <a:r>
              <a:rPr sz="1800" spc="-5" dirty="0">
                <a:latin typeface="Times New Roman"/>
                <a:cs typeface="Times New Roman"/>
              </a:rPr>
              <a:t>one</a:t>
            </a:r>
            <a:r>
              <a:rPr sz="1800" dirty="0">
                <a:latin typeface="Times New Roman"/>
                <a:cs typeface="Times New Roman"/>
              </a:rPr>
              <a:t> </a:t>
            </a:r>
            <a:r>
              <a:rPr sz="1800" spc="-15" dirty="0">
                <a:latin typeface="Times New Roman"/>
                <a:cs typeface="Times New Roman"/>
              </a:rPr>
              <a:t>another.</a:t>
            </a:r>
            <a:r>
              <a:rPr sz="1800" spc="-10" dirty="0">
                <a:latin typeface="Times New Roman"/>
                <a:cs typeface="Times New Roman"/>
              </a:rPr>
              <a:t> </a:t>
            </a:r>
            <a:r>
              <a:rPr sz="1800" spc="-5" dirty="0">
                <a:latin typeface="Times New Roman"/>
                <a:cs typeface="Times New Roman"/>
              </a:rPr>
              <a:t>When</a:t>
            </a:r>
            <a:r>
              <a:rPr sz="1800" dirty="0">
                <a:latin typeface="Times New Roman"/>
                <a:cs typeface="Times New Roman"/>
              </a:rPr>
              <a:t> </a:t>
            </a:r>
            <a:r>
              <a:rPr sz="1800" spc="-5" dirty="0">
                <a:latin typeface="Times New Roman"/>
                <a:cs typeface="Times New Roman"/>
              </a:rPr>
              <a:t>the </a:t>
            </a:r>
            <a:r>
              <a:rPr sz="1800" spc="-434" dirty="0">
                <a:latin typeface="Times New Roman"/>
                <a:cs typeface="Times New Roman"/>
              </a:rPr>
              <a:t> </a:t>
            </a:r>
            <a:r>
              <a:rPr sz="1800" dirty="0">
                <a:latin typeface="Times New Roman"/>
                <a:cs typeface="Times New Roman"/>
              </a:rPr>
              <a:t>parameters are continuous in </a:t>
            </a:r>
            <a:r>
              <a:rPr sz="1800" spc="-5" dirty="0">
                <a:latin typeface="Times New Roman"/>
                <a:cs typeface="Times New Roman"/>
              </a:rPr>
              <a:t>that </a:t>
            </a:r>
            <a:r>
              <a:rPr sz="1800" dirty="0">
                <a:latin typeface="Times New Roman"/>
                <a:cs typeface="Times New Roman"/>
              </a:rPr>
              <a:t>case </a:t>
            </a:r>
            <a:r>
              <a:rPr sz="1800" spc="-5" dirty="0">
                <a:latin typeface="Times New Roman"/>
                <a:cs typeface="Times New Roman"/>
              </a:rPr>
              <a:t>knn </a:t>
            </a:r>
            <a:r>
              <a:rPr sz="1800" dirty="0">
                <a:latin typeface="Times New Roman"/>
                <a:cs typeface="Times New Roman"/>
              </a:rPr>
              <a:t>is preferred. </a:t>
            </a:r>
            <a:r>
              <a:rPr sz="1800" spc="-5" dirty="0">
                <a:latin typeface="Times New Roman"/>
                <a:cs typeface="Times New Roman"/>
              </a:rPr>
              <a:t>In this algorithm </a:t>
            </a:r>
            <a:r>
              <a:rPr sz="1800" spc="-10" dirty="0">
                <a:latin typeface="Times New Roman"/>
                <a:cs typeface="Times New Roman"/>
              </a:rPr>
              <a:t>it </a:t>
            </a:r>
            <a:r>
              <a:rPr sz="1800" spc="-5" dirty="0">
                <a:latin typeface="Times New Roman"/>
                <a:cs typeface="Times New Roman"/>
              </a:rPr>
              <a:t> </a:t>
            </a:r>
            <a:r>
              <a:rPr sz="1800" dirty="0">
                <a:latin typeface="Times New Roman"/>
                <a:cs typeface="Times New Roman"/>
              </a:rPr>
              <a:t>classifies objects </a:t>
            </a:r>
            <a:r>
              <a:rPr sz="1800" spc="-10" dirty="0">
                <a:latin typeface="Times New Roman"/>
                <a:cs typeface="Times New Roman"/>
              </a:rPr>
              <a:t>by </a:t>
            </a:r>
            <a:r>
              <a:rPr sz="1800" spc="-5" dirty="0">
                <a:latin typeface="Times New Roman"/>
                <a:cs typeface="Times New Roman"/>
              </a:rPr>
              <a:t>predicting their nearest </a:t>
            </a:r>
            <a:r>
              <a:rPr sz="1800" spc="-15" dirty="0">
                <a:latin typeface="Times New Roman"/>
                <a:cs typeface="Times New Roman"/>
              </a:rPr>
              <a:t>neighbor. </a:t>
            </a:r>
            <a:r>
              <a:rPr sz="1800" spc="-30" dirty="0">
                <a:latin typeface="Times New Roman"/>
                <a:cs typeface="Times New Roman"/>
              </a:rPr>
              <a:t>It’s </a:t>
            </a:r>
            <a:r>
              <a:rPr sz="1800" spc="-5" dirty="0">
                <a:latin typeface="Times New Roman"/>
                <a:cs typeface="Times New Roman"/>
              </a:rPr>
              <a:t>simple and easy </a:t>
            </a:r>
            <a:r>
              <a:rPr sz="1800" dirty="0">
                <a:latin typeface="Times New Roman"/>
                <a:cs typeface="Times New Roman"/>
              </a:rPr>
              <a:t>to </a:t>
            </a:r>
            <a:r>
              <a:rPr sz="1800" spc="5" dirty="0">
                <a:latin typeface="Times New Roman"/>
                <a:cs typeface="Times New Roman"/>
              </a:rPr>
              <a:t> </a:t>
            </a:r>
            <a:r>
              <a:rPr sz="1800" dirty="0">
                <a:latin typeface="Times New Roman"/>
                <a:cs typeface="Times New Roman"/>
              </a:rPr>
              <a:t>implement and </a:t>
            </a:r>
            <a:r>
              <a:rPr sz="1800" spc="-5" dirty="0">
                <a:latin typeface="Times New Roman"/>
                <a:cs typeface="Times New Roman"/>
              </a:rPr>
              <a:t>also has high speed because </a:t>
            </a:r>
            <a:r>
              <a:rPr sz="1800" dirty="0">
                <a:latin typeface="Times New Roman"/>
                <a:cs typeface="Times New Roman"/>
              </a:rPr>
              <a:t>of </a:t>
            </a:r>
            <a:r>
              <a:rPr sz="1800" spc="-5" dirty="0">
                <a:latin typeface="Times New Roman"/>
                <a:cs typeface="Times New Roman"/>
              </a:rPr>
              <a:t>which </a:t>
            </a:r>
            <a:r>
              <a:rPr sz="1800" dirty="0">
                <a:latin typeface="Times New Roman"/>
                <a:cs typeface="Times New Roman"/>
              </a:rPr>
              <a:t>it </a:t>
            </a:r>
            <a:r>
              <a:rPr sz="1800" spc="-5" dirty="0">
                <a:latin typeface="Times New Roman"/>
                <a:cs typeface="Times New Roman"/>
              </a:rPr>
              <a:t>is preferred </a:t>
            </a:r>
            <a:r>
              <a:rPr sz="1800" dirty="0">
                <a:latin typeface="Times New Roman"/>
                <a:cs typeface="Times New Roman"/>
              </a:rPr>
              <a:t>over </a:t>
            </a:r>
            <a:r>
              <a:rPr sz="1800" spc="-5" dirty="0">
                <a:latin typeface="Times New Roman"/>
                <a:cs typeface="Times New Roman"/>
              </a:rPr>
              <a:t>the </a:t>
            </a:r>
            <a:r>
              <a:rPr sz="1800" dirty="0">
                <a:latin typeface="Times New Roman"/>
                <a:cs typeface="Times New Roman"/>
              </a:rPr>
              <a:t> other</a:t>
            </a:r>
            <a:r>
              <a:rPr sz="1800" spc="5" dirty="0">
                <a:latin typeface="Times New Roman"/>
                <a:cs typeface="Times New Roman"/>
              </a:rPr>
              <a:t> </a:t>
            </a:r>
            <a:r>
              <a:rPr sz="1800" spc="-5" dirty="0">
                <a:latin typeface="Times New Roman"/>
                <a:cs typeface="Times New Roman"/>
              </a:rPr>
              <a:t>algorithms</a:t>
            </a:r>
            <a:r>
              <a:rPr sz="1800" dirty="0">
                <a:latin typeface="Times New Roman"/>
                <a:cs typeface="Times New Roman"/>
              </a:rPr>
              <a:t> when</a:t>
            </a:r>
            <a:r>
              <a:rPr sz="1800" spc="5" dirty="0">
                <a:latin typeface="Times New Roman"/>
                <a:cs typeface="Times New Roman"/>
              </a:rPr>
              <a:t> </a:t>
            </a:r>
            <a:r>
              <a:rPr sz="1800" dirty="0">
                <a:latin typeface="Times New Roman"/>
                <a:cs typeface="Times New Roman"/>
              </a:rPr>
              <a:t>it</a:t>
            </a:r>
            <a:r>
              <a:rPr sz="1800" spc="5" dirty="0">
                <a:latin typeface="Times New Roman"/>
                <a:cs typeface="Times New Roman"/>
              </a:rPr>
              <a:t> </a:t>
            </a:r>
            <a:r>
              <a:rPr sz="1800" dirty="0">
                <a:latin typeface="Times New Roman"/>
                <a:cs typeface="Times New Roman"/>
              </a:rPr>
              <a:t>comes</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solving</a:t>
            </a:r>
            <a:r>
              <a:rPr sz="1800" spc="5" dirty="0">
                <a:latin typeface="Times New Roman"/>
                <a:cs typeface="Times New Roman"/>
              </a:rPr>
              <a:t> </a:t>
            </a:r>
            <a:r>
              <a:rPr sz="1800" spc="-5" dirty="0">
                <a:latin typeface="Times New Roman"/>
                <a:cs typeface="Times New Roman"/>
              </a:rPr>
              <a:t>classification</a:t>
            </a:r>
            <a:r>
              <a:rPr sz="1800" dirty="0">
                <a:latin typeface="Times New Roman"/>
                <a:cs typeface="Times New Roman"/>
              </a:rPr>
              <a:t> </a:t>
            </a:r>
            <a:r>
              <a:rPr sz="1800" spc="-5" dirty="0">
                <a:latin typeface="Times New Roman"/>
                <a:cs typeface="Times New Roman"/>
              </a:rPr>
              <a:t>problems.</a:t>
            </a:r>
            <a:r>
              <a:rPr sz="1800" dirty="0">
                <a:latin typeface="Times New Roman"/>
                <a:cs typeface="Times New Roman"/>
              </a:rPr>
              <a:t> </a:t>
            </a:r>
            <a:r>
              <a:rPr sz="1800" spc="-5" dirty="0">
                <a:latin typeface="Times New Roman"/>
                <a:cs typeface="Times New Roman"/>
              </a:rPr>
              <a:t>The </a:t>
            </a:r>
            <a:r>
              <a:rPr sz="1800" dirty="0">
                <a:latin typeface="Times New Roman"/>
                <a:cs typeface="Times New Roman"/>
              </a:rPr>
              <a:t> algorithm </a:t>
            </a:r>
            <a:r>
              <a:rPr sz="1800" spc="-5" dirty="0">
                <a:latin typeface="Times New Roman"/>
                <a:cs typeface="Times New Roman"/>
              </a:rPr>
              <a:t>classifies </a:t>
            </a:r>
            <a:r>
              <a:rPr sz="1800" dirty="0">
                <a:latin typeface="Times New Roman"/>
                <a:cs typeface="Times New Roman"/>
              </a:rPr>
              <a:t>whether or </a:t>
            </a:r>
            <a:r>
              <a:rPr sz="1800" spc="-5" dirty="0">
                <a:latin typeface="Times New Roman"/>
                <a:cs typeface="Times New Roman"/>
              </a:rPr>
              <a:t>not </a:t>
            </a:r>
            <a:r>
              <a:rPr sz="1800" dirty="0">
                <a:latin typeface="Times New Roman"/>
                <a:cs typeface="Times New Roman"/>
              </a:rPr>
              <a:t>the patient </a:t>
            </a:r>
            <a:r>
              <a:rPr sz="1800" spc="-10" dirty="0">
                <a:latin typeface="Times New Roman"/>
                <a:cs typeface="Times New Roman"/>
              </a:rPr>
              <a:t>has </a:t>
            </a:r>
            <a:r>
              <a:rPr sz="1800" spc="-5" dirty="0">
                <a:latin typeface="Times New Roman"/>
                <a:cs typeface="Times New Roman"/>
              </a:rPr>
              <a:t>affected </a:t>
            </a:r>
            <a:r>
              <a:rPr sz="1800" spc="-10" dirty="0">
                <a:latin typeface="Times New Roman"/>
                <a:cs typeface="Times New Roman"/>
              </a:rPr>
              <a:t>by </a:t>
            </a:r>
            <a:r>
              <a:rPr sz="1800" spc="-5" dirty="0">
                <a:latin typeface="Times New Roman"/>
                <a:cs typeface="Times New Roman"/>
              </a:rPr>
              <a:t>brain </a:t>
            </a:r>
            <a:r>
              <a:rPr sz="1800" dirty="0">
                <a:latin typeface="Times New Roman"/>
                <a:cs typeface="Times New Roman"/>
              </a:rPr>
              <a:t>stroke </a:t>
            </a:r>
            <a:r>
              <a:rPr sz="1800" spc="5" dirty="0">
                <a:latin typeface="Times New Roman"/>
                <a:cs typeface="Times New Roman"/>
              </a:rPr>
              <a:t> </a:t>
            </a:r>
            <a:r>
              <a:rPr sz="1800" dirty="0">
                <a:latin typeface="Times New Roman"/>
                <a:cs typeface="Times New Roman"/>
              </a:rPr>
              <a:t>dataset</a:t>
            </a:r>
            <a:r>
              <a:rPr sz="1800" spc="-20" dirty="0">
                <a:latin typeface="Times New Roman"/>
                <a:cs typeface="Times New Roman"/>
              </a:rPr>
              <a:t> </a:t>
            </a:r>
            <a:r>
              <a:rPr sz="1800" dirty="0">
                <a:latin typeface="Times New Roman"/>
                <a:cs typeface="Times New Roman"/>
              </a:rPr>
              <a:t>as an</a:t>
            </a:r>
            <a:r>
              <a:rPr sz="1800" spc="-10" dirty="0">
                <a:latin typeface="Times New Roman"/>
                <a:cs typeface="Times New Roman"/>
              </a:rPr>
              <a:t> </a:t>
            </a:r>
            <a:r>
              <a:rPr sz="1800" dirty="0">
                <a:latin typeface="Times New Roman"/>
                <a:cs typeface="Times New Roman"/>
              </a:rPr>
              <a:t>input.</a:t>
            </a:r>
            <a:endParaRPr sz="1800">
              <a:latin typeface="Times New Roman"/>
              <a:cs typeface="Times New Roman"/>
            </a:endParaRPr>
          </a:p>
          <a:p>
            <a:pPr marL="12700" algn="just">
              <a:lnSpc>
                <a:spcPct val="100000"/>
              </a:lnSpc>
            </a:pPr>
            <a:r>
              <a:rPr sz="1800" dirty="0">
                <a:latin typeface="Times New Roman"/>
                <a:cs typeface="Times New Roman"/>
              </a:rPr>
              <a:t>Algorithm</a:t>
            </a:r>
            <a:r>
              <a:rPr sz="1800" spc="-30" dirty="0">
                <a:latin typeface="Times New Roman"/>
                <a:cs typeface="Times New Roman"/>
              </a:rPr>
              <a:t> </a:t>
            </a:r>
            <a:r>
              <a:rPr sz="1800" dirty="0">
                <a:latin typeface="Times New Roman"/>
                <a:cs typeface="Times New Roman"/>
              </a:rPr>
              <a:t>takes</a:t>
            </a:r>
            <a:r>
              <a:rPr sz="1800" spc="-20" dirty="0">
                <a:latin typeface="Times New Roman"/>
                <a:cs typeface="Times New Roman"/>
              </a:rPr>
              <a:t> </a:t>
            </a:r>
            <a:r>
              <a:rPr sz="1800" dirty="0">
                <a:latin typeface="Times New Roman"/>
                <a:cs typeface="Times New Roman"/>
              </a:rPr>
              <a:t>following</a:t>
            </a:r>
            <a:r>
              <a:rPr sz="1800" spc="-25" dirty="0">
                <a:latin typeface="Times New Roman"/>
                <a:cs typeface="Times New Roman"/>
              </a:rPr>
              <a:t> </a:t>
            </a:r>
            <a:r>
              <a:rPr sz="1800" dirty="0">
                <a:latin typeface="Times New Roman"/>
                <a:cs typeface="Times New Roman"/>
              </a:rPr>
              <a:t>steps</a:t>
            </a:r>
            <a:r>
              <a:rPr sz="1800" spc="-1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469265" algn="just">
              <a:lnSpc>
                <a:spcPct val="100000"/>
              </a:lnSpc>
              <a:spcBef>
                <a:spcPts val="5"/>
              </a:spcBef>
            </a:pPr>
            <a:r>
              <a:rPr sz="1800" spc="-5" dirty="0">
                <a:latin typeface="Times New Roman"/>
                <a:cs typeface="Times New Roman"/>
              </a:rPr>
              <a:t>Step 1:</a:t>
            </a:r>
            <a:r>
              <a:rPr sz="1800" spc="-10" dirty="0">
                <a:latin typeface="Times New Roman"/>
                <a:cs typeface="Times New Roman"/>
              </a:rPr>
              <a:t> </a:t>
            </a:r>
            <a:r>
              <a:rPr sz="1800" dirty="0">
                <a:latin typeface="Times New Roman"/>
                <a:cs typeface="Times New Roman"/>
              </a:rPr>
              <a:t>Select</a:t>
            </a:r>
            <a:r>
              <a:rPr sz="1800" spc="-15" dirty="0">
                <a:latin typeface="Times New Roman"/>
                <a:cs typeface="Times New Roman"/>
              </a:rPr>
              <a:t> </a:t>
            </a:r>
            <a:r>
              <a:rPr sz="1800" spc="-5" dirty="0">
                <a:latin typeface="Times New Roman"/>
                <a:cs typeface="Times New Roman"/>
              </a:rPr>
              <a:t>the</a:t>
            </a:r>
            <a:r>
              <a:rPr sz="1800" dirty="0">
                <a:latin typeface="Times New Roman"/>
                <a:cs typeface="Times New Roman"/>
              </a:rPr>
              <a:t> value</a:t>
            </a:r>
            <a:r>
              <a:rPr sz="1800" spc="-5" dirty="0">
                <a:latin typeface="Times New Roman"/>
                <a:cs typeface="Times New Roman"/>
              </a:rPr>
              <a:t> for</a:t>
            </a:r>
            <a:r>
              <a:rPr sz="1800" spc="-15" dirty="0">
                <a:latin typeface="Times New Roman"/>
                <a:cs typeface="Times New Roman"/>
              </a:rPr>
              <a:t> </a:t>
            </a:r>
            <a:r>
              <a:rPr sz="1800" spc="-5" dirty="0">
                <a:latin typeface="Times New Roman"/>
                <a:cs typeface="Times New Roman"/>
              </a:rPr>
              <a:t>K.</a:t>
            </a:r>
            <a:endParaRPr sz="1800">
              <a:latin typeface="Times New Roman"/>
              <a:cs typeface="Times New Roman"/>
            </a:endParaRPr>
          </a:p>
          <a:p>
            <a:pPr marL="469265" algn="just">
              <a:lnSpc>
                <a:spcPct val="100000"/>
              </a:lnSpc>
            </a:pPr>
            <a:r>
              <a:rPr sz="1800" spc="-5" dirty="0">
                <a:latin typeface="Times New Roman"/>
                <a:cs typeface="Times New Roman"/>
              </a:rPr>
              <a:t>Step 2</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Find</a:t>
            </a:r>
            <a:r>
              <a:rPr sz="1800" spc="-10" dirty="0">
                <a:latin typeface="Times New Roman"/>
                <a:cs typeface="Times New Roman"/>
              </a:rPr>
              <a:t> </a:t>
            </a:r>
            <a:r>
              <a:rPr sz="1800" spc="-5" dirty="0">
                <a:latin typeface="Times New Roman"/>
                <a:cs typeface="Times New Roman"/>
              </a:rPr>
              <a:t>the</a:t>
            </a:r>
            <a:r>
              <a:rPr sz="1800" dirty="0">
                <a:latin typeface="Times New Roman"/>
                <a:cs typeface="Times New Roman"/>
              </a:rPr>
              <a:t> Euclidean</a:t>
            </a:r>
            <a:r>
              <a:rPr sz="1800" spc="-15" dirty="0">
                <a:latin typeface="Times New Roman"/>
                <a:cs typeface="Times New Roman"/>
              </a:rPr>
              <a:t> </a:t>
            </a:r>
            <a:r>
              <a:rPr sz="1800" dirty="0">
                <a:latin typeface="Times New Roman"/>
                <a:cs typeface="Times New Roman"/>
              </a:rPr>
              <a:t>distance</a:t>
            </a:r>
            <a:r>
              <a:rPr sz="1800" spc="-5" dirty="0">
                <a:latin typeface="Times New Roman"/>
                <a:cs typeface="Times New Roman"/>
              </a:rPr>
              <a:t> of</a:t>
            </a:r>
            <a:r>
              <a:rPr sz="1800" spc="-10" dirty="0">
                <a:latin typeface="Times New Roman"/>
                <a:cs typeface="Times New Roman"/>
              </a:rPr>
              <a:t> </a:t>
            </a:r>
            <a:r>
              <a:rPr sz="1800" spc="-5" dirty="0">
                <a:latin typeface="Times New Roman"/>
                <a:cs typeface="Times New Roman"/>
              </a:rPr>
              <a:t>K</a:t>
            </a:r>
            <a:r>
              <a:rPr sz="1800" dirty="0">
                <a:latin typeface="Times New Roman"/>
                <a:cs typeface="Times New Roman"/>
              </a:rPr>
              <a:t> no. of</a:t>
            </a:r>
            <a:r>
              <a:rPr sz="1800" spc="5" dirty="0">
                <a:latin typeface="Times New Roman"/>
                <a:cs typeface="Times New Roman"/>
              </a:rPr>
              <a:t> </a:t>
            </a:r>
            <a:r>
              <a:rPr sz="1800" dirty="0">
                <a:latin typeface="Times New Roman"/>
                <a:cs typeface="Times New Roman"/>
              </a:rPr>
              <a:t>neighbors.</a:t>
            </a:r>
            <a:endParaRPr sz="1800">
              <a:latin typeface="Times New Roman"/>
              <a:cs typeface="Times New Roman"/>
            </a:endParaRPr>
          </a:p>
          <a:p>
            <a:pPr marL="12700" marR="6350" indent="456565">
              <a:lnSpc>
                <a:spcPct val="100000"/>
              </a:lnSpc>
            </a:pPr>
            <a:r>
              <a:rPr sz="1800" spc="-5" dirty="0">
                <a:latin typeface="Times New Roman"/>
                <a:cs typeface="Times New Roman"/>
              </a:rPr>
              <a:t>Step</a:t>
            </a:r>
            <a:r>
              <a:rPr sz="1800" spc="90" dirty="0">
                <a:latin typeface="Times New Roman"/>
                <a:cs typeface="Times New Roman"/>
              </a:rPr>
              <a:t> </a:t>
            </a:r>
            <a:r>
              <a:rPr sz="1800" spc="-5" dirty="0">
                <a:latin typeface="Times New Roman"/>
                <a:cs typeface="Times New Roman"/>
              </a:rPr>
              <a:t>3</a:t>
            </a:r>
            <a:r>
              <a:rPr sz="1800" spc="70" dirty="0">
                <a:latin typeface="Times New Roman"/>
                <a:cs typeface="Times New Roman"/>
              </a:rPr>
              <a:t> </a:t>
            </a:r>
            <a:r>
              <a:rPr sz="1800" dirty="0">
                <a:latin typeface="Times New Roman"/>
                <a:cs typeface="Times New Roman"/>
              </a:rPr>
              <a:t>:</a:t>
            </a:r>
            <a:r>
              <a:rPr sz="1800" spc="70" dirty="0">
                <a:latin typeface="Times New Roman"/>
                <a:cs typeface="Times New Roman"/>
              </a:rPr>
              <a:t> </a:t>
            </a:r>
            <a:r>
              <a:rPr sz="1800" spc="-5" dirty="0">
                <a:latin typeface="Times New Roman"/>
                <a:cs typeface="Times New Roman"/>
              </a:rPr>
              <a:t>Based</a:t>
            </a:r>
            <a:r>
              <a:rPr sz="1800" spc="70" dirty="0">
                <a:latin typeface="Times New Roman"/>
                <a:cs typeface="Times New Roman"/>
              </a:rPr>
              <a:t> </a:t>
            </a:r>
            <a:r>
              <a:rPr sz="1800" spc="-10" dirty="0">
                <a:latin typeface="Times New Roman"/>
                <a:cs typeface="Times New Roman"/>
              </a:rPr>
              <a:t>on</a:t>
            </a:r>
            <a:r>
              <a:rPr sz="1800" spc="80" dirty="0">
                <a:latin typeface="Times New Roman"/>
                <a:cs typeface="Times New Roman"/>
              </a:rPr>
              <a:t> </a:t>
            </a:r>
            <a:r>
              <a:rPr sz="1800" spc="-5" dirty="0">
                <a:latin typeface="Times New Roman"/>
                <a:cs typeface="Times New Roman"/>
              </a:rPr>
              <a:t>calculated</a:t>
            </a:r>
            <a:r>
              <a:rPr sz="1800" spc="90" dirty="0">
                <a:latin typeface="Times New Roman"/>
                <a:cs typeface="Times New Roman"/>
              </a:rPr>
              <a:t> </a:t>
            </a:r>
            <a:r>
              <a:rPr sz="1800" spc="-5" dirty="0">
                <a:latin typeface="Times New Roman"/>
                <a:cs typeface="Times New Roman"/>
              </a:rPr>
              <a:t>distance,</a:t>
            </a:r>
            <a:r>
              <a:rPr sz="1800" spc="75" dirty="0">
                <a:latin typeface="Times New Roman"/>
                <a:cs typeface="Times New Roman"/>
              </a:rPr>
              <a:t> </a:t>
            </a:r>
            <a:r>
              <a:rPr sz="1800" spc="-5" dirty="0">
                <a:latin typeface="Times New Roman"/>
                <a:cs typeface="Times New Roman"/>
              </a:rPr>
              <a:t>select</a:t>
            </a:r>
            <a:r>
              <a:rPr sz="1800" spc="75" dirty="0">
                <a:latin typeface="Times New Roman"/>
                <a:cs typeface="Times New Roman"/>
              </a:rPr>
              <a:t> </a:t>
            </a:r>
            <a:r>
              <a:rPr sz="1800" dirty="0">
                <a:latin typeface="Times New Roman"/>
                <a:cs typeface="Times New Roman"/>
              </a:rPr>
              <a:t>the</a:t>
            </a:r>
            <a:r>
              <a:rPr sz="1800" spc="65" dirty="0">
                <a:latin typeface="Times New Roman"/>
                <a:cs typeface="Times New Roman"/>
              </a:rPr>
              <a:t> </a:t>
            </a:r>
            <a:r>
              <a:rPr sz="1800" spc="-5" dirty="0">
                <a:latin typeface="Times New Roman"/>
                <a:cs typeface="Times New Roman"/>
              </a:rPr>
              <a:t>K</a:t>
            </a:r>
            <a:r>
              <a:rPr sz="1800" spc="75" dirty="0">
                <a:latin typeface="Times New Roman"/>
                <a:cs typeface="Times New Roman"/>
              </a:rPr>
              <a:t> </a:t>
            </a:r>
            <a:r>
              <a:rPr sz="1800" spc="-5" dirty="0">
                <a:latin typeface="Times New Roman"/>
                <a:cs typeface="Times New Roman"/>
              </a:rPr>
              <a:t>nearest</a:t>
            </a:r>
            <a:r>
              <a:rPr sz="1800" spc="90" dirty="0">
                <a:latin typeface="Times New Roman"/>
                <a:cs typeface="Times New Roman"/>
              </a:rPr>
              <a:t> </a:t>
            </a:r>
            <a:r>
              <a:rPr sz="1800" spc="-5" dirty="0">
                <a:latin typeface="Times New Roman"/>
                <a:cs typeface="Times New Roman"/>
              </a:rPr>
              <a:t>neighbors</a:t>
            </a:r>
            <a:r>
              <a:rPr sz="1800" spc="80" dirty="0">
                <a:latin typeface="Times New Roman"/>
                <a:cs typeface="Times New Roman"/>
              </a:rPr>
              <a:t> </a:t>
            </a:r>
            <a:r>
              <a:rPr sz="1800" dirty="0">
                <a:latin typeface="Times New Roman"/>
                <a:cs typeface="Times New Roman"/>
              </a:rPr>
              <a:t>in </a:t>
            </a:r>
            <a:r>
              <a:rPr sz="1800" spc="-434"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training</a:t>
            </a:r>
            <a:r>
              <a:rPr sz="1800" spc="-15" dirty="0">
                <a:latin typeface="Times New Roman"/>
                <a:cs typeface="Times New Roman"/>
              </a:rPr>
              <a:t> </a:t>
            </a:r>
            <a:r>
              <a:rPr sz="1800" dirty="0">
                <a:latin typeface="Times New Roman"/>
                <a:cs typeface="Times New Roman"/>
              </a:rPr>
              <a:t>13</a:t>
            </a:r>
            <a:r>
              <a:rPr sz="1800" spc="-15" dirty="0">
                <a:latin typeface="Times New Roman"/>
                <a:cs typeface="Times New Roman"/>
              </a:rPr>
              <a:t> </a:t>
            </a:r>
            <a:r>
              <a:rPr sz="1800" dirty="0">
                <a:latin typeface="Times New Roman"/>
                <a:cs typeface="Times New Roman"/>
              </a:rPr>
              <a:t>data which</a:t>
            </a:r>
            <a:r>
              <a:rPr sz="1800" spc="-10" dirty="0">
                <a:latin typeface="Times New Roman"/>
                <a:cs typeface="Times New Roman"/>
              </a:rPr>
              <a:t> </a:t>
            </a:r>
            <a:r>
              <a:rPr sz="1800" dirty="0">
                <a:latin typeface="Times New Roman"/>
                <a:cs typeface="Times New Roman"/>
              </a:rPr>
              <a:t>are nearest to</a:t>
            </a:r>
            <a:r>
              <a:rPr sz="1800" spc="-15" dirty="0">
                <a:latin typeface="Times New Roman"/>
                <a:cs typeface="Times New Roman"/>
              </a:rPr>
              <a:t> </a:t>
            </a:r>
            <a:r>
              <a:rPr sz="1800" dirty="0">
                <a:latin typeface="Times New Roman"/>
                <a:cs typeface="Times New Roman"/>
              </a:rPr>
              <a:t>unknown data</a:t>
            </a:r>
            <a:r>
              <a:rPr sz="1800" spc="-20" dirty="0">
                <a:latin typeface="Times New Roman"/>
                <a:cs typeface="Times New Roman"/>
              </a:rPr>
              <a:t> </a:t>
            </a:r>
            <a:r>
              <a:rPr sz="1800" dirty="0">
                <a:latin typeface="Times New Roman"/>
                <a:cs typeface="Times New Roman"/>
              </a:rPr>
              <a:t>points.</a:t>
            </a:r>
            <a:endParaRPr sz="1800">
              <a:latin typeface="Times New Roman"/>
              <a:cs typeface="Times New Roman"/>
            </a:endParaRPr>
          </a:p>
          <a:p>
            <a:pPr marL="12700" marR="6350" indent="456565">
              <a:lnSpc>
                <a:spcPct val="100000"/>
              </a:lnSpc>
            </a:pPr>
            <a:r>
              <a:rPr sz="1800" spc="-5" dirty="0">
                <a:latin typeface="Times New Roman"/>
                <a:cs typeface="Times New Roman"/>
              </a:rPr>
              <a:t>Step</a:t>
            </a:r>
            <a:r>
              <a:rPr sz="1800" spc="215" dirty="0">
                <a:latin typeface="Times New Roman"/>
                <a:cs typeface="Times New Roman"/>
              </a:rPr>
              <a:t> </a:t>
            </a:r>
            <a:r>
              <a:rPr sz="1800" spc="-5" dirty="0">
                <a:latin typeface="Times New Roman"/>
                <a:cs typeface="Times New Roman"/>
              </a:rPr>
              <a:t>4</a:t>
            </a:r>
            <a:r>
              <a:rPr sz="1800" spc="200" dirty="0">
                <a:latin typeface="Times New Roman"/>
                <a:cs typeface="Times New Roman"/>
              </a:rPr>
              <a:t> </a:t>
            </a:r>
            <a:r>
              <a:rPr sz="1800" dirty="0">
                <a:latin typeface="Times New Roman"/>
                <a:cs typeface="Times New Roman"/>
              </a:rPr>
              <a:t>:</a:t>
            </a:r>
            <a:r>
              <a:rPr sz="1800" spc="210" dirty="0">
                <a:latin typeface="Times New Roman"/>
                <a:cs typeface="Times New Roman"/>
              </a:rPr>
              <a:t> </a:t>
            </a:r>
            <a:r>
              <a:rPr sz="1800" spc="-5" dirty="0">
                <a:latin typeface="Times New Roman"/>
                <a:cs typeface="Times New Roman"/>
              </a:rPr>
              <a:t>Calculate</a:t>
            </a:r>
            <a:r>
              <a:rPr sz="1800" spc="225" dirty="0">
                <a:latin typeface="Times New Roman"/>
                <a:cs typeface="Times New Roman"/>
              </a:rPr>
              <a:t> </a:t>
            </a:r>
            <a:r>
              <a:rPr sz="1800" spc="-10" dirty="0">
                <a:latin typeface="Times New Roman"/>
                <a:cs typeface="Times New Roman"/>
              </a:rPr>
              <a:t>no.</a:t>
            </a:r>
            <a:r>
              <a:rPr sz="1800" spc="220" dirty="0">
                <a:latin typeface="Times New Roman"/>
                <a:cs typeface="Times New Roman"/>
              </a:rPr>
              <a:t> </a:t>
            </a:r>
            <a:r>
              <a:rPr sz="1800" spc="-5" dirty="0">
                <a:latin typeface="Times New Roman"/>
                <a:cs typeface="Times New Roman"/>
              </a:rPr>
              <a:t>of</a:t>
            </a:r>
            <a:r>
              <a:rPr sz="1800" spc="195" dirty="0">
                <a:latin typeface="Times New Roman"/>
                <a:cs typeface="Times New Roman"/>
              </a:rPr>
              <a:t> </a:t>
            </a:r>
            <a:r>
              <a:rPr sz="1800" spc="-5" dirty="0">
                <a:latin typeface="Times New Roman"/>
                <a:cs typeface="Times New Roman"/>
              </a:rPr>
              <a:t>data</a:t>
            </a:r>
            <a:r>
              <a:rPr sz="1800" spc="215" dirty="0">
                <a:latin typeface="Times New Roman"/>
                <a:cs typeface="Times New Roman"/>
              </a:rPr>
              <a:t> </a:t>
            </a:r>
            <a:r>
              <a:rPr sz="1800" spc="-5" dirty="0">
                <a:latin typeface="Times New Roman"/>
                <a:cs typeface="Times New Roman"/>
              </a:rPr>
              <a:t>points</a:t>
            </a:r>
            <a:r>
              <a:rPr sz="1800" spc="210" dirty="0">
                <a:latin typeface="Times New Roman"/>
                <a:cs typeface="Times New Roman"/>
              </a:rPr>
              <a:t> </a:t>
            </a:r>
            <a:r>
              <a:rPr sz="1800" dirty="0">
                <a:latin typeface="Times New Roman"/>
                <a:cs typeface="Times New Roman"/>
              </a:rPr>
              <a:t>in</a:t>
            </a:r>
            <a:r>
              <a:rPr sz="1800" spc="195" dirty="0">
                <a:latin typeface="Times New Roman"/>
                <a:cs typeface="Times New Roman"/>
              </a:rPr>
              <a:t> </a:t>
            </a:r>
            <a:r>
              <a:rPr sz="1800" dirty="0">
                <a:latin typeface="Times New Roman"/>
                <a:cs typeface="Times New Roman"/>
              </a:rPr>
              <a:t>each</a:t>
            </a:r>
            <a:r>
              <a:rPr sz="1800" spc="215" dirty="0">
                <a:latin typeface="Times New Roman"/>
                <a:cs typeface="Times New Roman"/>
              </a:rPr>
              <a:t> </a:t>
            </a:r>
            <a:r>
              <a:rPr sz="1800" spc="-5" dirty="0">
                <a:latin typeface="Times New Roman"/>
                <a:cs typeface="Times New Roman"/>
              </a:rPr>
              <a:t>category</a:t>
            </a:r>
            <a:r>
              <a:rPr sz="1800" spc="229" dirty="0">
                <a:latin typeface="Times New Roman"/>
                <a:cs typeface="Times New Roman"/>
              </a:rPr>
              <a:t> </a:t>
            </a:r>
            <a:r>
              <a:rPr sz="1800" dirty="0">
                <a:latin typeface="Times New Roman"/>
                <a:cs typeface="Times New Roman"/>
              </a:rPr>
              <a:t>among</a:t>
            </a:r>
            <a:r>
              <a:rPr sz="1800" spc="204" dirty="0">
                <a:latin typeface="Times New Roman"/>
                <a:cs typeface="Times New Roman"/>
              </a:rPr>
              <a:t> </a:t>
            </a:r>
            <a:r>
              <a:rPr sz="1800" spc="-5" dirty="0">
                <a:latin typeface="Times New Roman"/>
                <a:cs typeface="Times New Roman"/>
              </a:rPr>
              <a:t>these</a:t>
            </a:r>
            <a:r>
              <a:rPr sz="1800" spc="220" dirty="0">
                <a:latin typeface="Times New Roman"/>
                <a:cs typeface="Times New Roman"/>
              </a:rPr>
              <a:t> </a:t>
            </a:r>
            <a:r>
              <a:rPr sz="1800" spc="-5" dirty="0">
                <a:latin typeface="Times New Roman"/>
                <a:cs typeface="Times New Roman"/>
              </a:rPr>
              <a:t>K </a:t>
            </a:r>
            <a:r>
              <a:rPr sz="1800" spc="-434" dirty="0">
                <a:latin typeface="Times New Roman"/>
                <a:cs typeface="Times New Roman"/>
              </a:rPr>
              <a:t> </a:t>
            </a:r>
            <a:r>
              <a:rPr sz="1800" dirty="0">
                <a:latin typeface="Times New Roman"/>
                <a:cs typeface="Times New Roman"/>
              </a:rPr>
              <a:t>neighbors.</a:t>
            </a:r>
            <a:endParaRPr sz="1800">
              <a:latin typeface="Times New Roman"/>
              <a:cs typeface="Times New Roman"/>
            </a:endParaRPr>
          </a:p>
          <a:p>
            <a:pPr marL="12700" marR="5080" indent="456565">
              <a:lnSpc>
                <a:spcPct val="100000"/>
              </a:lnSpc>
            </a:pPr>
            <a:r>
              <a:rPr sz="1800" spc="-5" dirty="0">
                <a:latin typeface="Times New Roman"/>
                <a:cs typeface="Times New Roman"/>
              </a:rPr>
              <a:t>Step</a:t>
            </a:r>
            <a:r>
              <a:rPr sz="1800" spc="10" dirty="0">
                <a:latin typeface="Times New Roman"/>
                <a:cs typeface="Times New Roman"/>
              </a:rPr>
              <a:t> </a:t>
            </a:r>
            <a:r>
              <a:rPr sz="1800" spc="-5" dirty="0">
                <a:latin typeface="Times New Roman"/>
                <a:cs typeface="Times New Roman"/>
              </a:rPr>
              <a:t>5 </a:t>
            </a:r>
            <a:r>
              <a:rPr sz="1800" dirty="0">
                <a:latin typeface="Times New Roman"/>
                <a:cs typeface="Times New Roman"/>
              </a:rPr>
              <a:t>: </a:t>
            </a:r>
            <a:r>
              <a:rPr sz="1800" spc="-5" dirty="0">
                <a:latin typeface="Times New Roman"/>
                <a:cs typeface="Times New Roman"/>
              </a:rPr>
              <a:t>Assign</a:t>
            </a:r>
            <a:r>
              <a:rPr sz="1800" spc="-10" dirty="0">
                <a:latin typeface="Times New Roman"/>
                <a:cs typeface="Times New Roman"/>
              </a:rPr>
              <a:t> </a:t>
            </a:r>
            <a:r>
              <a:rPr sz="1800" spc="-5" dirty="0">
                <a:latin typeface="Times New Roman"/>
                <a:cs typeface="Times New Roman"/>
              </a:rPr>
              <a:t>new</a:t>
            </a:r>
            <a:r>
              <a:rPr sz="1800" spc="10" dirty="0">
                <a:latin typeface="Times New Roman"/>
                <a:cs typeface="Times New Roman"/>
              </a:rPr>
              <a:t> </a:t>
            </a:r>
            <a:r>
              <a:rPr sz="1800" dirty="0">
                <a:latin typeface="Times New Roman"/>
                <a:cs typeface="Times New Roman"/>
              </a:rPr>
              <a:t>data</a:t>
            </a:r>
            <a:r>
              <a:rPr sz="1800" spc="10" dirty="0">
                <a:latin typeface="Times New Roman"/>
                <a:cs typeface="Times New Roman"/>
              </a:rPr>
              <a:t> </a:t>
            </a:r>
            <a:r>
              <a:rPr sz="1800" spc="-5" dirty="0">
                <a:latin typeface="Times New Roman"/>
                <a:cs typeface="Times New Roman"/>
              </a:rPr>
              <a:t>points</a:t>
            </a:r>
            <a:r>
              <a:rPr sz="1800" spc="10" dirty="0">
                <a:latin typeface="Times New Roman"/>
                <a:cs typeface="Times New Roman"/>
              </a:rPr>
              <a:t> </a:t>
            </a:r>
            <a:r>
              <a:rPr sz="1800" spc="-5" dirty="0">
                <a:latin typeface="Times New Roman"/>
                <a:cs typeface="Times New Roman"/>
              </a:rPr>
              <a:t>to</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category</a:t>
            </a:r>
            <a:r>
              <a:rPr sz="1800" spc="25" dirty="0">
                <a:latin typeface="Times New Roman"/>
                <a:cs typeface="Times New Roman"/>
              </a:rPr>
              <a:t> </a:t>
            </a:r>
            <a:r>
              <a:rPr sz="1800" spc="-5" dirty="0">
                <a:latin typeface="Times New Roman"/>
                <a:cs typeface="Times New Roman"/>
              </a:rPr>
              <a:t>which</a:t>
            </a:r>
            <a:r>
              <a:rPr sz="1800" spc="5" dirty="0">
                <a:latin typeface="Times New Roman"/>
                <a:cs typeface="Times New Roman"/>
              </a:rPr>
              <a:t> </a:t>
            </a:r>
            <a:r>
              <a:rPr sz="1800" spc="-5" dirty="0">
                <a:latin typeface="Times New Roman"/>
                <a:cs typeface="Times New Roman"/>
              </a:rPr>
              <a:t>has</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15" dirty="0">
                <a:latin typeface="Times New Roman"/>
                <a:cs typeface="Times New Roman"/>
              </a:rPr>
              <a:t>maximum </a:t>
            </a:r>
            <a:r>
              <a:rPr sz="1800" spc="-434" dirty="0">
                <a:latin typeface="Times New Roman"/>
                <a:cs typeface="Times New Roman"/>
              </a:rPr>
              <a:t> </a:t>
            </a:r>
            <a:r>
              <a:rPr sz="1800" spc="-5" dirty="0">
                <a:latin typeface="Times New Roman"/>
                <a:cs typeface="Times New Roman"/>
              </a:rPr>
              <a:t>no.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neighbors.</a:t>
            </a:r>
            <a:endParaRPr sz="1800">
              <a:latin typeface="Times New Roman"/>
              <a:cs typeface="Times New Roman"/>
            </a:endParaRPr>
          </a:p>
          <a:p>
            <a:pPr marL="469265">
              <a:lnSpc>
                <a:spcPct val="100000"/>
              </a:lnSpc>
            </a:pPr>
            <a:r>
              <a:rPr sz="1800" spc="-5" dirty="0">
                <a:latin typeface="Times New Roman"/>
                <a:cs typeface="Times New Roman"/>
              </a:rPr>
              <a:t>Step</a:t>
            </a:r>
            <a:r>
              <a:rPr sz="1800" spc="-15" dirty="0">
                <a:latin typeface="Times New Roman"/>
                <a:cs typeface="Times New Roman"/>
              </a:rPr>
              <a:t> </a:t>
            </a:r>
            <a:r>
              <a:rPr sz="1800" spc="-5" dirty="0">
                <a:latin typeface="Times New Roman"/>
                <a:cs typeface="Times New Roman"/>
              </a:rPr>
              <a:t>6</a:t>
            </a:r>
            <a:r>
              <a:rPr sz="1800" spc="-1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Stop.</a:t>
            </a:r>
            <a:endParaRPr sz="1800">
              <a:latin typeface="Times New Roman"/>
              <a:cs typeface="Times New Roman"/>
            </a:endParaRPr>
          </a:p>
        </p:txBody>
      </p:sp>
      <p:pic>
        <p:nvPicPr>
          <p:cNvPr id="4" name="object 4"/>
          <p:cNvPicPr/>
          <p:nvPr/>
        </p:nvPicPr>
        <p:blipFill>
          <a:blip r:embed="rId2" cstate="print"/>
          <a:stretch>
            <a:fillRect/>
          </a:stretch>
        </p:blipFill>
        <p:spPr>
          <a:xfrm>
            <a:off x="8420185" y="1044744"/>
            <a:ext cx="3102415" cy="467192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8892" y="774572"/>
            <a:ext cx="1347470" cy="299720"/>
          </a:xfrm>
          <a:prstGeom prst="rect">
            <a:avLst/>
          </a:prstGeom>
        </p:spPr>
        <p:txBody>
          <a:bodyPr vert="horz" wrap="square" lIns="0" tIns="12700" rIns="0" bIns="0" rtlCol="0">
            <a:spAutoFit/>
          </a:bodyPr>
          <a:lstStyle/>
          <a:p>
            <a:pPr marL="12700">
              <a:lnSpc>
                <a:spcPct val="100000"/>
              </a:lnSpc>
              <a:spcBef>
                <a:spcPts val="100"/>
              </a:spcBef>
            </a:pPr>
            <a:r>
              <a:rPr spc="-5" dirty="0"/>
              <a:t>Naive</a:t>
            </a:r>
            <a:r>
              <a:rPr spc="-45" dirty="0"/>
              <a:t> </a:t>
            </a:r>
            <a:r>
              <a:rPr dirty="0"/>
              <a:t>Bayes</a:t>
            </a:r>
            <a:r>
              <a:rPr spc="-35" dirty="0"/>
              <a:t> </a:t>
            </a:r>
            <a:r>
              <a:rPr dirty="0"/>
              <a:t>:</a:t>
            </a:r>
          </a:p>
        </p:txBody>
      </p:sp>
      <p:sp>
        <p:nvSpPr>
          <p:cNvPr id="3" name="object 3"/>
          <p:cNvSpPr txBox="1"/>
          <p:nvPr/>
        </p:nvSpPr>
        <p:spPr>
          <a:xfrm>
            <a:off x="1148892" y="1322908"/>
            <a:ext cx="7102475" cy="3318510"/>
          </a:xfrm>
          <a:prstGeom prst="rect">
            <a:avLst/>
          </a:prstGeom>
        </p:spPr>
        <p:txBody>
          <a:bodyPr vert="horz" wrap="square" lIns="0" tIns="12700" rIns="0" bIns="0" rtlCol="0">
            <a:spAutoFit/>
          </a:bodyPr>
          <a:lstStyle/>
          <a:p>
            <a:pPr marL="12700" marR="5080" indent="456565" algn="just">
              <a:lnSpc>
                <a:spcPct val="100000"/>
              </a:lnSpc>
              <a:spcBef>
                <a:spcPts val="100"/>
              </a:spcBef>
            </a:pPr>
            <a:r>
              <a:rPr sz="1800" dirty="0">
                <a:latin typeface="Times New Roman"/>
                <a:cs typeface="Times New Roman"/>
              </a:rPr>
              <a:t>Naive</a:t>
            </a:r>
            <a:r>
              <a:rPr sz="1800" spc="5" dirty="0">
                <a:latin typeface="Times New Roman"/>
                <a:cs typeface="Times New Roman"/>
              </a:rPr>
              <a:t> </a:t>
            </a:r>
            <a:r>
              <a:rPr sz="1800" spc="-5" dirty="0">
                <a:latin typeface="Times New Roman"/>
                <a:cs typeface="Times New Roman"/>
              </a:rPr>
              <a:t>Bayes</a:t>
            </a:r>
            <a:r>
              <a:rPr sz="1800" dirty="0">
                <a:latin typeface="Times New Roman"/>
                <a:cs typeface="Times New Roman"/>
              </a:rPr>
              <a:t> is a</a:t>
            </a:r>
            <a:r>
              <a:rPr sz="1800" spc="5" dirty="0">
                <a:latin typeface="Times New Roman"/>
                <a:cs typeface="Times New Roman"/>
              </a:rPr>
              <a:t> </a:t>
            </a:r>
            <a:r>
              <a:rPr sz="1800" spc="-5" dirty="0">
                <a:latin typeface="Times New Roman"/>
                <a:cs typeface="Times New Roman"/>
              </a:rPr>
              <a:t>probabilistic</a:t>
            </a:r>
            <a:r>
              <a:rPr sz="1800" dirty="0">
                <a:latin typeface="Times New Roman"/>
                <a:cs typeface="Times New Roman"/>
              </a:rPr>
              <a:t> </a:t>
            </a:r>
            <a:r>
              <a:rPr sz="1800" spc="-5" dirty="0">
                <a:latin typeface="Times New Roman"/>
                <a:cs typeface="Times New Roman"/>
              </a:rPr>
              <a:t>machine</a:t>
            </a:r>
            <a:r>
              <a:rPr sz="1800" dirty="0">
                <a:latin typeface="Times New Roman"/>
                <a:cs typeface="Times New Roman"/>
              </a:rPr>
              <a:t> </a:t>
            </a:r>
            <a:r>
              <a:rPr sz="1800" spc="-5" dirty="0">
                <a:latin typeface="Times New Roman"/>
                <a:cs typeface="Times New Roman"/>
              </a:rPr>
              <a:t>learning</a:t>
            </a:r>
            <a:r>
              <a:rPr sz="1800" dirty="0">
                <a:latin typeface="Times New Roman"/>
                <a:cs typeface="Times New Roman"/>
              </a:rPr>
              <a:t> </a:t>
            </a:r>
            <a:r>
              <a:rPr sz="1800" spc="-5" dirty="0">
                <a:latin typeface="Times New Roman"/>
                <a:cs typeface="Times New Roman"/>
              </a:rPr>
              <a:t>algorithm</a:t>
            </a:r>
            <a:r>
              <a:rPr sz="1800" dirty="0">
                <a:latin typeface="Times New Roman"/>
                <a:cs typeface="Times New Roman"/>
              </a:rPr>
              <a:t> </a:t>
            </a:r>
            <a:r>
              <a:rPr sz="1800" spc="-5" dirty="0">
                <a:latin typeface="Times New Roman"/>
                <a:cs typeface="Times New Roman"/>
              </a:rPr>
              <a:t>which</a:t>
            </a:r>
            <a:r>
              <a:rPr sz="1800" dirty="0">
                <a:latin typeface="Times New Roman"/>
                <a:cs typeface="Times New Roman"/>
              </a:rPr>
              <a:t> is </a:t>
            </a:r>
            <a:r>
              <a:rPr sz="1800" spc="-434" dirty="0">
                <a:latin typeface="Times New Roman"/>
                <a:cs typeface="Times New Roman"/>
              </a:rPr>
              <a:t> </a:t>
            </a:r>
            <a:r>
              <a:rPr sz="1800" spc="-5" dirty="0">
                <a:latin typeface="Times New Roman"/>
                <a:cs typeface="Times New Roman"/>
              </a:rPr>
              <a:t>mainly </a:t>
            </a:r>
            <a:r>
              <a:rPr sz="1800" dirty="0">
                <a:latin typeface="Times New Roman"/>
                <a:cs typeface="Times New Roman"/>
              </a:rPr>
              <a:t>used in classification </a:t>
            </a:r>
            <a:r>
              <a:rPr sz="1800" spc="-5" dirty="0">
                <a:latin typeface="Times New Roman"/>
                <a:cs typeface="Times New Roman"/>
              </a:rPr>
              <a:t>problems. </a:t>
            </a:r>
            <a:r>
              <a:rPr sz="1800" spc="-25" dirty="0">
                <a:latin typeface="Times New Roman"/>
                <a:cs typeface="Times New Roman"/>
              </a:rPr>
              <a:t>It’s </a:t>
            </a:r>
            <a:r>
              <a:rPr sz="1800" spc="-5" dirty="0">
                <a:latin typeface="Times New Roman"/>
                <a:cs typeface="Times New Roman"/>
              </a:rPr>
              <a:t>based </a:t>
            </a:r>
            <a:r>
              <a:rPr sz="1800" dirty="0">
                <a:latin typeface="Times New Roman"/>
                <a:cs typeface="Times New Roman"/>
              </a:rPr>
              <a:t>on </a:t>
            </a:r>
            <a:r>
              <a:rPr sz="1800" spc="-5" dirty="0">
                <a:latin typeface="Times New Roman"/>
                <a:cs typeface="Times New Roman"/>
              </a:rPr>
              <a:t>Bayes theorem. </a:t>
            </a:r>
            <a:r>
              <a:rPr sz="1800" dirty="0">
                <a:latin typeface="Times New Roman"/>
                <a:cs typeface="Times New Roman"/>
              </a:rPr>
              <a:t>It </a:t>
            </a:r>
            <a:r>
              <a:rPr sz="1800" spc="-5" dirty="0">
                <a:latin typeface="Times New Roman"/>
                <a:cs typeface="Times New Roman"/>
              </a:rPr>
              <a:t>is </a:t>
            </a:r>
            <a:r>
              <a:rPr sz="1800" dirty="0">
                <a:latin typeface="Times New Roman"/>
                <a:cs typeface="Times New Roman"/>
              </a:rPr>
              <a:t> </a:t>
            </a:r>
            <a:r>
              <a:rPr sz="1800" spc="-5" dirty="0">
                <a:latin typeface="Times New Roman"/>
                <a:cs typeface="Times New Roman"/>
              </a:rPr>
              <a:t>simple </a:t>
            </a:r>
            <a:r>
              <a:rPr sz="1800" dirty="0">
                <a:latin typeface="Times New Roman"/>
                <a:cs typeface="Times New Roman"/>
              </a:rPr>
              <a:t>and </a:t>
            </a:r>
            <a:r>
              <a:rPr sz="1800" spc="-5" dirty="0">
                <a:latin typeface="Times New Roman"/>
                <a:cs typeface="Times New Roman"/>
              </a:rPr>
              <a:t>easy </a:t>
            </a:r>
            <a:r>
              <a:rPr sz="1800" dirty="0">
                <a:latin typeface="Times New Roman"/>
                <a:cs typeface="Times New Roman"/>
              </a:rPr>
              <a:t>to </a:t>
            </a:r>
            <a:r>
              <a:rPr sz="1800" spc="-5" dirty="0">
                <a:latin typeface="Times New Roman"/>
                <a:cs typeface="Times New Roman"/>
              </a:rPr>
              <a:t>build. </a:t>
            </a:r>
            <a:r>
              <a:rPr sz="1800" dirty="0">
                <a:latin typeface="Times New Roman"/>
                <a:cs typeface="Times New Roman"/>
              </a:rPr>
              <a:t>It </a:t>
            </a:r>
            <a:r>
              <a:rPr sz="1800" spc="-5" dirty="0">
                <a:latin typeface="Times New Roman"/>
                <a:cs typeface="Times New Roman"/>
              </a:rPr>
              <a:t>deals with huge datasets </a:t>
            </a:r>
            <a:r>
              <a:rPr sz="1800" spc="-15" dirty="0">
                <a:latin typeface="Times New Roman"/>
                <a:cs typeface="Times New Roman"/>
              </a:rPr>
              <a:t>efficiently. </a:t>
            </a:r>
            <a:r>
              <a:rPr sz="1800" dirty="0">
                <a:latin typeface="Times New Roman"/>
                <a:cs typeface="Times New Roman"/>
              </a:rPr>
              <a:t>It can solve </a:t>
            </a:r>
            <a:r>
              <a:rPr sz="1800" spc="5" dirty="0">
                <a:latin typeface="Times New Roman"/>
                <a:cs typeface="Times New Roman"/>
              </a:rPr>
              <a:t> </a:t>
            </a:r>
            <a:r>
              <a:rPr sz="1800" dirty="0">
                <a:latin typeface="Times New Roman"/>
                <a:cs typeface="Times New Roman"/>
              </a:rPr>
              <a:t>complicated </a:t>
            </a:r>
            <a:r>
              <a:rPr sz="1800" spc="-5" dirty="0">
                <a:latin typeface="Times New Roman"/>
                <a:cs typeface="Times New Roman"/>
              </a:rPr>
              <a:t>classification problems. </a:t>
            </a:r>
            <a:r>
              <a:rPr sz="1800" dirty="0">
                <a:latin typeface="Times New Roman"/>
                <a:cs typeface="Times New Roman"/>
              </a:rPr>
              <a:t>The </a:t>
            </a:r>
            <a:r>
              <a:rPr sz="1800" spc="-5" dirty="0">
                <a:latin typeface="Times New Roman"/>
                <a:cs typeface="Times New Roman"/>
              </a:rPr>
              <a:t>existence </a:t>
            </a:r>
            <a:r>
              <a:rPr sz="1800" dirty="0">
                <a:latin typeface="Times New Roman"/>
                <a:cs typeface="Times New Roman"/>
              </a:rPr>
              <a:t>of a </a:t>
            </a:r>
            <a:r>
              <a:rPr sz="1800" spc="-5" dirty="0">
                <a:latin typeface="Times New Roman"/>
                <a:cs typeface="Times New Roman"/>
              </a:rPr>
              <a:t>specific </a:t>
            </a:r>
            <a:r>
              <a:rPr sz="1800" dirty="0">
                <a:latin typeface="Times New Roman"/>
                <a:cs typeface="Times New Roman"/>
              </a:rPr>
              <a:t>feature in a </a:t>
            </a:r>
            <a:r>
              <a:rPr sz="1800" spc="5" dirty="0">
                <a:latin typeface="Times New Roman"/>
                <a:cs typeface="Times New Roman"/>
              </a:rPr>
              <a:t> </a:t>
            </a:r>
            <a:r>
              <a:rPr sz="1800" dirty="0">
                <a:latin typeface="Times New Roman"/>
                <a:cs typeface="Times New Roman"/>
              </a:rPr>
              <a:t>class </a:t>
            </a:r>
            <a:r>
              <a:rPr sz="1800" spc="-5" dirty="0">
                <a:latin typeface="Times New Roman"/>
                <a:cs typeface="Times New Roman"/>
              </a:rPr>
              <a:t>is assumed</a:t>
            </a:r>
            <a:r>
              <a:rPr sz="1800" dirty="0">
                <a:latin typeface="Times New Roman"/>
                <a:cs typeface="Times New Roman"/>
              </a:rPr>
              <a:t> to be </a:t>
            </a:r>
            <a:r>
              <a:rPr sz="1800" spc="-5" dirty="0">
                <a:latin typeface="Times New Roman"/>
                <a:cs typeface="Times New Roman"/>
              </a:rPr>
              <a:t>independent </a:t>
            </a:r>
            <a:r>
              <a:rPr sz="1800" dirty="0">
                <a:latin typeface="Times New Roman"/>
                <a:cs typeface="Times New Roman"/>
              </a:rPr>
              <a:t>of the </a:t>
            </a:r>
            <a:r>
              <a:rPr sz="1800" spc="-5" dirty="0">
                <a:latin typeface="Times New Roman"/>
                <a:cs typeface="Times New Roman"/>
              </a:rPr>
              <a:t>presence </a:t>
            </a:r>
            <a:r>
              <a:rPr sz="1800" dirty="0">
                <a:latin typeface="Times New Roman"/>
                <a:cs typeface="Times New Roman"/>
              </a:rPr>
              <a:t>of </a:t>
            </a:r>
            <a:r>
              <a:rPr sz="1800" spc="-5" dirty="0">
                <a:latin typeface="Times New Roman"/>
                <a:cs typeface="Times New Roman"/>
              </a:rPr>
              <a:t>any other</a:t>
            </a:r>
            <a:r>
              <a:rPr sz="1800" dirty="0">
                <a:latin typeface="Times New Roman"/>
                <a:cs typeface="Times New Roman"/>
              </a:rPr>
              <a:t> </a:t>
            </a:r>
            <a:r>
              <a:rPr sz="1800" spc="-5" dirty="0">
                <a:latin typeface="Times New Roman"/>
                <a:cs typeface="Times New Roman"/>
              </a:rPr>
              <a:t>feature </a:t>
            </a:r>
            <a:r>
              <a:rPr sz="1800" dirty="0">
                <a:latin typeface="Times New Roman"/>
                <a:cs typeface="Times New Roman"/>
              </a:rPr>
              <a:t> according</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naïve bayes</a:t>
            </a:r>
            <a:r>
              <a:rPr sz="1800" spc="-30" dirty="0">
                <a:latin typeface="Times New Roman"/>
                <a:cs typeface="Times New Roman"/>
              </a:rPr>
              <a:t> </a:t>
            </a:r>
            <a:r>
              <a:rPr sz="1800" dirty="0">
                <a:latin typeface="Times New Roman"/>
                <a:cs typeface="Times New Roman"/>
              </a:rPr>
              <a:t>theorem.</a:t>
            </a:r>
            <a:endParaRPr sz="1800">
              <a:latin typeface="Times New Roman"/>
              <a:cs typeface="Times New Roman"/>
            </a:endParaRPr>
          </a:p>
          <a:p>
            <a:pPr marL="12700" algn="just">
              <a:lnSpc>
                <a:spcPct val="100000"/>
              </a:lnSpc>
              <a:spcBef>
                <a:spcPts val="5"/>
              </a:spcBef>
            </a:pPr>
            <a:r>
              <a:rPr sz="1800" spc="-25" dirty="0">
                <a:latin typeface="Times New Roman"/>
                <a:cs typeface="Times New Roman"/>
              </a:rPr>
              <a:t>It’s</a:t>
            </a:r>
            <a:r>
              <a:rPr sz="1800" spc="-20" dirty="0">
                <a:latin typeface="Times New Roman"/>
                <a:cs typeface="Times New Roman"/>
              </a:rPr>
              <a:t> </a:t>
            </a:r>
            <a:r>
              <a:rPr sz="1800" spc="-5" dirty="0">
                <a:latin typeface="Times New Roman"/>
                <a:cs typeface="Times New Roman"/>
              </a:rPr>
              <a:t>formula</a:t>
            </a:r>
            <a:r>
              <a:rPr sz="1800" spc="10" dirty="0">
                <a:latin typeface="Times New Roman"/>
                <a:cs typeface="Times New Roman"/>
              </a:rPr>
              <a:t> </a:t>
            </a:r>
            <a:r>
              <a:rPr sz="1800" spc="-5" dirty="0">
                <a:latin typeface="Times New Roman"/>
                <a:cs typeface="Times New Roman"/>
              </a:rPr>
              <a:t>is</a:t>
            </a:r>
            <a:r>
              <a:rPr sz="1800" spc="-20" dirty="0">
                <a:latin typeface="Times New Roman"/>
                <a:cs typeface="Times New Roman"/>
              </a:rPr>
              <a:t> </a:t>
            </a:r>
            <a:r>
              <a:rPr sz="1800" spc="-5" dirty="0">
                <a:latin typeface="Times New Roman"/>
                <a:cs typeface="Times New Roman"/>
              </a:rPr>
              <a:t>as </a:t>
            </a:r>
            <a:r>
              <a:rPr sz="1800" dirty="0">
                <a:latin typeface="Times New Roman"/>
                <a:cs typeface="Times New Roman"/>
              </a:rPr>
              <a:t>follows</a:t>
            </a:r>
            <a:r>
              <a:rPr sz="1800" spc="-2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algn="just">
              <a:lnSpc>
                <a:spcPct val="100000"/>
              </a:lnSpc>
            </a:pPr>
            <a:r>
              <a:rPr sz="1800" spc="-5" dirty="0">
                <a:latin typeface="Times New Roman"/>
                <a:cs typeface="Times New Roman"/>
              </a:rPr>
              <a:t>P(S|T)</a:t>
            </a:r>
            <a:r>
              <a:rPr sz="1800" spc="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P(T|S)</a:t>
            </a:r>
            <a:r>
              <a:rPr sz="1800" dirty="0">
                <a:latin typeface="Times New Roman"/>
                <a:cs typeface="Times New Roman"/>
              </a:rPr>
              <a:t> *</a:t>
            </a:r>
            <a:r>
              <a:rPr sz="1800" spc="-15" dirty="0">
                <a:latin typeface="Times New Roman"/>
                <a:cs typeface="Times New Roman"/>
              </a:rPr>
              <a:t> </a:t>
            </a:r>
            <a:r>
              <a:rPr sz="1800" spc="-5" dirty="0">
                <a:latin typeface="Times New Roman"/>
                <a:cs typeface="Times New Roman"/>
              </a:rPr>
              <a:t>P(S)</a:t>
            </a:r>
            <a:r>
              <a:rPr sz="1800" spc="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P(T)</a:t>
            </a:r>
            <a:endParaRPr sz="1800">
              <a:latin typeface="Times New Roman"/>
              <a:cs typeface="Times New Roman"/>
            </a:endParaRPr>
          </a:p>
          <a:p>
            <a:pPr marL="12700">
              <a:lnSpc>
                <a:spcPct val="100000"/>
              </a:lnSpc>
            </a:pPr>
            <a:r>
              <a:rPr sz="1800" dirty="0">
                <a:latin typeface="Times New Roman"/>
                <a:cs typeface="Times New Roman"/>
              </a:rPr>
              <a:t>Here,</a:t>
            </a:r>
            <a:r>
              <a:rPr sz="1800" spc="-45" dirty="0">
                <a:latin typeface="Times New Roman"/>
                <a:cs typeface="Times New Roman"/>
              </a:rPr>
              <a:t> </a:t>
            </a:r>
            <a:r>
              <a:rPr sz="1800" spc="-5" dirty="0">
                <a:latin typeface="Times New Roman"/>
                <a:cs typeface="Times New Roman"/>
              </a:rPr>
              <a:t>T</a:t>
            </a:r>
            <a:r>
              <a:rPr sz="1800" spc="-45" dirty="0">
                <a:latin typeface="Times New Roman"/>
                <a:cs typeface="Times New Roman"/>
              </a:rPr>
              <a:t> </a:t>
            </a:r>
            <a:r>
              <a:rPr sz="1800" spc="-5" dirty="0">
                <a:latin typeface="Times New Roman"/>
                <a:cs typeface="Times New Roman"/>
              </a:rPr>
              <a:t>is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event</a:t>
            </a:r>
            <a:r>
              <a:rPr sz="1800" spc="-20"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be predicted,</a:t>
            </a:r>
            <a:endParaRPr sz="1800">
              <a:latin typeface="Times New Roman"/>
              <a:cs typeface="Times New Roman"/>
            </a:endParaRPr>
          </a:p>
          <a:p>
            <a:pPr marL="583565">
              <a:lnSpc>
                <a:spcPct val="100000"/>
              </a:lnSpc>
            </a:pPr>
            <a:r>
              <a:rPr sz="1800" spc="-5" dirty="0">
                <a:latin typeface="Times New Roman"/>
                <a:cs typeface="Times New Roman"/>
              </a:rPr>
              <a:t>S</a:t>
            </a:r>
            <a:r>
              <a:rPr sz="1800" spc="-10" dirty="0">
                <a:latin typeface="Times New Roman"/>
                <a:cs typeface="Times New Roman"/>
              </a:rPr>
              <a:t> </a:t>
            </a:r>
            <a:r>
              <a:rPr sz="1800" spc="-5" dirty="0">
                <a:latin typeface="Times New Roman"/>
                <a:cs typeface="Times New Roman"/>
              </a:rPr>
              <a:t>is</a:t>
            </a:r>
            <a:r>
              <a:rPr sz="1800" spc="-2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class</a:t>
            </a:r>
            <a:r>
              <a:rPr sz="1800" spc="-20" dirty="0">
                <a:latin typeface="Times New Roman"/>
                <a:cs typeface="Times New Roman"/>
              </a:rPr>
              <a:t> </a:t>
            </a:r>
            <a:r>
              <a:rPr sz="1800" dirty="0">
                <a:latin typeface="Times New Roman"/>
                <a:cs typeface="Times New Roman"/>
              </a:rPr>
              <a:t>value</a:t>
            </a:r>
            <a:r>
              <a:rPr sz="1800" spc="-5" dirty="0">
                <a:latin typeface="Times New Roman"/>
                <a:cs typeface="Times New Roman"/>
              </a:rPr>
              <a:t> </a:t>
            </a:r>
            <a:r>
              <a:rPr sz="1800" dirty="0">
                <a:latin typeface="Times New Roman"/>
                <a:cs typeface="Times New Roman"/>
              </a:rPr>
              <a:t>for</a:t>
            </a:r>
            <a:r>
              <a:rPr sz="1800" spc="-20" dirty="0">
                <a:latin typeface="Times New Roman"/>
                <a:cs typeface="Times New Roman"/>
              </a:rPr>
              <a:t> </a:t>
            </a:r>
            <a:r>
              <a:rPr sz="1800" dirty="0">
                <a:latin typeface="Times New Roman"/>
                <a:cs typeface="Times New Roman"/>
              </a:rPr>
              <a:t>an</a:t>
            </a:r>
            <a:r>
              <a:rPr sz="1800" spc="-5" dirty="0">
                <a:latin typeface="Times New Roman"/>
                <a:cs typeface="Times New Roman"/>
              </a:rPr>
              <a:t> </a:t>
            </a:r>
            <a:r>
              <a:rPr sz="1800" dirty="0">
                <a:latin typeface="Times New Roman"/>
                <a:cs typeface="Times New Roman"/>
              </a:rPr>
              <a:t>event.</a:t>
            </a:r>
            <a:endParaRPr sz="1800">
              <a:latin typeface="Times New Roman"/>
              <a:cs typeface="Times New Roman"/>
            </a:endParaRPr>
          </a:p>
          <a:p>
            <a:pPr marL="12700">
              <a:lnSpc>
                <a:spcPct val="100000"/>
              </a:lnSpc>
            </a:pPr>
            <a:r>
              <a:rPr sz="1800" dirty="0">
                <a:latin typeface="Times New Roman"/>
                <a:cs typeface="Times New Roman"/>
              </a:rPr>
              <a:t>This</a:t>
            </a:r>
            <a:r>
              <a:rPr sz="1800" spc="430" dirty="0">
                <a:latin typeface="Times New Roman"/>
                <a:cs typeface="Times New Roman"/>
              </a:rPr>
              <a:t> </a:t>
            </a:r>
            <a:r>
              <a:rPr sz="1800" dirty="0">
                <a:latin typeface="Times New Roman"/>
                <a:cs typeface="Times New Roman"/>
              </a:rPr>
              <a:t>equation.</a:t>
            </a:r>
            <a:r>
              <a:rPr sz="1800" spc="425" dirty="0">
                <a:latin typeface="Times New Roman"/>
                <a:cs typeface="Times New Roman"/>
              </a:rPr>
              <a:t> </a:t>
            </a:r>
            <a:r>
              <a:rPr sz="1800" spc="-5" dirty="0">
                <a:latin typeface="Times New Roman"/>
                <a:cs typeface="Times New Roman"/>
              </a:rPr>
              <a:t>will</a:t>
            </a:r>
            <a:r>
              <a:rPr sz="1800" spc="440" dirty="0">
                <a:latin typeface="Times New Roman"/>
                <a:cs typeface="Times New Roman"/>
              </a:rPr>
              <a:t> </a:t>
            </a:r>
            <a:r>
              <a:rPr sz="1800" dirty="0">
                <a:latin typeface="Times New Roman"/>
                <a:cs typeface="Times New Roman"/>
              </a:rPr>
              <a:t>find</a:t>
            </a:r>
            <a:r>
              <a:rPr sz="1800" spc="434" dirty="0">
                <a:latin typeface="Times New Roman"/>
                <a:cs typeface="Times New Roman"/>
              </a:rPr>
              <a:t> </a:t>
            </a:r>
            <a:r>
              <a:rPr sz="1800" dirty="0">
                <a:latin typeface="Times New Roman"/>
                <a:cs typeface="Times New Roman"/>
              </a:rPr>
              <a:t>out</a:t>
            </a:r>
            <a:r>
              <a:rPr sz="1800" spc="425" dirty="0">
                <a:latin typeface="Times New Roman"/>
                <a:cs typeface="Times New Roman"/>
              </a:rPr>
              <a:t> </a:t>
            </a:r>
            <a:r>
              <a:rPr sz="1800" spc="-5" dirty="0">
                <a:latin typeface="Times New Roman"/>
                <a:cs typeface="Times New Roman"/>
              </a:rPr>
              <a:t>the</a:t>
            </a:r>
            <a:r>
              <a:rPr sz="1800" spc="440" dirty="0">
                <a:latin typeface="Times New Roman"/>
                <a:cs typeface="Times New Roman"/>
              </a:rPr>
              <a:t> </a:t>
            </a:r>
            <a:r>
              <a:rPr sz="1800" dirty="0">
                <a:latin typeface="Times New Roman"/>
                <a:cs typeface="Times New Roman"/>
              </a:rPr>
              <a:t>class</a:t>
            </a:r>
            <a:r>
              <a:rPr sz="1800" spc="430" dirty="0">
                <a:latin typeface="Times New Roman"/>
                <a:cs typeface="Times New Roman"/>
              </a:rPr>
              <a:t> </a:t>
            </a:r>
            <a:r>
              <a:rPr sz="1800" dirty="0">
                <a:latin typeface="Times New Roman"/>
                <a:cs typeface="Times New Roman"/>
              </a:rPr>
              <a:t>in</a:t>
            </a:r>
            <a:r>
              <a:rPr sz="1800" spc="430" dirty="0">
                <a:latin typeface="Times New Roman"/>
                <a:cs typeface="Times New Roman"/>
              </a:rPr>
              <a:t> </a:t>
            </a:r>
            <a:r>
              <a:rPr sz="1800" spc="-5" dirty="0">
                <a:latin typeface="Times New Roman"/>
                <a:cs typeface="Times New Roman"/>
              </a:rPr>
              <a:t>which</a:t>
            </a:r>
            <a:r>
              <a:rPr sz="1800" spc="434" dirty="0">
                <a:latin typeface="Times New Roman"/>
                <a:cs typeface="Times New Roman"/>
              </a:rPr>
              <a:t> </a:t>
            </a:r>
            <a:r>
              <a:rPr sz="1800" dirty="0">
                <a:latin typeface="Times New Roman"/>
                <a:cs typeface="Times New Roman"/>
              </a:rPr>
              <a:t>the</a:t>
            </a:r>
            <a:r>
              <a:rPr sz="1800" spc="440" dirty="0">
                <a:latin typeface="Times New Roman"/>
                <a:cs typeface="Times New Roman"/>
              </a:rPr>
              <a:t> </a:t>
            </a:r>
            <a:r>
              <a:rPr sz="1800" dirty="0">
                <a:latin typeface="Times New Roman"/>
                <a:cs typeface="Times New Roman"/>
              </a:rPr>
              <a:t>expected</a:t>
            </a:r>
            <a:r>
              <a:rPr sz="1800" spc="430" dirty="0">
                <a:latin typeface="Times New Roman"/>
                <a:cs typeface="Times New Roman"/>
              </a:rPr>
              <a:t> </a:t>
            </a:r>
            <a:r>
              <a:rPr sz="1800" dirty="0">
                <a:latin typeface="Times New Roman"/>
                <a:cs typeface="Times New Roman"/>
              </a:rPr>
              <a:t>feature</a:t>
            </a:r>
            <a:r>
              <a:rPr sz="1800" spc="440" dirty="0">
                <a:latin typeface="Times New Roman"/>
                <a:cs typeface="Times New Roman"/>
              </a:rPr>
              <a:t> </a:t>
            </a:r>
            <a:r>
              <a:rPr sz="1800" spc="-5" dirty="0">
                <a:latin typeface="Times New Roman"/>
                <a:cs typeface="Times New Roman"/>
              </a:rPr>
              <a:t>for</a:t>
            </a:r>
            <a:endParaRPr sz="1800">
              <a:latin typeface="Times New Roman"/>
              <a:cs typeface="Times New Roman"/>
            </a:endParaRPr>
          </a:p>
          <a:p>
            <a:pPr marL="12700">
              <a:lnSpc>
                <a:spcPct val="100000"/>
              </a:lnSpc>
            </a:pPr>
            <a:r>
              <a:rPr sz="1800" dirty="0">
                <a:latin typeface="Times New Roman"/>
                <a:cs typeface="Times New Roman"/>
              </a:rPr>
              <a:t>classification.</a:t>
            </a:r>
            <a:endParaRPr sz="1800">
              <a:latin typeface="Times New Roman"/>
              <a:cs typeface="Times New Roman"/>
            </a:endParaRPr>
          </a:p>
        </p:txBody>
      </p:sp>
      <p:pic>
        <p:nvPicPr>
          <p:cNvPr id="4" name="object 4"/>
          <p:cNvPicPr/>
          <p:nvPr/>
        </p:nvPicPr>
        <p:blipFill>
          <a:blip r:embed="rId2" cstate="print"/>
          <a:stretch>
            <a:fillRect/>
          </a:stretch>
        </p:blipFill>
        <p:spPr>
          <a:xfrm>
            <a:off x="8577071" y="1147572"/>
            <a:ext cx="3337560" cy="3536021"/>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9632" y="599694"/>
            <a:ext cx="6867525" cy="414083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Support</a:t>
            </a:r>
            <a:r>
              <a:rPr sz="1800" b="1" spc="-25" dirty="0">
                <a:latin typeface="Times New Roman"/>
                <a:cs typeface="Times New Roman"/>
              </a:rPr>
              <a:t> </a:t>
            </a:r>
            <a:r>
              <a:rPr sz="1800" b="1" spc="-30" dirty="0">
                <a:latin typeface="Times New Roman"/>
                <a:cs typeface="Times New Roman"/>
              </a:rPr>
              <a:t>Vector</a:t>
            </a:r>
            <a:r>
              <a:rPr sz="1800" b="1" spc="-50" dirty="0">
                <a:latin typeface="Times New Roman"/>
                <a:cs typeface="Times New Roman"/>
              </a:rPr>
              <a:t> </a:t>
            </a:r>
            <a:r>
              <a:rPr sz="1800" b="1" spc="-5" dirty="0">
                <a:latin typeface="Times New Roman"/>
                <a:cs typeface="Times New Roman"/>
              </a:rPr>
              <a:t>Machine (SVM) </a:t>
            </a:r>
            <a:r>
              <a:rPr sz="1800" b="1" dirty="0">
                <a:latin typeface="Times New Roman"/>
                <a:cs typeface="Times New Roman"/>
              </a:rPr>
              <a:t>:</a:t>
            </a:r>
            <a:endParaRPr sz="1800">
              <a:latin typeface="Times New Roman"/>
              <a:cs typeface="Times New Roman"/>
            </a:endParaRPr>
          </a:p>
          <a:p>
            <a:pPr>
              <a:lnSpc>
                <a:spcPct val="100000"/>
              </a:lnSpc>
              <a:spcBef>
                <a:spcPts val="30"/>
              </a:spcBef>
            </a:pPr>
            <a:endParaRPr sz="1850">
              <a:latin typeface="Times New Roman"/>
              <a:cs typeface="Times New Roman"/>
            </a:endParaRPr>
          </a:p>
          <a:p>
            <a:pPr marL="12700" marR="5080" indent="457200" algn="just">
              <a:lnSpc>
                <a:spcPct val="100000"/>
              </a:lnSpc>
            </a:pPr>
            <a:r>
              <a:rPr sz="1800" dirty="0">
                <a:latin typeface="Times New Roman"/>
                <a:cs typeface="Times New Roman"/>
              </a:rPr>
              <a:t>The </a:t>
            </a:r>
            <a:r>
              <a:rPr sz="1800" spc="-5" dirty="0">
                <a:latin typeface="Times New Roman"/>
                <a:cs typeface="Times New Roman"/>
              </a:rPr>
              <a:t>primary </a:t>
            </a:r>
            <a:r>
              <a:rPr sz="1800" dirty="0">
                <a:latin typeface="Times New Roman"/>
                <a:cs typeface="Times New Roman"/>
              </a:rPr>
              <a:t>role of </a:t>
            </a:r>
            <a:r>
              <a:rPr sz="1800" spc="-5" dirty="0">
                <a:latin typeface="Times New Roman"/>
                <a:cs typeface="Times New Roman"/>
              </a:rPr>
              <a:t>SVM algorithm is </a:t>
            </a:r>
            <a:r>
              <a:rPr sz="1800" dirty="0">
                <a:latin typeface="Times New Roman"/>
                <a:cs typeface="Times New Roman"/>
              </a:rPr>
              <a:t>that it </a:t>
            </a:r>
            <a:r>
              <a:rPr sz="1800" spc="-5" dirty="0">
                <a:latin typeface="Times New Roman"/>
                <a:cs typeface="Times New Roman"/>
              </a:rPr>
              <a:t>separates two classes </a:t>
            </a:r>
            <a:r>
              <a:rPr sz="1800" spc="-15" dirty="0">
                <a:latin typeface="Times New Roman"/>
                <a:cs typeface="Times New Roman"/>
              </a:rPr>
              <a:t>by </a:t>
            </a:r>
            <a:r>
              <a:rPr sz="1800" spc="-434" dirty="0">
                <a:latin typeface="Times New Roman"/>
                <a:cs typeface="Times New Roman"/>
              </a:rPr>
              <a:t> </a:t>
            </a:r>
            <a:r>
              <a:rPr sz="1800" dirty="0">
                <a:latin typeface="Times New Roman"/>
                <a:cs typeface="Times New Roman"/>
              </a:rPr>
              <a:t>creating</a:t>
            </a:r>
            <a:r>
              <a:rPr sz="1800" spc="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line</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5" dirty="0">
                <a:latin typeface="Times New Roman"/>
                <a:cs typeface="Times New Roman"/>
              </a:rPr>
              <a:t>hyperplanes.</a:t>
            </a:r>
            <a:r>
              <a:rPr sz="1800" dirty="0">
                <a:latin typeface="Times New Roman"/>
                <a:cs typeface="Times New Roman"/>
              </a:rPr>
              <a:t> </a:t>
            </a:r>
            <a:r>
              <a:rPr sz="1800" spc="-5" dirty="0">
                <a:latin typeface="Times New Roman"/>
                <a:cs typeface="Times New Roman"/>
              </a:rPr>
              <a:t>Data</a:t>
            </a:r>
            <a:r>
              <a:rPr sz="1800" dirty="0">
                <a:latin typeface="Times New Roman"/>
                <a:cs typeface="Times New Roman"/>
              </a:rPr>
              <a:t> points</a:t>
            </a:r>
            <a:r>
              <a:rPr sz="1800" spc="5"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spc="-5" dirty="0">
                <a:latin typeface="Times New Roman"/>
                <a:cs typeface="Times New Roman"/>
              </a:rPr>
              <a:t>are</a:t>
            </a:r>
            <a:r>
              <a:rPr sz="1800" dirty="0">
                <a:latin typeface="Times New Roman"/>
                <a:cs typeface="Times New Roman"/>
              </a:rPr>
              <a:t> </a:t>
            </a:r>
            <a:r>
              <a:rPr sz="1800" spc="-5" dirty="0">
                <a:latin typeface="Times New Roman"/>
                <a:cs typeface="Times New Roman"/>
              </a:rPr>
              <a:t>closest</a:t>
            </a:r>
            <a:r>
              <a:rPr sz="1800" dirty="0">
                <a:latin typeface="Times New Roman"/>
                <a:cs typeface="Times New Roman"/>
              </a:rPr>
              <a:t> to</a:t>
            </a:r>
            <a:r>
              <a:rPr sz="1800" spc="5" dirty="0">
                <a:latin typeface="Times New Roman"/>
                <a:cs typeface="Times New Roman"/>
              </a:rPr>
              <a:t> </a:t>
            </a:r>
            <a:r>
              <a:rPr sz="1800" spc="-5" dirty="0">
                <a:latin typeface="Times New Roman"/>
                <a:cs typeface="Times New Roman"/>
              </a:rPr>
              <a:t>the </a:t>
            </a:r>
            <a:r>
              <a:rPr sz="1800" dirty="0">
                <a:latin typeface="Times New Roman"/>
                <a:cs typeface="Times New Roman"/>
              </a:rPr>
              <a:t> </a:t>
            </a:r>
            <a:r>
              <a:rPr sz="1800" spc="-5" dirty="0">
                <a:latin typeface="Times New Roman"/>
                <a:cs typeface="Times New Roman"/>
              </a:rPr>
              <a:t>hyperplane </a:t>
            </a:r>
            <a:r>
              <a:rPr sz="1800" dirty="0">
                <a:latin typeface="Times New Roman"/>
                <a:cs typeface="Times New Roman"/>
              </a:rPr>
              <a:t>or </a:t>
            </a:r>
            <a:r>
              <a:rPr sz="1800" spc="-5" dirty="0">
                <a:latin typeface="Times New Roman"/>
                <a:cs typeface="Times New Roman"/>
              </a:rPr>
              <a:t>points </a:t>
            </a:r>
            <a:r>
              <a:rPr sz="1800" dirty="0">
                <a:latin typeface="Times New Roman"/>
                <a:cs typeface="Times New Roman"/>
              </a:rPr>
              <a:t>of the </a:t>
            </a:r>
            <a:r>
              <a:rPr sz="1800" spc="-5" dirty="0">
                <a:latin typeface="Times New Roman"/>
                <a:cs typeface="Times New Roman"/>
              </a:rPr>
              <a:t>data set that, </a:t>
            </a:r>
            <a:r>
              <a:rPr sz="1800" dirty="0">
                <a:latin typeface="Times New Roman"/>
                <a:cs typeface="Times New Roman"/>
              </a:rPr>
              <a:t>if </a:t>
            </a:r>
            <a:r>
              <a:rPr sz="1800" spc="-5" dirty="0">
                <a:latin typeface="Times New Roman"/>
                <a:cs typeface="Times New Roman"/>
              </a:rPr>
              <a:t>deleted, </a:t>
            </a:r>
            <a:r>
              <a:rPr sz="1800" dirty="0">
                <a:latin typeface="Times New Roman"/>
                <a:cs typeface="Times New Roman"/>
              </a:rPr>
              <a:t>would </a:t>
            </a:r>
            <a:r>
              <a:rPr sz="1800" spc="-5" dirty="0">
                <a:latin typeface="Times New Roman"/>
                <a:cs typeface="Times New Roman"/>
              </a:rPr>
              <a:t>change </a:t>
            </a:r>
            <a:r>
              <a:rPr sz="1800" dirty="0">
                <a:latin typeface="Times New Roman"/>
                <a:cs typeface="Times New Roman"/>
              </a:rPr>
              <a:t>the </a:t>
            </a:r>
            <a:r>
              <a:rPr sz="1800" spc="5" dirty="0">
                <a:latin typeface="Times New Roman"/>
                <a:cs typeface="Times New Roman"/>
              </a:rPr>
              <a:t> </a:t>
            </a:r>
            <a:r>
              <a:rPr sz="1800" spc="-5" dirty="0">
                <a:latin typeface="Times New Roman"/>
                <a:cs typeface="Times New Roman"/>
              </a:rPr>
              <a:t>position of dividing </a:t>
            </a:r>
            <a:r>
              <a:rPr sz="1800" dirty="0">
                <a:latin typeface="Times New Roman"/>
                <a:cs typeface="Times New Roman"/>
              </a:rPr>
              <a:t>the </a:t>
            </a:r>
            <a:r>
              <a:rPr sz="1800" spc="-5" dirty="0">
                <a:latin typeface="Times New Roman"/>
                <a:cs typeface="Times New Roman"/>
              </a:rPr>
              <a:t>hyperplane </a:t>
            </a:r>
            <a:r>
              <a:rPr sz="1800" dirty="0">
                <a:latin typeface="Times New Roman"/>
                <a:cs typeface="Times New Roman"/>
              </a:rPr>
              <a:t>are </a:t>
            </a:r>
            <a:r>
              <a:rPr sz="1800" spc="-5" dirty="0">
                <a:latin typeface="Times New Roman"/>
                <a:cs typeface="Times New Roman"/>
              </a:rPr>
              <a:t>known </a:t>
            </a:r>
            <a:r>
              <a:rPr sz="1800" dirty="0">
                <a:latin typeface="Times New Roman"/>
                <a:cs typeface="Times New Roman"/>
              </a:rPr>
              <a:t>as </a:t>
            </a:r>
            <a:r>
              <a:rPr sz="1800" spc="-5" dirty="0">
                <a:latin typeface="Times New Roman"/>
                <a:cs typeface="Times New Roman"/>
              </a:rPr>
              <a:t>support vectors. As </a:t>
            </a:r>
            <a:r>
              <a:rPr sz="1800" dirty="0">
                <a:latin typeface="Times New Roman"/>
                <a:cs typeface="Times New Roman"/>
              </a:rPr>
              <a:t>a </a:t>
            </a:r>
            <a:r>
              <a:rPr sz="1800" spc="5" dirty="0">
                <a:latin typeface="Times New Roman"/>
                <a:cs typeface="Times New Roman"/>
              </a:rPr>
              <a:t> </a:t>
            </a:r>
            <a:r>
              <a:rPr sz="1800" dirty="0">
                <a:latin typeface="Times New Roman"/>
                <a:cs typeface="Times New Roman"/>
              </a:rPr>
              <a:t>result, </a:t>
            </a:r>
            <a:r>
              <a:rPr sz="1800" spc="-5" dirty="0">
                <a:latin typeface="Times New Roman"/>
                <a:cs typeface="Times New Roman"/>
              </a:rPr>
              <a:t>they might be regarded as </a:t>
            </a:r>
            <a:r>
              <a:rPr sz="1800" dirty="0">
                <a:latin typeface="Times New Roman"/>
                <a:cs typeface="Times New Roman"/>
              </a:rPr>
              <a:t>essential components of the </a:t>
            </a:r>
            <a:r>
              <a:rPr sz="1800" spc="-5" dirty="0">
                <a:latin typeface="Times New Roman"/>
                <a:cs typeface="Times New Roman"/>
              </a:rPr>
              <a:t>data set. The </a:t>
            </a:r>
            <a:r>
              <a:rPr sz="1800" dirty="0">
                <a:latin typeface="Times New Roman"/>
                <a:cs typeface="Times New Roman"/>
              </a:rPr>
              <a:t> </a:t>
            </a:r>
            <a:r>
              <a:rPr sz="1800" spc="-10" dirty="0">
                <a:latin typeface="Times New Roman"/>
                <a:cs typeface="Times New Roman"/>
              </a:rPr>
              <a:t>margin </a:t>
            </a:r>
            <a:r>
              <a:rPr sz="1800" spc="-5" dirty="0">
                <a:latin typeface="Times New Roman"/>
                <a:cs typeface="Times New Roman"/>
              </a:rPr>
              <a:t>is </a:t>
            </a:r>
            <a:r>
              <a:rPr sz="1800" dirty="0">
                <a:latin typeface="Times New Roman"/>
                <a:cs typeface="Times New Roman"/>
              </a:rPr>
              <a:t>the </a:t>
            </a:r>
            <a:r>
              <a:rPr sz="1800" spc="-5" dirty="0">
                <a:latin typeface="Times New Roman"/>
                <a:cs typeface="Times New Roman"/>
              </a:rPr>
              <a:t>distance between hyperplane </a:t>
            </a:r>
            <a:r>
              <a:rPr sz="1800" dirty="0">
                <a:latin typeface="Times New Roman"/>
                <a:cs typeface="Times New Roman"/>
              </a:rPr>
              <a:t>and nearest data </a:t>
            </a:r>
            <a:r>
              <a:rPr sz="1800" spc="-5" dirty="0">
                <a:latin typeface="Times New Roman"/>
                <a:cs typeface="Times New Roman"/>
              </a:rPr>
              <a:t>point </a:t>
            </a:r>
            <a:r>
              <a:rPr sz="1800" dirty="0">
                <a:latin typeface="Times New Roman"/>
                <a:cs typeface="Times New Roman"/>
              </a:rPr>
              <a:t>from </a:t>
            </a:r>
            <a:r>
              <a:rPr sz="1800" spc="5" dirty="0">
                <a:latin typeface="Times New Roman"/>
                <a:cs typeface="Times New Roman"/>
              </a:rPr>
              <a:t> </a:t>
            </a:r>
            <a:r>
              <a:rPr sz="1800" dirty="0">
                <a:latin typeface="Times New Roman"/>
                <a:cs typeface="Times New Roman"/>
              </a:rPr>
              <a:t>either collection. The </a:t>
            </a:r>
            <a:r>
              <a:rPr sz="1800" spc="-5" dirty="0">
                <a:latin typeface="Times New Roman"/>
                <a:cs typeface="Times New Roman"/>
              </a:rPr>
              <a:t>goal is </a:t>
            </a:r>
            <a:r>
              <a:rPr sz="1800" dirty="0">
                <a:latin typeface="Times New Roman"/>
                <a:cs typeface="Times New Roman"/>
              </a:rPr>
              <a:t>to </a:t>
            </a:r>
            <a:r>
              <a:rPr sz="1800" spc="-5" dirty="0">
                <a:latin typeface="Times New Roman"/>
                <a:cs typeface="Times New Roman"/>
              </a:rPr>
              <a:t>select the hyperplane with </a:t>
            </a:r>
            <a:r>
              <a:rPr sz="1800" dirty="0">
                <a:latin typeface="Times New Roman"/>
                <a:cs typeface="Times New Roman"/>
              </a:rPr>
              <a:t>the </a:t>
            </a:r>
            <a:r>
              <a:rPr sz="1800" spc="-5" dirty="0">
                <a:latin typeface="Times New Roman"/>
                <a:cs typeface="Times New Roman"/>
              </a:rPr>
              <a:t>maximum </a:t>
            </a:r>
            <a:r>
              <a:rPr sz="1800" dirty="0">
                <a:latin typeface="Times New Roman"/>
                <a:cs typeface="Times New Roman"/>
              </a:rPr>
              <a:t> </a:t>
            </a:r>
            <a:r>
              <a:rPr sz="1800" spc="-5" dirty="0">
                <a:latin typeface="Times New Roman"/>
                <a:cs typeface="Times New Roman"/>
              </a:rPr>
              <a:t>possible </a:t>
            </a:r>
            <a:r>
              <a:rPr sz="1800" spc="-10" dirty="0">
                <a:latin typeface="Times New Roman"/>
                <a:cs typeface="Times New Roman"/>
              </a:rPr>
              <a:t>margin </a:t>
            </a:r>
            <a:r>
              <a:rPr sz="1800" dirty="0">
                <a:latin typeface="Times New Roman"/>
                <a:cs typeface="Times New Roman"/>
              </a:rPr>
              <a:t>between </a:t>
            </a:r>
            <a:r>
              <a:rPr sz="1800" spc="-5" dirty="0">
                <a:latin typeface="Times New Roman"/>
                <a:cs typeface="Times New Roman"/>
              </a:rPr>
              <a:t>it </a:t>
            </a:r>
            <a:r>
              <a:rPr sz="1800" dirty="0">
                <a:latin typeface="Times New Roman"/>
                <a:cs typeface="Times New Roman"/>
              </a:rPr>
              <a:t>and </a:t>
            </a:r>
            <a:r>
              <a:rPr sz="1800" spc="-10" dirty="0">
                <a:latin typeface="Times New Roman"/>
                <a:cs typeface="Times New Roman"/>
              </a:rPr>
              <a:t>any </a:t>
            </a:r>
            <a:r>
              <a:rPr sz="1800" spc="-5" dirty="0">
                <a:latin typeface="Times New Roman"/>
                <a:cs typeface="Times New Roman"/>
              </a:rPr>
              <a:t>point </a:t>
            </a:r>
            <a:r>
              <a:rPr sz="1800" dirty="0">
                <a:latin typeface="Times New Roman"/>
                <a:cs typeface="Times New Roman"/>
              </a:rPr>
              <a:t>in the </a:t>
            </a:r>
            <a:r>
              <a:rPr sz="1800" spc="-5" dirty="0">
                <a:latin typeface="Times New Roman"/>
                <a:cs typeface="Times New Roman"/>
              </a:rPr>
              <a:t>training set increasing </a:t>
            </a:r>
            <a:r>
              <a:rPr sz="1800" dirty="0">
                <a:latin typeface="Times New Roman"/>
                <a:cs typeface="Times New Roman"/>
              </a:rPr>
              <a:t>the </a:t>
            </a:r>
            <a:r>
              <a:rPr sz="1800" spc="5" dirty="0">
                <a:latin typeface="Times New Roman"/>
                <a:cs typeface="Times New Roman"/>
              </a:rPr>
              <a:t> </a:t>
            </a:r>
            <a:r>
              <a:rPr sz="1800" dirty="0">
                <a:latin typeface="Times New Roman"/>
                <a:cs typeface="Times New Roman"/>
              </a:rPr>
              <a:t>likelihood of a </a:t>
            </a:r>
            <a:r>
              <a:rPr sz="1800" spc="-10" dirty="0">
                <a:latin typeface="Times New Roman"/>
                <a:cs typeface="Times New Roman"/>
              </a:rPr>
              <a:t>new </a:t>
            </a:r>
            <a:r>
              <a:rPr sz="1800" dirty="0">
                <a:latin typeface="Times New Roman"/>
                <a:cs typeface="Times New Roman"/>
              </a:rPr>
              <a:t>data being </a:t>
            </a:r>
            <a:r>
              <a:rPr sz="1800" spc="-5" dirty="0">
                <a:latin typeface="Times New Roman"/>
                <a:cs typeface="Times New Roman"/>
              </a:rPr>
              <a:t>properly classified. </a:t>
            </a:r>
            <a:r>
              <a:rPr sz="1800" spc="-25" dirty="0">
                <a:latin typeface="Times New Roman"/>
                <a:cs typeface="Times New Roman"/>
              </a:rPr>
              <a:t>SVM’s</a:t>
            </a:r>
            <a:r>
              <a:rPr sz="1800" spc="400" dirty="0">
                <a:latin typeface="Times New Roman"/>
                <a:cs typeface="Times New Roman"/>
              </a:rPr>
              <a:t> </a:t>
            </a:r>
            <a:r>
              <a:rPr sz="1800" spc="-5" dirty="0">
                <a:latin typeface="Times New Roman"/>
                <a:cs typeface="Times New Roman"/>
              </a:rPr>
              <a:t>main </a:t>
            </a:r>
            <a:r>
              <a:rPr sz="1800" dirty="0">
                <a:latin typeface="Times New Roman"/>
                <a:cs typeface="Times New Roman"/>
              </a:rPr>
              <a:t>objective </a:t>
            </a:r>
            <a:r>
              <a:rPr sz="1800" spc="5" dirty="0">
                <a:latin typeface="Times New Roman"/>
                <a:cs typeface="Times New Roman"/>
              </a:rPr>
              <a:t> </a:t>
            </a:r>
            <a:r>
              <a:rPr sz="1800" dirty="0">
                <a:latin typeface="Times New Roman"/>
                <a:cs typeface="Times New Roman"/>
              </a:rPr>
              <a:t>is to find a </a:t>
            </a:r>
            <a:r>
              <a:rPr sz="1800" spc="-5" dirty="0">
                <a:latin typeface="Times New Roman"/>
                <a:cs typeface="Times New Roman"/>
              </a:rPr>
              <a:t>hyperplane </a:t>
            </a:r>
            <a:r>
              <a:rPr sz="1800" dirty="0">
                <a:latin typeface="Times New Roman"/>
                <a:cs typeface="Times New Roman"/>
              </a:rPr>
              <a:t>in </a:t>
            </a:r>
            <a:r>
              <a:rPr sz="1800" spc="-5" dirty="0">
                <a:latin typeface="Times New Roman"/>
                <a:cs typeface="Times New Roman"/>
              </a:rPr>
              <a:t>N-dimensional space </a:t>
            </a:r>
            <a:r>
              <a:rPr sz="1800" dirty="0">
                <a:latin typeface="Times New Roman"/>
                <a:cs typeface="Times New Roman"/>
              </a:rPr>
              <a:t>which will </a:t>
            </a:r>
            <a:r>
              <a:rPr sz="1800" spc="-5" dirty="0">
                <a:latin typeface="Times New Roman"/>
                <a:cs typeface="Times New Roman"/>
              </a:rPr>
              <a:t>classify </a:t>
            </a:r>
            <a:r>
              <a:rPr sz="1800" dirty="0">
                <a:latin typeface="Times New Roman"/>
                <a:cs typeface="Times New Roman"/>
              </a:rPr>
              <a:t>all the </a:t>
            </a:r>
            <a:r>
              <a:rPr sz="1800" spc="5" dirty="0">
                <a:latin typeface="Times New Roman"/>
                <a:cs typeface="Times New Roman"/>
              </a:rPr>
              <a:t> </a:t>
            </a:r>
            <a:r>
              <a:rPr sz="1800" dirty="0">
                <a:latin typeface="Times New Roman"/>
                <a:cs typeface="Times New Roman"/>
              </a:rPr>
              <a:t>data </a:t>
            </a:r>
            <a:r>
              <a:rPr sz="1800" spc="-5" dirty="0">
                <a:latin typeface="Times New Roman"/>
                <a:cs typeface="Times New Roman"/>
              </a:rPr>
              <a:t>points. </a:t>
            </a:r>
            <a:r>
              <a:rPr sz="1800" dirty="0">
                <a:latin typeface="Times New Roman"/>
                <a:cs typeface="Times New Roman"/>
              </a:rPr>
              <a:t>The dimension of a </a:t>
            </a:r>
            <a:r>
              <a:rPr sz="1800" spc="-5" dirty="0">
                <a:latin typeface="Times New Roman"/>
                <a:cs typeface="Times New Roman"/>
              </a:rPr>
              <a:t>hyperplane is actually dependent </a:t>
            </a:r>
            <a:r>
              <a:rPr sz="1800" dirty="0">
                <a:latin typeface="Times New Roman"/>
                <a:cs typeface="Times New Roman"/>
              </a:rPr>
              <a:t>on the </a:t>
            </a:r>
            <a:r>
              <a:rPr sz="1800" spc="5" dirty="0">
                <a:latin typeface="Times New Roman"/>
                <a:cs typeface="Times New Roman"/>
              </a:rPr>
              <a:t> </a:t>
            </a:r>
            <a:r>
              <a:rPr sz="1800" dirty="0">
                <a:latin typeface="Times New Roman"/>
                <a:cs typeface="Times New Roman"/>
              </a:rPr>
              <a:t>quantity</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5" dirty="0">
                <a:latin typeface="Times New Roman"/>
                <a:cs typeface="Times New Roman"/>
              </a:rPr>
              <a:t>input</a:t>
            </a:r>
            <a:r>
              <a:rPr sz="1800" dirty="0">
                <a:latin typeface="Times New Roman"/>
                <a:cs typeface="Times New Roman"/>
              </a:rPr>
              <a:t> </a:t>
            </a:r>
            <a:r>
              <a:rPr sz="1800" spc="-5" dirty="0">
                <a:latin typeface="Times New Roman"/>
                <a:cs typeface="Times New Roman"/>
              </a:rPr>
              <a:t>features.</a:t>
            </a:r>
            <a:r>
              <a:rPr sz="1800" dirty="0">
                <a:latin typeface="Times New Roman"/>
                <a:cs typeface="Times New Roman"/>
              </a:rPr>
              <a:t> If</a:t>
            </a:r>
            <a:r>
              <a:rPr sz="1800" spc="5" dirty="0">
                <a:latin typeface="Times New Roman"/>
                <a:cs typeface="Times New Roman"/>
              </a:rPr>
              <a:t> </a:t>
            </a:r>
            <a:r>
              <a:rPr sz="1800" spc="-5" dirty="0">
                <a:latin typeface="Times New Roman"/>
                <a:cs typeface="Times New Roman"/>
              </a:rPr>
              <a:t>input</a:t>
            </a:r>
            <a:r>
              <a:rPr sz="1800" dirty="0">
                <a:latin typeface="Times New Roman"/>
                <a:cs typeface="Times New Roman"/>
              </a:rPr>
              <a:t> </a:t>
            </a:r>
            <a:r>
              <a:rPr sz="1800" spc="-5" dirty="0">
                <a:latin typeface="Times New Roman"/>
                <a:cs typeface="Times New Roman"/>
              </a:rPr>
              <a:t>has</a:t>
            </a:r>
            <a:r>
              <a:rPr sz="1800" dirty="0">
                <a:latin typeface="Times New Roman"/>
                <a:cs typeface="Times New Roman"/>
              </a:rPr>
              <a:t> </a:t>
            </a:r>
            <a:r>
              <a:rPr sz="1800" spc="-5" dirty="0">
                <a:latin typeface="Times New Roman"/>
                <a:cs typeface="Times New Roman"/>
              </a:rPr>
              <a:t>two</a:t>
            </a:r>
            <a:r>
              <a:rPr sz="1800" dirty="0">
                <a:latin typeface="Times New Roman"/>
                <a:cs typeface="Times New Roman"/>
              </a:rPr>
              <a:t> </a:t>
            </a:r>
            <a:r>
              <a:rPr sz="1800" spc="-5" dirty="0">
                <a:latin typeface="Times New Roman"/>
                <a:cs typeface="Times New Roman"/>
              </a:rPr>
              <a:t>features</a:t>
            </a:r>
            <a:r>
              <a:rPr sz="1800" dirty="0">
                <a:latin typeface="Times New Roman"/>
                <a:cs typeface="Times New Roman"/>
              </a:rPr>
              <a:t> in</a:t>
            </a:r>
            <a:r>
              <a:rPr sz="1800" spc="5" dirty="0">
                <a:latin typeface="Times New Roman"/>
                <a:cs typeface="Times New Roman"/>
              </a:rPr>
              <a:t> </a:t>
            </a:r>
            <a:r>
              <a:rPr sz="1800" dirty="0">
                <a:latin typeface="Times New Roman"/>
                <a:cs typeface="Times New Roman"/>
              </a:rPr>
              <a:t>that</a:t>
            </a:r>
            <a:r>
              <a:rPr sz="1800" spc="5" dirty="0">
                <a:latin typeface="Times New Roman"/>
                <a:cs typeface="Times New Roman"/>
              </a:rPr>
              <a:t> </a:t>
            </a:r>
            <a:r>
              <a:rPr sz="1800" dirty="0">
                <a:latin typeface="Times New Roman"/>
                <a:cs typeface="Times New Roman"/>
              </a:rPr>
              <a:t>case</a:t>
            </a:r>
            <a:r>
              <a:rPr sz="1800" spc="5" dirty="0">
                <a:latin typeface="Times New Roman"/>
                <a:cs typeface="Times New Roman"/>
              </a:rPr>
              <a:t> </a:t>
            </a:r>
            <a:r>
              <a:rPr sz="1800" spc="-5" dirty="0">
                <a:latin typeface="Times New Roman"/>
                <a:cs typeface="Times New Roman"/>
              </a:rPr>
              <a:t>the </a:t>
            </a:r>
            <a:r>
              <a:rPr sz="1800" dirty="0">
                <a:latin typeface="Times New Roman"/>
                <a:cs typeface="Times New Roman"/>
              </a:rPr>
              <a:t> hyperplane</a:t>
            </a:r>
            <a:r>
              <a:rPr sz="1800" spc="-35" dirty="0">
                <a:latin typeface="Times New Roman"/>
                <a:cs typeface="Times New Roman"/>
              </a:rPr>
              <a:t>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line and </a:t>
            </a:r>
            <a:r>
              <a:rPr sz="1800" spc="-5" dirty="0">
                <a:latin typeface="Times New Roman"/>
                <a:cs typeface="Times New Roman"/>
              </a:rPr>
              <a:t>two</a:t>
            </a:r>
            <a:r>
              <a:rPr sz="1800" spc="5" dirty="0">
                <a:latin typeface="Times New Roman"/>
                <a:cs typeface="Times New Roman"/>
              </a:rPr>
              <a:t> </a:t>
            </a:r>
            <a:r>
              <a:rPr sz="1800" dirty="0">
                <a:latin typeface="Times New Roman"/>
                <a:cs typeface="Times New Roman"/>
              </a:rPr>
              <a:t>dimensional</a:t>
            </a:r>
            <a:r>
              <a:rPr sz="1800" spc="-10" dirty="0">
                <a:latin typeface="Times New Roman"/>
                <a:cs typeface="Times New Roman"/>
              </a:rPr>
              <a:t> </a:t>
            </a:r>
            <a:r>
              <a:rPr sz="1800" dirty="0">
                <a:latin typeface="Times New Roman"/>
                <a:cs typeface="Times New Roman"/>
              </a:rPr>
              <a:t>plane.</a:t>
            </a:r>
            <a:endParaRPr sz="1800">
              <a:latin typeface="Times New Roman"/>
              <a:cs typeface="Times New Roman"/>
            </a:endParaRPr>
          </a:p>
        </p:txBody>
      </p:sp>
      <p:pic>
        <p:nvPicPr>
          <p:cNvPr id="3" name="object 3"/>
          <p:cNvPicPr/>
          <p:nvPr/>
        </p:nvPicPr>
        <p:blipFill>
          <a:blip r:embed="rId2" cstate="print"/>
          <a:stretch>
            <a:fillRect/>
          </a:stretch>
        </p:blipFill>
        <p:spPr>
          <a:xfrm>
            <a:off x="8246577" y="1184147"/>
            <a:ext cx="3669578" cy="361050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0650" y="771271"/>
            <a:ext cx="2092325" cy="29972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4182C"/>
                </a:solidFill>
              </a:rPr>
              <a:t>AdaBoost</a:t>
            </a:r>
            <a:r>
              <a:rPr spc="-10" dirty="0">
                <a:solidFill>
                  <a:srgbClr val="04182C"/>
                </a:solidFill>
              </a:rPr>
              <a:t> </a:t>
            </a:r>
            <a:r>
              <a:rPr spc="-5" dirty="0">
                <a:solidFill>
                  <a:srgbClr val="04182C"/>
                </a:solidFill>
              </a:rPr>
              <a:t>Classifier</a:t>
            </a:r>
            <a:r>
              <a:rPr spc="-35" dirty="0">
                <a:solidFill>
                  <a:srgbClr val="04182C"/>
                </a:solidFill>
              </a:rPr>
              <a:t> </a:t>
            </a:r>
            <a:r>
              <a:rPr dirty="0">
                <a:solidFill>
                  <a:srgbClr val="04182C"/>
                </a:solidFill>
              </a:rPr>
              <a:t>:</a:t>
            </a:r>
          </a:p>
        </p:txBody>
      </p:sp>
      <p:sp>
        <p:nvSpPr>
          <p:cNvPr id="3" name="object 3"/>
          <p:cNvSpPr txBox="1"/>
          <p:nvPr/>
        </p:nvSpPr>
        <p:spPr>
          <a:xfrm>
            <a:off x="1190650" y="1313815"/>
            <a:ext cx="6239510" cy="3872865"/>
          </a:xfrm>
          <a:prstGeom prst="rect">
            <a:avLst/>
          </a:prstGeom>
        </p:spPr>
        <p:txBody>
          <a:bodyPr vert="horz" wrap="square" lIns="0" tIns="11430" rIns="0" bIns="0" rtlCol="0">
            <a:spAutoFit/>
          </a:bodyPr>
          <a:lstStyle/>
          <a:p>
            <a:pPr marL="12700" marR="5080" indent="456565" algn="just">
              <a:lnSpc>
                <a:spcPct val="100299"/>
              </a:lnSpc>
              <a:spcBef>
                <a:spcPts val="90"/>
              </a:spcBef>
            </a:pPr>
            <a:r>
              <a:rPr sz="1800" dirty="0">
                <a:solidFill>
                  <a:srgbClr val="04182C"/>
                </a:solidFill>
                <a:latin typeface="Times New Roman"/>
                <a:cs typeface="Times New Roman"/>
              </a:rPr>
              <a:t>AdaBoost</a:t>
            </a:r>
            <a:r>
              <a:rPr sz="1800" spc="5" dirty="0">
                <a:solidFill>
                  <a:srgbClr val="04182C"/>
                </a:solidFill>
                <a:latin typeface="Times New Roman"/>
                <a:cs typeface="Times New Roman"/>
              </a:rPr>
              <a:t> </a:t>
            </a:r>
            <a:r>
              <a:rPr sz="1800" spc="-5" dirty="0">
                <a:solidFill>
                  <a:srgbClr val="04182C"/>
                </a:solidFill>
                <a:latin typeface="Times New Roman"/>
                <a:cs typeface="Times New Roman"/>
              </a:rPr>
              <a:t>combines</a:t>
            </a:r>
            <a:r>
              <a:rPr sz="1800" dirty="0">
                <a:solidFill>
                  <a:srgbClr val="04182C"/>
                </a:solidFill>
                <a:latin typeface="Times New Roman"/>
                <a:cs typeface="Times New Roman"/>
              </a:rPr>
              <a:t> </a:t>
            </a:r>
            <a:r>
              <a:rPr sz="1800" spc="-5" dirty="0">
                <a:solidFill>
                  <a:srgbClr val="04182C"/>
                </a:solidFill>
                <a:latin typeface="Times New Roman"/>
                <a:cs typeface="Times New Roman"/>
              </a:rPr>
              <a:t>multiple</a:t>
            </a:r>
            <a:r>
              <a:rPr sz="1800" dirty="0">
                <a:solidFill>
                  <a:srgbClr val="04182C"/>
                </a:solidFill>
                <a:latin typeface="Times New Roman"/>
                <a:cs typeface="Times New Roman"/>
              </a:rPr>
              <a:t> </a:t>
            </a:r>
            <a:r>
              <a:rPr sz="1800" spc="-5" dirty="0">
                <a:solidFill>
                  <a:srgbClr val="04182C"/>
                </a:solidFill>
                <a:latin typeface="Times New Roman"/>
                <a:cs typeface="Times New Roman"/>
              </a:rPr>
              <a:t>classifiers</a:t>
            </a:r>
            <a:r>
              <a:rPr sz="1800" dirty="0">
                <a:solidFill>
                  <a:srgbClr val="04182C"/>
                </a:solidFill>
                <a:latin typeface="Times New Roman"/>
                <a:cs typeface="Times New Roman"/>
              </a:rPr>
              <a:t> to</a:t>
            </a:r>
            <a:r>
              <a:rPr sz="1800" spc="5" dirty="0">
                <a:solidFill>
                  <a:srgbClr val="04182C"/>
                </a:solidFill>
                <a:latin typeface="Times New Roman"/>
                <a:cs typeface="Times New Roman"/>
              </a:rPr>
              <a:t> </a:t>
            </a:r>
            <a:r>
              <a:rPr sz="1800" spc="-5" dirty="0">
                <a:solidFill>
                  <a:srgbClr val="04182C"/>
                </a:solidFill>
                <a:latin typeface="Times New Roman"/>
                <a:cs typeface="Times New Roman"/>
              </a:rPr>
              <a:t>increase</a:t>
            </a:r>
            <a:r>
              <a:rPr sz="1800" dirty="0">
                <a:solidFill>
                  <a:srgbClr val="04182C"/>
                </a:solidFill>
                <a:latin typeface="Times New Roman"/>
                <a:cs typeface="Times New Roman"/>
              </a:rPr>
              <a:t> the </a:t>
            </a:r>
            <a:r>
              <a:rPr sz="1800" spc="5" dirty="0">
                <a:solidFill>
                  <a:srgbClr val="04182C"/>
                </a:solidFill>
                <a:latin typeface="Times New Roman"/>
                <a:cs typeface="Times New Roman"/>
              </a:rPr>
              <a:t> </a:t>
            </a:r>
            <a:r>
              <a:rPr sz="1800" spc="-5" dirty="0">
                <a:solidFill>
                  <a:srgbClr val="04182C"/>
                </a:solidFill>
                <a:latin typeface="Times New Roman"/>
                <a:cs typeface="Times New Roman"/>
              </a:rPr>
              <a:t>accuracy </a:t>
            </a:r>
            <a:r>
              <a:rPr sz="1800" dirty="0">
                <a:solidFill>
                  <a:srgbClr val="04182C"/>
                </a:solidFill>
                <a:latin typeface="Times New Roman"/>
                <a:cs typeface="Times New Roman"/>
              </a:rPr>
              <a:t>of </a:t>
            </a:r>
            <a:r>
              <a:rPr sz="1800" spc="-5" dirty="0">
                <a:solidFill>
                  <a:srgbClr val="04182C"/>
                </a:solidFill>
                <a:latin typeface="Times New Roman"/>
                <a:cs typeface="Times New Roman"/>
              </a:rPr>
              <a:t>classifiers. AdaBoost is </a:t>
            </a:r>
            <a:r>
              <a:rPr sz="1800" dirty="0">
                <a:solidFill>
                  <a:srgbClr val="04182C"/>
                </a:solidFill>
                <a:latin typeface="Times New Roman"/>
                <a:cs typeface="Times New Roman"/>
              </a:rPr>
              <a:t>an </a:t>
            </a:r>
            <a:r>
              <a:rPr sz="1800" spc="-5" dirty="0">
                <a:solidFill>
                  <a:srgbClr val="04182C"/>
                </a:solidFill>
                <a:latin typeface="Times New Roman"/>
                <a:cs typeface="Times New Roman"/>
              </a:rPr>
              <a:t>iterative ensemble method. </a:t>
            </a:r>
            <a:r>
              <a:rPr sz="1800" dirty="0">
                <a:solidFill>
                  <a:srgbClr val="04182C"/>
                </a:solidFill>
                <a:latin typeface="Times New Roman"/>
                <a:cs typeface="Times New Roman"/>
              </a:rPr>
              <a:t> AdaBoost</a:t>
            </a:r>
            <a:r>
              <a:rPr sz="1800" spc="5" dirty="0">
                <a:solidFill>
                  <a:srgbClr val="04182C"/>
                </a:solidFill>
                <a:latin typeface="Times New Roman"/>
                <a:cs typeface="Times New Roman"/>
              </a:rPr>
              <a:t> </a:t>
            </a:r>
            <a:r>
              <a:rPr sz="1800" spc="-5" dirty="0">
                <a:solidFill>
                  <a:srgbClr val="04182C"/>
                </a:solidFill>
                <a:latin typeface="Times New Roman"/>
                <a:cs typeface="Times New Roman"/>
              </a:rPr>
              <a:t>classifier</a:t>
            </a:r>
            <a:r>
              <a:rPr sz="1800" dirty="0">
                <a:solidFill>
                  <a:srgbClr val="04182C"/>
                </a:solidFill>
                <a:latin typeface="Times New Roman"/>
                <a:cs typeface="Times New Roman"/>
              </a:rPr>
              <a:t> </a:t>
            </a:r>
            <a:r>
              <a:rPr sz="1800" spc="-5" dirty="0">
                <a:solidFill>
                  <a:srgbClr val="04182C"/>
                </a:solidFill>
                <a:latin typeface="Times New Roman"/>
                <a:cs typeface="Times New Roman"/>
              </a:rPr>
              <a:t>builds</a:t>
            </a:r>
            <a:r>
              <a:rPr sz="1800" dirty="0">
                <a:solidFill>
                  <a:srgbClr val="04182C"/>
                </a:solidFill>
                <a:latin typeface="Times New Roman"/>
                <a:cs typeface="Times New Roman"/>
              </a:rPr>
              <a:t> a</a:t>
            </a:r>
            <a:r>
              <a:rPr sz="1800" spc="5" dirty="0">
                <a:solidFill>
                  <a:srgbClr val="04182C"/>
                </a:solidFill>
                <a:latin typeface="Times New Roman"/>
                <a:cs typeface="Times New Roman"/>
              </a:rPr>
              <a:t> </a:t>
            </a:r>
            <a:r>
              <a:rPr sz="1800" dirty="0">
                <a:solidFill>
                  <a:srgbClr val="04182C"/>
                </a:solidFill>
                <a:latin typeface="Times New Roman"/>
                <a:cs typeface="Times New Roman"/>
              </a:rPr>
              <a:t>strong</a:t>
            </a:r>
            <a:r>
              <a:rPr sz="1800" spc="5" dirty="0">
                <a:solidFill>
                  <a:srgbClr val="04182C"/>
                </a:solidFill>
                <a:latin typeface="Times New Roman"/>
                <a:cs typeface="Times New Roman"/>
              </a:rPr>
              <a:t> </a:t>
            </a:r>
            <a:r>
              <a:rPr sz="1800" spc="-5" dirty="0">
                <a:solidFill>
                  <a:srgbClr val="04182C"/>
                </a:solidFill>
                <a:latin typeface="Times New Roman"/>
                <a:cs typeface="Times New Roman"/>
              </a:rPr>
              <a:t>classifier</a:t>
            </a:r>
            <a:r>
              <a:rPr sz="1800" spc="445" dirty="0">
                <a:solidFill>
                  <a:srgbClr val="04182C"/>
                </a:solidFill>
                <a:latin typeface="Times New Roman"/>
                <a:cs typeface="Times New Roman"/>
              </a:rPr>
              <a:t> </a:t>
            </a:r>
            <a:r>
              <a:rPr sz="1800" spc="-10" dirty="0">
                <a:solidFill>
                  <a:srgbClr val="04182C"/>
                </a:solidFill>
                <a:latin typeface="Times New Roman"/>
                <a:cs typeface="Times New Roman"/>
              </a:rPr>
              <a:t>by</a:t>
            </a:r>
            <a:r>
              <a:rPr sz="1800" spc="434" dirty="0">
                <a:solidFill>
                  <a:srgbClr val="04182C"/>
                </a:solidFill>
                <a:latin typeface="Times New Roman"/>
                <a:cs typeface="Times New Roman"/>
              </a:rPr>
              <a:t> </a:t>
            </a:r>
            <a:r>
              <a:rPr sz="1800" dirty="0">
                <a:solidFill>
                  <a:srgbClr val="04182C"/>
                </a:solidFill>
                <a:latin typeface="Times New Roman"/>
                <a:cs typeface="Times New Roman"/>
              </a:rPr>
              <a:t>combining </a:t>
            </a:r>
            <a:r>
              <a:rPr sz="1800" spc="-434" dirty="0">
                <a:solidFill>
                  <a:srgbClr val="04182C"/>
                </a:solidFill>
                <a:latin typeface="Times New Roman"/>
                <a:cs typeface="Times New Roman"/>
              </a:rPr>
              <a:t> </a:t>
            </a:r>
            <a:r>
              <a:rPr sz="1800" dirty="0">
                <a:solidFill>
                  <a:srgbClr val="04182C"/>
                </a:solidFill>
                <a:latin typeface="Times New Roman"/>
                <a:cs typeface="Times New Roman"/>
              </a:rPr>
              <a:t>multiple</a:t>
            </a:r>
            <a:r>
              <a:rPr sz="1800" spc="5" dirty="0">
                <a:solidFill>
                  <a:srgbClr val="04182C"/>
                </a:solidFill>
                <a:latin typeface="Times New Roman"/>
                <a:cs typeface="Times New Roman"/>
              </a:rPr>
              <a:t> </a:t>
            </a:r>
            <a:r>
              <a:rPr sz="1800" spc="-5" dirty="0">
                <a:solidFill>
                  <a:srgbClr val="04182C"/>
                </a:solidFill>
                <a:latin typeface="Times New Roman"/>
                <a:cs typeface="Times New Roman"/>
              </a:rPr>
              <a:t>poorly</a:t>
            </a:r>
            <a:r>
              <a:rPr sz="1800" dirty="0">
                <a:solidFill>
                  <a:srgbClr val="04182C"/>
                </a:solidFill>
                <a:latin typeface="Times New Roman"/>
                <a:cs typeface="Times New Roman"/>
              </a:rPr>
              <a:t> </a:t>
            </a:r>
            <a:r>
              <a:rPr sz="1800" spc="-5" dirty="0">
                <a:solidFill>
                  <a:srgbClr val="04182C"/>
                </a:solidFill>
                <a:latin typeface="Times New Roman"/>
                <a:cs typeface="Times New Roman"/>
              </a:rPr>
              <a:t>performing</a:t>
            </a:r>
            <a:r>
              <a:rPr sz="1800" dirty="0">
                <a:solidFill>
                  <a:srgbClr val="04182C"/>
                </a:solidFill>
                <a:latin typeface="Times New Roman"/>
                <a:cs typeface="Times New Roman"/>
              </a:rPr>
              <a:t> </a:t>
            </a:r>
            <a:r>
              <a:rPr sz="1800" spc="-5" dirty="0">
                <a:solidFill>
                  <a:srgbClr val="04182C"/>
                </a:solidFill>
                <a:latin typeface="Times New Roman"/>
                <a:cs typeface="Times New Roman"/>
              </a:rPr>
              <a:t>classifiers</a:t>
            </a:r>
            <a:r>
              <a:rPr sz="1800" dirty="0">
                <a:solidFill>
                  <a:srgbClr val="04182C"/>
                </a:solidFill>
                <a:latin typeface="Times New Roman"/>
                <a:cs typeface="Times New Roman"/>
              </a:rPr>
              <a:t> </a:t>
            </a:r>
            <a:r>
              <a:rPr sz="1800" spc="-5" dirty="0">
                <a:solidFill>
                  <a:srgbClr val="04182C"/>
                </a:solidFill>
                <a:latin typeface="Times New Roman"/>
                <a:cs typeface="Times New Roman"/>
              </a:rPr>
              <a:t>so</a:t>
            </a:r>
            <a:r>
              <a:rPr sz="1800" dirty="0">
                <a:solidFill>
                  <a:srgbClr val="04182C"/>
                </a:solidFill>
                <a:latin typeface="Times New Roman"/>
                <a:cs typeface="Times New Roman"/>
              </a:rPr>
              <a:t> </a:t>
            </a:r>
            <a:r>
              <a:rPr sz="1800" spc="-5" dirty="0">
                <a:solidFill>
                  <a:srgbClr val="04182C"/>
                </a:solidFill>
                <a:latin typeface="Times New Roman"/>
                <a:cs typeface="Times New Roman"/>
              </a:rPr>
              <a:t>that </a:t>
            </a:r>
            <a:r>
              <a:rPr sz="1800" dirty="0">
                <a:solidFill>
                  <a:srgbClr val="04182C"/>
                </a:solidFill>
                <a:latin typeface="Times New Roman"/>
                <a:cs typeface="Times New Roman"/>
              </a:rPr>
              <a:t>you </a:t>
            </a:r>
            <a:r>
              <a:rPr sz="1800" spc="-5" dirty="0">
                <a:solidFill>
                  <a:srgbClr val="04182C"/>
                </a:solidFill>
                <a:latin typeface="Times New Roman"/>
                <a:cs typeface="Times New Roman"/>
              </a:rPr>
              <a:t>will</a:t>
            </a:r>
            <a:r>
              <a:rPr sz="1800" dirty="0">
                <a:solidFill>
                  <a:srgbClr val="04182C"/>
                </a:solidFill>
                <a:latin typeface="Times New Roman"/>
                <a:cs typeface="Times New Roman"/>
              </a:rPr>
              <a:t> </a:t>
            </a:r>
            <a:r>
              <a:rPr sz="1800" spc="-5" dirty="0">
                <a:solidFill>
                  <a:srgbClr val="04182C"/>
                </a:solidFill>
                <a:latin typeface="Times New Roman"/>
                <a:cs typeface="Times New Roman"/>
              </a:rPr>
              <a:t>get</a:t>
            </a:r>
            <a:r>
              <a:rPr sz="1800" dirty="0">
                <a:solidFill>
                  <a:srgbClr val="04182C"/>
                </a:solidFill>
                <a:latin typeface="Times New Roman"/>
                <a:cs typeface="Times New Roman"/>
              </a:rPr>
              <a:t> </a:t>
            </a:r>
            <a:r>
              <a:rPr sz="1800" spc="-10" dirty="0">
                <a:solidFill>
                  <a:srgbClr val="04182C"/>
                </a:solidFill>
                <a:latin typeface="Times New Roman"/>
                <a:cs typeface="Times New Roman"/>
              </a:rPr>
              <a:t>high </a:t>
            </a:r>
            <a:r>
              <a:rPr sz="1800" spc="-5" dirty="0">
                <a:solidFill>
                  <a:srgbClr val="04182C"/>
                </a:solidFill>
                <a:latin typeface="Times New Roman"/>
                <a:cs typeface="Times New Roman"/>
              </a:rPr>
              <a:t> accuracy strong </a:t>
            </a:r>
            <a:r>
              <a:rPr sz="1800" spc="-10" dirty="0">
                <a:solidFill>
                  <a:srgbClr val="04182C"/>
                </a:solidFill>
                <a:latin typeface="Times New Roman"/>
                <a:cs typeface="Times New Roman"/>
              </a:rPr>
              <a:t>classifier. </a:t>
            </a:r>
            <a:r>
              <a:rPr sz="1800" spc="-5" dirty="0">
                <a:solidFill>
                  <a:srgbClr val="04182C"/>
                </a:solidFill>
                <a:latin typeface="Times New Roman"/>
                <a:cs typeface="Times New Roman"/>
              </a:rPr>
              <a:t>The basic </a:t>
            </a:r>
            <a:r>
              <a:rPr sz="1800" dirty="0">
                <a:solidFill>
                  <a:srgbClr val="04182C"/>
                </a:solidFill>
                <a:latin typeface="Times New Roman"/>
                <a:cs typeface="Times New Roman"/>
              </a:rPr>
              <a:t>concept </a:t>
            </a:r>
            <a:r>
              <a:rPr sz="1800" spc="-5" dirty="0">
                <a:solidFill>
                  <a:srgbClr val="04182C"/>
                </a:solidFill>
                <a:latin typeface="Times New Roman"/>
                <a:cs typeface="Times New Roman"/>
              </a:rPr>
              <a:t>behind </a:t>
            </a:r>
            <a:r>
              <a:rPr sz="1800" dirty="0">
                <a:solidFill>
                  <a:srgbClr val="04182C"/>
                </a:solidFill>
                <a:latin typeface="Times New Roman"/>
                <a:cs typeface="Times New Roman"/>
              </a:rPr>
              <a:t>Adaboost </a:t>
            </a:r>
            <a:r>
              <a:rPr sz="1800" spc="-5" dirty="0">
                <a:solidFill>
                  <a:srgbClr val="04182C"/>
                </a:solidFill>
                <a:latin typeface="Times New Roman"/>
                <a:cs typeface="Times New Roman"/>
              </a:rPr>
              <a:t>is </a:t>
            </a:r>
            <a:r>
              <a:rPr sz="1800" dirty="0">
                <a:solidFill>
                  <a:srgbClr val="04182C"/>
                </a:solidFill>
                <a:latin typeface="Times New Roman"/>
                <a:cs typeface="Times New Roman"/>
              </a:rPr>
              <a:t>to </a:t>
            </a:r>
            <a:r>
              <a:rPr sz="1800" spc="5" dirty="0">
                <a:solidFill>
                  <a:srgbClr val="04182C"/>
                </a:solidFill>
                <a:latin typeface="Times New Roman"/>
                <a:cs typeface="Times New Roman"/>
              </a:rPr>
              <a:t> </a:t>
            </a:r>
            <a:r>
              <a:rPr sz="1800" spc="-5" dirty="0">
                <a:solidFill>
                  <a:srgbClr val="04182C"/>
                </a:solidFill>
                <a:latin typeface="Times New Roman"/>
                <a:cs typeface="Times New Roman"/>
              </a:rPr>
              <a:t>set </a:t>
            </a:r>
            <a:r>
              <a:rPr sz="1800" dirty="0">
                <a:solidFill>
                  <a:srgbClr val="04182C"/>
                </a:solidFill>
                <a:latin typeface="Times New Roman"/>
                <a:cs typeface="Times New Roman"/>
              </a:rPr>
              <a:t>the </a:t>
            </a:r>
            <a:r>
              <a:rPr sz="1800" spc="-5" dirty="0">
                <a:solidFill>
                  <a:srgbClr val="04182C"/>
                </a:solidFill>
                <a:latin typeface="Times New Roman"/>
                <a:cs typeface="Times New Roman"/>
              </a:rPr>
              <a:t>weights </a:t>
            </a:r>
            <a:r>
              <a:rPr sz="1800" dirty="0">
                <a:solidFill>
                  <a:srgbClr val="04182C"/>
                </a:solidFill>
                <a:latin typeface="Times New Roman"/>
                <a:cs typeface="Times New Roman"/>
              </a:rPr>
              <a:t>of </a:t>
            </a:r>
            <a:r>
              <a:rPr sz="1800" spc="-5" dirty="0">
                <a:solidFill>
                  <a:srgbClr val="04182C"/>
                </a:solidFill>
                <a:latin typeface="Times New Roman"/>
                <a:cs typeface="Times New Roman"/>
              </a:rPr>
              <a:t>classifiers and training </a:t>
            </a:r>
            <a:r>
              <a:rPr sz="1800" dirty="0">
                <a:solidFill>
                  <a:srgbClr val="04182C"/>
                </a:solidFill>
                <a:latin typeface="Times New Roman"/>
                <a:cs typeface="Times New Roman"/>
              </a:rPr>
              <a:t>the </a:t>
            </a:r>
            <a:r>
              <a:rPr sz="1800" spc="-5" dirty="0">
                <a:solidFill>
                  <a:srgbClr val="04182C"/>
                </a:solidFill>
                <a:latin typeface="Times New Roman"/>
                <a:cs typeface="Times New Roman"/>
              </a:rPr>
              <a:t>data sample </a:t>
            </a:r>
            <a:r>
              <a:rPr sz="1800" dirty="0">
                <a:solidFill>
                  <a:srgbClr val="04182C"/>
                </a:solidFill>
                <a:latin typeface="Times New Roman"/>
                <a:cs typeface="Times New Roman"/>
              </a:rPr>
              <a:t>in each </a:t>
            </a:r>
            <a:r>
              <a:rPr sz="1800" spc="5" dirty="0">
                <a:solidFill>
                  <a:srgbClr val="04182C"/>
                </a:solidFill>
                <a:latin typeface="Times New Roman"/>
                <a:cs typeface="Times New Roman"/>
              </a:rPr>
              <a:t> </a:t>
            </a:r>
            <a:r>
              <a:rPr sz="1800" dirty="0">
                <a:solidFill>
                  <a:srgbClr val="04182C"/>
                </a:solidFill>
                <a:latin typeface="Times New Roman"/>
                <a:cs typeface="Times New Roman"/>
              </a:rPr>
              <a:t>iteration such </a:t>
            </a:r>
            <a:r>
              <a:rPr sz="1800" spc="-5" dirty="0">
                <a:solidFill>
                  <a:srgbClr val="04182C"/>
                </a:solidFill>
                <a:latin typeface="Times New Roman"/>
                <a:cs typeface="Times New Roman"/>
              </a:rPr>
              <a:t>that it </a:t>
            </a:r>
            <a:r>
              <a:rPr sz="1800" dirty="0">
                <a:solidFill>
                  <a:srgbClr val="04182C"/>
                </a:solidFill>
                <a:latin typeface="Times New Roman"/>
                <a:cs typeface="Times New Roman"/>
              </a:rPr>
              <a:t>ensures </a:t>
            </a:r>
            <a:r>
              <a:rPr sz="1800" spc="-5" dirty="0">
                <a:solidFill>
                  <a:srgbClr val="04182C"/>
                </a:solidFill>
                <a:latin typeface="Times New Roman"/>
                <a:cs typeface="Times New Roman"/>
              </a:rPr>
              <a:t>the accurate </a:t>
            </a:r>
            <a:r>
              <a:rPr sz="1800" dirty="0">
                <a:solidFill>
                  <a:srgbClr val="04182C"/>
                </a:solidFill>
                <a:latin typeface="Times New Roman"/>
                <a:cs typeface="Times New Roman"/>
              </a:rPr>
              <a:t>predictions of unusual </a:t>
            </a:r>
            <a:r>
              <a:rPr sz="1800" spc="5" dirty="0">
                <a:solidFill>
                  <a:srgbClr val="04182C"/>
                </a:solidFill>
                <a:latin typeface="Times New Roman"/>
                <a:cs typeface="Times New Roman"/>
              </a:rPr>
              <a:t> </a:t>
            </a:r>
            <a:r>
              <a:rPr sz="1800" dirty="0">
                <a:solidFill>
                  <a:srgbClr val="04182C"/>
                </a:solidFill>
                <a:latin typeface="Times New Roman"/>
                <a:cs typeface="Times New Roman"/>
              </a:rPr>
              <a:t>observations. </a:t>
            </a:r>
            <a:r>
              <a:rPr sz="1800" spc="-15" dirty="0">
                <a:solidFill>
                  <a:srgbClr val="04182C"/>
                </a:solidFill>
                <a:latin typeface="Times New Roman"/>
                <a:cs typeface="Times New Roman"/>
              </a:rPr>
              <a:t>Any </a:t>
            </a:r>
            <a:r>
              <a:rPr sz="1800" spc="-5" dirty="0">
                <a:solidFill>
                  <a:srgbClr val="04182C"/>
                </a:solidFill>
                <a:latin typeface="Times New Roman"/>
                <a:cs typeface="Times New Roman"/>
              </a:rPr>
              <a:t>machine </a:t>
            </a:r>
            <a:r>
              <a:rPr sz="1800" dirty="0">
                <a:solidFill>
                  <a:srgbClr val="04182C"/>
                </a:solidFill>
                <a:latin typeface="Times New Roman"/>
                <a:cs typeface="Times New Roman"/>
              </a:rPr>
              <a:t>learning </a:t>
            </a:r>
            <a:r>
              <a:rPr sz="1800" spc="-5" dirty="0">
                <a:solidFill>
                  <a:srgbClr val="04182C"/>
                </a:solidFill>
                <a:latin typeface="Times New Roman"/>
                <a:cs typeface="Times New Roman"/>
              </a:rPr>
              <a:t>algorithm can be used </a:t>
            </a:r>
            <a:r>
              <a:rPr sz="1800" dirty="0">
                <a:solidFill>
                  <a:srgbClr val="04182C"/>
                </a:solidFill>
                <a:latin typeface="Times New Roman"/>
                <a:cs typeface="Times New Roman"/>
              </a:rPr>
              <a:t>as </a:t>
            </a:r>
            <a:r>
              <a:rPr sz="1800" spc="-5" dirty="0">
                <a:solidFill>
                  <a:srgbClr val="04182C"/>
                </a:solidFill>
                <a:latin typeface="Times New Roman"/>
                <a:cs typeface="Times New Roman"/>
              </a:rPr>
              <a:t>base </a:t>
            </a:r>
            <a:r>
              <a:rPr sz="1800" dirty="0">
                <a:solidFill>
                  <a:srgbClr val="04182C"/>
                </a:solidFill>
                <a:latin typeface="Times New Roman"/>
                <a:cs typeface="Times New Roman"/>
              </a:rPr>
              <a:t> classifier if it </a:t>
            </a:r>
            <a:r>
              <a:rPr sz="1800" spc="-5" dirty="0">
                <a:solidFill>
                  <a:srgbClr val="04182C"/>
                </a:solidFill>
                <a:latin typeface="Times New Roman"/>
                <a:cs typeface="Times New Roman"/>
              </a:rPr>
              <a:t>accepts </a:t>
            </a:r>
            <a:r>
              <a:rPr sz="1800" dirty="0">
                <a:solidFill>
                  <a:srgbClr val="04182C"/>
                </a:solidFill>
                <a:latin typeface="Times New Roman"/>
                <a:cs typeface="Times New Roman"/>
              </a:rPr>
              <a:t>weights on </a:t>
            </a:r>
            <a:r>
              <a:rPr sz="1800" spc="-5" dirty="0">
                <a:solidFill>
                  <a:srgbClr val="04182C"/>
                </a:solidFill>
                <a:latin typeface="Times New Roman"/>
                <a:cs typeface="Times New Roman"/>
              </a:rPr>
              <a:t>the </a:t>
            </a:r>
            <a:r>
              <a:rPr sz="1800" dirty="0">
                <a:solidFill>
                  <a:srgbClr val="04182C"/>
                </a:solidFill>
                <a:latin typeface="Times New Roman"/>
                <a:cs typeface="Times New Roman"/>
              </a:rPr>
              <a:t>training </a:t>
            </a:r>
            <a:r>
              <a:rPr sz="1800" spc="-5" dirty="0">
                <a:solidFill>
                  <a:srgbClr val="04182C"/>
                </a:solidFill>
                <a:latin typeface="Times New Roman"/>
                <a:cs typeface="Times New Roman"/>
              </a:rPr>
              <a:t>set. </a:t>
            </a:r>
            <a:r>
              <a:rPr sz="1800" dirty="0">
                <a:solidFill>
                  <a:srgbClr val="04182C"/>
                </a:solidFill>
                <a:latin typeface="Times New Roman"/>
                <a:cs typeface="Times New Roman"/>
              </a:rPr>
              <a:t>Adaboost </a:t>
            </a:r>
            <a:r>
              <a:rPr sz="1800" spc="-5" dirty="0">
                <a:solidFill>
                  <a:srgbClr val="04182C"/>
                </a:solidFill>
                <a:latin typeface="Times New Roman"/>
                <a:cs typeface="Times New Roman"/>
              </a:rPr>
              <a:t>should </a:t>
            </a:r>
            <a:r>
              <a:rPr sz="1800" dirty="0">
                <a:solidFill>
                  <a:srgbClr val="04182C"/>
                </a:solidFill>
                <a:latin typeface="Times New Roman"/>
                <a:cs typeface="Times New Roman"/>
              </a:rPr>
              <a:t> </a:t>
            </a:r>
            <a:r>
              <a:rPr sz="1800" spc="-5" dirty="0">
                <a:solidFill>
                  <a:srgbClr val="04182C"/>
                </a:solidFill>
                <a:latin typeface="Times New Roman"/>
                <a:cs typeface="Times New Roman"/>
              </a:rPr>
              <a:t>meet two</a:t>
            </a:r>
            <a:r>
              <a:rPr sz="1800" spc="5" dirty="0">
                <a:solidFill>
                  <a:srgbClr val="04182C"/>
                </a:solidFill>
                <a:latin typeface="Times New Roman"/>
                <a:cs typeface="Times New Roman"/>
              </a:rPr>
              <a:t> </a:t>
            </a:r>
            <a:r>
              <a:rPr sz="1800" dirty="0">
                <a:solidFill>
                  <a:srgbClr val="04182C"/>
                </a:solidFill>
                <a:latin typeface="Times New Roman"/>
                <a:cs typeface="Times New Roman"/>
              </a:rPr>
              <a:t>conditions:</a:t>
            </a:r>
            <a:endParaRPr sz="1800">
              <a:latin typeface="Times New Roman"/>
              <a:cs typeface="Times New Roman"/>
            </a:endParaRPr>
          </a:p>
          <a:p>
            <a:pPr marL="12700" marR="6350">
              <a:lnSpc>
                <a:spcPct val="100000"/>
              </a:lnSpc>
              <a:buSzPct val="94444"/>
              <a:buAutoNum type="arabicPeriod"/>
              <a:tabLst>
                <a:tab pos="185420" algn="l"/>
              </a:tabLst>
            </a:pPr>
            <a:r>
              <a:rPr sz="1800" dirty="0">
                <a:solidFill>
                  <a:srgbClr val="04182C"/>
                </a:solidFill>
                <a:latin typeface="Times New Roman"/>
                <a:cs typeface="Times New Roman"/>
              </a:rPr>
              <a:t>The</a:t>
            </a:r>
            <a:r>
              <a:rPr sz="1800" spc="130" dirty="0">
                <a:solidFill>
                  <a:srgbClr val="04182C"/>
                </a:solidFill>
                <a:latin typeface="Times New Roman"/>
                <a:cs typeface="Times New Roman"/>
              </a:rPr>
              <a:t> </a:t>
            </a:r>
            <a:r>
              <a:rPr sz="1800" spc="-5" dirty="0">
                <a:solidFill>
                  <a:srgbClr val="04182C"/>
                </a:solidFill>
                <a:latin typeface="Times New Roman"/>
                <a:cs typeface="Times New Roman"/>
              </a:rPr>
              <a:t>classifier</a:t>
            </a:r>
            <a:r>
              <a:rPr sz="1800" spc="135" dirty="0">
                <a:solidFill>
                  <a:srgbClr val="04182C"/>
                </a:solidFill>
                <a:latin typeface="Times New Roman"/>
                <a:cs typeface="Times New Roman"/>
              </a:rPr>
              <a:t> </a:t>
            </a:r>
            <a:r>
              <a:rPr sz="1800" spc="-5" dirty="0">
                <a:solidFill>
                  <a:srgbClr val="04182C"/>
                </a:solidFill>
                <a:latin typeface="Times New Roman"/>
                <a:cs typeface="Times New Roman"/>
              </a:rPr>
              <a:t>should</a:t>
            </a:r>
            <a:r>
              <a:rPr sz="1800" spc="130" dirty="0">
                <a:solidFill>
                  <a:srgbClr val="04182C"/>
                </a:solidFill>
                <a:latin typeface="Times New Roman"/>
                <a:cs typeface="Times New Roman"/>
              </a:rPr>
              <a:t> </a:t>
            </a:r>
            <a:r>
              <a:rPr sz="1800" dirty="0">
                <a:solidFill>
                  <a:srgbClr val="04182C"/>
                </a:solidFill>
                <a:latin typeface="Times New Roman"/>
                <a:cs typeface="Times New Roman"/>
              </a:rPr>
              <a:t>be</a:t>
            </a:r>
            <a:r>
              <a:rPr sz="1800" spc="120" dirty="0">
                <a:solidFill>
                  <a:srgbClr val="04182C"/>
                </a:solidFill>
                <a:latin typeface="Times New Roman"/>
                <a:cs typeface="Times New Roman"/>
              </a:rPr>
              <a:t> </a:t>
            </a:r>
            <a:r>
              <a:rPr sz="1800" spc="-5" dirty="0">
                <a:solidFill>
                  <a:srgbClr val="04182C"/>
                </a:solidFill>
                <a:latin typeface="Times New Roman"/>
                <a:cs typeface="Times New Roman"/>
              </a:rPr>
              <a:t>trained</a:t>
            </a:r>
            <a:r>
              <a:rPr sz="1800" spc="130" dirty="0">
                <a:solidFill>
                  <a:srgbClr val="04182C"/>
                </a:solidFill>
                <a:latin typeface="Times New Roman"/>
                <a:cs typeface="Times New Roman"/>
              </a:rPr>
              <a:t> </a:t>
            </a:r>
            <a:r>
              <a:rPr sz="1800" spc="-5" dirty="0">
                <a:solidFill>
                  <a:srgbClr val="04182C"/>
                </a:solidFill>
                <a:latin typeface="Times New Roman"/>
                <a:cs typeface="Times New Roman"/>
              </a:rPr>
              <a:t>interactively</a:t>
            </a:r>
            <a:r>
              <a:rPr sz="1800" spc="145" dirty="0">
                <a:solidFill>
                  <a:srgbClr val="04182C"/>
                </a:solidFill>
                <a:latin typeface="Times New Roman"/>
                <a:cs typeface="Times New Roman"/>
              </a:rPr>
              <a:t> </a:t>
            </a:r>
            <a:r>
              <a:rPr sz="1800" dirty="0">
                <a:solidFill>
                  <a:srgbClr val="04182C"/>
                </a:solidFill>
                <a:latin typeface="Times New Roman"/>
                <a:cs typeface="Times New Roman"/>
              </a:rPr>
              <a:t>on</a:t>
            </a:r>
            <a:r>
              <a:rPr sz="1800" spc="105" dirty="0">
                <a:solidFill>
                  <a:srgbClr val="04182C"/>
                </a:solidFill>
                <a:latin typeface="Times New Roman"/>
                <a:cs typeface="Times New Roman"/>
              </a:rPr>
              <a:t> </a:t>
            </a:r>
            <a:r>
              <a:rPr sz="1800" dirty="0">
                <a:solidFill>
                  <a:srgbClr val="04182C"/>
                </a:solidFill>
                <a:latin typeface="Times New Roman"/>
                <a:cs typeface="Times New Roman"/>
              </a:rPr>
              <a:t>various</a:t>
            </a:r>
            <a:r>
              <a:rPr sz="1800" spc="130" dirty="0">
                <a:solidFill>
                  <a:srgbClr val="04182C"/>
                </a:solidFill>
                <a:latin typeface="Times New Roman"/>
                <a:cs typeface="Times New Roman"/>
              </a:rPr>
              <a:t> </a:t>
            </a:r>
            <a:r>
              <a:rPr sz="1800" spc="-5" dirty="0">
                <a:solidFill>
                  <a:srgbClr val="04182C"/>
                </a:solidFill>
                <a:latin typeface="Times New Roman"/>
                <a:cs typeface="Times New Roman"/>
              </a:rPr>
              <a:t>weighed </a:t>
            </a:r>
            <a:r>
              <a:rPr sz="1800" spc="-434" dirty="0">
                <a:solidFill>
                  <a:srgbClr val="04182C"/>
                </a:solidFill>
                <a:latin typeface="Times New Roman"/>
                <a:cs typeface="Times New Roman"/>
              </a:rPr>
              <a:t> </a:t>
            </a:r>
            <a:r>
              <a:rPr sz="1800" dirty="0">
                <a:solidFill>
                  <a:srgbClr val="04182C"/>
                </a:solidFill>
                <a:latin typeface="Times New Roman"/>
                <a:cs typeface="Times New Roman"/>
              </a:rPr>
              <a:t>training</a:t>
            </a:r>
            <a:r>
              <a:rPr sz="1800" spc="-20" dirty="0">
                <a:solidFill>
                  <a:srgbClr val="04182C"/>
                </a:solidFill>
                <a:latin typeface="Times New Roman"/>
                <a:cs typeface="Times New Roman"/>
              </a:rPr>
              <a:t> </a:t>
            </a:r>
            <a:r>
              <a:rPr sz="1800" dirty="0">
                <a:solidFill>
                  <a:srgbClr val="04182C"/>
                </a:solidFill>
                <a:latin typeface="Times New Roman"/>
                <a:cs typeface="Times New Roman"/>
              </a:rPr>
              <a:t>examples.</a:t>
            </a:r>
            <a:endParaRPr sz="1800">
              <a:latin typeface="Times New Roman"/>
              <a:cs typeface="Times New Roman"/>
            </a:endParaRPr>
          </a:p>
          <a:p>
            <a:pPr marL="184785" indent="-172720">
              <a:lnSpc>
                <a:spcPct val="100000"/>
              </a:lnSpc>
              <a:buSzPct val="94444"/>
              <a:buAutoNum type="arabicPeriod"/>
              <a:tabLst>
                <a:tab pos="185420" algn="l"/>
              </a:tabLst>
            </a:pPr>
            <a:r>
              <a:rPr sz="1800" dirty="0">
                <a:solidFill>
                  <a:srgbClr val="04182C"/>
                </a:solidFill>
                <a:latin typeface="Times New Roman"/>
                <a:cs typeface="Times New Roman"/>
              </a:rPr>
              <a:t>In</a:t>
            </a:r>
            <a:r>
              <a:rPr sz="1800" spc="430" dirty="0">
                <a:solidFill>
                  <a:srgbClr val="04182C"/>
                </a:solidFill>
                <a:latin typeface="Times New Roman"/>
                <a:cs typeface="Times New Roman"/>
              </a:rPr>
              <a:t> </a:t>
            </a:r>
            <a:r>
              <a:rPr sz="1800" dirty="0">
                <a:solidFill>
                  <a:srgbClr val="04182C"/>
                </a:solidFill>
                <a:latin typeface="Times New Roman"/>
                <a:cs typeface="Times New Roman"/>
              </a:rPr>
              <a:t>each</a:t>
            </a:r>
            <a:r>
              <a:rPr sz="1800" spc="434" dirty="0">
                <a:solidFill>
                  <a:srgbClr val="04182C"/>
                </a:solidFill>
                <a:latin typeface="Times New Roman"/>
                <a:cs typeface="Times New Roman"/>
              </a:rPr>
              <a:t> </a:t>
            </a:r>
            <a:r>
              <a:rPr sz="1800" spc="-5" dirty="0">
                <a:solidFill>
                  <a:srgbClr val="04182C"/>
                </a:solidFill>
                <a:latin typeface="Times New Roman"/>
                <a:cs typeface="Times New Roman"/>
              </a:rPr>
              <a:t>iteration,</a:t>
            </a:r>
            <a:r>
              <a:rPr sz="1800" spc="445" dirty="0">
                <a:solidFill>
                  <a:srgbClr val="04182C"/>
                </a:solidFill>
                <a:latin typeface="Times New Roman"/>
                <a:cs typeface="Times New Roman"/>
              </a:rPr>
              <a:t> </a:t>
            </a:r>
            <a:r>
              <a:rPr sz="1800" spc="-5" dirty="0">
                <a:solidFill>
                  <a:srgbClr val="04182C"/>
                </a:solidFill>
                <a:latin typeface="Times New Roman"/>
                <a:cs typeface="Times New Roman"/>
              </a:rPr>
              <a:t>it</a:t>
            </a:r>
            <a:r>
              <a:rPr sz="1800" spc="430" dirty="0">
                <a:solidFill>
                  <a:srgbClr val="04182C"/>
                </a:solidFill>
                <a:latin typeface="Times New Roman"/>
                <a:cs typeface="Times New Roman"/>
              </a:rPr>
              <a:t> </a:t>
            </a:r>
            <a:r>
              <a:rPr sz="1800" dirty="0">
                <a:solidFill>
                  <a:srgbClr val="04182C"/>
                </a:solidFill>
                <a:latin typeface="Times New Roman"/>
                <a:cs typeface="Times New Roman"/>
              </a:rPr>
              <a:t>tries</a:t>
            </a:r>
            <a:r>
              <a:rPr sz="1800" spc="425" dirty="0">
                <a:solidFill>
                  <a:srgbClr val="04182C"/>
                </a:solidFill>
                <a:latin typeface="Times New Roman"/>
                <a:cs typeface="Times New Roman"/>
              </a:rPr>
              <a:t> </a:t>
            </a:r>
            <a:r>
              <a:rPr sz="1800" dirty="0">
                <a:solidFill>
                  <a:srgbClr val="04182C"/>
                </a:solidFill>
                <a:latin typeface="Times New Roman"/>
                <a:cs typeface="Times New Roman"/>
              </a:rPr>
              <a:t>to</a:t>
            </a:r>
            <a:r>
              <a:rPr sz="1800" spc="434" dirty="0">
                <a:solidFill>
                  <a:srgbClr val="04182C"/>
                </a:solidFill>
                <a:latin typeface="Times New Roman"/>
                <a:cs typeface="Times New Roman"/>
              </a:rPr>
              <a:t> </a:t>
            </a:r>
            <a:r>
              <a:rPr sz="1800" spc="-5" dirty="0">
                <a:solidFill>
                  <a:srgbClr val="04182C"/>
                </a:solidFill>
                <a:latin typeface="Times New Roman"/>
                <a:cs typeface="Times New Roman"/>
              </a:rPr>
              <a:t>provide</a:t>
            </a:r>
            <a:r>
              <a:rPr sz="1800" spc="430" dirty="0">
                <a:solidFill>
                  <a:srgbClr val="04182C"/>
                </a:solidFill>
                <a:latin typeface="Times New Roman"/>
                <a:cs typeface="Times New Roman"/>
              </a:rPr>
              <a:t> </a:t>
            </a:r>
            <a:r>
              <a:rPr sz="1800" dirty="0">
                <a:solidFill>
                  <a:srgbClr val="04182C"/>
                </a:solidFill>
                <a:latin typeface="Times New Roman"/>
                <a:cs typeface="Times New Roman"/>
              </a:rPr>
              <a:t>an</a:t>
            </a:r>
            <a:r>
              <a:rPr sz="1800" spc="434" dirty="0">
                <a:solidFill>
                  <a:srgbClr val="04182C"/>
                </a:solidFill>
                <a:latin typeface="Times New Roman"/>
                <a:cs typeface="Times New Roman"/>
              </a:rPr>
              <a:t> </a:t>
            </a:r>
            <a:r>
              <a:rPr sz="1800" spc="-5" dirty="0">
                <a:solidFill>
                  <a:srgbClr val="04182C"/>
                </a:solidFill>
                <a:latin typeface="Times New Roman"/>
                <a:cs typeface="Times New Roman"/>
              </a:rPr>
              <a:t>excellent</a:t>
            </a:r>
            <a:r>
              <a:rPr sz="1800" spc="450" dirty="0">
                <a:solidFill>
                  <a:srgbClr val="04182C"/>
                </a:solidFill>
                <a:latin typeface="Times New Roman"/>
                <a:cs typeface="Times New Roman"/>
              </a:rPr>
              <a:t> </a:t>
            </a:r>
            <a:r>
              <a:rPr sz="1800" spc="-5" dirty="0">
                <a:solidFill>
                  <a:srgbClr val="04182C"/>
                </a:solidFill>
                <a:latin typeface="Times New Roman"/>
                <a:cs typeface="Times New Roman"/>
              </a:rPr>
              <a:t>fit</a:t>
            </a:r>
            <a:r>
              <a:rPr sz="1800" spc="445" dirty="0">
                <a:solidFill>
                  <a:srgbClr val="04182C"/>
                </a:solidFill>
                <a:latin typeface="Times New Roman"/>
                <a:cs typeface="Times New Roman"/>
              </a:rPr>
              <a:t> </a:t>
            </a:r>
            <a:r>
              <a:rPr sz="1800" dirty="0">
                <a:solidFill>
                  <a:srgbClr val="04182C"/>
                </a:solidFill>
                <a:latin typeface="Times New Roman"/>
                <a:cs typeface="Times New Roman"/>
              </a:rPr>
              <a:t>for</a:t>
            </a:r>
            <a:r>
              <a:rPr sz="1800" spc="420" dirty="0">
                <a:solidFill>
                  <a:srgbClr val="04182C"/>
                </a:solidFill>
                <a:latin typeface="Times New Roman"/>
                <a:cs typeface="Times New Roman"/>
              </a:rPr>
              <a:t> </a:t>
            </a:r>
            <a:r>
              <a:rPr sz="1800" spc="-5" dirty="0">
                <a:solidFill>
                  <a:srgbClr val="04182C"/>
                </a:solidFill>
                <a:latin typeface="Times New Roman"/>
                <a:cs typeface="Times New Roman"/>
              </a:rPr>
              <a:t>these</a:t>
            </a:r>
            <a:endParaRPr sz="1800">
              <a:latin typeface="Times New Roman"/>
              <a:cs typeface="Times New Roman"/>
            </a:endParaRPr>
          </a:p>
          <a:p>
            <a:pPr marL="12700">
              <a:lnSpc>
                <a:spcPct val="100000"/>
              </a:lnSpc>
            </a:pPr>
            <a:r>
              <a:rPr sz="1800" spc="-5" dirty="0">
                <a:solidFill>
                  <a:srgbClr val="04182C"/>
                </a:solidFill>
                <a:latin typeface="Times New Roman"/>
                <a:cs typeface="Times New Roman"/>
              </a:rPr>
              <a:t>examples</a:t>
            </a:r>
            <a:r>
              <a:rPr sz="1800" spc="-10" dirty="0">
                <a:solidFill>
                  <a:srgbClr val="04182C"/>
                </a:solidFill>
                <a:latin typeface="Times New Roman"/>
                <a:cs typeface="Times New Roman"/>
              </a:rPr>
              <a:t> </a:t>
            </a:r>
            <a:r>
              <a:rPr sz="1800" spc="-5" dirty="0">
                <a:solidFill>
                  <a:srgbClr val="04182C"/>
                </a:solidFill>
                <a:latin typeface="Times New Roman"/>
                <a:cs typeface="Times New Roman"/>
              </a:rPr>
              <a:t>by</a:t>
            </a:r>
            <a:r>
              <a:rPr sz="1800" dirty="0">
                <a:solidFill>
                  <a:srgbClr val="04182C"/>
                </a:solidFill>
                <a:latin typeface="Times New Roman"/>
                <a:cs typeface="Times New Roman"/>
              </a:rPr>
              <a:t> </a:t>
            </a:r>
            <a:r>
              <a:rPr sz="1800" spc="-5" dirty="0">
                <a:solidFill>
                  <a:srgbClr val="04182C"/>
                </a:solidFill>
                <a:latin typeface="Times New Roman"/>
                <a:cs typeface="Times New Roman"/>
              </a:rPr>
              <a:t>minimizing </a:t>
            </a:r>
            <a:r>
              <a:rPr sz="1800" dirty="0">
                <a:solidFill>
                  <a:srgbClr val="04182C"/>
                </a:solidFill>
                <a:latin typeface="Times New Roman"/>
                <a:cs typeface="Times New Roman"/>
              </a:rPr>
              <a:t>training</a:t>
            </a:r>
            <a:r>
              <a:rPr sz="1800" spc="-15" dirty="0">
                <a:solidFill>
                  <a:srgbClr val="04182C"/>
                </a:solidFill>
                <a:latin typeface="Times New Roman"/>
                <a:cs typeface="Times New Roman"/>
              </a:rPr>
              <a:t> error.</a:t>
            </a:r>
            <a:endParaRPr sz="1800">
              <a:latin typeface="Times New Roman"/>
              <a:cs typeface="Times New Roman"/>
            </a:endParaRPr>
          </a:p>
        </p:txBody>
      </p:sp>
      <p:pic>
        <p:nvPicPr>
          <p:cNvPr id="4" name="object 4"/>
          <p:cNvPicPr/>
          <p:nvPr/>
        </p:nvPicPr>
        <p:blipFill>
          <a:blip r:embed="rId2" cstate="print"/>
          <a:stretch>
            <a:fillRect/>
          </a:stretch>
        </p:blipFill>
        <p:spPr>
          <a:xfrm>
            <a:off x="7682989" y="1290827"/>
            <a:ext cx="3833878" cy="397916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9385" y="667639"/>
            <a:ext cx="2299970" cy="299720"/>
          </a:xfrm>
          <a:prstGeom prst="rect">
            <a:avLst/>
          </a:prstGeom>
        </p:spPr>
        <p:txBody>
          <a:bodyPr vert="horz" wrap="square" lIns="0" tIns="12700" rIns="0" bIns="0" rtlCol="0">
            <a:spAutoFit/>
          </a:bodyPr>
          <a:lstStyle/>
          <a:p>
            <a:pPr marL="12700">
              <a:lnSpc>
                <a:spcPct val="100000"/>
              </a:lnSpc>
              <a:spcBef>
                <a:spcPts val="100"/>
              </a:spcBef>
            </a:pPr>
            <a:r>
              <a:rPr spc="-5" dirty="0"/>
              <a:t>Implementation Steps</a:t>
            </a:r>
            <a:r>
              <a:rPr spc="-10" dirty="0"/>
              <a:t> </a:t>
            </a:r>
            <a:r>
              <a:rPr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3" name="object 3"/>
          <p:cNvSpPr txBox="1"/>
          <p:nvPr/>
        </p:nvSpPr>
        <p:spPr>
          <a:xfrm>
            <a:off x="1129385" y="1216278"/>
            <a:ext cx="9772015" cy="4415790"/>
          </a:xfrm>
          <a:prstGeom prst="rect">
            <a:avLst/>
          </a:prstGeom>
        </p:spPr>
        <p:txBody>
          <a:bodyPr vert="horz" wrap="square" lIns="0" tIns="12700" rIns="0" bIns="0" rtlCol="0">
            <a:spAutoFit/>
          </a:bodyPr>
          <a:lstStyle/>
          <a:p>
            <a:pPr marL="12700" marR="5080" indent="457200" algn="just">
              <a:lnSpc>
                <a:spcPct val="100000"/>
              </a:lnSpc>
              <a:spcBef>
                <a:spcPts val="100"/>
              </a:spcBef>
            </a:pPr>
            <a:r>
              <a:rPr sz="1800" spc="-5" dirty="0">
                <a:latin typeface="Times New Roman"/>
                <a:cs typeface="Times New Roman"/>
              </a:rPr>
              <a:t>As we</a:t>
            </a:r>
            <a:r>
              <a:rPr sz="1800" dirty="0">
                <a:latin typeface="Times New Roman"/>
                <a:cs typeface="Times New Roman"/>
              </a:rPr>
              <a:t> </a:t>
            </a:r>
            <a:r>
              <a:rPr sz="1800" spc="-5" dirty="0">
                <a:latin typeface="Times New Roman"/>
                <a:cs typeface="Times New Roman"/>
              </a:rPr>
              <a:t>already</a:t>
            </a:r>
            <a:r>
              <a:rPr sz="1800" dirty="0">
                <a:latin typeface="Times New Roman"/>
                <a:cs typeface="Times New Roman"/>
              </a:rPr>
              <a:t> </a:t>
            </a:r>
            <a:r>
              <a:rPr sz="1800" spc="-5" dirty="0">
                <a:latin typeface="Times New Roman"/>
                <a:cs typeface="Times New Roman"/>
              </a:rPr>
              <a:t>discussed </a:t>
            </a:r>
            <a:r>
              <a:rPr sz="1800" dirty="0">
                <a:latin typeface="Times New Roman"/>
                <a:cs typeface="Times New Roman"/>
              </a:rPr>
              <a:t>in the </a:t>
            </a:r>
            <a:r>
              <a:rPr sz="1800" spc="-5" dirty="0">
                <a:latin typeface="Times New Roman"/>
                <a:cs typeface="Times New Roman"/>
              </a:rPr>
              <a:t>methodology</a:t>
            </a:r>
            <a:r>
              <a:rPr sz="1800" dirty="0">
                <a:latin typeface="Times New Roman"/>
                <a:cs typeface="Times New Roman"/>
              </a:rPr>
              <a:t> </a:t>
            </a:r>
            <a:r>
              <a:rPr sz="1800" spc="-5" dirty="0">
                <a:latin typeface="Times New Roman"/>
                <a:cs typeface="Times New Roman"/>
              </a:rPr>
              <a:t>section </a:t>
            </a:r>
            <a:r>
              <a:rPr sz="1800" dirty="0">
                <a:latin typeface="Times New Roman"/>
                <a:cs typeface="Times New Roman"/>
              </a:rPr>
              <a:t>about </a:t>
            </a:r>
            <a:r>
              <a:rPr sz="1800" spc="-5" dirty="0">
                <a:latin typeface="Times New Roman"/>
                <a:cs typeface="Times New Roman"/>
              </a:rPr>
              <a:t>some</a:t>
            </a:r>
            <a:r>
              <a:rPr sz="1800" dirty="0">
                <a:latin typeface="Times New Roman"/>
                <a:cs typeface="Times New Roman"/>
              </a:rPr>
              <a:t> of the </a:t>
            </a:r>
            <a:r>
              <a:rPr sz="1800" spc="-5" dirty="0">
                <a:latin typeface="Times New Roman"/>
                <a:cs typeface="Times New Roman"/>
              </a:rPr>
              <a:t>implementation</a:t>
            </a:r>
            <a:r>
              <a:rPr sz="1800" spc="440" dirty="0">
                <a:latin typeface="Times New Roman"/>
                <a:cs typeface="Times New Roman"/>
              </a:rPr>
              <a:t> </a:t>
            </a:r>
            <a:r>
              <a:rPr sz="1800" spc="-5" dirty="0">
                <a:latin typeface="Times New Roman"/>
                <a:cs typeface="Times New Roman"/>
              </a:rPr>
              <a:t>details. So, </a:t>
            </a:r>
            <a:r>
              <a:rPr sz="1800" spc="-434"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language</a:t>
            </a:r>
            <a:r>
              <a:rPr sz="1800" spc="5" dirty="0">
                <a:latin typeface="Times New Roman"/>
                <a:cs typeface="Times New Roman"/>
              </a:rPr>
              <a:t> </a:t>
            </a:r>
            <a:r>
              <a:rPr sz="1800" dirty="0">
                <a:latin typeface="Times New Roman"/>
                <a:cs typeface="Times New Roman"/>
              </a:rPr>
              <a:t>used</a:t>
            </a:r>
            <a:r>
              <a:rPr sz="1800" spc="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this</a:t>
            </a:r>
            <a:r>
              <a:rPr sz="1800" spc="5" dirty="0">
                <a:latin typeface="Times New Roman"/>
                <a:cs typeface="Times New Roman"/>
              </a:rPr>
              <a:t> </a:t>
            </a:r>
            <a:r>
              <a:rPr sz="1800" dirty="0">
                <a:latin typeface="Times New Roman"/>
                <a:cs typeface="Times New Roman"/>
              </a:rPr>
              <a:t>project</a:t>
            </a:r>
            <a:r>
              <a:rPr sz="1800" spc="5" dirty="0">
                <a:latin typeface="Times New Roman"/>
                <a:cs typeface="Times New Roman"/>
              </a:rPr>
              <a:t> </a:t>
            </a:r>
            <a:r>
              <a:rPr sz="1800" spc="-5" dirty="0">
                <a:latin typeface="Times New Roman"/>
                <a:cs typeface="Times New Roman"/>
              </a:rPr>
              <a:t>is</a:t>
            </a:r>
            <a:r>
              <a:rPr sz="1800" dirty="0">
                <a:latin typeface="Times New Roman"/>
                <a:cs typeface="Times New Roman"/>
              </a:rPr>
              <a:t> </a:t>
            </a:r>
            <a:r>
              <a:rPr sz="1800" spc="-5" dirty="0">
                <a:latin typeface="Times New Roman"/>
                <a:cs typeface="Times New Roman"/>
              </a:rPr>
              <a:t>Python</a:t>
            </a:r>
            <a:r>
              <a:rPr sz="1800" dirty="0">
                <a:latin typeface="Times New Roman"/>
                <a:cs typeface="Times New Roman"/>
              </a:rPr>
              <a:t> </a:t>
            </a:r>
            <a:r>
              <a:rPr sz="1800" spc="-5" dirty="0">
                <a:latin typeface="Times New Roman"/>
                <a:cs typeface="Times New Roman"/>
              </a:rPr>
              <a:t>programming.</a:t>
            </a:r>
            <a:r>
              <a:rPr sz="1800" dirty="0">
                <a:latin typeface="Times New Roman"/>
                <a:cs typeface="Times New Roman"/>
              </a:rPr>
              <a:t> </a:t>
            </a:r>
            <a:r>
              <a:rPr sz="1800" spc="-35" dirty="0">
                <a:latin typeface="Times New Roman"/>
                <a:cs typeface="Times New Roman"/>
              </a:rPr>
              <a:t>We’re</a:t>
            </a:r>
            <a:r>
              <a:rPr sz="1800" spc="-30" dirty="0">
                <a:latin typeface="Times New Roman"/>
                <a:cs typeface="Times New Roman"/>
              </a:rPr>
              <a:t> </a:t>
            </a:r>
            <a:r>
              <a:rPr sz="1800" spc="-5" dirty="0">
                <a:latin typeface="Times New Roman"/>
                <a:cs typeface="Times New Roman"/>
              </a:rPr>
              <a:t>running</a:t>
            </a:r>
            <a:r>
              <a:rPr sz="1800" dirty="0">
                <a:latin typeface="Times New Roman"/>
                <a:cs typeface="Times New Roman"/>
              </a:rPr>
              <a:t> </a:t>
            </a:r>
            <a:r>
              <a:rPr sz="1800" spc="-5" dirty="0">
                <a:latin typeface="Times New Roman"/>
                <a:cs typeface="Times New Roman"/>
              </a:rPr>
              <a:t>python</a:t>
            </a:r>
            <a:r>
              <a:rPr sz="1800" dirty="0">
                <a:latin typeface="Times New Roman"/>
                <a:cs typeface="Times New Roman"/>
              </a:rPr>
              <a:t> </a:t>
            </a:r>
            <a:r>
              <a:rPr sz="1800" spc="-5" dirty="0">
                <a:latin typeface="Times New Roman"/>
                <a:cs typeface="Times New Roman"/>
              </a:rPr>
              <a:t>code</a:t>
            </a:r>
            <a:r>
              <a:rPr sz="1800" dirty="0">
                <a:latin typeface="Times New Roman"/>
                <a:cs typeface="Times New Roman"/>
              </a:rPr>
              <a:t> in</a:t>
            </a:r>
            <a:r>
              <a:rPr sz="1800" spc="5" dirty="0">
                <a:latin typeface="Times New Roman"/>
                <a:cs typeface="Times New Roman"/>
              </a:rPr>
              <a:t> </a:t>
            </a:r>
            <a:r>
              <a:rPr sz="1800" spc="-5" dirty="0">
                <a:latin typeface="Times New Roman"/>
                <a:cs typeface="Times New Roman"/>
              </a:rPr>
              <a:t>anaconda </a:t>
            </a:r>
            <a:r>
              <a:rPr sz="1800" spc="-434" dirty="0">
                <a:latin typeface="Times New Roman"/>
                <a:cs typeface="Times New Roman"/>
              </a:rPr>
              <a:t> </a:t>
            </a:r>
            <a:r>
              <a:rPr sz="1800" spc="-5" dirty="0">
                <a:latin typeface="Times New Roman"/>
                <a:cs typeface="Times New Roman"/>
              </a:rPr>
              <a:t>navigator’s Jupyter notebook. Jupyter notebook </a:t>
            </a:r>
            <a:r>
              <a:rPr sz="1800" spc="-10" dirty="0">
                <a:latin typeface="Times New Roman"/>
                <a:cs typeface="Times New Roman"/>
              </a:rPr>
              <a:t>is </a:t>
            </a:r>
            <a:r>
              <a:rPr sz="1800" spc="-5" dirty="0">
                <a:latin typeface="Times New Roman"/>
                <a:cs typeface="Times New Roman"/>
              </a:rPr>
              <a:t>much </a:t>
            </a:r>
            <a:r>
              <a:rPr sz="1800" dirty="0">
                <a:latin typeface="Times New Roman"/>
                <a:cs typeface="Times New Roman"/>
              </a:rPr>
              <a:t>faster </a:t>
            </a:r>
            <a:r>
              <a:rPr sz="1800" spc="-5" dirty="0">
                <a:latin typeface="Times New Roman"/>
                <a:cs typeface="Times New Roman"/>
              </a:rPr>
              <a:t>than Python IDE </a:t>
            </a:r>
            <a:r>
              <a:rPr sz="1800" dirty="0">
                <a:latin typeface="Times New Roman"/>
                <a:cs typeface="Times New Roman"/>
              </a:rPr>
              <a:t>tools </a:t>
            </a:r>
            <a:r>
              <a:rPr sz="1800" spc="-5" dirty="0">
                <a:latin typeface="Times New Roman"/>
                <a:cs typeface="Times New Roman"/>
              </a:rPr>
              <a:t>like PyCharm </a:t>
            </a:r>
            <a:r>
              <a:rPr sz="1800" dirty="0">
                <a:latin typeface="Times New Roman"/>
                <a:cs typeface="Times New Roman"/>
              </a:rPr>
              <a:t>or </a:t>
            </a:r>
            <a:r>
              <a:rPr sz="1800" spc="5" dirty="0">
                <a:latin typeface="Times New Roman"/>
                <a:cs typeface="Times New Roman"/>
              </a:rPr>
              <a:t> </a:t>
            </a:r>
            <a:r>
              <a:rPr sz="1800" spc="-20" dirty="0">
                <a:latin typeface="Times New Roman"/>
                <a:cs typeface="Times New Roman"/>
              </a:rPr>
              <a:t>Visual </a:t>
            </a:r>
            <a:r>
              <a:rPr sz="1800" spc="-5" dirty="0">
                <a:latin typeface="Times New Roman"/>
                <a:cs typeface="Times New Roman"/>
              </a:rPr>
              <a:t>studio for </a:t>
            </a:r>
            <a:r>
              <a:rPr sz="1800" dirty="0">
                <a:latin typeface="Times New Roman"/>
                <a:cs typeface="Times New Roman"/>
              </a:rPr>
              <a:t>implementing </a:t>
            </a:r>
            <a:r>
              <a:rPr sz="1800" spc="-5" dirty="0">
                <a:latin typeface="Times New Roman"/>
                <a:cs typeface="Times New Roman"/>
              </a:rPr>
              <a:t>ML algorithms. </a:t>
            </a:r>
            <a:r>
              <a:rPr sz="1800" dirty="0">
                <a:latin typeface="Times New Roman"/>
                <a:cs typeface="Times New Roman"/>
              </a:rPr>
              <a:t>The </a:t>
            </a:r>
            <a:r>
              <a:rPr sz="1800" spc="-5" dirty="0">
                <a:latin typeface="Times New Roman"/>
                <a:cs typeface="Times New Roman"/>
              </a:rPr>
              <a:t>advantage </a:t>
            </a:r>
            <a:r>
              <a:rPr sz="1800" spc="-10" dirty="0">
                <a:latin typeface="Times New Roman"/>
                <a:cs typeface="Times New Roman"/>
              </a:rPr>
              <a:t>of </a:t>
            </a:r>
            <a:r>
              <a:rPr sz="1800" spc="-5" dirty="0">
                <a:latin typeface="Times New Roman"/>
                <a:cs typeface="Times New Roman"/>
              </a:rPr>
              <a:t>Jupyter notebook is that while </a:t>
            </a:r>
            <a:r>
              <a:rPr sz="1800" dirty="0">
                <a:latin typeface="Times New Roman"/>
                <a:cs typeface="Times New Roman"/>
              </a:rPr>
              <a:t>writing </a:t>
            </a:r>
            <a:r>
              <a:rPr sz="1800" spc="5" dirty="0">
                <a:latin typeface="Times New Roman"/>
                <a:cs typeface="Times New Roman"/>
              </a:rPr>
              <a:t> </a:t>
            </a:r>
            <a:r>
              <a:rPr sz="1800" dirty="0">
                <a:latin typeface="Times New Roman"/>
                <a:cs typeface="Times New Roman"/>
              </a:rPr>
              <a:t>code, </a:t>
            </a:r>
            <a:r>
              <a:rPr sz="1800" spc="-25" dirty="0">
                <a:latin typeface="Times New Roman"/>
                <a:cs typeface="Times New Roman"/>
              </a:rPr>
              <a:t>it’s </a:t>
            </a:r>
            <a:r>
              <a:rPr sz="1800" spc="-5" dirty="0">
                <a:latin typeface="Times New Roman"/>
                <a:cs typeface="Times New Roman"/>
              </a:rPr>
              <a:t>really </a:t>
            </a:r>
            <a:r>
              <a:rPr sz="1800" dirty="0">
                <a:latin typeface="Times New Roman"/>
                <a:cs typeface="Times New Roman"/>
              </a:rPr>
              <a:t>helpful for </a:t>
            </a:r>
            <a:r>
              <a:rPr sz="1800" spc="-5" dirty="0">
                <a:latin typeface="Times New Roman"/>
                <a:cs typeface="Times New Roman"/>
              </a:rPr>
              <a:t>Data visualization and </a:t>
            </a:r>
            <a:r>
              <a:rPr sz="1800" dirty="0">
                <a:latin typeface="Times New Roman"/>
                <a:cs typeface="Times New Roman"/>
              </a:rPr>
              <a:t>plotting </a:t>
            </a:r>
            <a:r>
              <a:rPr sz="1800" spc="-5" dirty="0">
                <a:latin typeface="Times New Roman"/>
                <a:cs typeface="Times New Roman"/>
              </a:rPr>
              <a:t>some graphs </a:t>
            </a:r>
            <a:r>
              <a:rPr sz="1800" dirty="0">
                <a:latin typeface="Times New Roman"/>
                <a:cs typeface="Times New Roman"/>
              </a:rPr>
              <a:t>like </a:t>
            </a:r>
            <a:r>
              <a:rPr sz="1800" spc="-5" dirty="0">
                <a:latin typeface="Times New Roman"/>
                <a:cs typeface="Times New Roman"/>
              </a:rPr>
              <a:t>histogram </a:t>
            </a:r>
            <a:r>
              <a:rPr sz="1800" dirty="0">
                <a:latin typeface="Times New Roman"/>
                <a:cs typeface="Times New Roman"/>
              </a:rPr>
              <a:t>and </a:t>
            </a:r>
            <a:r>
              <a:rPr sz="1800" spc="-5" dirty="0">
                <a:latin typeface="Times New Roman"/>
                <a:cs typeface="Times New Roman"/>
              </a:rPr>
              <a:t>heatmap </a:t>
            </a:r>
            <a:r>
              <a:rPr sz="1800" dirty="0">
                <a:latin typeface="Times New Roman"/>
                <a:cs typeface="Times New Roman"/>
              </a:rPr>
              <a:t>of </a:t>
            </a:r>
            <a:r>
              <a:rPr sz="1800" spc="5" dirty="0">
                <a:latin typeface="Times New Roman"/>
                <a:cs typeface="Times New Roman"/>
              </a:rPr>
              <a:t> </a:t>
            </a:r>
            <a:r>
              <a:rPr sz="1800" dirty="0">
                <a:latin typeface="Times New Roman"/>
                <a:cs typeface="Times New Roman"/>
              </a:rPr>
              <a:t>correlated</a:t>
            </a:r>
            <a:r>
              <a:rPr sz="1800" spc="-25" dirty="0">
                <a:latin typeface="Times New Roman"/>
                <a:cs typeface="Times New Roman"/>
              </a:rPr>
              <a:t> </a:t>
            </a:r>
            <a:r>
              <a:rPr sz="1800" dirty="0">
                <a:latin typeface="Times New Roman"/>
                <a:cs typeface="Times New Roman"/>
              </a:rPr>
              <a:t>matrices.</a:t>
            </a:r>
            <a:endParaRPr sz="1800">
              <a:latin typeface="Times New Roman"/>
              <a:cs typeface="Times New Roman"/>
            </a:endParaRPr>
          </a:p>
          <a:p>
            <a:pPr marL="12700">
              <a:lnSpc>
                <a:spcPct val="100000"/>
              </a:lnSpc>
            </a:pPr>
            <a:r>
              <a:rPr sz="1800" spc="-20" dirty="0">
                <a:latin typeface="Times New Roman"/>
                <a:cs typeface="Times New Roman"/>
              </a:rPr>
              <a:t>Let’s</a:t>
            </a:r>
            <a:r>
              <a:rPr sz="1800" spc="-15" dirty="0">
                <a:latin typeface="Times New Roman"/>
                <a:cs typeface="Times New Roman"/>
              </a:rPr>
              <a:t> </a:t>
            </a:r>
            <a:r>
              <a:rPr sz="1800" dirty="0">
                <a:latin typeface="Times New Roman"/>
                <a:cs typeface="Times New Roman"/>
              </a:rPr>
              <a:t>revise</a:t>
            </a:r>
            <a:r>
              <a:rPr sz="1800" spc="-15" dirty="0">
                <a:latin typeface="Times New Roman"/>
                <a:cs typeface="Times New Roman"/>
              </a:rPr>
              <a:t> </a:t>
            </a:r>
            <a:r>
              <a:rPr sz="1800" spc="-5" dirty="0">
                <a:latin typeface="Times New Roman"/>
                <a:cs typeface="Times New Roman"/>
              </a:rPr>
              <a:t>implementation </a:t>
            </a:r>
            <a:r>
              <a:rPr sz="1800" dirty="0">
                <a:latin typeface="Times New Roman"/>
                <a:cs typeface="Times New Roman"/>
              </a:rPr>
              <a:t>steps</a:t>
            </a:r>
            <a:r>
              <a:rPr sz="1800" spc="-1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299085" indent="-287020">
              <a:lnSpc>
                <a:spcPct val="100000"/>
              </a:lnSpc>
              <a:spcBef>
                <a:spcPts val="5"/>
              </a:spcBef>
              <a:buClr>
                <a:srgbClr val="E38312"/>
              </a:buClr>
              <a:buFont typeface="Wingdings"/>
              <a:buChar char=""/>
              <a:tabLst>
                <a:tab pos="299720" algn="l"/>
              </a:tabLst>
            </a:pPr>
            <a:r>
              <a:rPr sz="1800" dirty="0">
                <a:latin typeface="Times New Roman"/>
                <a:cs typeface="Times New Roman"/>
              </a:rPr>
              <a:t>Dataset</a:t>
            </a:r>
            <a:r>
              <a:rPr sz="1800" spc="-55" dirty="0">
                <a:latin typeface="Times New Roman"/>
                <a:cs typeface="Times New Roman"/>
              </a:rPr>
              <a:t> </a:t>
            </a:r>
            <a:r>
              <a:rPr sz="1800" dirty="0">
                <a:latin typeface="Times New Roman"/>
                <a:cs typeface="Times New Roman"/>
              </a:rPr>
              <a:t>collection.</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dirty="0">
                <a:latin typeface="Times New Roman"/>
                <a:cs typeface="Times New Roman"/>
              </a:rPr>
              <a:t>Importing</a:t>
            </a:r>
            <a:r>
              <a:rPr sz="1800" spc="-20" dirty="0">
                <a:latin typeface="Times New Roman"/>
                <a:cs typeface="Times New Roman"/>
              </a:rPr>
              <a:t> </a:t>
            </a:r>
            <a:r>
              <a:rPr sz="1800" dirty="0">
                <a:latin typeface="Times New Roman"/>
                <a:cs typeface="Times New Roman"/>
              </a:rPr>
              <a:t>Libraries</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20" dirty="0">
                <a:latin typeface="Times New Roman"/>
                <a:cs typeface="Times New Roman"/>
              </a:rPr>
              <a:t>Numpy,</a:t>
            </a:r>
            <a:r>
              <a:rPr sz="1800" spc="-10" dirty="0">
                <a:latin typeface="Times New Roman"/>
                <a:cs typeface="Times New Roman"/>
              </a:rPr>
              <a:t> </a:t>
            </a:r>
            <a:r>
              <a:rPr sz="1800" spc="-5" dirty="0">
                <a:latin typeface="Times New Roman"/>
                <a:cs typeface="Times New Roman"/>
              </a:rPr>
              <a:t>Pandas,</a:t>
            </a:r>
            <a:r>
              <a:rPr sz="1800" dirty="0">
                <a:latin typeface="Times New Roman"/>
                <a:cs typeface="Times New Roman"/>
              </a:rPr>
              <a:t> Scikit-learn,</a:t>
            </a:r>
            <a:r>
              <a:rPr sz="1800" spc="-30" dirty="0">
                <a:latin typeface="Times New Roman"/>
                <a:cs typeface="Times New Roman"/>
              </a:rPr>
              <a:t> </a:t>
            </a:r>
            <a:r>
              <a:rPr sz="1800" dirty="0">
                <a:latin typeface="Times New Roman"/>
                <a:cs typeface="Times New Roman"/>
              </a:rPr>
              <a:t>Matplotlib</a:t>
            </a:r>
            <a:r>
              <a:rPr sz="1800" spc="-1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Seaborn</a:t>
            </a:r>
            <a:r>
              <a:rPr sz="1800" spc="-5" dirty="0">
                <a:latin typeface="Times New Roman"/>
                <a:cs typeface="Times New Roman"/>
              </a:rPr>
              <a:t> </a:t>
            </a:r>
            <a:r>
              <a:rPr sz="1800" dirty="0">
                <a:latin typeface="Times New Roman"/>
                <a:cs typeface="Times New Roman"/>
              </a:rPr>
              <a:t>libraries</a:t>
            </a:r>
            <a:r>
              <a:rPr sz="1800" spc="-15" dirty="0">
                <a:latin typeface="Times New Roman"/>
                <a:cs typeface="Times New Roman"/>
              </a:rPr>
              <a:t> </a:t>
            </a:r>
            <a:r>
              <a:rPr sz="1800" dirty="0">
                <a:latin typeface="Times New Roman"/>
                <a:cs typeface="Times New Roman"/>
              </a:rPr>
              <a:t>were</a:t>
            </a:r>
            <a:r>
              <a:rPr sz="1800" spc="10" dirty="0">
                <a:latin typeface="Times New Roman"/>
                <a:cs typeface="Times New Roman"/>
              </a:rPr>
              <a:t> </a:t>
            </a:r>
            <a:r>
              <a:rPr sz="1800" dirty="0">
                <a:latin typeface="Times New Roman"/>
                <a:cs typeface="Times New Roman"/>
              </a:rPr>
              <a:t>used.</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dirty="0">
                <a:latin typeface="Times New Roman"/>
                <a:cs typeface="Times New Roman"/>
              </a:rPr>
              <a:t>Exploratory</a:t>
            </a:r>
            <a:r>
              <a:rPr sz="1800" spc="-25" dirty="0">
                <a:latin typeface="Times New Roman"/>
                <a:cs typeface="Times New Roman"/>
              </a:rPr>
              <a:t> </a:t>
            </a:r>
            <a:r>
              <a:rPr sz="1800" dirty="0">
                <a:latin typeface="Times New Roman"/>
                <a:cs typeface="Times New Roman"/>
              </a:rPr>
              <a:t>data analysis</a:t>
            </a:r>
            <a:r>
              <a:rPr sz="1800" spc="-30" dirty="0">
                <a:latin typeface="Times New Roman"/>
                <a:cs typeface="Times New Roman"/>
              </a:rPr>
              <a:t> </a:t>
            </a:r>
            <a:r>
              <a:rPr sz="1800" dirty="0">
                <a:latin typeface="Times New Roman"/>
                <a:cs typeface="Times New Roman"/>
              </a:rPr>
              <a:t>:</a:t>
            </a:r>
            <a:r>
              <a:rPr sz="1800" spc="-5" dirty="0">
                <a:latin typeface="Times New Roman"/>
                <a:cs typeface="Times New Roman"/>
              </a:rPr>
              <a:t> For</a:t>
            </a:r>
            <a:r>
              <a:rPr sz="1800" dirty="0">
                <a:latin typeface="Times New Roman"/>
                <a:cs typeface="Times New Roman"/>
              </a:rPr>
              <a:t> getting</a:t>
            </a:r>
            <a:r>
              <a:rPr sz="1800" spc="-10" dirty="0">
                <a:latin typeface="Times New Roman"/>
                <a:cs typeface="Times New Roman"/>
              </a:rPr>
              <a:t> </a:t>
            </a:r>
            <a:r>
              <a:rPr sz="1800" spc="-5" dirty="0">
                <a:latin typeface="Times New Roman"/>
                <a:cs typeface="Times New Roman"/>
              </a:rPr>
              <a:t>more</a:t>
            </a:r>
            <a:r>
              <a:rPr sz="1800" spc="10" dirty="0">
                <a:latin typeface="Times New Roman"/>
                <a:cs typeface="Times New Roman"/>
              </a:rPr>
              <a:t> </a:t>
            </a:r>
            <a:r>
              <a:rPr sz="1800" dirty="0">
                <a:latin typeface="Times New Roman"/>
                <a:cs typeface="Times New Roman"/>
              </a:rPr>
              <a:t>insights</a:t>
            </a:r>
            <a:r>
              <a:rPr sz="1800" spc="-10" dirty="0">
                <a:latin typeface="Times New Roman"/>
                <a:cs typeface="Times New Roman"/>
              </a:rPr>
              <a:t> </a:t>
            </a:r>
            <a:r>
              <a:rPr sz="1800" dirty="0">
                <a:latin typeface="Times New Roman"/>
                <a:cs typeface="Times New Roman"/>
              </a:rPr>
              <a:t>about</a:t>
            </a:r>
            <a:r>
              <a:rPr sz="1800" spc="-10" dirty="0">
                <a:latin typeface="Times New Roman"/>
                <a:cs typeface="Times New Roman"/>
              </a:rPr>
              <a:t> </a:t>
            </a:r>
            <a:r>
              <a:rPr sz="1800" dirty="0">
                <a:latin typeface="Times New Roman"/>
                <a:cs typeface="Times New Roman"/>
              </a:rPr>
              <a:t>data.</a:t>
            </a:r>
            <a:endParaRPr sz="1800">
              <a:latin typeface="Times New Roman"/>
              <a:cs typeface="Times New Roman"/>
            </a:endParaRPr>
          </a:p>
          <a:p>
            <a:pPr marL="299085" marR="5080" indent="-287020" algn="just">
              <a:lnSpc>
                <a:spcPct val="100000"/>
              </a:lnSpc>
              <a:buClr>
                <a:srgbClr val="E38312"/>
              </a:buClr>
              <a:buFont typeface="Wingdings"/>
              <a:buChar char=""/>
              <a:tabLst>
                <a:tab pos="299720" algn="l"/>
              </a:tabLst>
            </a:pPr>
            <a:r>
              <a:rPr sz="1800" spc="-5" dirty="0">
                <a:latin typeface="Times New Roman"/>
                <a:cs typeface="Times New Roman"/>
              </a:rPr>
              <a:t>Data </a:t>
            </a:r>
            <a:r>
              <a:rPr sz="1800" dirty="0">
                <a:latin typeface="Times New Roman"/>
                <a:cs typeface="Times New Roman"/>
              </a:rPr>
              <a:t>cleaning </a:t>
            </a:r>
            <a:r>
              <a:rPr sz="1800" spc="-5" dirty="0">
                <a:latin typeface="Times New Roman"/>
                <a:cs typeface="Times New Roman"/>
              </a:rPr>
              <a:t>and preprocessing </a:t>
            </a:r>
            <a:r>
              <a:rPr sz="1800" dirty="0">
                <a:latin typeface="Times New Roman"/>
                <a:cs typeface="Times New Roman"/>
              </a:rPr>
              <a:t>: </a:t>
            </a:r>
            <a:r>
              <a:rPr sz="1800" spc="-5" dirty="0">
                <a:latin typeface="Times New Roman"/>
                <a:cs typeface="Times New Roman"/>
              </a:rPr>
              <a:t>Checked </a:t>
            </a:r>
            <a:r>
              <a:rPr sz="1800" dirty="0">
                <a:latin typeface="Times New Roman"/>
                <a:cs typeface="Times New Roman"/>
              </a:rPr>
              <a:t>for null and junk values using </a:t>
            </a:r>
            <a:r>
              <a:rPr sz="1800" spc="-5" dirty="0">
                <a:latin typeface="Times New Roman"/>
                <a:cs typeface="Times New Roman"/>
              </a:rPr>
              <a:t>isnull() </a:t>
            </a:r>
            <a:r>
              <a:rPr sz="1800" dirty="0">
                <a:latin typeface="Times New Roman"/>
                <a:cs typeface="Times New Roman"/>
              </a:rPr>
              <a:t>and </a:t>
            </a:r>
            <a:r>
              <a:rPr sz="1800" spc="-5" dirty="0">
                <a:latin typeface="Times New Roman"/>
                <a:cs typeface="Times New Roman"/>
              </a:rPr>
              <a:t>isna().sum() </a:t>
            </a:r>
            <a:r>
              <a:rPr sz="1800" dirty="0">
                <a:latin typeface="Times New Roman"/>
                <a:cs typeface="Times New Roman"/>
              </a:rPr>
              <a:t> functions</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5" dirty="0">
                <a:latin typeface="Times New Roman"/>
                <a:cs typeface="Times New Roman"/>
              </a:rPr>
              <a:t>python.</a:t>
            </a:r>
            <a:r>
              <a:rPr sz="1800" dirty="0">
                <a:latin typeface="Times New Roman"/>
                <a:cs typeface="Times New Roman"/>
              </a:rPr>
              <a:t> In</a:t>
            </a:r>
            <a:r>
              <a:rPr sz="1800" spc="5" dirty="0">
                <a:latin typeface="Times New Roman"/>
                <a:cs typeface="Times New Roman"/>
              </a:rPr>
              <a:t> </a:t>
            </a:r>
            <a:r>
              <a:rPr sz="1800" dirty="0">
                <a:latin typeface="Times New Roman"/>
                <a:cs typeface="Times New Roman"/>
              </a:rPr>
              <a:t>Preprocessing</a:t>
            </a:r>
            <a:r>
              <a:rPr sz="1800" spc="5" dirty="0">
                <a:latin typeface="Times New Roman"/>
                <a:cs typeface="Times New Roman"/>
              </a:rPr>
              <a:t> </a:t>
            </a:r>
            <a:r>
              <a:rPr sz="1800" spc="-5" dirty="0">
                <a:latin typeface="Times New Roman"/>
                <a:cs typeface="Times New Roman"/>
              </a:rPr>
              <a:t>phase,</a:t>
            </a:r>
            <a:r>
              <a:rPr sz="1800" dirty="0">
                <a:latin typeface="Times New Roman"/>
                <a:cs typeface="Times New Roman"/>
              </a:rPr>
              <a:t> </a:t>
            </a:r>
            <a:r>
              <a:rPr sz="1800" spc="-5" dirty="0">
                <a:latin typeface="Times New Roman"/>
                <a:cs typeface="Times New Roman"/>
              </a:rPr>
              <a:t>we</a:t>
            </a:r>
            <a:r>
              <a:rPr sz="1800" dirty="0">
                <a:latin typeface="Times New Roman"/>
                <a:cs typeface="Times New Roman"/>
              </a:rPr>
              <a:t> did</a:t>
            </a:r>
            <a:r>
              <a:rPr sz="1800" spc="5" dirty="0">
                <a:latin typeface="Times New Roman"/>
                <a:cs typeface="Times New Roman"/>
              </a:rPr>
              <a:t> </a:t>
            </a:r>
            <a:r>
              <a:rPr sz="1800" spc="-5" dirty="0">
                <a:latin typeface="Times New Roman"/>
                <a:cs typeface="Times New Roman"/>
              </a:rPr>
              <a:t>feature</a:t>
            </a:r>
            <a:r>
              <a:rPr sz="1800" dirty="0">
                <a:latin typeface="Times New Roman"/>
                <a:cs typeface="Times New Roman"/>
              </a:rPr>
              <a:t> </a:t>
            </a:r>
            <a:r>
              <a:rPr sz="1800" spc="-5" dirty="0">
                <a:latin typeface="Times New Roman"/>
                <a:cs typeface="Times New Roman"/>
              </a:rPr>
              <a:t>engineering</a:t>
            </a:r>
            <a:r>
              <a:rPr sz="1800" dirty="0">
                <a:latin typeface="Times New Roman"/>
                <a:cs typeface="Times New Roman"/>
              </a:rPr>
              <a:t> on</a:t>
            </a:r>
            <a:r>
              <a:rPr sz="1800" spc="5" dirty="0">
                <a:latin typeface="Times New Roman"/>
                <a:cs typeface="Times New Roman"/>
              </a:rPr>
              <a:t> </a:t>
            </a:r>
            <a:r>
              <a:rPr sz="1800" dirty="0">
                <a:latin typeface="Times New Roman"/>
                <a:cs typeface="Times New Roman"/>
              </a:rPr>
              <a:t>our</a:t>
            </a:r>
            <a:r>
              <a:rPr sz="1800" spc="5" dirty="0">
                <a:latin typeface="Times New Roman"/>
                <a:cs typeface="Times New Roman"/>
              </a:rPr>
              <a:t> </a:t>
            </a:r>
            <a:r>
              <a:rPr sz="1800" dirty="0">
                <a:latin typeface="Times New Roman"/>
                <a:cs typeface="Times New Roman"/>
              </a:rPr>
              <a:t>dataset.</a:t>
            </a:r>
            <a:r>
              <a:rPr sz="1800" spc="5" dirty="0">
                <a:latin typeface="Times New Roman"/>
                <a:cs typeface="Times New Roman"/>
              </a:rPr>
              <a:t> </a:t>
            </a:r>
            <a:r>
              <a:rPr sz="1800" spc="-5" dirty="0">
                <a:latin typeface="Times New Roman"/>
                <a:cs typeface="Times New Roman"/>
              </a:rPr>
              <a:t>As</a:t>
            </a:r>
            <a:r>
              <a:rPr sz="1800" dirty="0">
                <a:latin typeface="Times New Roman"/>
                <a:cs typeface="Times New Roman"/>
              </a:rPr>
              <a:t> </a:t>
            </a:r>
            <a:r>
              <a:rPr sz="1800" spc="-10" dirty="0">
                <a:latin typeface="Times New Roman"/>
                <a:cs typeface="Times New Roman"/>
              </a:rPr>
              <a:t>we </a:t>
            </a:r>
            <a:r>
              <a:rPr sz="1800" spc="-5" dirty="0">
                <a:latin typeface="Times New Roman"/>
                <a:cs typeface="Times New Roman"/>
              </a:rPr>
              <a:t> </a:t>
            </a:r>
            <a:r>
              <a:rPr sz="1800" dirty="0">
                <a:latin typeface="Times New Roman"/>
                <a:cs typeface="Times New Roman"/>
              </a:rPr>
              <a:t>converted categorical </a:t>
            </a:r>
            <a:r>
              <a:rPr sz="1800" spc="-5" dirty="0">
                <a:latin typeface="Times New Roman"/>
                <a:cs typeface="Times New Roman"/>
              </a:rPr>
              <a:t>variables </a:t>
            </a:r>
            <a:r>
              <a:rPr sz="1800" dirty="0">
                <a:latin typeface="Times New Roman"/>
                <a:cs typeface="Times New Roman"/>
              </a:rPr>
              <a:t>into numerical </a:t>
            </a:r>
            <a:r>
              <a:rPr sz="1800" spc="-5" dirty="0">
                <a:latin typeface="Times New Roman"/>
                <a:cs typeface="Times New Roman"/>
              </a:rPr>
              <a:t>variables using </a:t>
            </a:r>
            <a:r>
              <a:rPr sz="1800" dirty="0">
                <a:latin typeface="Times New Roman"/>
                <a:cs typeface="Times New Roman"/>
              </a:rPr>
              <a:t>function </a:t>
            </a:r>
            <a:r>
              <a:rPr sz="1800" spc="-5" dirty="0">
                <a:latin typeface="Times New Roman"/>
                <a:cs typeface="Times New Roman"/>
              </a:rPr>
              <a:t>of </a:t>
            </a:r>
            <a:r>
              <a:rPr sz="1800" dirty="0">
                <a:latin typeface="Times New Roman"/>
                <a:cs typeface="Times New Roman"/>
              </a:rPr>
              <a:t>Pandas </a:t>
            </a:r>
            <a:r>
              <a:rPr sz="1800" spc="-20" dirty="0">
                <a:latin typeface="Times New Roman"/>
                <a:cs typeface="Times New Roman"/>
              </a:rPr>
              <a:t>library. </a:t>
            </a:r>
            <a:r>
              <a:rPr sz="1800" spc="-5" dirty="0">
                <a:latin typeface="Times New Roman"/>
                <a:cs typeface="Times New Roman"/>
              </a:rPr>
              <a:t>Both our </a:t>
            </a:r>
            <a:r>
              <a:rPr sz="1800" dirty="0">
                <a:latin typeface="Times New Roman"/>
                <a:cs typeface="Times New Roman"/>
              </a:rPr>
              <a:t> datasets</a:t>
            </a:r>
            <a:r>
              <a:rPr sz="1800" spc="-30" dirty="0">
                <a:latin typeface="Times New Roman"/>
                <a:cs typeface="Times New Roman"/>
              </a:rPr>
              <a:t> </a:t>
            </a:r>
            <a:r>
              <a:rPr sz="1800" dirty="0">
                <a:latin typeface="Times New Roman"/>
                <a:cs typeface="Times New Roman"/>
              </a:rPr>
              <a:t>contains</a:t>
            </a:r>
            <a:r>
              <a:rPr sz="1800" spc="-10" dirty="0">
                <a:latin typeface="Times New Roman"/>
                <a:cs typeface="Times New Roman"/>
              </a:rPr>
              <a:t> </a:t>
            </a:r>
            <a:r>
              <a:rPr sz="1800" spc="-5" dirty="0">
                <a:latin typeface="Times New Roman"/>
                <a:cs typeface="Times New Roman"/>
              </a:rPr>
              <a:t>some</a:t>
            </a:r>
            <a:r>
              <a:rPr sz="1800" spc="10" dirty="0">
                <a:latin typeface="Times New Roman"/>
                <a:cs typeface="Times New Roman"/>
              </a:rPr>
              <a:t> </a:t>
            </a:r>
            <a:r>
              <a:rPr sz="1800" dirty="0">
                <a:latin typeface="Times New Roman"/>
                <a:cs typeface="Times New Roman"/>
              </a:rPr>
              <a:t>categorical</a:t>
            </a:r>
            <a:r>
              <a:rPr sz="1800" spc="-15" dirty="0">
                <a:latin typeface="Times New Roman"/>
                <a:cs typeface="Times New Roman"/>
              </a:rPr>
              <a:t> </a:t>
            </a:r>
            <a:r>
              <a:rPr sz="1800" dirty="0">
                <a:latin typeface="Times New Roman"/>
                <a:cs typeface="Times New Roman"/>
              </a:rPr>
              <a:t>variables.</a:t>
            </a:r>
            <a:endParaRPr sz="1800">
              <a:latin typeface="Times New Roman"/>
              <a:cs typeface="Times New Roman"/>
            </a:endParaRPr>
          </a:p>
          <a:p>
            <a:pPr marL="299085" marR="5080" indent="-287020" algn="just">
              <a:lnSpc>
                <a:spcPct val="100000"/>
              </a:lnSpc>
              <a:buClr>
                <a:srgbClr val="E38312"/>
              </a:buClr>
              <a:buFont typeface="Wingdings"/>
              <a:buChar char=""/>
              <a:tabLst>
                <a:tab pos="299720" algn="l"/>
              </a:tabLst>
            </a:pPr>
            <a:r>
              <a:rPr sz="1800" dirty="0">
                <a:latin typeface="Times New Roman"/>
                <a:cs typeface="Times New Roman"/>
              </a:rPr>
              <a:t>Feature</a:t>
            </a:r>
            <a:r>
              <a:rPr sz="1800" spc="5" dirty="0">
                <a:latin typeface="Times New Roman"/>
                <a:cs typeface="Times New Roman"/>
              </a:rPr>
              <a:t> </a:t>
            </a:r>
            <a:r>
              <a:rPr sz="1800" spc="-5" dirty="0">
                <a:latin typeface="Times New Roman"/>
                <a:cs typeface="Times New Roman"/>
              </a:rPr>
              <a:t>Scaling</a:t>
            </a:r>
            <a:r>
              <a:rPr sz="1800" dirty="0">
                <a:latin typeface="Times New Roman"/>
                <a:cs typeface="Times New Roman"/>
              </a:rPr>
              <a:t> :</a:t>
            </a:r>
            <a:r>
              <a:rPr sz="1800" spc="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spc="-5" dirty="0">
                <a:latin typeface="Times New Roman"/>
                <a:cs typeface="Times New Roman"/>
              </a:rPr>
              <a:t>this</a:t>
            </a:r>
            <a:r>
              <a:rPr sz="1800" dirty="0">
                <a:latin typeface="Times New Roman"/>
                <a:cs typeface="Times New Roman"/>
              </a:rPr>
              <a:t> </a:t>
            </a:r>
            <a:r>
              <a:rPr sz="1800" spc="-5" dirty="0">
                <a:latin typeface="Times New Roman"/>
                <a:cs typeface="Times New Roman"/>
              </a:rPr>
              <a:t>step,</a:t>
            </a:r>
            <a:r>
              <a:rPr sz="1800" dirty="0">
                <a:latin typeface="Times New Roman"/>
                <a:cs typeface="Times New Roman"/>
              </a:rPr>
              <a:t> </a:t>
            </a:r>
            <a:r>
              <a:rPr sz="1800" spc="-5" dirty="0">
                <a:latin typeface="Times New Roman"/>
                <a:cs typeface="Times New Roman"/>
              </a:rPr>
              <a:t>we</a:t>
            </a:r>
            <a:r>
              <a:rPr sz="1800" dirty="0">
                <a:latin typeface="Times New Roman"/>
                <a:cs typeface="Times New Roman"/>
              </a:rPr>
              <a:t> </a:t>
            </a:r>
            <a:r>
              <a:rPr sz="1800" spc="-5" dirty="0">
                <a:latin typeface="Times New Roman"/>
                <a:cs typeface="Times New Roman"/>
              </a:rPr>
              <a:t>normalize</a:t>
            </a:r>
            <a:r>
              <a:rPr sz="1800" dirty="0">
                <a:latin typeface="Times New Roman"/>
                <a:cs typeface="Times New Roman"/>
              </a:rPr>
              <a:t> our</a:t>
            </a:r>
            <a:r>
              <a:rPr sz="1800" spc="5" dirty="0">
                <a:latin typeface="Times New Roman"/>
                <a:cs typeface="Times New Roman"/>
              </a:rPr>
              <a:t> </a:t>
            </a:r>
            <a:r>
              <a:rPr sz="1800" dirty="0">
                <a:latin typeface="Times New Roman"/>
                <a:cs typeface="Times New Roman"/>
              </a:rPr>
              <a:t>data</a:t>
            </a:r>
            <a:r>
              <a:rPr sz="1800" spc="5" dirty="0">
                <a:latin typeface="Times New Roman"/>
                <a:cs typeface="Times New Roman"/>
              </a:rPr>
              <a:t> </a:t>
            </a:r>
            <a:r>
              <a:rPr sz="1800" spc="-10" dirty="0">
                <a:latin typeface="Times New Roman"/>
                <a:cs typeface="Times New Roman"/>
              </a:rPr>
              <a:t>by</a:t>
            </a:r>
            <a:r>
              <a:rPr sz="1800" spc="-5" dirty="0">
                <a:latin typeface="Times New Roman"/>
                <a:cs typeface="Times New Roman"/>
              </a:rPr>
              <a:t> </a:t>
            </a:r>
            <a:r>
              <a:rPr sz="1800" dirty="0">
                <a:latin typeface="Times New Roman"/>
                <a:cs typeface="Times New Roman"/>
              </a:rPr>
              <a:t>applying</a:t>
            </a:r>
            <a:r>
              <a:rPr sz="1800" spc="5" dirty="0">
                <a:latin typeface="Times New Roman"/>
                <a:cs typeface="Times New Roman"/>
              </a:rPr>
              <a:t> </a:t>
            </a:r>
            <a:r>
              <a:rPr sz="1800" spc="-5" dirty="0">
                <a:latin typeface="Times New Roman"/>
                <a:cs typeface="Times New Roman"/>
              </a:rPr>
              <a:t>Standardization</a:t>
            </a:r>
            <a:r>
              <a:rPr sz="1800" dirty="0">
                <a:latin typeface="Times New Roman"/>
                <a:cs typeface="Times New Roman"/>
              </a:rPr>
              <a:t> </a:t>
            </a:r>
            <a:r>
              <a:rPr sz="1800" spc="-10" dirty="0">
                <a:latin typeface="Times New Roman"/>
                <a:cs typeface="Times New Roman"/>
              </a:rPr>
              <a:t>by</a:t>
            </a:r>
            <a:r>
              <a:rPr sz="1800" spc="-5" dirty="0">
                <a:latin typeface="Times New Roman"/>
                <a:cs typeface="Times New Roman"/>
              </a:rPr>
              <a:t> using </a:t>
            </a:r>
            <a:r>
              <a:rPr sz="1800" dirty="0">
                <a:latin typeface="Times New Roman"/>
                <a:cs typeface="Times New Roman"/>
              </a:rPr>
              <a:t> StandardScalar()</a:t>
            </a:r>
            <a:r>
              <a:rPr sz="1800" spc="-40" dirty="0">
                <a:latin typeface="Times New Roman"/>
                <a:cs typeface="Times New Roman"/>
              </a:rPr>
              <a:t> </a:t>
            </a:r>
            <a:r>
              <a:rPr sz="1800" dirty="0">
                <a:latin typeface="Times New Roman"/>
                <a:cs typeface="Times New Roman"/>
              </a:rPr>
              <a:t>and</a:t>
            </a:r>
            <a:r>
              <a:rPr sz="1800" spc="-5" dirty="0">
                <a:latin typeface="Times New Roman"/>
                <a:cs typeface="Times New Roman"/>
              </a:rPr>
              <a:t> fit_transform()</a:t>
            </a:r>
            <a:r>
              <a:rPr sz="1800" dirty="0">
                <a:latin typeface="Times New Roman"/>
                <a:cs typeface="Times New Roman"/>
              </a:rPr>
              <a:t> functions</a:t>
            </a:r>
            <a:r>
              <a:rPr sz="1800" spc="-1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scikit-learn</a:t>
            </a:r>
            <a:r>
              <a:rPr sz="1800" spc="-25" dirty="0">
                <a:latin typeface="Times New Roman"/>
                <a:cs typeface="Times New Roman"/>
              </a:rPr>
              <a:t> </a:t>
            </a:r>
            <a:r>
              <a:rPr sz="1800" spc="-15" dirty="0">
                <a:latin typeface="Times New Roman"/>
                <a:cs typeface="Times New Roman"/>
              </a:rPr>
              <a:t>library.</a:t>
            </a:r>
            <a:endParaRPr sz="18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8367" y="492074"/>
            <a:ext cx="10003155" cy="1946275"/>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E38312"/>
              </a:buClr>
              <a:buFont typeface="Wingdings"/>
              <a:buChar char=""/>
              <a:tabLst>
                <a:tab pos="299720" algn="l"/>
              </a:tabLst>
            </a:pPr>
            <a:r>
              <a:rPr sz="1800" spc="-5" dirty="0">
                <a:latin typeface="Times New Roman"/>
                <a:cs typeface="Times New Roman"/>
              </a:rPr>
              <a:t>Model </a:t>
            </a:r>
            <a:r>
              <a:rPr sz="1800" dirty="0">
                <a:latin typeface="Times New Roman"/>
                <a:cs typeface="Times New Roman"/>
              </a:rPr>
              <a:t>selection : </a:t>
            </a:r>
            <a:r>
              <a:rPr sz="1800" spc="-80" dirty="0">
                <a:latin typeface="Times New Roman"/>
                <a:cs typeface="Times New Roman"/>
              </a:rPr>
              <a:t>We</a:t>
            </a:r>
            <a:r>
              <a:rPr sz="1800" spc="-75" dirty="0">
                <a:latin typeface="Times New Roman"/>
                <a:cs typeface="Times New Roman"/>
              </a:rPr>
              <a:t> </a:t>
            </a:r>
            <a:r>
              <a:rPr sz="1800" dirty="0">
                <a:latin typeface="Times New Roman"/>
                <a:cs typeface="Times New Roman"/>
              </a:rPr>
              <a:t>first separated </a:t>
            </a:r>
            <a:r>
              <a:rPr sz="1800" spc="-35" dirty="0">
                <a:latin typeface="Times New Roman"/>
                <a:cs typeface="Times New Roman"/>
              </a:rPr>
              <a:t>x’s</a:t>
            </a:r>
            <a:r>
              <a:rPr sz="1800" spc="-30" dirty="0">
                <a:latin typeface="Times New Roman"/>
                <a:cs typeface="Times New Roman"/>
              </a:rPr>
              <a:t> </a:t>
            </a:r>
            <a:r>
              <a:rPr sz="1800" dirty="0">
                <a:latin typeface="Times New Roman"/>
                <a:cs typeface="Times New Roman"/>
              </a:rPr>
              <a:t>from </a:t>
            </a:r>
            <a:r>
              <a:rPr sz="1800" spc="-25" dirty="0">
                <a:latin typeface="Times New Roman"/>
                <a:cs typeface="Times New Roman"/>
              </a:rPr>
              <a:t>y’s.</a:t>
            </a:r>
            <a:r>
              <a:rPr sz="1800" spc="400" dirty="0">
                <a:latin typeface="Times New Roman"/>
                <a:cs typeface="Times New Roman"/>
              </a:rPr>
              <a:t> </a:t>
            </a:r>
            <a:r>
              <a:rPr sz="1800" spc="-35" dirty="0">
                <a:latin typeface="Times New Roman"/>
                <a:cs typeface="Times New Roman"/>
              </a:rPr>
              <a:t>x’s</a:t>
            </a:r>
            <a:r>
              <a:rPr sz="1800" spc="380" dirty="0">
                <a:latin typeface="Times New Roman"/>
                <a:cs typeface="Times New Roman"/>
              </a:rPr>
              <a:t> </a:t>
            </a:r>
            <a:r>
              <a:rPr sz="1800" dirty="0">
                <a:latin typeface="Times New Roman"/>
                <a:cs typeface="Times New Roman"/>
              </a:rPr>
              <a:t>are features </a:t>
            </a:r>
            <a:r>
              <a:rPr sz="1800" spc="-5" dirty="0">
                <a:latin typeface="Times New Roman"/>
                <a:cs typeface="Times New Roman"/>
              </a:rPr>
              <a:t>or </a:t>
            </a:r>
            <a:r>
              <a:rPr sz="1800" dirty="0">
                <a:latin typeface="Times New Roman"/>
                <a:cs typeface="Times New Roman"/>
              </a:rPr>
              <a:t>input </a:t>
            </a:r>
            <a:r>
              <a:rPr sz="1800" spc="-5" dirty="0">
                <a:latin typeface="Times New Roman"/>
                <a:cs typeface="Times New Roman"/>
              </a:rPr>
              <a:t>variables of our datasets </a:t>
            </a:r>
            <a:r>
              <a:rPr sz="1800" dirty="0">
                <a:latin typeface="Times New Roman"/>
                <a:cs typeface="Times New Roman"/>
              </a:rPr>
              <a:t>and </a:t>
            </a:r>
            <a:r>
              <a:rPr sz="1800" spc="5" dirty="0">
                <a:latin typeface="Times New Roman"/>
                <a:cs typeface="Times New Roman"/>
              </a:rPr>
              <a:t> </a:t>
            </a:r>
            <a:r>
              <a:rPr sz="1800" spc="-30" dirty="0">
                <a:latin typeface="Times New Roman"/>
                <a:cs typeface="Times New Roman"/>
              </a:rPr>
              <a:t>y’s</a:t>
            </a:r>
            <a:r>
              <a:rPr sz="1800" spc="-25" dirty="0">
                <a:latin typeface="Times New Roman"/>
                <a:cs typeface="Times New Roman"/>
              </a:rPr>
              <a:t> </a:t>
            </a:r>
            <a:r>
              <a:rPr sz="1800" dirty="0">
                <a:latin typeface="Times New Roman"/>
                <a:cs typeface="Times New Roman"/>
              </a:rPr>
              <a:t>are</a:t>
            </a:r>
            <a:r>
              <a:rPr sz="1800" spc="5" dirty="0">
                <a:latin typeface="Times New Roman"/>
                <a:cs typeface="Times New Roman"/>
              </a:rPr>
              <a:t> </a:t>
            </a:r>
            <a:r>
              <a:rPr sz="1800" spc="-5" dirty="0">
                <a:latin typeface="Times New Roman"/>
                <a:cs typeface="Times New Roman"/>
              </a:rPr>
              <a:t>dependent</a:t>
            </a:r>
            <a:r>
              <a:rPr sz="1800" dirty="0">
                <a:latin typeface="Times New Roman"/>
                <a:cs typeface="Times New Roman"/>
              </a:rPr>
              <a:t> or</a:t>
            </a:r>
            <a:r>
              <a:rPr sz="1800" spc="5" dirty="0">
                <a:latin typeface="Times New Roman"/>
                <a:cs typeface="Times New Roman"/>
              </a:rPr>
              <a:t> </a:t>
            </a:r>
            <a:r>
              <a:rPr sz="1800" spc="-10" dirty="0">
                <a:latin typeface="Times New Roman"/>
                <a:cs typeface="Times New Roman"/>
              </a:rPr>
              <a:t>target</a:t>
            </a:r>
            <a:r>
              <a:rPr sz="1800" spc="-5" dirty="0">
                <a:latin typeface="Times New Roman"/>
                <a:cs typeface="Times New Roman"/>
              </a:rPr>
              <a:t> variables,</a:t>
            </a:r>
            <a:r>
              <a:rPr sz="1800" dirty="0">
                <a:latin typeface="Times New Roman"/>
                <a:cs typeface="Times New Roman"/>
              </a:rPr>
              <a:t> </a:t>
            </a:r>
            <a:r>
              <a:rPr sz="1800" spc="-5" dirty="0">
                <a:latin typeface="Times New Roman"/>
                <a:cs typeface="Times New Roman"/>
              </a:rPr>
              <a:t>which</a:t>
            </a:r>
            <a:r>
              <a:rPr sz="1800" dirty="0">
                <a:latin typeface="Times New Roman"/>
                <a:cs typeface="Times New Roman"/>
              </a:rPr>
              <a:t> </a:t>
            </a:r>
            <a:r>
              <a:rPr sz="1800" spc="-5" dirty="0">
                <a:latin typeface="Times New Roman"/>
                <a:cs typeface="Times New Roman"/>
              </a:rPr>
              <a:t>are</a:t>
            </a:r>
            <a:r>
              <a:rPr sz="1800" dirty="0">
                <a:latin typeface="Times New Roman"/>
                <a:cs typeface="Times New Roman"/>
              </a:rPr>
              <a:t> </a:t>
            </a:r>
            <a:r>
              <a:rPr sz="1800" spc="-5" dirty="0">
                <a:latin typeface="Times New Roman"/>
                <a:cs typeface="Times New Roman"/>
              </a:rPr>
              <a:t>crucial</a:t>
            </a:r>
            <a:r>
              <a:rPr sz="1800" dirty="0">
                <a:latin typeface="Times New Roman"/>
                <a:cs typeface="Times New Roman"/>
              </a:rPr>
              <a:t> for</a:t>
            </a:r>
            <a:r>
              <a:rPr sz="1800" spc="5" dirty="0">
                <a:latin typeface="Times New Roman"/>
                <a:cs typeface="Times New Roman"/>
              </a:rPr>
              <a:t> </a:t>
            </a:r>
            <a:r>
              <a:rPr sz="1800" spc="-5" dirty="0">
                <a:latin typeface="Times New Roman"/>
                <a:cs typeface="Times New Roman"/>
              </a:rPr>
              <a:t>predicting</a:t>
            </a:r>
            <a:r>
              <a:rPr sz="1800" dirty="0">
                <a:latin typeface="Times New Roman"/>
                <a:cs typeface="Times New Roman"/>
              </a:rPr>
              <a:t> </a:t>
            </a:r>
            <a:r>
              <a:rPr sz="1800" spc="-5" dirty="0">
                <a:latin typeface="Times New Roman"/>
                <a:cs typeface="Times New Roman"/>
              </a:rPr>
              <a:t>disease.</a:t>
            </a:r>
            <a:r>
              <a:rPr sz="1800" dirty="0">
                <a:latin typeface="Times New Roman"/>
                <a:cs typeface="Times New Roman"/>
              </a:rPr>
              <a:t> Then</a:t>
            </a:r>
            <a:r>
              <a:rPr sz="1800" spc="5" dirty="0">
                <a:latin typeface="Times New Roman"/>
                <a:cs typeface="Times New Roman"/>
              </a:rPr>
              <a:t> </a:t>
            </a:r>
            <a:r>
              <a:rPr sz="1800" dirty="0">
                <a:latin typeface="Times New Roman"/>
                <a:cs typeface="Times New Roman"/>
              </a:rPr>
              <a:t>using</a:t>
            </a:r>
            <a:r>
              <a:rPr sz="1800" spc="450" dirty="0">
                <a:latin typeface="Times New Roman"/>
                <a:cs typeface="Times New Roman"/>
              </a:rPr>
              <a:t> </a:t>
            </a:r>
            <a:r>
              <a:rPr sz="1800" spc="-10" dirty="0">
                <a:latin typeface="Times New Roman"/>
                <a:cs typeface="Times New Roman"/>
              </a:rPr>
              <a:t>by</a:t>
            </a:r>
            <a:r>
              <a:rPr sz="1800" spc="430" dirty="0">
                <a:latin typeface="Times New Roman"/>
                <a:cs typeface="Times New Roman"/>
              </a:rPr>
              <a:t> </a:t>
            </a:r>
            <a:r>
              <a:rPr sz="1800" dirty="0">
                <a:latin typeface="Times New Roman"/>
                <a:cs typeface="Times New Roman"/>
              </a:rPr>
              <a:t>the </a:t>
            </a:r>
            <a:r>
              <a:rPr sz="1800" spc="5" dirty="0">
                <a:latin typeface="Times New Roman"/>
                <a:cs typeface="Times New Roman"/>
              </a:rPr>
              <a:t> </a:t>
            </a:r>
            <a:r>
              <a:rPr sz="1800" dirty="0">
                <a:latin typeface="Times New Roman"/>
                <a:cs typeface="Times New Roman"/>
              </a:rPr>
              <a:t>importing </a:t>
            </a:r>
            <a:r>
              <a:rPr sz="1800" spc="-5" dirty="0">
                <a:latin typeface="Times New Roman"/>
                <a:cs typeface="Times New Roman"/>
              </a:rPr>
              <a:t>model_selection function </a:t>
            </a:r>
            <a:r>
              <a:rPr sz="1800" dirty="0">
                <a:latin typeface="Times New Roman"/>
                <a:cs typeface="Times New Roman"/>
              </a:rPr>
              <a:t>of the </a:t>
            </a:r>
            <a:r>
              <a:rPr sz="1800" spc="-5" dirty="0">
                <a:latin typeface="Times New Roman"/>
                <a:cs typeface="Times New Roman"/>
              </a:rPr>
              <a:t>sklearn </a:t>
            </a:r>
            <a:r>
              <a:rPr sz="1800" spc="-15" dirty="0">
                <a:latin typeface="Times New Roman"/>
                <a:cs typeface="Times New Roman"/>
              </a:rPr>
              <a:t>library, </a:t>
            </a:r>
            <a:r>
              <a:rPr sz="1800" spc="-5" dirty="0">
                <a:latin typeface="Times New Roman"/>
                <a:cs typeface="Times New Roman"/>
              </a:rPr>
              <a:t>we splitted </a:t>
            </a:r>
            <a:r>
              <a:rPr sz="1800" dirty="0">
                <a:latin typeface="Times New Roman"/>
                <a:cs typeface="Times New Roman"/>
              </a:rPr>
              <a:t>our </a:t>
            </a:r>
            <a:r>
              <a:rPr sz="1800" spc="-35" dirty="0">
                <a:latin typeface="Times New Roman"/>
                <a:cs typeface="Times New Roman"/>
              </a:rPr>
              <a:t>x’s </a:t>
            </a:r>
            <a:r>
              <a:rPr sz="1800" dirty="0">
                <a:latin typeface="Times New Roman"/>
                <a:cs typeface="Times New Roman"/>
              </a:rPr>
              <a:t>and </a:t>
            </a:r>
            <a:r>
              <a:rPr sz="1800" spc="-30" dirty="0">
                <a:latin typeface="Times New Roman"/>
                <a:cs typeface="Times New Roman"/>
              </a:rPr>
              <a:t>y’s </a:t>
            </a:r>
            <a:r>
              <a:rPr sz="1800" dirty="0">
                <a:latin typeface="Times New Roman"/>
                <a:cs typeface="Times New Roman"/>
              </a:rPr>
              <a:t>into train </a:t>
            </a:r>
            <a:r>
              <a:rPr sz="1800" spc="-5" dirty="0">
                <a:latin typeface="Times New Roman"/>
                <a:cs typeface="Times New Roman"/>
              </a:rPr>
              <a:t>and </a:t>
            </a:r>
            <a:r>
              <a:rPr sz="1800" dirty="0">
                <a:latin typeface="Times New Roman"/>
                <a:cs typeface="Times New Roman"/>
              </a:rPr>
              <a:t>test </a:t>
            </a:r>
            <a:r>
              <a:rPr sz="1800" spc="5" dirty="0">
                <a:latin typeface="Times New Roman"/>
                <a:cs typeface="Times New Roman"/>
              </a:rPr>
              <a:t> </a:t>
            </a:r>
            <a:r>
              <a:rPr sz="1800" spc="-5" dirty="0">
                <a:latin typeface="Times New Roman"/>
                <a:cs typeface="Times New Roman"/>
              </a:rPr>
              <a:t>split </a:t>
            </a:r>
            <a:r>
              <a:rPr sz="1800" dirty="0">
                <a:latin typeface="Times New Roman"/>
                <a:cs typeface="Times New Roman"/>
              </a:rPr>
              <a:t>using </a:t>
            </a:r>
            <a:r>
              <a:rPr sz="1800" spc="-5" dirty="0">
                <a:latin typeface="Times New Roman"/>
                <a:cs typeface="Times New Roman"/>
              </a:rPr>
              <a:t>train_test_split() function of sklearn. </a:t>
            </a:r>
            <a:r>
              <a:rPr sz="1800" spc="-80" dirty="0">
                <a:latin typeface="Times New Roman"/>
                <a:cs typeface="Times New Roman"/>
              </a:rPr>
              <a:t>We </a:t>
            </a:r>
            <a:r>
              <a:rPr sz="1800" spc="-5" dirty="0">
                <a:latin typeface="Times New Roman"/>
                <a:cs typeface="Times New Roman"/>
              </a:rPr>
              <a:t>splitted </a:t>
            </a:r>
            <a:r>
              <a:rPr sz="1800" spc="-10" dirty="0">
                <a:latin typeface="Times New Roman"/>
                <a:cs typeface="Times New Roman"/>
              </a:rPr>
              <a:t>75% </a:t>
            </a:r>
            <a:r>
              <a:rPr sz="1800" spc="-5" dirty="0">
                <a:latin typeface="Times New Roman"/>
                <a:cs typeface="Times New Roman"/>
              </a:rPr>
              <a:t>of our data </a:t>
            </a:r>
            <a:r>
              <a:rPr sz="1800" spc="-10" dirty="0">
                <a:latin typeface="Times New Roman"/>
                <a:cs typeface="Times New Roman"/>
              </a:rPr>
              <a:t>for </a:t>
            </a:r>
            <a:r>
              <a:rPr sz="1800" spc="-5" dirty="0">
                <a:latin typeface="Times New Roman"/>
                <a:cs typeface="Times New Roman"/>
              </a:rPr>
              <a:t>training and 25% for </a:t>
            </a:r>
            <a:r>
              <a:rPr sz="1800" dirty="0">
                <a:latin typeface="Times New Roman"/>
                <a:cs typeface="Times New Roman"/>
              </a:rPr>
              <a:t> testing.</a:t>
            </a:r>
            <a:endParaRPr sz="1800">
              <a:latin typeface="Times New Roman"/>
              <a:cs typeface="Times New Roman"/>
            </a:endParaRPr>
          </a:p>
          <a:p>
            <a:pPr marL="299085" indent="-287020" algn="just">
              <a:lnSpc>
                <a:spcPct val="100000"/>
              </a:lnSpc>
              <a:spcBef>
                <a:spcPts val="5"/>
              </a:spcBef>
              <a:buClr>
                <a:srgbClr val="E38312"/>
              </a:buClr>
              <a:buFont typeface="Wingdings"/>
              <a:buChar char=""/>
              <a:tabLst>
                <a:tab pos="299720" algn="l"/>
              </a:tabLst>
            </a:pPr>
            <a:r>
              <a:rPr sz="1800" dirty="0">
                <a:latin typeface="Times New Roman"/>
                <a:cs typeface="Times New Roman"/>
              </a:rPr>
              <a:t>Applied</a:t>
            </a:r>
            <a:r>
              <a:rPr sz="1800" spc="-10" dirty="0">
                <a:latin typeface="Times New Roman"/>
                <a:cs typeface="Times New Roman"/>
              </a:rPr>
              <a:t> </a:t>
            </a:r>
            <a:r>
              <a:rPr sz="1800" spc="-5" dirty="0">
                <a:latin typeface="Times New Roman"/>
                <a:cs typeface="Times New Roman"/>
              </a:rPr>
              <a:t>ML</a:t>
            </a:r>
            <a:r>
              <a:rPr sz="1800" spc="-65" dirty="0">
                <a:latin typeface="Times New Roman"/>
                <a:cs typeface="Times New Roman"/>
              </a:rPr>
              <a:t> </a:t>
            </a:r>
            <a:r>
              <a:rPr sz="1800" spc="-5" dirty="0">
                <a:latin typeface="Times New Roman"/>
                <a:cs typeface="Times New Roman"/>
              </a:rPr>
              <a:t>models</a:t>
            </a:r>
            <a:r>
              <a:rPr sz="1800" dirty="0">
                <a:latin typeface="Times New Roman"/>
                <a:cs typeface="Times New Roman"/>
              </a:rPr>
              <a:t> and</a:t>
            </a:r>
            <a:r>
              <a:rPr sz="1800" spc="-5" dirty="0">
                <a:latin typeface="Times New Roman"/>
                <a:cs typeface="Times New Roman"/>
              </a:rPr>
              <a:t> </a:t>
            </a:r>
            <a:r>
              <a:rPr sz="1800" dirty="0">
                <a:latin typeface="Times New Roman"/>
                <a:cs typeface="Times New Roman"/>
              </a:rPr>
              <a:t>created</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confusion</a:t>
            </a:r>
            <a:r>
              <a:rPr sz="1800" spc="-5" dirty="0">
                <a:latin typeface="Times New Roman"/>
                <a:cs typeface="Times New Roman"/>
              </a:rPr>
              <a:t> matrix</a:t>
            </a:r>
            <a:r>
              <a:rPr sz="1800" dirty="0">
                <a:latin typeface="Times New Roman"/>
                <a:cs typeface="Times New Roman"/>
              </a:rPr>
              <a:t> of</a:t>
            </a:r>
            <a:r>
              <a:rPr sz="1800" spc="5" dirty="0">
                <a:latin typeface="Times New Roman"/>
                <a:cs typeface="Times New Roman"/>
              </a:rPr>
              <a:t> </a:t>
            </a:r>
            <a:r>
              <a:rPr sz="1800" dirty="0">
                <a:latin typeface="Times New Roman"/>
                <a:cs typeface="Times New Roman"/>
              </a:rPr>
              <a:t>all</a:t>
            </a:r>
            <a:r>
              <a:rPr sz="1800" spc="-15" dirty="0">
                <a:latin typeface="Times New Roman"/>
                <a:cs typeface="Times New Roman"/>
              </a:rPr>
              <a:t> </a:t>
            </a:r>
            <a:r>
              <a:rPr sz="1800" spc="-5" dirty="0">
                <a:latin typeface="Times New Roman"/>
                <a:cs typeface="Times New Roman"/>
              </a:rPr>
              <a:t>models.</a:t>
            </a:r>
            <a:endParaRPr sz="1800">
              <a:latin typeface="Times New Roman"/>
              <a:cs typeface="Times New Roman"/>
            </a:endParaRPr>
          </a:p>
          <a:p>
            <a:pPr marL="299085" indent="-287020" algn="just">
              <a:lnSpc>
                <a:spcPct val="100000"/>
              </a:lnSpc>
              <a:buClr>
                <a:srgbClr val="E38312"/>
              </a:buClr>
              <a:buFont typeface="Wingdings"/>
              <a:buChar char=""/>
              <a:tabLst>
                <a:tab pos="299720" algn="l"/>
              </a:tabLst>
            </a:pPr>
            <a:r>
              <a:rPr sz="1800" dirty="0">
                <a:latin typeface="Times New Roman"/>
                <a:cs typeface="Times New Roman"/>
              </a:rPr>
              <a:t>Deployment</a:t>
            </a:r>
            <a:r>
              <a:rPr sz="1800" spc="-25" dirty="0">
                <a:latin typeface="Times New Roman"/>
                <a:cs typeface="Times New Roman"/>
              </a:rPr>
              <a:t> </a:t>
            </a:r>
            <a:r>
              <a:rPr sz="1800" spc="-5" dirty="0">
                <a:latin typeface="Times New Roman"/>
                <a:cs typeface="Times New Roman"/>
              </a:rPr>
              <a:t>of</a:t>
            </a:r>
            <a:r>
              <a:rPr sz="1800" dirty="0">
                <a:latin typeface="Times New Roman"/>
                <a:cs typeface="Times New Roman"/>
              </a:rPr>
              <a:t> the</a:t>
            </a:r>
            <a:r>
              <a:rPr sz="1800" spc="-10" dirty="0">
                <a:latin typeface="Times New Roman"/>
                <a:cs typeface="Times New Roman"/>
              </a:rPr>
              <a:t> </a:t>
            </a:r>
            <a:r>
              <a:rPr sz="1800" spc="-5" dirty="0">
                <a:latin typeface="Times New Roman"/>
                <a:cs typeface="Times New Roman"/>
              </a:rPr>
              <a:t>model</a:t>
            </a:r>
            <a:r>
              <a:rPr sz="1800" spc="-10"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dirty="0">
                <a:latin typeface="Times New Roman"/>
                <a:cs typeface="Times New Roman"/>
              </a:rPr>
              <a:t>gave</a:t>
            </a:r>
            <a:r>
              <a:rPr sz="1800" spc="-1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best</a:t>
            </a:r>
            <a:r>
              <a:rPr sz="1800" spc="-15" dirty="0">
                <a:latin typeface="Times New Roman"/>
                <a:cs typeface="Times New Roman"/>
              </a:rPr>
              <a:t> </a:t>
            </a:r>
            <a:r>
              <a:rPr sz="1800" spc="-10" dirty="0">
                <a:latin typeface="Times New Roman"/>
                <a:cs typeface="Times New Roman"/>
              </a:rPr>
              <a:t>accuracy.</a:t>
            </a:r>
            <a:endParaRPr sz="18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5" name="object 5"/>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4681854" y="917193"/>
            <a:ext cx="1889125" cy="452120"/>
          </a:xfrm>
          <a:prstGeom prst="rect">
            <a:avLst/>
          </a:prstGeom>
        </p:spPr>
        <p:txBody>
          <a:bodyPr vert="horz" wrap="square" lIns="0" tIns="12065" rIns="0" bIns="0" rtlCol="0">
            <a:spAutoFit/>
          </a:bodyPr>
          <a:lstStyle/>
          <a:p>
            <a:pPr marL="12700">
              <a:lnSpc>
                <a:spcPct val="100000"/>
              </a:lnSpc>
              <a:spcBef>
                <a:spcPts val="95"/>
              </a:spcBef>
            </a:pPr>
            <a:r>
              <a:rPr sz="2800" spc="-80" dirty="0">
                <a:solidFill>
                  <a:srgbClr val="404040"/>
                </a:solidFill>
              </a:rPr>
              <a:t>ABSTARCT</a:t>
            </a:r>
            <a:endParaRPr sz="28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a:t>
            </a:fld>
            <a:endParaRPr dirty="0"/>
          </a:p>
        </p:txBody>
      </p:sp>
      <p:sp>
        <p:nvSpPr>
          <p:cNvPr id="7" name="object 7"/>
          <p:cNvSpPr txBox="1"/>
          <p:nvPr/>
        </p:nvSpPr>
        <p:spPr>
          <a:xfrm>
            <a:off x="2073910" y="1842643"/>
            <a:ext cx="8044815" cy="2659380"/>
          </a:xfrm>
          <a:prstGeom prst="rect">
            <a:avLst/>
          </a:prstGeom>
        </p:spPr>
        <p:txBody>
          <a:bodyPr vert="horz" wrap="square" lIns="0" tIns="12700" rIns="0" bIns="0" rtlCol="0">
            <a:spAutoFit/>
          </a:bodyPr>
          <a:lstStyle/>
          <a:p>
            <a:pPr marL="12700" marR="5080" algn="just">
              <a:lnSpc>
                <a:spcPct val="120000"/>
              </a:lnSpc>
              <a:spcBef>
                <a:spcPts val="100"/>
              </a:spcBef>
            </a:pPr>
            <a:r>
              <a:rPr sz="1800" spc="-5" dirty="0">
                <a:latin typeface="Times New Roman"/>
                <a:cs typeface="Times New Roman"/>
              </a:rPr>
              <a:t>Strokes have rapidly </a:t>
            </a:r>
            <a:r>
              <a:rPr sz="1800" dirty="0">
                <a:latin typeface="Times New Roman"/>
                <a:cs typeface="Times New Roman"/>
              </a:rPr>
              <a:t>raised </a:t>
            </a:r>
            <a:r>
              <a:rPr sz="1800" spc="-5" dirty="0">
                <a:latin typeface="Times New Roman"/>
                <a:cs typeface="Times New Roman"/>
              </a:rPr>
              <a:t>globally </a:t>
            </a:r>
            <a:r>
              <a:rPr sz="1800" dirty="0">
                <a:latin typeface="Times New Roman"/>
                <a:cs typeface="Times New Roman"/>
              </a:rPr>
              <a:t>even </a:t>
            </a:r>
            <a:r>
              <a:rPr sz="1800" spc="-5" dirty="0">
                <a:latin typeface="Times New Roman"/>
                <a:cs typeface="Times New Roman"/>
              </a:rPr>
              <a:t>at </a:t>
            </a:r>
            <a:r>
              <a:rPr sz="1800" dirty="0">
                <a:latin typeface="Times New Roman"/>
                <a:cs typeface="Times New Roman"/>
              </a:rPr>
              <a:t>not </a:t>
            </a:r>
            <a:r>
              <a:rPr sz="1800" spc="-10" dirty="0">
                <a:latin typeface="Times New Roman"/>
                <a:cs typeface="Times New Roman"/>
              </a:rPr>
              <a:t>only </a:t>
            </a:r>
            <a:r>
              <a:rPr sz="1800" dirty="0">
                <a:latin typeface="Times New Roman"/>
                <a:cs typeface="Times New Roman"/>
              </a:rPr>
              <a:t>in </a:t>
            </a:r>
            <a:r>
              <a:rPr sz="1800" spc="-5" dirty="0">
                <a:latin typeface="Times New Roman"/>
                <a:cs typeface="Times New Roman"/>
              </a:rPr>
              <a:t>older ages </a:t>
            </a:r>
            <a:r>
              <a:rPr sz="1800" dirty="0">
                <a:latin typeface="Times New Roman"/>
                <a:cs typeface="Times New Roman"/>
              </a:rPr>
              <a:t>but </a:t>
            </a:r>
            <a:r>
              <a:rPr sz="1800" spc="-5" dirty="0">
                <a:latin typeface="Times New Roman"/>
                <a:cs typeface="Times New Roman"/>
              </a:rPr>
              <a:t>also </a:t>
            </a:r>
            <a:r>
              <a:rPr sz="1800" dirty="0">
                <a:latin typeface="Times New Roman"/>
                <a:cs typeface="Times New Roman"/>
              </a:rPr>
              <a:t>in juvenile </a:t>
            </a:r>
            <a:r>
              <a:rPr sz="1800" spc="5" dirty="0">
                <a:latin typeface="Times New Roman"/>
                <a:cs typeface="Times New Roman"/>
              </a:rPr>
              <a:t> </a:t>
            </a:r>
            <a:r>
              <a:rPr sz="1800" spc="-5" dirty="0">
                <a:latin typeface="Times New Roman"/>
                <a:cs typeface="Times New Roman"/>
              </a:rPr>
              <a:t>ages.</a:t>
            </a:r>
            <a:r>
              <a:rPr sz="1800" spc="195" dirty="0">
                <a:latin typeface="Times New Roman"/>
                <a:cs typeface="Times New Roman"/>
              </a:rPr>
              <a:t> </a:t>
            </a:r>
            <a:r>
              <a:rPr sz="1800" dirty="0">
                <a:solidFill>
                  <a:srgbClr val="343434"/>
                </a:solidFill>
                <a:latin typeface="Times New Roman"/>
                <a:cs typeface="Times New Roman"/>
              </a:rPr>
              <a:t>Stroke</a:t>
            </a:r>
            <a:r>
              <a:rPr sz="1800" spc="190" dirty="0">
                <a:solidFill>
                  <a:srgbClr val="343434"/>
                </a:solidFill>
                <a:latin typeface="Times New Roman"/>
                <a:cs typeface="Times New Roman"/>
              </a:rPr>
              <a:t> </a:t>
            </a:r>
            <a:r>
              <a:rPr sz="1800" dirty="0">
                <a:solidFill>
                  <a:srgbClr val="343434"/>
                </a:solidFill>
                <a:latin typeface="Times New Roman"/>
                <a:cs typeface="Times New Roman"/>
              </a:rPr>
              <a:t>can</a:t>
            </a:r>
            <a:r>
              <a:rPr sz="1800" spc="185" dirty="0">
                <a:solidFill>
                  <a:srgbClr val="343434"/>
                </a:solidFill>
                <a:latin typeface="Times New Roman"/>
                <a:cs typeface="Times New Roman"/>
              </a:rPr>
              <a:t> </a:t>
            </a:r>
            <a:r>
              <a:rPr sz="1800" dirty="0">
                <a:solidFill>
                  <a:srgbClr val="343434"/>
                </a:solidFill>
                <a:latin typeface="Times New Roman"/>
                <a:cs typeface="Times New Roman"/>
              </a:rPr>
              <a:t>be</a:t>
            </a:r>
            <a:r>
              <a:rPr sz="1800" spc="195" dirty="0">
                <a:solidFill>
                  <a:srgbClr val="343434"/>
                </a:solidFill>
                <a:latin typeface="Times New Roman"/>
                <a:cs typeface="Times New Roman"/>
              </a:rPr>
              <a:t> </a:t>
            </a:r>
            <a:r>
              <a:rPr sz="1800" dirty="0">
                <a:solidFill>
                  <a:srgbClr val="343434"/>
                </a:solidFill>
                <a:latin typeface="Times New Roman"/>
                <a:cs typeface="Times New Roman"/>
              </a:rPr>
              <a:t>controlled</a:t>
            </a:r>
            <a:r>
              <a:rPr sz="1800" spc="200" dirty="0">
                <a:solidFill>
                  <a:srgbClr val="343434"/>
                </a:solidFill>
                <a:latin typeface="Times New Roman"/>
                <a:cs typeface="Times New Roman"/>
              </a:rPr>
              <a:t> </a:t>
            </a:r>
            <a:r>
              <a:rPr sz="1800" spc="-10" dirty="0">
                <a:solidFill>
                  <a:srgbClr val="343434"/>
                </a:solidFill>
                <a:latin typeface="Times New Roman"/>
                <a:cs typeface="Times New Roman"/>
              </a:rPr>
              <a:t>by</a:t>
            </a:r>
            <a:r>
              <a:rPr sz="1800" spc="210" dirty="0">
                <a:solidFill>
                  <a:srgbClr val="343434"/>
                </a:solidFill>
                <a:latin typeface="Times New Roman"/>
                <a:cs typeface="Times New Roman"/>
              </a:rPr>
              <a:t> </a:t>
            </a:r>
            <a:r>
              <a:rPr sz="1800" spc="-5" dirty="0">
                <a:solidFill>
                  <a:srgbClr val="343434"/>
                </a:solidFill>
                <a:latin typeface="Times New Roman"/>
                <a:cs typeface="Times New Roman"/>
              </a:rPr>
              <a:t>its</a:t>
            </a:r>
            <a:r>
              <a:rPr sz="1800" spc="190" dirty="0">
                <a:solidFill>
                  <a:srgbClr val="343434"/>
                </a:solidFill>
                <a:latin typeface="Times New Roman"/>
                <a:cs typeface="Times New Roman"/>
              </a:rPr>
              <a:t> </a:t>
            </a:r>
            <a:r>
              <a:rPr sz="1800" dirty="0">
                <a:solidFill>
                  <a:srgbClr val="343434"/>
                </a:solidFill>
                <a:latin typeface="Times New Roman"/>
                <a:cs typeface="Times New Roman"/>
              </a:rPr>
              <a:t>earlier</a:t>
            </a:r>
            <a:r>
              <a:rPr sz="1800" spc="200" dirty="0">
                <a:solidFill>
                  <a:srgbClr val="343434"/>
                </a:solidFill>
                <a:latin typeface="Times New Roman"/>
                <a:cs typeface="Times New Roman"/>
              </a:rPr>
              <a:t> </a:t>
            </a:r>
            <a:r>
              <a:rPr sz="1800" dirty="0">
                <a:solidFill>
                  <a:srgbClr val="343434"/>
                </a:solidFill>
                <a:latin typeface="Times New Roman"/>
                <a:cs typeface="Times New Roman"/>
              </a:rPr>
              <a:t>prediction</a:t>
            </a:r>
            <a:r>
              <a:rPr sz="1800" spc="190" dirty="0">
                <a:solidFill>
                  <a:srgbClr val="343434"/>
                </a:solidFill>
                <a:latin typeface="Times New Roman"/>
                <a:cs typeface="Times New Roman"/>
              </a:rPr>
              <a:t> </a:t>
            </a:r>
            <a:r>
              <a:rPr sz="1800" dirty="0">
                <a:solidFill>
                  <a:srgbClr val="343434"/>
                </a:solidFill>
                <a:latin typeface="Times New Roman"/>
                <a:cs typeface="Times New Roman"/>
              </a:rPr>
              <a:t>and</a:t>
            </a:r>
            <a:r>
              <a:rPr sz="1800" spc="195" dirty="0">
                <a:solidFill>
                  <a:srgbClr val="343434"/>
                </a:solidFill>
                <a:latin typeface="Times New Roman"/>
                <a:cs typeface="Times New Roman"/>
              </a:rPr>
              <a:t> </a:t>
            </a:r>
            <a:r>
              <a:rPr sz="1800" spc="-5" dirty="0">
                <a:solidFill>
                  <a:srgbClr val="343434"/>
                </a:solidFill>
                <a:latin typeface="Times New Roman"/>
                <a:cs typeface="Times New Roman"/>
              </a:rPr>
              <a:t>taking</a:t>
            </a:r>
            <a:r>
              <a:rPr sz="1800" spc="200" dirty="0">
                <a:solidFill>
                  <a:srgbClr val="343434"/>
                </a:solidFill>
                <a:latin typeface="Times New Roman"/>
                <a:cs typeface="Times New Roman"/>
              </a:rPr>
              <a:t> </a:t>
            </a:r>
            <a:r>
              <a:rPr sz="1800" dirty="0">
                <a:solidFill>
                  <a:srgbClr val="343434"/>
                </a:solidFill>
                <a:latin typeface="Times New Roman"/>
                <a:cs typeface="Times New Roman"/>
              </a:rPr>
              <a:t>the</a:t>
            </a:r>
            <a:r>
              <a:rPr sz="1800" spc="204" dirty="0">
                <a:solidFill>
                  <a:srgbClr val="343434"/>
                </a:solidFill>
                <a:latin typeface="Times New Roman"/>
                <a:cs typeface="Times New Roman"/>
              </a:rPr>
              <a:t> </a:t>
            </a:r>
            <a:r>
              <a:rPr sz="1800" dirty="0">
                <a:solidFill>
                  <a:srgbClr val="343434"/>
                </a:solidFill>
                <a:latin typeface="Times New Roman"/>
                <a:cs typeface="Times New Roman"/>
              </a:rPr>
              <a:t>best</a:t>
            </a:r>
            <a:r>
              <a:rPr sz="1800" spc="195" dirty="0">
                <a:solidFill>
                  <a:srgbClr val="343434"/>
                </a:solidFill>
                <a:latin typeface="Times New Roman"/>
                <a:cs typeface="Times New Roman"/>
              </a:rPr>
              <a:t> </a:t>
            </a:r>
            <a:r>
              <a:rPr sz="1800" spc="-5" dirty="0">
                <a:solidFill>
                  <a:srgbClr val="343434"/>
                </a:solidFill>
                <a:latin typeface="Times New Roman"/>
                <a:cs typeface="Times New Roman"/>
              </a:rPr>
              <a:t>treatment. </a:t>
            </a:r>
            <a:r>
              <a:rPr sz="1800" spc="-434" dirty="0">
                <a:solidFill>
                  <a:srgbClr val="343434"/>
                </a:solidFill>
                <a:latin typeface="Times New Roman"/>
                <a:cs typeface="Times New Roman"/>
              </a:rPr>
              <a:t> </a:t>
            </a:r>
            <a:r>
              <a:rPr sz="1800" spc="-5" dirty="0">
                <a:solidFill>
                  <a:srgbClr val="343434"/>
                </a:solidFill>
                <a:latin typeface="Times New Roman"/>
                <a:cs typeface="Times New Roman"/>
              </a:rPr>
              <a:t>For our work, we collected the dataset </a:t>
            </a:r>
            <a:r>
              <a:rPr sz="1800" dirty="0">
                <a:solidFill>
                  <a:srgbClr val="343434"/>
                </a:solidFill>
                <a:latin typeface="Times New Roman"/>
                <a:cs typeface="Times New Roman"/>
              </a:rPr>
              <a:t>of various patients from </a:t>
            </a:r>
            <a:r>
              <a:rPr sz="1800" spc="-5" dirty="0">
                <a:solidFill>
                  <a:srgbClr val="343434"/>
                </a:solidFill>
                <a:latin typeface="Times New Roman"/>
                <a:cs typeface="Times New Roman"/>
              </a:rPr>
              <a:t>Kaggle </a:t>
            </a:r>
            <a:r>
              <a:rPr sz="1800" dirty="0">
                <a:solidFill>
                  <a:srgbClr val="343434"/>
                </a:solidFill>
                <a:latin typeface="Times New Roman"/>
                <a:cs typeface="Times New Roman"/>
              </a:rPr>
              <a:t>which </a:t>
            </a:r>
            <a:r>
              <a:rPr sz="1800" spc="-5" dirty="0">
                <a:solidFill>
                  <a:srgbClr val="343434"/>
                </a:solidFill>
                <a:latin typeface="Times New Roman"/>
                <a:cs typeface="Times New Roman"/>
              </a:rPr>
              <a:t>contains </a:t>
            </a:r>
            <a:r>
              <a:rPr sz="1800" dirty="0">
                <a:solidFill>
                  <a:srgbClr val="343434"/>
                </a:solidFill>
                <a:latin typeface="Times New Roman"/>
                <a:cs typeface="Times New Roman"/>
              </a:rPr>
              <a:t> various </a:t>
            </a:r>
            <a:r>
              <a:rPr sz="1800" spc="-5" dirty="0">
                <a:solidFill>
                  <a:srgbClr val="343434"/>
                </a:solidFill>
                <a:latin typeface="Times New Roman"/>
                <a:cs typeface="Times New Roman"/>
              </a:rPr>
              <a:t>medical factors. </a:t>
            </a:r>
            <a:r>
              <a:rPr sz="1800" spc="-80" dirty="0">
                <a:solidFill>
                  <a:srgbClr val="343434"/>
                </a:solidFill>
                <a:latin typeface="Times New Roman"/>
                <a:cs typeface="Times New Roman"/>
              </a:rPr>
              <a:t>We </a:t>
            </a:r>
            <a:r>
              <a:rPr sz="1800" spc="-5" dirty="0">
                <a:solidFill>
                  <a:srgbClr val="343434"/>
                </a:solidFill>
                <a:latin typeface="Times New Roman"/>
                <a:cs typeface="Times New Roman"/>
              </a:rPr>
              <a:t>used Jupyter notebook </a:t>
            </a:r>
            <a:r>
              <a:rPr sz="1800" dirty="0">
                <a:solidFill>
                  <a:srgbClr val="343434"/>
                </a:solidFill>
                <a:latin typeface="Times New Roman"/>
                <a:cs typeface="Times New Roman"/>
              </a:rPr>
              <a:t>to work on </a:t>
            </a:r>
            <a:r>
              <a:rPr sz="1800" spc="-5" dirty="0">
                <a:solidFill>
                  <a:srgbClr val="343434"/>
                </a:solidFill>
                <a:latin typeface="Times New Roman"/>
                <a:cs typeface="Times New Roman"/>
              </a:rPr>
              <a:t>this dataset. Machine </a:t>
            </a:r>
            <a:r>
              <a:rPr sz="1800" dirty="0">
                <a:solidFill>
                  <a:srgbClr val="343434"/>
                </a:solidFill>
                <a:latin typeface="Times New Roman"/>
                <a:cs typeface="Times New Roman"/>
              </a:rPr>
              <a:t> learning </a:t>
            </a:r>
            <a:r>
              <a:rPr sz="1800" spc="-5" dirty="0">
                <a:solidFill>
                  <a:srgbClr val="343434"/>
                </a:solidFill>
                <a:latin typeface="Times New Roman"/>
                <a:cs typeface="Times New Roman"/>
              </a:rPr>
              <a:t>algorithms </a:t>
            </a:r>
            <a:r>
              <a:rPr sz="1800" dirty="0">
                <a:solidFill>
                  <a:srgbClr val="343434"/>
                </a:solidFill>
                <a:latin typeface="Times New Roman"/>
                <a:cs typeface="Times New Roman"/>
              </a:rPr>
              <a:t>are used to </a:t>
            </a:r>
            <a:r>
              <a:rPr sz="1800" spc="-5" dirty="0">
                <a:solidFill>
                  <a:srgbClr val="343434"/>
                </a:solidFill>
                <a:latin typeface="Times New Roman"/>
                <a:cs typeface="Times New Roman"/>
              </a:rPr>
              <a:t>predict </a:t>
            </a:r>
            <a:r>
              <a:rPr sz="1800" dirty="0">
                <a:solidFill>
                  <a:srgbClr val="343434"/>
                </a:solidFill>
                <a:latin typeface="Times New Roman"/>
                <a:cs typeface="Times New Roman"/>
              </a:rPr>
              <a:t>whether </a:t>
            </a:r>
            <a:r>
              <a:rPr sz="1800" spc="-5" dirty="0">
                <a:solidFill>
                  <a:srgbClr val="343434"/>
                </a:solidFill>
                <a:latin typeface="Times New Roman"/>
                <a:cs typeface="Times New Roman"/>
              </a:rPr>
              <a:t>the person is suffering </a:t>
            </a:r>
            <a:r>
              <a:rPr sz="1800" dirty="0">
                <a:solidFill>
                  <a:srgbClr val="343434"/>
                </a:solidFill>
                <a:latin typeface="Times New Roman"/>
                <a:cs typeface="Times New Roman"/>
              </a:rPr>
              <a:t>from a </a:t>
            </a:r>
            <a:r>
              <a:rPr sz="1800" spc="-5" dirty="0">
                <a:solidFill>
                  <a:srgbClr val="343434"/>
                </a:solidFill>
                <a:latin typeface="Times New Roman"/>
                <a:cs typeface="Times New Roman"/>
              </a:rPr>
              <a:t>stroke </a:t>
            </a:r>
            <a:r>
              <a:rPr sz="1800" spc="-15" dirty="0">
                <a:solidFill>
                  <a:srgbClr val="343434"/>
                </a:solidFill>
                <a:latin typeface="Times New Roman"/>
                <a:cs typeface="Times New Roman"/>
              </a:rPr>
              <a:t>or </a:t>
            </a:r>
            <a:r>
              <a:rPr sz="1800" spc="-10" dirty="0">
                <a:solidFill>
                  <a:srgbClr val="343434"/>
                </a:solidFill>
                <a:latin typeface="Times New Roman"/>
                <a:cs typeface="Times New Roman"/>
              </a:rPr>
              <a:t> </a:t>
            </a:r>
            <a:r>
              <a:rPr sz="1800" dirty="0">
                <a:solidFill>
                  <a:srgbClr val="343434"/>
                </a:solidFill>
                <a:latin typeface="Times New Roman"/>
                <a:cs typeface="Times New Roman"/>
              </a:rPr>
              <a:t>not. </a:t>
            </a:r>
            <a:r>
              <a:rPr sz="1800" spc="-80" dirty="0">
                <a:solidFill>
                  <a:srgbClr val="343434"/>
                </a:solidFill>
                <a:latin typeface="Times New Roman"/>
                <a:cs typeface="Times New Roman"/>
              </a:rPr>
              <a:t>We </a:t>
            </a:r>
            <a:r>
              <a:rPr sz="1800" spc="-5" dirty="0">
                <a:solidFill>
                  <a:srgbClr val="343434"/>
                </a:solidFill>
                <a:latin typeface="Times New Roman"/>
                <a:cs typeface="Times New Roman"/>
              </a:rPr>
              <a:t>preprocessed the data </a:t>
            </a:r>
            <a:r>
              <a:rPr sz="1800" spc="-10" dirty="0">
                <a:solidFill>
                  <a:srgbClr val="343434"/>
                </a:solidFill>
                <a:latin typeface="Times New Roman"/>
                <a:cs typeface="Times New Roman"/>
              </a:rPr>
              <a:t>by </a:t>
            </a:r>
            <a:r>
              <a:rPr sz="1800" spc="-5" dirty="0">
                <a:solidFill>
                  <a:srgbClr val="343434"/>
                </a:solidFill>
                <a:latin typeface="Times New Roman"/>
                <a:cs typeface="Times New Roman"/>
              </a:rPr>
              <a:t>identifying and </a:t>
            </a:r>
            <a:r>
              <a:rPr sz="1800" dirty="0">
                <a:solidFill>
                  <a:srgbClr val="343434"/>
                </a:solidFill>
                <a:latin typeface="Times New Roman"/>
                <a:cs typeface="Times New Roman"/>
              </a:rPr>
              <a:t>handling the </a:t>
            </a:r>
            <a:r>
              <a:rPr sz="1800" spc="-5" dirty="0">
                <a:solidFill>
                  <a:srgbClr val="343434"/>
                </a:solidFill>
                <a:latin typeface="Times New Roman"/>
                <a:cs typeface="Times New Roman"/>
              </a:rPr>
              <a:t>missing values. One </a:t>
            </a:r>
            <a:r>
              <a:rPr sz="1800" spc="-10" dirty="0">
                <a:solidFill>
                  <a:srgbClr val="343434"/>
                </a:solidFill>
                <a:latin typeface="Times New Roman"/>
                <a:cs typeface="Times New Roman"/>
              </a:rPr>
              <a:t>Hot </a:t>
            </a:r>
            <a:r>
              <a:rPr sz="1800" spc="-5" dirty="0">
                <a:solidFill>
                  <a:srgbClr val="343434"/>
                </a:solidFill>
                <a:latin typeface="Times New Roman"/>
                <a:cs typeface="Times New Roman"/>
              </a:rPr>
              <a:t> </a:t>
            </a:r>
            <a:r>
              <a:rPr sz="1800" dirty="0">
                <a:solidFill>
                  <a:srgbClr val="343434"/>
                </a:solidFill>
                <a:latin typeface="Times New Roman"/>
                <a:cs typeface="Times New Roman"/>
              </a:rPr>
              <a:t>encoder to </a:t>
            </a:r>
            <a:r>
              <a:rPr sz="1800" spc="-5" dirty="0">
                <a:solidFill>
                  <a:srgbClr val="343434"/>
                </a:solidFill>
                <a:latin typeface="Times New Roman"/>
                <a:cs typeface="Times New Roman"/>
              </a:rPr>
              <a:t>convert </a:t>
            </a:r>
            <a:r>
              <a:rPr sz="1800" dirty="0">
                <a:solidFill>
                  <a:srgbClr val="343434"/>
                </a:solidFill>
                <a:latin typeface="Times New Roman"/>
                <a:cs typeface="Times New Roman"/>
              </a:rPr>
              <a:t>the </a:t>
            </a:r>
            <a:r>
              <a:rPr sz="1800" spc="-5" dirty="0">
                <a:solidFill>
                  <a:srgbClr val="343434"/>
                </a:solidFill>
                <a:latin typeface="Times New Roman"/>
                <a:cs typeface="Times New Roman"/>
              </a:rPr>
              <a:t>categorical values into numerical values. The Feature Scaling </a:t>
            </a:r>
            <a:r>
              <a:rPr sz="1800" dirty="0">
                <a:solidFill>
                  <a:srgbClr val="343434"/>
                </a:solidFill>
                <a:latin typeface="Times New Roman"/>
                <a:cs typeface="Times New Roman"/>
              </a:rPr>
              <a:t> step</a:t>
            </a:r>
            <a:r>
              <a:rPr sz="1800" spc="-15" dirty="0">
                <a:solidFill>
                  <a:srgbClr val="343434"/>
                </a:solidFill>
                <a:latin typeface="Times New Roman"/>
                <a:cs typeface="Times New Roman"/>
              </a:rPr>
              <a:t> </a:t>
            </a:r>
            <a:r>
              <a:rPr sz="1800" dirty="0">
                <a:solidFill>
                  <a:srgbClr val="343434"/>
                </a:solidFill>
                <a:latin typeface="Times New Roman"/>
                <a:cs typeface="Times New Roman"/>
              </a:rPr>
              <a:t>is </a:t>
            </a:r>
            <a:r>
              <a:rPr sz="1800" spc="-5" dirty="0">
                <a:solidFill>
                  <a:srgbClr val="343434"/>
                </a:solidFill>
                <a:latin typeface="Times New Roman"/>
                <a:cs typeface="Times New Roman"/>
              </a:rPr>
              <a:t>used </a:t>
            </a:r>
            <a:r>
              <a:rPr sz="1800" dirty="0">
                <a:solidFill>
                  <a:srgbClr val="343434"/>
                </a:solidFill>
                <a:latin typeface="Times New Roman"/>
                <a:cs typeface="Times New Roman"/>
              </a:rPr>
              <a:t>to</a:t>
            </a:r>
            <a:r>
              <a:rPr sz="1800" spc="-10" dirty="0">
                <a:solidFill>
                  <a:srgbClr val="343434"/>
                </a:solidFill>
                <a:latin typeface="Times New Roman"/>
                <a:cs typeface="Times New Roman"/>
              </a:rPr>
              <a:t> </a:t>
            </a:r>
            <a:r>
              <a:rPr sz="1800" dirty="0">
                <a:solidFill>
                  <a:srgbClr val="343434"/>
                </a:solidFill>
                <a:latin typeface="Times New Roman"/>
                <a:cs typeface="Times New Roman"/>
              </a:rPr>
              <a:t>normalize</a:t>
            </a:r>
            <a:r>
              <a:rPr sz="1800" spc="-10" dirty="0">
                <a:solidFill>
                  <a:srgbClr val="343434"/>
                </a:solidFill>
                <a:latin typeface="Times New Roman"/>
                <a:cs typeface="Times New Roman"/>
              </a:rPr>
              <a:t> </a:t>
            </a:r>
            <a:r>
              <a:rPr sz="1800" dirty="0">
                <a:solidFill>
                  <a:srgbClr val="343434"/>
                </a:solidFill>
                <a:latin typeface="Times New Roman"/>
                <a:cs typeface="Times New Roman"/>
              </a:rPr>
              <a:t>the</a:t>
            </a:r>
            <a:r>
              <a:rPr sz="1800" spc="-5" dirty="0">
                <a:solidFill>
                  <a:srgbClr val="343434"/>
                </a:solidFill>
                <a:latin typeface="Times New Roman"/>
                <a:cs typeface="Times New Roman"/>
              </a:rPr>
              <a:t> </a:t>
            </a:r>
            <a:r>
              <a:rPr sz="1800" dirty="0">
                <a:solidFill>
                  <a:srgbClr val="343434"/>
                </a:solidFill>
                <a:latin typeface="Times New Roman"/>
                <a:cs typeface="Times New Roman"/>
              </a:rPr>
              <a:t>range</a:t>
            </a:r>
            <a:r>
              <a:rPr sz="1800" spc="-5" dirty="0">
                <a:solidFill>
                  <a:srgbClr val="343434"/>
                </a:solidFill>
                <a:latin typeface="Times New Roman"/>
                <a:cs typeface="Times New Roman"/>
              </a:rPr>
              <a:t> of</a:t>
            </a:r>
            <a:r>
              <a:rPr sz="1800" spc="-10" dirty="0">
                <a:solidFill>
                  <a:srgbClr val="343434"/>
                </a:solidFill>
                <a:latin typeface="Times New Roman"/>
                <a:cs typeface="Times New Roman"/>
              </a:rPr>
              <a:t> </a:t>
            </a:r>
            <a:r>
              <a:rPr sz="1800" dirty="0">
                <a:solidFill>
                  <a:srgbClr val="343434"/>
                </a:solidFill>
                <a:latin typeface="Times New Roman"/>
                <a:cs typeface="Times New Roman"/>
              </a:rPr>
              <a:t>independent</a:t>
            </a:r>
            <a:r>
              <a:rPr sz="1800" spc="-15" dirty="0">
                <a:solidFill>
                  <a:srgbClr val="343434"/>
                </a:solidFill>
                <a:latin typeface="Times New Roman"/>
                <a:cs typeface="Times New Roman"/>
              </a:rPr>
              <a:t> </a:t>
            </a:r>
            <a:r>
              <a:rPr sz="1800" dirty="0">
                <a:solidFill>
                  <a:srgbClr val="343434"/>
                </a:solidFill>
                <a:latin typeface="Times New Roman"/>
                <a:cs typeface="Times New Roman"/>
              </a:rPr>
              <a:t>variables.</a:t>
            </a:r>
            <a:endParaRPr sz="1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8400" y="669797"/>
            <a:ext cx="5055235" cy="524637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Libraries:</a:t>
            </a:r>
            <a:endParaRPr sz="1800">
              <a:latin typeface="Calibri"/>
              <a:cs typeface="Calibri"/>
            </a:endParaRPr>
          </a:p>
          <a:p>
            <a:pPr marL="12700" marR="3199130">
              <a:lnSpc>
                <a:spcPct val="100000"/>
              </a:lnSpc>
              <a:spcBef>
                <a:spcPts val="60"/>
              </a:spcBef>
            </a:pPr>
            <a:r>
              <a:rPr sz="1800" dirty="0">
                <a:latin typeface="Times New Roman"/>
                <a:cs typeface="Times New Roman"/>
              </a:rPr>
              <a:t>import</a:t>
            </a:r>
            <a:r>
              <a:rPr sz="1800" spc="-35" dirty="0">
                <a:latin typeface="Times New Roman"/>
                <a:cs typeface="Times New Roman"/>
              </a:rPr>
              <a:t> </a:t>
            </a:r>
            <a:r>
              <a:rPr sz="1800" spc="-5" dirty="0">
                <a:latin typeface="Times New Roman"/>
                <a:cs typeface="Times New Roman"/>
              </a:rPr>
              <a:t>numpy as</a:t>
            </a:r>
            <a:r>
              <a:rPr sz="1800" spc="-40" dirty="0">
                <a:latin typeface="Times New Roman"/>
                <a:cs typeface="Times New Roman"/>
              </a:rPr>
              <a:t> </a:t>
            </a:r>
            <a:r>
              <a:rPr sz="1800" dirty="0">
                <a:latin typeface="Times New Roman"/>
                <a:cs typeface="Times New Roman"/>
              </a:rPr>
              <a:t>np </a:t>
            </a:r>
            <a:r>
              <a:rPr sz="1800" spc="-434" dirty="0">
                <a:latin typeface="Times New Roman"/>
                <a:cs typeface="Times New Roman"/>
              </a:rPr>
              <a:t> </a:t>
            </a:r>
            <a:r>
              <a:rPr sz="1800" dirty="0">
                <a:latin typeface="Times New Roman"/>
                <a:cs typeface="Times New Roman"/>
              </a:rPr>
              <a:t>import</a:t>
            </a:r>
            <a:r>
              <a:rPr sz="1800" spc="-40" dirty="0">
                <a:latin typeface="Times New Roman"/>
                <a:cs typeface="Times New Roman"/>
              </a:rPr>
              <a:t> </a:t>
            </a:r>
            <a:r>
              <a:rPr sz="1800" dirty="0">
                <a:latin typeface="Times New Roman"/>
                <a:cs typeface="Times New Roman"/>
              </a:rPr>
              <a:t>pandas</a:t>
            </a:r>
            <a:r>
              <a:rPr sz="1800" spc="-25" dirty="0">
                <a:latin typeface="Times New Roman"/>
                <a:cs typeface="Times New Roman"/>
              </a:rPr>
              <a:t> </a:t>
            </a:r>
            <a:r>
              <a:rPr sz="1800" spc="-5" dirty="0">
                <a:latin typeface="Times New Roman"/>
                <a:cs typeface="Times New Roman"/>
              </a:rPr>
              <a:t>as</a:t>
            </a:r>
            <a:r>
              <a:rPr sz="1800" spc="-40" dirty="0">
                <a:latin typeface="Times New Roman"/>
                <a:cs typeface="Times New Roman"/>
              </a:rPr>
              <a:t> </a:t>
            </a:r>
            <a:r>
              <a:rPr sz="1800" dirty="0">
                <a:latin typeface="Times New Roman"/>
                <a:cs typeface="Times New Roman"/>
              </a:rPr>
              <a:t>pd</a:t>
            </a:r>
            <a:endParaRPr sz="1800">
              <a:latin typeface="Times New Roman"/>
              <a:cs typeface="Times New Roman"/>
            </a:endParaRPr>
          </a:p>
          <a:p>
            <a:pPr marL="12700">
              <a:lnSpc>
                <a:spcPct val="100000"/>
              </a:lnSpc>
            </a:pPr>
            <a:r>
              <a:rPr sz="1800" spc="-5" dirty="0">
                <a:latin typeface="Times New Roman"/>
                <a:cs typeface="Times New Roman"/>
              </a:rPr>
              <a:t>import</a:t>
            </a:r>
            <a:r>
              <a:rPr sz="1800" spc="-25" dirty="0">
                <a:latin typeface="Times New Roman"/>
                <a:cs typeface="Times New Roman"/>
              </a:rPr>
              <a:t> </a:t>
            </a:r>
            <a:r>
              <a:rPr sz="1800" dirty="0">
                <a:latin typeface="Times New Roman"/>
                <a:cs typeface="Times New Roman"/>
              </a:rPr>
              <a:t>matplotlib.pyplot</a:t>
            </a:r>
            <a:r>
              <a:rPr sz="1800" spc="-40" dirty="0">
                <a:latin typeface="Times New Roman"/>
                <a:cs typeface="Times New Roman"/>
              </a:rPr>
              <a:t> </a:t>
            </a:r>
            <a:r>
              <a:rPr sz="1800" dirty="0">
                <a:latin typeface="Times New Roman"/>
                <a:cs typeface="Times New Roman"/>
              </a:rPr>
              <a:t>as</a:t>
            </a:r>
            <a:r>
              <a:rPr sz="1800" spc="-25" dirty="0">
                <a:latin typeface="Times New Roman"/>
                <a:cs typeface="Times New Roman"/>
              </a:rPr>
              <a:t> </a:t>
            </a:r>
            <a:r>
              <a:rPr sz="1800" dirty="0">
                <a:latin typeface="Times New Roman"/>
                <a:cs typeface="Times New Roman"/>
              </a:rPr>
              <a:t>plt</a:t>
            </a:r>
            <a:endParaRPr sz="1800">
              <a:latin typeface="Times New Roman"/>
              <a:cs typeface="Times New Roman"/>
            </a:endParaRPr>
          </a:p>
          <a:p>
            <a:pPr marL="12700" marR="2572385">
              <a:lnSpc>
                <a:spcPct val="100000"/>
              </a:lnSpc>
            </a:pPr>
            <a:r>
              <a:rPr sz="1800" dirty="0">
                <a:latin typeface="Times New Roman"/>
                <a:cs typeface="Times New Roman"/>
              </a:rPr>
              <a:t>import seaborn </a:t>
            </a:r>
            <a:r>
              <a:rPr sz="1800" spc="-5" dirty="0">
                <a:latin typeface="Times New Roman"/>
                <a:cs typeface="Times New Roman"/>
              </a:rPr>
              <a:t>as sns </a:t>
            </a:r>
            <a:r>
              <a:rPr sz="1800" dirty="0">
                <a:latin typeface="Times New Roman"/>
                <a:cs typeface="Times New Roman"/>
              </a:rPr>
              <a:t> import</a:t>
            </a:r>
            <a:r>
              <a:rPr sz="1800" spc="-25" dirty="0">
                <a:latin typeface="Times New Roman"/>
                <a:cs typeface="Times New Roman"/>
              </a:rPr>
              <a:t> </a:t>
            </a:r>
            <a:r>
              <a:rPr sz="1800" spc="-10" dirty="0">
                <a:latin typeface="Times New Roman"/>
                <a:cs typeface="Times New Roman"/>
              </a:rPr>
              <a:t>plotly.express</a:t>
            </a:r>
            <a:r>
              <a:rPr sz="1800" spc="-40" dirty="0">
                <a:latin typeface="Times New Roman"/>
                <a:cs typeface="Times New Roman"/>
              </a:rPr>
              <a:t> </a:t>
            </a:r>
            <a:r>
              <a:rPr sz="1800" spc="-5" dirty="0">
                <a:latin typeface="Times New Roman"/>
                <a:cs typeface="Times New Roman"/>
              </a:rPr>
              <a:t>as</a:t>
            </a:r>
            <a:r>
              <a:rPr sz="1800" spc="-25" dirty="0">
                <a:latin typeface="Times New Roman"/>
                <a:cs typeface="Times New Roman"/>
              </a:rPr>
              <a:t> </a:t>
            </a:r>
            <a:r>
              <a:rPr sz="1800" dirty="0">
                <a:latin typeface="Times New Roman"/>
                <a:cs typeface="Times New Roman"/>
              </a:rPr>
              <a:t>px</a:t>
            </a:r>
            <a:endParaRPr sz="1800">
              <a:latin typeface="Times New Roman"/>
              <a:cs typeface="Times New Roman"/>
            </a:endParaRPr>
          </a:p>
          <a:p>
            <a:pPr marL="12700" marR="1099185">
              <a:lnSpc>
                <a:spcPct val="100000"/>
              </a:lnSpc>
            </a:pPr>
            <a:r>
              <a:rPr sz="1800" dirty="0">
                <a:latin typeface="Times New Roman"/>
                <a:cs typeface="Times New Roman"/>
              </a:rPr>
              <a:t>from </a:t>
            </a:r>
            <a:r>
              <a:rPr sz="1800" spc="-10" dirty="0">
                <a:latin typeface="Times New Roman"/>
                <a:cs typeface="Times New Roman"/>
              </a:rPr>
              <a:t>plotly.subplots </a:t>
            </a:r>
            <a:r>
              <a:rPr sz="1800" dirty="0">
                <a:latin typeface="Times New Roman"/>
                <a:cs typeface="Times New Roman"/>
              </a:rPr>
              <a:t>import </a:t>
            </a:r>
            <a:r>
              <a:rPr sz="1800" spc="-5" dirty="0">
                <a:latin typeface="Times New Roman"/>
                <a:cs typeface="Times New Roman"/>
              </a:rPr>
              <a:t>make_subplots </a:t>
            </a:r>
            <a:r>
              <a:rPr sz="1800" spc="-434" dirty="0">
                <a:latin typeface="Times New Roman"/>
                <a:cs typeface="Times New Roman"/>
              </a:rPr>
              <a:t> </a:t>
            </a:r>
            <a:r>
              <a:rPr sz="1800" dirty="0">
                <a:latin typeface="Times New Roman"/>
                <a:cs typeface="Times New Roman"/>
              </a:rPr>
              <a:t>import warnings </a:t>
            </a:r>
            <a:r>
              <a:rPr sz="1800" spc="5" dirty="0">
                <a:latin typeface="Times New Roman"/>
                <a:cs typeface="Times New Roman"/>
              </a:rPr>
              <a:t> </a:t>
            </a:r>
            <a:r>
              <a:rPr sz="1800" dirty="0">
                <a:latin typeface="Times New Roman"/>
                <a:cs typeface="Times New Roman"/>
              </a:rPr>
              <a:t>warnings.filterwarnings('ignore’)</a:t>
            </a:r>
            <a:endParaRPr sz="1800">
              <a:latin typeface="Times New Roman"/>
              <a:cs typeface="Times New Roman"/>
            </a:endParaRPr>
          </a:p>
          <a:p>
            <a:pPr marL="12700" marR="229870">
              <a:lnSpc>
                <a:spcPct val="100000"/>
              </a:lnSpc>
              <a:spcBef>
                <a:spcPts val="5"/>
              </a:spcBef>
            </a:pPr>
            <a:r>
              <a:rPr sz="1800" dirty="0">
                <a:latin typeface="Times New Roman"/>
                <a:cs typeface="Times New Roman"/>
              </a:rPr>
              <a:t>from</a:t>
            </a:r>
            <a:r>
              <a:rPr sz="1800" spc="-30" dirty="0">
                <a:latin typeface="Times New Roman"/>
                <a:cs typeface="Times New Roman"/>
              </a:rPr>
              <a:t> </a:t>
            </a:r>
            <a:r>
              <a:rPr sz="1800" dirty="0">
                <a:latin typeface="Times New Roman"/>
                <a:cs typeface="Times New Roman"/>
              </a:rPr>
              <a:t>sklearn.model_selection</a:t>
            </a:r>
            <a:r>
              <a:rPr sz="1800" spc="-40" dirty="0">
                <a:latin typeface="Times New Roman"/>
                <a:cs typeface="Times New Roman"/>
              </a:rPr>
              <a:t> </a:t>
            </a:r>
            <a:r>
              <a:rPr sz="1800" dirty="0">
                <a:latin typeface="Times New Roman"/>
                <a:cs typeface="Times New Roman"/>
              </a:rPr>
              <a:t>import</a:t>
            </a:r>
            <a:r>
              <a:rPr sz="1800" spc="-30" dirty="0">
                <a:latin typeface="Times New Roman"/>
                <a:cs typeface="Times New Roman"/>
              </a:rPr>
              <a:t> </a:t>
            </a:r>
            <a:r>
              <a:rPr sz="1800" dirty="0">
                <a:latin typeface="Times New Roman"/>
                <a:cs typeface="Times New Roman"/>
              </a:rPr>
              <a:t>train_test_split </a:t>
            </a:r>
            <a:r>
              <a:rPr sz="1800" spc="-434" dirty="0">
                <a:latin typeface="Times New Roman"/>
                <a:cs typeface="Times New Roman"/>
              </a:rPr>
              <a:t> </a:t>
            </a:r>
            <a:r>
              <a:rPr sz="1800" dirty="0">
                <a:latin typeface="Times New Roman"/>
                <a:cs typeface="Times New Roman"/>
              </a:rPr>
              <a:t>from</a:t>
            </a:r>
            <a:r>
              <a:rPr sz="1800" spc="-10" dirty="0">
                <a:latin typeface="Times New Roman"/>
                <a:cs typeface="Times New Roman"/>
              </a:rPr>
              <a:t> </a:t>
            </a:r>
            <a:r>
              <a:rPr sz="1800" dirty="0">
                <a:latin typeface="Times New Roman"/>
                <a:cs typeface="Times New Roman"/>
              </a:rPr>
              <a:t>sklearn.metrics</a:t>
            </a:r>
            <a:r>
              <a:rPr sz="1800" spc="-20" dirty="0">
                <a:latin typeface="Times New Roman"/>
                <a:cs typeface="Times New Roman"/>
              </a:rPr>
              <a:t> </a:t>
            </a:r>
            <a:r>
              <a:rPr sz="1800" dirty="0">
                <a:latin typeface="Times New Roman"/>
                <a:cs typeface="Times New Roman"/>
              </a:rPr>
              <a:t>import</a:t>
            </a:r>
            <a:r>
              <a:rPr sz="1800" spc="5" dirty="0">
                <a:latin typeface="Times New Roman"/>
                <a:cs typeface="Times New Roman"/>
              </a:rPr>
              <a:t> </a:t>
            </a:r>
            <a:r>
              <a:rPr sz="1800" spc="-5" dirty="0">
                <a:latin typeface="Times New Roman"/>
                <a:cs typeface="Times New Roman"/>
              </a:rPr>
              <a:t>confusion_matrix</a:t>
            </a:r>
            <a:endParaRPr sz="1800">
              <a:latin typeface="Times New Roman"/>
              <a:cs typeface="Times New Roman"/>
            </a:endParaRPr>
          </a:p>
          <a:p>
            <a:pPr marL="12700" marR="434975">
              <a:lnSpc>
                <a:spcPct val="100000"/>
              </a:lnSpc>
            </a:pPr>
            <a:r>
              <a:rPr sz="1800" dirty="0">
                <a:latin typeface="Times New Roman"/>
                <a:cs typeface="Times New Roman"/>
              </a:rPr>
              <a:t>from sklearn.metrics import classification_report </a:t>
            </a:r>
            <a:r>
              <a:rPr sz="1800" spc="5" dirty="0">
                <a:latin typeface="Times New Roman"/>
                <a:cs typeface="Times New Roman"/>
              </a:rPr>
              <a:t> </a:t>
            </a:r>
            <a:r>
              <a:rPr sz="1800" dirty="0">
                <a:latin typeface="Times New Roman"/>
                <a:cs typeface="Times New Roman"/>
              </a:rPr>
              <a:t>from</a:t>
            </a:r>
            <a:r>
              <a:rPr sz="1800" spc="-35" dirty="0">
                <a:latin typeface="Times New Roman"/>
                <a:cs typeface="Times New Roman"/>
              </a:rPr>
              <a:t> </a:t>
            </a:r>
            <a:r>
              <a:rPr sz="1800" dirty="0">
                <a:latin typeface="Times New Roman"/>
                <a:cs typeface="Times New Roman"/>
              </a:rPr>
              <a:t>sklearn.preprocessing</a:t>
            </a:r>
            <a:r>
              <a:rPr sz="1800" spc="-40" dirty="0">
                <a:latin typeface="Times New Roman"/>
                <a:cs typeface="Times New Roman"/>
              </a:rPr>
              <a:t> </a:t>
            </a:r>
            <a:r>
              <a:rPr sz="1800" dirty="0">
                <a:latin typeface="Times New Roman"/>
                <a:cs typeface="Times New Roman"/>
              </a:rPr>
              <a:t>import</a:t>
            </a:r>
            <a:r>
              <a:rPr sz="1800" spc="-35" dirty="0">
                <a:latin typeface="Times New Roman"/>
                <a:cs typeface="Times New Roman"/>
              </a:rPr>
              <a:t> </a:t>
            </a:r>
            <a:r>
              <a:rPr sz="1800" dirty="0">
                <a:latin typeface="Times New Roman"/>
                <a:cs typeface="Times New Roman"/>
              </a:rPr>
              <a:t>StandardScaler </a:t>
            </a:r>
            <a:r>
              <a:rPr sz="1800" spc="-434" dirty="0">
                <a:latin typeface="Times New Roman"/>
                <a:cs typeface="Times New Roman"/>
              </a:rPr>
              <a:t> </a:t>
            </a:r>
            <a:r>
              <a:rPr sz="1800" dirty="0">
                <a:latin typeface="Times New Roman"/>
                <a:cs typeface="Times New Roman"/>
              </a:rPr>
              <a:t>from</a:t>
            </a:r>
            <a:r>
              <a:rPr sz="1800" spc="-15" dirty="0">
                <a:latin typeface="Times New Roman"/>
                <a:cs typeface="Times New Roman"/>
              </a:rPr>
              <a:t> </a:t>
            </a:r>
            <a:r>
              <a:rPr sz="1800" dirty="0">
                <a:latin typeface="Times New Roman"/>
                <a:cs typeface="Times New Roman"/>
              </a:rPr>
              <a:t>sklearn.metrics</a:t>
            </a:r>
            <a:r>
              <a:rPr sz="1800" spc="-25" dirty="0">
                <a:latin typeface="Times New Roman"/>
                <a:cs typeface="Times New Roman"/>
              </a:rPr>
              <a:t> </a:t>
            </a:r>
            <a:r>
              <a:rPr sz="1800" dirty="0">
                <a:latin typeface="Times New Roman"/>
                <a:cs typeface="Times New Roman"/>
              </a:rPr>
              <a:t>import accuracy_score</a:t>
            </a:r>
            <a:endParaRPr sz="1800">
              <a:latin typeface="Times New Roman"/>
              <a:cs typeface="Times New Roman"/>
            </a:endParaRPr>
          </a:p>
          <a:p>
            <a:pPr marL="12700">
              <a:lnSpc>
                <a:spcPct val="100000"/>
              </a:lnSpc>
            </a:pPr>
            <a:r>
              <a:rPr sz="1800" dirty="0">
                <a:latin typeface="Times New Roman"/>
                <a:cs typeface="Times New Roman"/>
              </a:rPr>
              <a:t>from</a:t>
            </a:r>
            <a:r>
              <a:rPr sz="1800" spc="-10" dirty="0">
                <a:latin typeface="Times New Roman"/>
                <a:cs typeface="Times New Roman"/>
              </a:rPr>
              <a:t> </a:t>
            </a:r>
            <a:r>
              <a:rPr sz="1800" dirty="0">
                <a:latin typeface="Times New Roman"/>
                <a:cs typeface="Times New Roman"/>
              </a:rPr>
              <a:t>sklearn.tree</a:t>
            </a:r>
            <a:r>
              <a:rPr sz="1800" spc="-10" dirty="0">
                <a:latin typeface="Times New Roman"/>
                <a:cs typeface="Times New Roman"/>
              </a:rPr>
              <a:t> </a:t>
            </a:r>
            <a:r>
              <a:rPr sz="1800" spc="-5" dirty="0">
                <a:latin typeface="Times New Roman"/>
                <a:cs typeface="Times New Roman"/>
              </a:rPr>
              <a:t>import</a:t>
            </a:r>
            <a:r>
              <a:rPr sz="1800" spc="-10" dirty="0">
                <a:latin typeface="Times New Roman"/>
                <a:cs typeface="Times New Roman"/>
              </a:rPr>
              <a:t> </a:t>
            </a:r>
            <a:r>
              <a:rPr sz="1800" spc="-5" dirty="0">
                <a:latin typeface="Times New Roman"/>
                <a:cs typeface="Times New Roman"/>
              </a:rPr>
              <a:t>DecisionTreeClassifier</a:t>
            </a:r>
            <a:endParaRPr sz="1800">
              <a:latin typeface="Times New Roman"/>
              <a:cs typeface="Times New Roman"/>
            </a:endParaRPr>
          </a:p>
          <a:p>
            <a:pPr marL="12700" marR="5080">
              <a:lnSpc>
                <a:spcPct val="100000"/>
              </a:lnSpc>
            </a:pPr>
            <a:r>
              <a:rPr sz="1800" dirty="0">
                <a:latin typeface="Times New Roman"/>
                <a:cs typeface="Times New Roman"/>
              </a:rPr>
              <a:t>from sklearn.ensemble import </a:t>
            </a:r>
            <a:r>
              <a:rPr sz="1800" spc="-5" dirty="0">
                <a:latin typeface="Times New Roman"/>
                <a:cs typeface="Times New Roman"/>
              </a:rPr>
              <a:t>RandomForestClassifier </a:t>
            </a:r>
            <a:r>
              <a:rPr sz="1800" spc="-434" dirty="0">
                <a:latin typeface="Times New Roman"/>
                <a:cs typeface="Times New Roman"/>
              </a:rPr>
              <a:t> </a:t>
            </a:r>
            <a:r>
              <a:rPr sz="1800" dirty="0">
                <a:latin typeface="Times New Roman"/>
                <a:cs typeface="Times New Roman"/>
              </a:rPr>
              <a:t>from sklearn.neighbors import KNeighborsClassifier </a:t>
            </a:r>
            <a:r>
              <a:rPr sz="1800" spc="5" dirty="0">
                <a:latin typeface="Times New Roman"/>
                <a:cs typeface="Times New Roman"/>
              </a:rPr>
              <a:t> </a:t>
            </a:r>
            <a:r>
              <a:rPr sz="1800" dirty="0">
                <a:latin typeface="Times New Roman"/>
                <a:cs typeface="Times New Roman"/>
              </a:rPr>
              <a:t>from</a:t>
            </a:r>
            <a:r>
              <a:rPr sz="1800" spc="-10" dirty="0">
                <a:latin typeface="Times New Roman"/>
                <a:cs typeface="Times New Roman"/>
              </a:rPr>
              <a:t> </a:t>
            </a:r>
            <a:r>
              <a:rPr sz="1800" dirty="0">
                <a:latin typeface="Times New Roman"/>
                <a:cs typeface="Times New Roman"/>
              </a:rPr>
              <a:t>sklearn.naive_bayes</a:t>
            </a:r>
            <a:r>
              <a:rPr sz="1800" spc="-30" dirty="0">
                <a:latin typeface="Times New Roman"/>
                <a:cs typeface="Times New Roman"/>
              </a:rPr>
              <a:t> </a:t>
            </a:r>
            <a:r>
              <a:rPr sz="1800" dirty="0">
                <a:latin typeface="Times New Roman"/>
                <a:cs typeface="Times New Roman"/>
              </a:rPr>
              <a:t>import </a:t>
            </a:r>
            <a:r>
              <a:rPr sz="1800" spc="-5" dirty="0">
                <a:latin typeface="Times New Roman"/>
                <a:cs typeface="Times New Roman"/>
              </a:rPr>
              <a:t>GaussianNB</a:t>
            </a:r>
            <a:endParaRPr sz="1800">
              <a:latin typeface="Times New Roman"/>
              <a:cs typeface="Times New Roman"/>
            </a:endParaRPr>
          </a:p>
          <a:p>
            <a:pPr marL="12700">
              <a:lnSpc>
                <a:spcPct val="100000"/>
              </a:lnSpc>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sklearn.svm</a:t>
            </a:r>
            <a:r>
              <a:rPr sz="1800" spc="-30" dirty="0">
                <a:latin typeface="Times New Roman"/>
                <a:cs typeface="Times New Roman"/>
              </a:rPr>
              <a:t> </a:t>
            </a:r>
            <a:r>
              <a:rPr sz="1800" dirty="0">
                <a:latin typeface="Times New Roman"/>
                <a:cs typeface="Times New Roman"/>
              </a:rPr>
              <a:t>import</a:t>
            </a:r>
            <a:r>
              <a:rPr sz="1800" spc="-30" dirty="0">
                <a:latin typeface="Times New Roman"/>
                <a:cs typeface="Times New Roman"/>
              </a:rPr>
              <a:t> </a:t>
            </a:r>
            <a:r>
              <a:rPr sz="1800" spc="-5" dirty="0">
                <a:latin typeface="Times New Roman"/>
                <a:cs typeface="Times New Roman"/>
              </a:rPr>
              <a:t>SVC</a:t>
            </a:r>
            <a:endParaRPr sz="18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2388" y="885571"/>
            <a:ext cx="15989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Data</a:t>
            </a:r>
            <a:r>
              <a:rPr sz="1800" b="1" spc="-110" dirty="0">
                <a:latin typeface="Times New Roman"/>
                <a:cs typeface="Times New Roman"/>
              </a:rPr>
              <a:t> </a:t>
            </a:r>
            <a:r>
              <a:rPr sz="1800" b="1" spc="-5" dirty="0">
                <a:latin typeface="Times New Roman"/>
                <a:cs typeface="Times New Roman"/>
              </a:rPr>
              <a:t>Wrangling</a:t>
            </a:r>
            <a:endParaRPr sz="1800">
              <a:latin typeface="Times New Roman"/>
              <a:cs typeface="Times New Roman"/>
            </a:endParaRPr>
          </a:p>
        </p:txBody>
      </p:sp>
      <p:pic>
        <p:nvPicPr>
          <p:cNvPr id="3" name="object 3"/>
          <p:cNvPicPr/>
          <p:nvPr/>
        </p:nvPicPr>
        <p:blipFill>
          <a:blip r:embed="rId2" cstate="print"/>
          <a:stretch>
            <a:fillRect/>
          </a:stretch>
        </p:blipFill>
        <p:spPr>
          <a:xfrm>
            <a:off x="1050036" y="1356398"/>
            <a:ext cx="9328404" cy="2630372"/>
          </a:xfrm>
          <a:prstGeom prst="rect">
            <a:avLst/>
          </a:prstGeom>
        </p:spPr>
      </p:pic>
      <p:pic>
        <p:nvPicPr>
          <p:cNvPr id="4" name="object 4"/>
          <p:cNvPicPr/>
          <p:nvPr/>
        </p:nvPicPr>
        <p:blipFill>
          <a:blip r:embed="rId3" cstate="print"/>
          <a:stretch>
            <a:fillRect/>
          </a:stretch>
        </p:blipFill>
        <p:spPr>
          <a:xfrm>
            <a:off x="993647" y="4315967"/>
            <a:ext cx="9441180" cy="159258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18025" y="993647"/>
            <a:ext cx="5856026" cy="4861633"/>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1247" y="534923"/>
            <a:ext cx="10509504" cy="4696448"/>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5" name="object 5"/>
          <p:cNvSpPr txBox="1"/>
          <p:nvPr/>
        </p:nvSpPr>
        <p:spPr>
          <a:xfrm>
            <a:off x="1129385" y="354838"/>
            <a:ext cx="304863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Explor</a:t>
            </a:r>
            <a:r>
              <a:rPr sz="2000" b="1" spc="5" dirty="0">
                <a:latin typeface="Times New Roman"/>
                <a:cs typeface="Times New Roman"/>
              </a:rPr>
              <a:t>a</a:t>
            </a:r>
            <a:r>
              <a:rPr sz="2000" b="1" dirty="0">
                <a:latin typeface="Times New Roman"/>
                <a:cs typeface="Times New Roman"/>
              </a:rPr>
              <a:t>tory</a:t>
            </a:r>
            <a:r>
              <a:rPr sz="2000" b="1" spc="-45" dirty="0">
                <a:latin typeface="Times New Roman"/>
                <a:cs typeface="Times New Roman"/>
              </a:rPr>
              <a:t> </a:t>
            </a:r>
            <a:r>
              <a:rPr sz="2000" b="1" dirty="0">
                <a:latin typeface="Times New Roman"/>
                <a:cs typeface="Times New Roman"/>
              </a:rPr>
              <a:t>D</a:t>
            </a:r>
            <a:r>
              <a:rPr sz="2000" b="1" spc="10" dirty="0">
                <a:latin typeface="Times New Roman"/>
                <a:cs typeface="Times New Roman"/>
              </a:rPr>
              <a:t>a</a:t>
            </a:r>
            <a:r>
              <a:rPr sz="2000" b="1" dirty="0">
                <a:latin typeface="Times New Roman"/>
                <a:cs typeface="Times New Roman"/>
              </a:rPr>
              <a:t>ta</a:t>
            </a:r>
            <a:r>
              <a:rPr sz="2000" b="1" spc="-120" dirty="0">
                <a:latin typeface="Times New Roman"/>
                <a:cs typeface="Times New Roman"/>
              </a:rPr>
              <a:t> </a:t>
            </a:r>
            <a:r>
              <a:rPr sz="2000" b="1" dirty="0">
                <a:latin typeface="Times New Roman"/>
                <a:cs typeface="Times New Roman"/>
              </a:rPr>
              <a:t>Analysis</a:t>
            </a:r>
            <a:r>
              <a:rPr sz="2000" b="1" spc="-50" dirty="0">
                <a:latin typeface="Times New Roman"/>
                <a:cs typeface="Times New Roman"/>
              </a:rPr>
              <a:t> </a:t>
            </a:r>
            <a:r>
              <a:rPr sz="2000" b="1" dirty="0">
                <a:latin typeface="Times New Roman"/>
                <a:cs typeface="Times New Roman"/>
              </a:rPr>
              <a:t>:</a:t>
            </a:r>
            <a:endParaRPr sz="2000">
              <a:latin typeface="Times New Roman"/>
              <a:cs typeface="Times New Roman"/>
            </a:endParaRPr>
          </a:p>
        </p:txBody>
      </p:sp>
      <p:sp>
        <p:nvSpPr>
          <p:cNvPr id="6" name="object 6"/>
          <p:cNvSpPr txBox="1"/>
          <p:nvPr/>
        </p:nvSpPr>
        <p:spPr>
          <a:xfrm>
            <a:off x="1129385" y="935482"/>
            <a:ext cx="9264015" cy="574040"/>
          </a:xfrm>
          <a:prstGeom prst="rect">
            <a:avLst/>
          </a:prstGeom>
        </p:spPr>
        <p:txBody>
          <a:bodyPr vert="horz" wrap="square" lIns="0" tIns="12700" rIns="0" bIns="0" rtlCol="0">
            <a:spAutoFit/>
          </a:bodyPr>
          <a:lstStyle/>
          <a:p>
            <a:pPr marL="12700" marR="5080" indent="457200">
              <a:lnSpc>
                <a:spcPct val="100000"/>
              </a:lnSpc>
              <a:spcBef>
                <a:spcPts val="100"/>
              </a:spcBef>
            </a:pPr>
            <a:r>
              <a:rPr sz="1800" dirty="0">
                <a:latin typeface="Times New Roman"/>
                <a:cs typeface="Times New Roman"/>
              </a:rPr>
              <a:t>Correlation</a:t>
            </a:r>
            <a:r>
              <a:rPr sz="1800" spc="-20" dirty="0">
                <a:latin typeface="Times New Roman"/>
                <a:cs typeface="Times New Roman"/>
              </a:rPr>
              <a:t> </a:t>
            </a:r>
            <a:r>
              <a:rPr sz="1800" dirty="0">
                <a:latin typeface="Times New Roman"/>
                <a:cs typeface="Times New Roman"/>
              </a:rPr>
              <a:t>Matrix-</a:t>
            </a:r>
            <a:r>
              <a:rPr sz="1800" spc="-5" dirty="0">
                <a:latin typeface="Times New Roman"/>
                <a:cs typeface="Times New Roman"/>
              </a:rPr>
              <a:t> </a:t>
            </a:r>
            <a:r>
              <a:rPr sz="1800" dirty="0">
                <a:latin typeface="Times New Roman"/>
                <a:cs typeface="Times New Roman"/>
              </a:rPr>
              <a:t>let's</a:t>
            </a:r>
            <a:r>
              <a:rPr sz="1800" spc="-20" dirty="0">
                <a:latin typeface="Times New Roman"/>
                <a:cs typeface="Times New Roman"/>
              </a:rPr>
              <a:t> </a:t>
            </a:r>
            <a:r>
              <a:rPr sz="1800" spc="5" dirty="0">
                <a:latin typeface="Times New Roman"/>
                <a:cs typeface="Times New Roman"/>
              </a:rPr>
              <a:t>you</a:t>
            </a:r>
            <a:r>
              <a:rPr sz="1800" spc="-30" dirty="0">
                <a:latin typeface="Times New Roman"/>
                <a:cs typeface="Times New Roman"/>
              </a:rPr>
              <a:t> </a:t>
            </a:r>
            <a:r>
              <a:rPr sz="1800" spc="-5" dirty="0">
                <a:latin typeface="Times New Roman"/>
                <a:cs typeface="Times New Roman"/>
              </a:rPr>
              <a:t>see </a:t>
            </a:r>
            <a:r>
              <a:rPr sz="1800" dirty="0">
                <a:latin typeface="Times New Roman"/>
                <a:cs typeface="Times New Roman"/>
              </a:rPr>
              <a:t>correlations</a:t>
            </a:r>
            <a:r>
              <a:rPr sz="1800" spc="-15" dirty="0">
                <a:latin typeface="Times New Roman"/>
                <a:cs typeface="Times New Roman"/>
              </a:rPr>
              <a:t> </a:t>
            </a:r>
            <a:r>
              <a:rPr sz="1800" dirty="0">
                <a:latin typeface="Times New Roman"/>
                <a:cs typeface="Times New Roman"/>
              </a:rPr>
              <a:t>between</a:t>
            </a:r>
            <a:r>
              <a:rPr sz="1800" spc="-5" dirty="0">
                <a:latin typeface="Times New Roman"/>
                <a:cs typeface="Times New Roman"/>
              </a:rPr>
              <a:t> </a:t>
            </a:r>
            <a:r>
              <a:rPr sz="1800" dirty="0">
                <a:latin typeface="Times New Roman"/>
                <a:cs typeface="Times New Roman"/>
              </a:rPr>
              <a:t>all</a:t>
            </a:r>
            <a:r>
              <a:rPr sz="1800" spc="-10" dirty="0">
                <a:latin typeface="Times New Roman"/>
                <a:cs typeface="Times New Roman"/>
              </a:rPr>
              <a:t> </a:t>
            </a:r>
            <a:r>
              <a:rPr sz="1800" dirty="0">
                <a:latin typeface="Times New Roman"/>
                <a:cs typeface="Times New Roman"/>
              </a:rPr>
              <a:t>variables.</a:t>
            </a:r>
            <a:r>
              <a:rPr sz="1800" spc="-50" dirty="0">
                <a:latin typeface="Times New Roman"/>
                <a:cs typeface="Times New Roman"/>
              </a:rPr>
              <a:t> </a:t>
            </a:r>
            <a:r>
              <a:rPr sz="1800" spc="-15" dirty="0">
                <a:latin typeface="Times New Roman"/>
                <a:cs typeface="Times New Roman"/>
              </a:rPr>
              <a:t>Within</a:t>
            </a:r>
            <a:r>
              <a:rPr sz="1800" dirty="0">
                <a:latin typeface="Times New Roman"/>
                <a:cs typeface="Times New Roman"/>
              </a:rPr>
              <a:t> </a:t>
            </a:r>
            <a:r>
              <a:rPr sz="1800" spc="-5" dirty="0">
                <a:latin typeface="Times New Roman"/>
                <a:cs typeface="Times New Roman"/>
              </a:rPr>
              <a:t>seconds,</a:t>
            </a:r>
            <a:r>
              <a:rPr sz="1800" spc="5" dirty="0">
                <a:latin typeface="Times New Roman"/>
                <a:cs typeface="Times New Roman"/>
              </a:rPr>
              <a:t> you</a:t>
            </a:r>
            <a:r>
              <a:rPr sz="1800" spc="-15" dirty="0">
                <a:latin typeface="Times New Roman"/>
                <a:cs typeface="Times New Roman"/>
              </a:rPr>
              <a:t> </a:t>
            </a:r>
            <a:r>
              <a:rPr sz="1800" dirty="0">
                <a:latin typeface="Times New Roman"/>
                <a:cs typeface="Times New Roman"/>
              </a:rPr>
              <a:t>can</a:t>
            </a:r>
            <a:r>
              <a:rPr sz="1800" spc="-5" dirty="0">
                <a:latin typeface="Times New Roman"/>
                <a:cs typeface="Times New Roman"/>
              </a:rPr>
              <a:t> see </a:t>
            </a:r>
            <a:r>
              <a:rPr sz="1800" spc="-434" dirty="0">
                <a:latin typeface="Times New Roman"/>
                <a:cs typeface="Times New Roman"/>
              </a:rPr>
              <a:t> </a:t>
            </a:r>
            <a:r>
              <a:rPr sz="1800" dirty="0">
                <a:latin typeface="Times New Roman"/>
                <a:cs typeface="Times New Roman"/>
              </a:rPr>
              <a:t>whether</a:t>
            </a:r>
            <a:r>
              <a:rPr sz="1800" spc="-5" dirty="0">
                <a:latin typeface="Times New Roman"/>
                <a:cs typeface="Times New Roman"/>
              </a:rPr>
              <a:t> something</a:t>
            </a:r>
            <a:r>
              <a:rPr sz="1800" dirty="0">
                <a:latin typeface="Times New Roman"/>
                <a:cs typeface="Times New Roman"/>
              </a:rPr>
              <a:t> </a:t>
            </a:r>
            <a:r>
              <a:rPr sz="1800" spc="-5" dirty="0">
                <a:latin typeface="Times New Roman"/>
                <a:cs typeface="Times New Roman"/>
              </a:rPr>
              <a:t>is</a:t>
            </a:r>
            <a:r>
              <a:rPr sz="1800" dirty="0">
                <a:latin typeface="Times New Roman"/>
                <a:cs typeface="Times New Roman"/>
              </a:rPr>
              <a:t> positively</a:t>
            </a:r>
            <a:r>
              <a:rPr sz="1800" spc="-20"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dirty="0">
                <a:latin typeface="Times New Roman"/>
                <a:cs typeface="Times New Roman"/>
              </a:rPr>
              <a:t>negatively</a:t>
            </a:r>
            <a:r>
              <a:rPr sz="1800" spc="-35" dirty="0">
                <a:latin typeface="Times New Roman"/>
                <a:cs typeface="Times New Roman"/>
              </a:rPr>
              <a:t> </a:t>
            </a:r>
            <a:r>
              <a:rPr sz="1800" dirty="0">
                <a:latin typeface="Times New Roman"/>
                <a:cs typeface="Times New Roman"/>
              </a:rPr>
              <a:t>correlated</a:t>
            </a:r>
            <a:r>
              <a:rPr sz="1800" spc="-15" dirty="0">
                <a:latin typeface="Times New Roman"/>
                <a:cs typeface="Times New Roman"/>
              </a:rPr>
              <a:t> </a:t>
            </a:r>
            <a:r>
              <a:rPr sz="1800" dirty="0">
                <a:latin typeface="Times New Roman"/>
                <a:cs typeface="Times New Roman"/>
              </a:rPr>
              <a:t>with our</a:t>
            </a:r>
            <a:r>
              <a:rPr sz="1800" spc="-10" dirty="0">
                <a:latin typeface="Times New Roman"/>
                <a:cs typeface="Times New Roman"/>
              </a:rPr>
              <a:t> </a:t>
            </a:r>
            <a:r>
              <a:rPr sz="1800" dirty="0">
                <a:latin typeface="Times New Roman"/>
                <a:cs typeface="Times New Roman"/>
              </a:rPr>
              <a:t>predictor</a:t>
            </a:r>
            <a:r>
              <a:rPr sz="1800" spc="-15" dirty="0">
                <a:latin typeface="Times New Roman"/>
                <a:cs typeface="Times New Roman"/>
              </a:rPr>
              <a:t> </a:t>
            </a:r>
            <a:r>
              <a:rPr sz="1800" spc="-5" dirty="0">
                <a:latin typeface="Times New Roman"/>
                <a:cs typeface="Times New Roman"/>
              </a:rPr>
              <a:t>(target).</a:t>
            </a:r>
            <a:endParaRPr sz="1800">
              <a:latin typeface="Times New Roman"/>
              <a:cs typeface="Times New Roman"/>
            </a:endParaRPr>
          </a:p>
        </p:txBody>
      </p:sp>
      <p:pic>
        <p:nvPicPr>
          <p:cNvPr id="7" name="object 7"/>
          <p:cNvPicPr/>
          <p:nvPr/>
        </p:nvPicPr>
        <p:blipFill>
          <a:blip r:embed="rId2" cstate="print"/>
          <a:stretch>
            <a:fillRect/>
          </a:stretch>
        </p:blipFill>
        <p:spPr>
          <a:xfrm>
            <a:off x="1237488" y="1890260"/>
            <a:ext cx="9486899" cy="3967535"/>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7122" y="871854"/>
            <a:ext cx="9978390" cy="2769235"/>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E38312"/>
              </a:buClr>
              <a:buFont typeface="Wingdings"/>
              <a:buChar char=""/>
              <a:tabLst>
                <a:tab pos="299720" algn="l"/>
              </a:tabLst>
            </a:pPr>
            <a:r>
              <a:rPr sz="1800" spc="-80" dirty="0">
                <a:latin typeface="Times New Roman"/>
                <a:cs typeface="Times New Roman"/>
              </a:rPr>
              <a:t>We </a:t>
            </a:r>
            <a:r>
              <a:rPr sz="1800" dirty="0">
                <a:latin typeface="Times New Roman"/>
                <a:cs typeface="Times New Roman"/>
              </a:rPr>
              <a:t>can </a:t>
            </a:r>
            <a:r>
              <a:rPr sz="1800" spc="-10" dirty="0">
                <a:latin typeface="Times New Roman"/>
                <a:cs typeface="Times New Roman"/>
              </a:rPr>
              <a:t>see </a:t>
            </a:r>
            <a:r>
              <a:rPr sz="1800" spc="-5" dirty="0">
                <a:latin typeface="Times New Roman"/>
                <a:cs typeface="Times New Roman"/>
              </a:rPr>
              <a:t>there is </a:t>
            </a:r>
            <a:r>
              <a:rPr sz="1800" dirty="0">
                <a:latin typeface="Times New Roman"/>
                <a:cs typeface="Times New Roman"/>
              </a:rPr>
              <a:t>a </a:t>
            </a:r>
            <a:r>
              <a:rPr sz="1800" spc="-5" dirty="0">
                <a:latin typeface="Times New Roman"/>
                <a:cs typeface="Times New Roman"/>
              </a:rPr>
              <a:t>positive correlation between Hypertension </a:t>
            </a:r>
            <a:r>
              <a:rPr sz="1800" dirty="0">
                <a:latin typeface="Times New Roman"/>
                <a:cs typeface="Times New Roman"/>
              </a:rPr>
              <a:t>&amp; </a:t>
            </a:r>
            <a:r>
              <a:rPr sz="1800" spc="-5" dirty="0">
                <a:latin typeface="Times New Roman"/>
                <a:cs typeface="Times New Roman"/>
              </a:rPr>
              <a:t>Stroke. </a:t>
            </a:r>
            <a:r>
              <a:rPr sz="1800" dirty="0">
                <a:latin typeface="Times New Roman"/>
                <a:cs typeface="Times New Roman"/>
              </a:rPr>
              <a:t>This </a:t>
            </a:r>
            <a:r>
              <a:rPr sz="1800" spc="-5" dirty="0">
                <a:latin typeface="Times New Roman"/>
                <a:cs typeface="Times New Roman"/>
              </a:rPr>
              <a:t>makes sense since, </a:t>
            </a:r>
            <a:r>
              <a:rPr sz="1800" dirty="0">
                <a:latin typeface="Times New Roman"/>
                <a:cs typeface="Times New Roman"/>
              </a:rPr>
              <a:t>The </a:t>
            </a:r>
            <a:r>
              <a:rPr sz="1800" spc="5" dirty="0">
                <a:latin typeface="Times New Roman"/>
                <a:cs typeface="Times New Roman"/>
              </a:rPr>
              <a:t> </a:t>
            </a:r>
            <a:r>
              <a:rPr sz="1800" dirty="0">
                <a:latin typeface="Times New Roman"/>
                <a:cs typeface="Times New Roman"/>
              </a:rPr>
              <a:t>greater amount of </a:t>
            </a:r>
            <a:r>
              <a:rPr sz="1800" spc="-5" dirty="0">
                <a:latin typeface="Times New Roman"/>
                <a:cs typeface="Times New Roman"/>
              </a:rPr>
              <a:t>hypertension </a:t>
            </a:r>
            <a:r>
              <a:rPr sz="1800" dirty="0">
                <a:latin typeface="Times New Roman"/>
                <a:cs typeface="Times New Roman"/>
              </a:rPr>
              <a:t>results in a </a:t>
            </a:r>
            <a:r>
              <a:rPr sz="1800" spc="-5" dirty="0">
                <a:latin typeface="Times New Roman"/>
                <a:cs typeface="Times New Roman"/>
              </a:rPr>
              <a:t>greater chance </a:t>
            </a:r>
            <a:r>
              <a:rPr sz="1800" dirty="0">
                <a:latin typeface="Times New Roman"/>
                <a:cs typeface="Times New Roman"/>
              </a:rPr>
              <a:t>of </a:t>
            </a:r>
            <a:r>
              <a:rPr sz="1800" spc="-5" dirty="0">
                <a:latin typeface="Times New Roman"/>
                <a:cs typeface="Times New Roman"/>
              </a:rPr>
              <a:t>having </a:t>
            </a:r>
            <a:r>
              <a:rPr sz="1800" dirty="0">
                <a:latin typeface="Times New Roman"/>
                <a:cs typeface="Times New Roman"/>
              </a:rPr>
              <a:t>brain </a:t>
            </a:r>
            <a:r>
              <a:rPr sz="1800" spc="-5" dirty="0">
                <a:latin typeface="Times New Roman"/>
                <a:cs typeface="Times New Roman"/>
              </a:rPr>
              <a:t>stroke. Hypertension, is </a:t>
            </a:r>
            <a:r>
              <a:rPr sz="1800" dirty="0">
                <a:latin typeface="Times New Roman"/>
                <a:cs typeface="Times New Roman"/>
              </a:rPr>
              <a:t>a </a:t>
            </a:r>
            <a:r>
              <a:rPr sz="1800" spc="5" dirty="0">
                <a:latin typeface="Times New Roman"/>
                <a:cs typeface="Times New Roman"/>
              </a:rPr>
              <a:t> </a:t>
            </a:r>
            <a:r>
              <a:rPr sz="1800" dirty="0">
                <a:latin typeface="Times New Roman"/>
                <a:cs typeface="Times New Roman"/>
              </a:rPr>
              <a:t>ordinal</a:t>
            </a:r>
            <a:r>
              <a:rPr sz="1800" spc="-20" dirty="0">
                <a:latin typeface="Times New Roman"/>
                <a:cs typeface="Times New Roman"/>
              </a:rPr>
              <a:t> </a:t>
            </a:r>
            <a:r>
              <a:rPr sz="1800" dirty="0">
                <a:latin typeface="Times New Roman"/>
                <a:cs typeface="Times New Roman"/>
              </a:rPr>
              <a:t>feature</a:t>
            </a:r>
            <a:r>
              <a:rPr sz="1800" spc="5"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2</a:t>
            </a:r>
            <a:r>
              <a:rPr sz="1800" spc="-10" dirty="0">
                <a:latin typeface="Times New Roman"/>
                <a:cs typeface="Times New Roman"/>
              </a:rPr>
              <a:t> </a:t>
            </a:r>
            <a:r>
              <a:rPr sz="1800" dirty="0">
                <a:latin typeface="Times New Roman"/>
                <a:cs typeface="Times New Roman"/>
              </a:rPr>
              <a:t>values:</a:t>
            </a:r>
            <a:r>
              <a:rPr sz="1800" spc="-40" dirty="0">
                <a:latin typeface="Times New Roman"/>
                <a:cs typeface="Times New Roman"/>
              </a:rPr>
              <a:t> </a:t>
            </a:r>
            <a:r>
              <a:rPr sz="1800" spc="-45" dirty="0">
                <a:latin typeface="Times New Roman"/>
                <a:cs typeface="Times New Roman"/>
              </a:rPr>
              <a:t>Value</a:t>
            </a:r>
            <a:r>
              <a:rPr sz="1800" dirty="0">
                <a:latin typeface="Times New Roman"/>
                <a:cs typeface="Times New Roman"/>
              </a:rPr>
              <a:t> 1:</a:t>
            </a:r>
            <a:r>
              <a:rPr sz="1800" spc="-65" dirty="0">
                <a:latin typeface="Times New Roman"/>
                <a:cs typeface="Times New Roman"/>
              </a:rPr>
              <a:t> Yes</a:t>
            </a:r>
            <a:r>
              <a:rPr sz="1800" dirty="0">
                <a:latin typeface="Times New Roman"/>
                <a:cs typeface="Times New Roman"/>
              </a:rPr>
              <a:t> ,</a:t>
            </a:r>
            <a:r>
              <a:rPr sz="1800" spc="-40" dirty="0">
                <a:latin typeface="Times New Roman"/>
                <a:cs typeface="Times New Roman"/>
              </a:rPr>
              <a:t> </a:t>
            </a:r>
            <a:r>
              <a:rPr sz="1800" spc="-45" dirty="0">
                <a:latin typeface="Times New Roman"/>
                <a:cs typeface="Times New Roman"/>
              </a:rPr>
              <a:t>Value</a:t>
            </a:r>
            <a:r>
              <a:rPr sz="1800" dirty="0">
                <a:latin typeface="Times New Roman"/>
                <a:cs typeface="Times New Roman"/>
              </a:rPr>
              <a:t> </a:t>
            </a:r>
            <a:r>
              <a:rPr sz="1800" spc="-5" dirty="0">
                <a:latin typeface="Times New Roman"/>
                <a:cs typeface="Times New Roman"/>
              </a:rPr>
              <a:t>2:No.</a:t>
            </a:r>
            <a:endParaRPr sz="1800">
              <a:latin typeface="Times New Roman"/>
              <a:cs typeface="Times New Roman"/>
            </a:endParaRPr>
          </a:p>
          <a:p>
            <a:pPr marL="299085" indent="-287020" algn="just">
              <a:lnSpc>
                <a:spcPct val="100000"/>
              </a:lnSpc>
              <a:buClr>
                <a:srgbClr val="E38312"/>
              </a:buClr>
              <a:buFont typeface="Wingdings"/>
              <a:buChar char=""/>
              <a:tabLst>
                <a:tab pos="299720" algn="l"/>
              </a:tabLst>
            </a:pPr>
            <a:r>
              <a:rPr sz="1800" spc="-5" dirty="0">
                <a:latin typeface="Times New Roman"/>
                <a:cs typeface="Times New Roman"/>
              </a:rPr>
              <a:t>In</a:t>
            </a:r>
            <a:r>
              <a:rPr sz="1800" spc="220" dirty="0">
                <a:latin typeface="Times New Roman"/>
                <a:cs typeface="Times New Roman"/>
              </a:rPr>
              <a:t> </a:t>
            </a:r>
            <a:r>
              <a:rPr sz="1800" spc="-5" dirty="0">
                <a:latin typeface="Times New Roman"/>
                <a:cs typeface="Times New Roman"/>
              </a:rPr>
              <a:t>addition,</a:t>
            </a:r>
            <a:r>
              <a:rPr sz="1800" spc="229" dirty="0">
                <a:latin typeface="Times New Roman"/>
                <a:cs typeface="Times New Roman"/>
              </a:rPr>
              <a:t> </a:t>
            </a:r>
            <a:r>
              <a:rPr sz="1800" spc="-5" dirty="0">
                <a:latin typeface="Times New Roman"/>
                <a:cs typeface="Times New Roman"/>
              </a:rPr>
              <a:t>we</a:t>
            </a:r>
            <a:r>
              <a:rPr sz="1800" spc="215" dirty="0">
                <a:latin typeface="Times New Roman"/>
                <a:cs typeface="Times New Roman"/>
              </a:rPr>
              <a:t> </a:t>
            </a:r>
            <a:r>
              <a:rPr sz="1800" dirty="0">
                <a:latin typeface="Times New Roman"/>
                <a:cs typeface="Times New Roman"/>
              </a:rPr>
              <a:t>see</a:t>
            </a:r>
            <a:r>
              <a:rPr sz="1800" spc="225" dirty="0">
                <a:latin typeface="Times New Roman"/>
                <a:cs typeface="Times New Roman"/>
              </a:rPr>
              <a:t> </a:t>
            </a:r>
            <a:r>
              <a:rPr sz="1800" dirty="0">
                <a:latin typeface="Times New Roman"/>
                <a:cs typeface="Times New Roman"/>
              </a:rPr>
              <a:t>a</a:t>
            </a:r>
            <a:r>
              <a:rPr sz="1800" spc="225" dirty="0">
                <a:latin typeface="Times New Roman"/>
                <a:cs typeface="Times New Roman"/>
              </a:rPr>
              <a:t> </a:t>
            </a:r>
            <a:r>
              <a:rPr sz="1800" spc="-5" dirty="0">
                <a:latin typeface="Times New Roman"/>
                <a:cs typeface="Times New Roman"/>
              </a:rPr>
              <a:t>negative</a:t>
            </a:r>
            <a:r>
              <a:rPr sz="1800" spc="215" dirty="0">
                <a:latin typeface="Times New Roman"/>
                <a:cs typeface="Times New Roman"/>
              </a:rPr>
              <a:t> </a:t>
            </a:r>
            <a:r>
              <a:rPr sz="1800" spc="-5" dirty="0">
                <a:latin typeface="Times New Roman"/>
                <a:cs typeface="Times New Roman"/>
              </a:rPr>
              <a:t>correlation</a:t>
            </a:r>
            <a:r>
              <a:rPr sz="1800" spc="229" dirty="0">
                <a:latin typeface="Times New Roman"/>
                <a:cs typeface="Times New Roman"/>
              </a:rPr>
              <a:t> </a:t>
            </a:r>
            <a:r>
              <a:rPr sz="1800" spc="-5" dirty="0">
                <a:latin typeface="Times New Roman"/>
                <a:cs typeface="Times New Roman"/>
              </a:rPr>
              <a:t>between</a:t>
            </a:r>
            <a:r>
              <a:rPr sz="1800" spc="229" dirty="0">
                <a:latin typeface="Times New Roman"/>
                <a:cs typeface="Times New Roman"/>
              </a:rPr>
              <a:t> </a:t>
            </a:r>
            <a:r>
              <a:rPr sz="1800" spc="-5" dirty="0">
                <a:latin typeface="Times New Roman"/>
                <a:cs typeface="Times New Roman"/>
              </a:rPr>
              <a:t>exercise</a:t>
            </a:r>
            <a:r>
              <a:rPr sz="1800" spc="229" dirty="0">
                <a:latin typeface="Times New Roman"/>
                <a:cs typeface="Times New Roman"/>
              </a:rPr>
              <a:t> </a:t>
            </a:r>
            <a:r>
              <a:rPr sz="1800" spc="-5" dirty="0">
                <a:latin typeface="Times New Roman"/>
                <a:cs typeface="Times New Roman"/>
              </a:rPr>
              <a:t>induced</a:t>
            </a:r>
            <a:r>
              <a:rPr sz="1800" spc="229" dirty="0">
                <a:latin typeface="Times New Roman"/>
                <a:cs typeface="Times New Roman"/>
              </a:rPr>
              <a:t> </a:t>
            </a:r>
            <a:r>
              <a:rPr sz="1800" spc="-20" dirty="0">
                <a:latin typeface="Times New Roman"/>
                <a:cs typeface="Times New Roman"/>
              </a:rPr>
              <a:t>Work_type</a:t>
            </a:r>
            <a:r>
              <a:rPr sz="1800" spc="215" dirty="0">
                <a:latin typeface="Times New Roman"/>
                <a:cs typeface="Times New Roman"/>
              </a:rPr>
              <a:t> </a:t>
            </a:r>
            <a:r>
              <a:rPr sz="1800" dirty="0">
                <a:latin typeface="Times New Roman"/>
                <a:cs typeface="Times New Roman"/>
              </a:rPr>
              <a:t>&amp;</a:t>
            </a:r>
            <a:r>
              <a:rPr sz="1800" spc="235" dirty="0">
                <a:latin typeface="Times New Roman"/>
                <a:cs typeface="Times New Roman"/>
              </a:rPr>
              <a:t> </a:t>
            </a:r>
            <a:r>
              <a:rPr sz="1800" spc="-5" dirty="0">
                <a:latin typeface="Times New Roman"/>
                <a:cs typeface="Times New Roman"/>
              </a:rPr>
              <a:t>Stroke.</a:t>
            </a:r>
            <a:r>
              <a:rPr sz="1800" spc="229" dirty="0">
                <a:latin typeface="Times New Roman"/>
                <a:cs typeface="Times New Roman"/>
              </a:rPr>
              <a:t> </a:t>
            </a:r>
            <a:r>
              <a:rPr sz="1800" spc="-5" dirty="0">
                <a:latin typeface="Times New Roman"/>
                <a:cs typeface="Times New Roman"/>
              </a:rPr>
              <a:t>This</a:t>
            </a:r>
            <a:r>
              <a:rPr sz="1800" spc="220" dirty="0">
                <a:latin typeface="Times New Roman"/>
                <a:cs typeface="Times New Roman"/>
              </a:rPr>
              <a:t> </a:t>
            </a:r>
            <a:r>
              <a:rPr sz="1800" spc="-5" dirty="0">
                <a:latin typeface="Times New Roman"/>
                <a:cs typeface="Times New Roman"/>
              </a:rPr>
              <a:t>makes</a:t>
            </a:r>
            <a:endParaRPr sz="1800">
              <a:latin typeface="Times New Roman"/>
              <a:cs typeface="Times New Roman"/>
            </a:endParaRPr>
          </a:p>
          <a:p>
            <a:pPr marL="299085" algn="just">
              <a:lnSpc>
                <a:spcPct val="100000"/>
              </a:lnSpc>
            </a:pPr>
            <a:r>
              <a:rPr sz="1800" spc="-5" dirty="0">
                <a:latin typeface="Times New Roman"/>
                <a:cs typeface="Times New Roman"/>
              </a:rPr>
              <a:t>sense </a:t>
            </a:r>
            <a:r>
              <a:rPr sz="1800" dirty="0">
                <a:latin typeface="Times New Roman"/>
                <a:cs typeface="Times New Roman"/>
              </a:rPr>
              <a:t>because</a:t>
            </a:r>
            <a:r>
              <a:rPr sz="1800" spc="10" dirty="0">
                <a:latin typeface="Times New Roman"/>
                <a:cs typeface="Times New Roman"/>
              </a:rPr>
              <a:t> </a:t>
            </a:r>
            <a:r>
              <a:rPr sz="1800" dirty="0">
                <a:latin typeface="Times New Roman"/>
                <a:cs typeface="Times New Roman"/>
              </a:rPr>
              <a:t>when</a:t>
            </a:r>
            <a:r>
              <a:rPr sz="1800" spc="5" dirty="0">
                <a:latin typeface="Times New Roman"/>
                <a:cs typeface="Times New Roman"/>
              </a:rPr>
              <a:t> you</a:t>
            </a:r>
            <a:r>
              <a:rPr sz="1800" spc="-25" dirty="0">
                <a:latin typeface="Times New Roman"/>
                <a:cs typeface="Times New Roman"/>
              </a:rPr>
              <a:t> </a:t>
            </a:r>
            <a:r>
              <a:rPr sz="1800" dirty="0">
                <a:latin typeface="Times New Roman"/>
                <a:cs typeface="Times New Roman"/>
              </a:rPr>
              <a:t>get </a:t>
            </a:r>
            <a:r>
              <a:rPr sz="1800" spc="-5" dirty="0">
                <a:latin typeface="Times New Roman"/>
                <a:cs typeface="Times New Roman"/>
              </a:rPr>
              <a:t>more</a:t>
            </a:r>
            <a:r>
              <a:rPr sz="1800" spc="15" dirty="0">
                <a:latin typeface="Times New Roman"/>
                <a:cs typeface="Times New Roman"/>
              </a:rPr>
              <a:t> </a:t>
            </a:r>
            <a:r>
              <a:rPr sz="1800" dirty="0">
                <a:latin typeface="Times New Roman"/>
                <a:cs typeface="Times New Roman"/>
              </a:rPr>
              <a:t>tension in</a:t>
            </a:r>
            <a:r>
              <a:rPr sz="1800" spc="-10" dirty="0">
                <a:latin typeface="Times New Roman"/>
                <a:cs typeface="Times New Roman"/>
              </a:rPr>
              <a:t> </a:t>
            </a:r>
            <a:r>
              <a:rPr sz="1800" dirty="0">
                <a:latin typeface="Times New Roman"/>
                <a:cs typeface="Times New Roman"/>
              </a:rPr>
              <a:t>work</a:t>
            </a:r>
            <a:r>
              <a:rPr sz="1800" spc="5" dirty="0">
                <a:latin typeface="Times New Roman"/>
                <a:cs typeface="Times New Roman"/>
              </a:rPr>
              <a:t> </a:t>
            </a:r>
            <a:r>
              <a:rPr sz="1800" dirty="0">
                <a:latin typeface="Times New Roman"/>
                <a:cs typeface="Times New Roman"/>
              </a:rPr>
              <a:t>it</a:t>
            </a:r>
            <a:r>
              <a:rPr sz="1800" spc="-15" dirty="0">
                <a:latin typeface="Times New Roman"/>
                <a:cs typeface="Times New Roman"/>
              </a:rPr>
              <a:t> </a:t>
            </a:r>
            <a:r>
              <a:rPr sz="1800" dirty="0">
                <a:latin typeface="Times New Roman"/>
                <a:cs typeface="Times New Roman"/>
              </a:rPr>
              <a:t>increases</a:t>
            </a:r>
            <a:r>
              <a:rPr sz="1800" spc="-5" dirty="0">
                <a:latin typeface="Times New Roman"/>
                <a:cs typeface="Times New Roman"/>
              </a:rPr>
              <a:t> </a:t>
            </a:r>
            <a:r>
              <a:rPr sz="1800" dirty="0">
                <a:latin typeface="Times New Roman"/>
                <a:cs typeface="Times New Roman"/>
              </a:rPr>
              <a:t>the </a:t>
            </a:r>
            <a:r>
              <a:rPr sz="1800" spc="-5" dirty="0">
                <a:latin typeface="Times New Roman"/>
                <a:cs typeface="Times New Roman"/>
              </a:rPr>
              <a:t>possibility stress</a:t>
            </a:r>
            <a:r>
              <a:rPr sz="1800" dirty="0">
                <a:latin typeface="Times New Roman"/>
                <a:cs typeface="Times New Roman"/>
              </a:rPr>
              <a:t> which leads to</a:t>
            </a:r>
            <a:r>
              <a:rPr sz="1800" spc="-10" dirty="0">
                <a:latin typeface="Times New Roman"/>
                <a:cs typeface="Times New Roman"/>
              </a:rPr>
              <a:t> </a:t>
            </a:r>
            <a:r>
              <a:rPr sz="1800" dirty="0">
                <a:latin typeface="Times New Roman"/>
                <a:cs typeface="Times New Roman"/>
              </a:rPr>
              <a:t>stroke.</a:t>
            </a:r>
            <a:endParaRPr sz="1800">
              <a:latin typeface="Times New Roman"/>
              <a:cs typeface="Times New Roman"/>
            </a:endParaRPr>
          </a:p>
          <a:p>
            <a:pPr>
              <a:lnSpc>
                <a:spcPct val="100000"/>
              </a:lnSpc>
              <a:spcBef>
                <a:spcPts val="30"/>
              </a:spcBef>
            </a:pPr>
            <a:endParaRPr sz="1850">
              <a:latin typeface="Times New Roman"/>
              <a:cs typeface="Times New Roman"/>
            </a:endParaRPr>
          </a:p>
          <a:p>
            <a:pPr marL="12700">
              <a:lnSpc>
                <a:spcPct val="100000"/>
              </a:lnSpc>
              <a:spcBef>
                <a:spcPts val="5"/>
              </a:spcBef>
            </a:pPr>
            <a:r>
              <a:rPr sz="1800" b="1" dirty="0">
                <a:latin typeface="Times New Roman"/>
                <a:cs typeface="Times New Roman"/>
              </a:rPr>
              <a:t>Pair</a:t>
            </a:r>
            <a:r>
              <a:rPr sz="1800" b="1" spc="-65" dirty="0">
                <a:latin typeface="Times New Roman"/>
                <a:cs typeface="Times New Roman"/>
              </a:rPr>
              <a:t> </a:t>
            </a:r>
            <a:r>
              <a:rPr sz="1800" b="1" dirty="0">
                <a:latin typeface="Times New Roman"/>
                <a:cs typeface="Times New Roman"/>
              </a:rPr>
              <a:t>plot</a:t>
            </a:r>
            <a:r>
              <a:rPr sz="1800" b="1" spc="-4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299085" marR="5080" indent="-287020">
              <a:lnSpc>
                <a:spcPct val="100000"/>
              </a:lnSpc>
              <a:buClr>
                <a:srgbClr val="E38312"/>
              </a:buClr>
              <a:buFont typeface="Wingdings"/>
              <a:buChar char=""/>
              <a:tabLst>
                <a:tab pos="299720" algn="l"/>
              </a:tabLst>
            </a:pPr>
            <a:r>
              <a:rPr sz="1800" dirty="0">
                <a:latin typeface="Times New Roman"/>
                <a:cs typeface="Times New Roman"/>
              </a:rPr>
              <a:t>Pair</a:t>
            </a:r>
            <a:r>
              <a:rPr sz="1800" spc="265" dirty="0">
                <a:latin typeface="Times New Roman"/>
                <a:cs typeface="Times New Roman"/>
              </a:rPr>
              <a:t> </a:t>
            </a:r>
            <a:r>
              <a:rPr sz="1800" spc="-5" dirty="0">
                <a:latin typeface="Times New Roman"/>
                <a:cs typeface="Times New Roman"/>
              </a:rPr>
              <a:t>plots</a:t>
            </a:r>
            <a:r>
              <a:rPr sz="1800" spc="260" dirty="0">
                <a:latin typeface="Times New Roman"/>
                <a:cs typeface="Times New Roman"/>
              </a:rPr>
              <a:t> </a:t>
            </a:r>
            <a:r>
              <a:rPr sz="1800" spc="-5" dirty="0">
                <a:latin typeface="Times New Roman"/>
                <a:cs typeface="Times New Roman"/>
              </a:rPr>
              <a:t>can</a:t>
            </a:r>
            <a:r>
              <a:rPr sz="1800" spc="270" dirty="0">
                <a:latin typeface="Times New Roman"/>
                <a:cs typeface="Times New Roman"/>
              </a:rPr>
              <a:t> </a:t>
            </a:r>
            <a:r>
              <a:rPr sz="1800" spc="-10" dirty="0">
                <a:latin typeface="Times New Roman"/>
                <a:cs typeface="Times New Roman"/>
              </a:rPr>
              <a:t>be</a:t>
            </a:r>
            <a:r>
              <a:rPr sz="1800" spc="270" dirty="0">
                <a:latin typeface="Times New Roman"/>
                <a:cs typeface="Times New Roman"/>
              </a:rPr>
              <a:t> </a:t>
            </a:r>
            <a:r>
              <a:rPr sz="1800" dirty="0">
                <a:latin typeface="Times New Roman"/>
                <a:cs typeface="Times New Roman"/>
              </a:rPr>
              <a:t>useful</a:t>
            </a:r>
            <a:r>
              <a:rPr sz="1800" spc="254" dirty="0">
                <a:latin typeface="Times New Roman"/>
                <a:cs typeface="Times New Roman"/>
              </a:rPr>
              <a:t> </a:t>
            </a:r>
            <a:r>
              <a:rPr sz="1800" dirty="0">
                <a:latin typeface="Times New Roman"/>
                <a:cs typeface="Times New Roman"/>
              </a:rPr>
              <a:t>for</a:t>
            </a:r>
            <a:r>
              <a:rPr sz="1800" spc="250" dirty="0">
                <a:latin typeface="Times New Roman"/>
                <a:cs typeface="Times New Roman"/>
              </a:rPr>
              <a:t> </a:t>
            </a:r>
            <a:r>
              <a:rPr sz="1800" spc="-5" dirty="0">
                <a:latin typeface="Times New Roman"/>
                <a:cs typeface="Times New Roman"/>
              </a:rPr>
              <a:t>exploring</a:t>
            </a:r>
            <a:r>
              <a:rPr sz="1800" spc="254" dirty="0">
                <a:latin typeface="Times New Roman"/>
                <a:cs typeface="Times New Roman"/>
              </a:rPr>
              <a:t> </a:t>
            </a:r>
            <a:r>
              <a:rPr sz="1800" dirty="0">
                <a:latin typeface="Times New Roman"/>
                <a:cs typeface="Times New Roman"/>
              </a:rPr>
              <a:t>the</a:t>
            </a:r>
            <a:r>
              <a:rPr sz="1800" spc="254" dirty="0">
                <a:latin typeface="Times New Roman"/>
                <a:cs typeface="Times New Roman"/>
              </a:rPr>
              <a:t> </a:t>
            </a:r>
            <a:r>
              <a:rPr sz="1800" spc="-5" dirty="0">
                <a:latin typeface="Times New Roman"/>
                <a:cs typeface="Times New Roman"/>
              </a:rPr>
              <a:t>relationships</a:t>
            </a:r>
            <a:r>
              <a:rPr sz="1800" spc="265" dirty="0">
                <a:latin typeface="Times New Roman"/>
                <a:cs typeface="Times New Roman"/>
              </a:rPr>
              <a:t> </a:t>
            </a:r>
            <a:r>
              <a:rPr sz="1800" dirty="0">
                <a:latin typeface="Times New Roman"/>
                <a:cs typeface="Times New Roman"/>
              </a:rPr>
              <a:t>between</a:t>
            </a:r>
            <a:r>
              <a:rPr sz="1800" spc="254" dirty="0">
                <a:latin typeface="Times New Roman"/>
                <a:cs typeface="Times New Roman"/>
              </a:rPr>
              <a:t> </a:t>
            </a:r>
            <a:r>
              <a:rPr sz="1800" spc="-5" dirty="0">
                <a:latin typeface="Times New Roman"/>
                <a:cs typeface="Times New Roman"/>
              </a:rPr>
              <a:t>variables</a:t>
            </a:r>
            <a:r>
              <a:rPr sz="1800" spc="254" dirty="0">
                <a:latin typeface="Times New Roman"/>
                <a:cs typeface="Times New Roman"/>
              </a:rPr>
              <a:t> </a:t>
            </a:r>
            <a:r>
              <a:rPr sz="1800" dirty="0">
                <a:latin typeface="Times New Roman"/>
                <a:cs typeface="Times New Roman"/>
              </a:rPr>
              <a:t>in</a:t>
            </a:r>
            <a:r>
              <a:rPr sz="1800" spc="250" dirty="0">
                <a:latin typeface="Times New Roman"/>
                <a:cs typeface="Times New Roman"/>
              </a:rPr>
              <a:t> </a:t>
            </a:r>
            <a:r>
              <a:rPr sz="1800" dirty="0">
                <a:latin typeface="Times New Roman"/>
                <a:cs typeface="Times New Roman"/>
              </a:rPr>
              <a:t>a</a:t>
            </a:r>
            <a:r>
              <a:rPr sz="1800" spc="245" dirty="0">
                <a:latin typeface="Times New Roman"/>
                <a:cs typeface="Times New Roman"/>
              </a:rPr>
              <a:t> </a:t>
            </a:r>
            <a:r>
              <a:rPr sz="1800" dirty="0">
                <a:latin typeface="Times New Roman"/>
                <a:cs typeface="Times New Roman"/>
              </a:rPr>
              <a:t>dataset</a:t>
            </a:r>
            <a:r>
              <a:rPr sz="1800" spc="254" dirty="0">
                <a:latin typeface="Times New Roman"/>
                <a:cs typeface="Times New Roman"/>
              </a:rPr>
              <a:t> </a:t>
            </a:r>
            <a:r>
              <a:rPr sz="1800" dirty="0">
                <a:latin typeface="Times New Roman"/>
                <a:cs typeface="Times New Roman"/>
              </a:rPr>
              <a:t>and</a:t>
            </a:r>
            <a:r>
              <a:rPr sz="1800" spc="254" dirty="0">
                <a:latin typeface="Times New Roman"/>
                <a:cs typeface="Times New Roman"/>
              </a:rPr>
              <a:t> </a:t>
            </a:r>
            <a:r>
              <a:rPr sz="1800" spc="-5" dirty="0">
                <a:latin typeface="Times New Roman"/>
                <a:cs typeface="Times New Roman"/>
              </a:rPr>
              <a:t>identifying </a:t>
            </a:r>
            <a:r>
              <a:rPr sz="1800" spc="-434" dirty="0">
                <a:latin typeface="Times New Roman"/>
                <a:cs typeface="Times New Roman"/>
              </a:rPr>
              <a:t> </a:t>
            </a:r>
            <a:r>
              <a:rPr sz="1800" dirty="0">
                <a:latin typeface="Times New Roman"/>
                <a:cs typeface="Times New Roman"/>
              </a:rPr>
              <a:t>patterns</a:t>
            </a:r>
            <a:r>
              <a:rPr sz="1800" spc="-25"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dirty="0">
                <a:latin typeface="Times New Roman"/>
                <a:cs typeface="Times New Roman"/>
              </a:rPr>
              <a:t>outliers.</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spc="-5" dirty="0">
                <a:latin typeface="Times New Roman"/>
                <a:cs typeface="Times New Roman"/>
              </a:rPr>
              <a:t>It </a:t>
            </a:r>
            <a:r>
              <a:rPr sz="1800" dirty="0">
                <a:latin typeface="Times New Roman"/>
                <a:cs typeface="Times New Roman"/>
              </a:rPr>
              <a:t>is allows</a:t>
            </a:r>
            <a:r>
              <a:rPr sz="1800" spc="-10" dirty="0">
                <a:latin typeface="Times New Roman"/>
                <a:cs typeface="Times New Roman"/>
              </a:rPr>
              <a:t> </a:t>
            </a:r>
            <a:r>
              <a:rPr sz="1800" spc="5" dirty="0">
                <a:latin typeface="Times New Roman"/>
                <a:cs typeface="Times New Roman"/>
              </a:rPr>
              <a:t>you</a:t>
            </a:r>
            <a:r>
              <a:rPr sz="1800" spc="-30"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visualize</a:t>
            </a:r>
            <a:r>
              <a:rPr sz="1800" spc="-25" dirty="0">
                <a:latin typeface="Times New Roman"/>
                <a:cs typeface="Times New Roman"/>
              </a:rPr>
              <a:t> </a:t>
            </a:r>
            <a:r>
              <a:rPr sz="1800" dirty="0">
                <a:latin typeface="Times New Roman"/>
                <a:cs typeface="Times New Roman"/>
              </a:rPr>
              <a:t>the relationship</a:t>
            </a:r>
            <a:r>
              <a:rPr sz="1800" spc="-15" dirty="0">
                <a:latin typeface="Times New Roman"/>
                <a:cs typeface="Times New Roman"/>
              </a:rPr>
              <a:t> </a:t>
            </a:r>
            <a:r>
              <a:rPr sz="1800" dirty="0">
                <a:latin typeface="Times New Roman"/>
                <a:cs typeface="Times New Roman"/>
              </a:rPr>
              <a:t>between</a:t>
            </a:r>
            <a:r>
              <a:rPr sz="1800" spc="-5" dirty="0">
                <a:latin typeface="Times New Roman"/>
                <a:cs typeface="Times New Roman"/>
              </a:rPr>
              <a:t> multiple </a:t>
            </a:r>
            <a:r>
              <a:rPr sz="1800" dirty="0">
                <a:latin typeface="Times New Roman"/>
                <a:cs typeface="Times New Roman"/>
              </a:rPr>
              <a:t>variables</a:t>
            </a:r>
            <a:r>
              <a:rPr sz="1800" spc="-2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dataset.</a:t>
            </a:r>
            <a:endParaRPr sz="1800">
              <a:latin typeface="Times New Roman"/>
              <a:cs typeface="Times New Roman"/>
            </a:endParaRPr>
          </a:p>
        </p:txBody>
      </p:sp>
      <p:pic>
        <p:nvPicPr>
          <p:cNvPr id="3" name="object 3"/>
          <p:cNvPicPr/>
          <p:nvPr/>
        </p:nvPicPr>
        <p:blipFill>
          <a:blip r:embed="rId2" cstate="print"/>
          <a:stretch>
            <a:fillRect/>
          </a:stretch>
        </p:blipFill>
        <p:spPr>
          <a:xfrm>
            <a:off x="1107947" y="3956303"/>
            <a:ext cx="7316724" cy="1354836"/>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87998" y="781812"/>
            <a:ext cx="8315163" cy="3784091"/>
          </a:xfrm>
          <a:prstGeom prst="rect">
            <a:avLst/>
          </a:prstGeom>
        </p:spPr>
      </p:pic>
      <p:sp>
        <p:nvSpPr>
          <p:cNvPr id="3" name="object 3"/>
          <p:cNvSpPr txBox="1"/>
          <p:nvPr/>
        </p:nvSpPr>
        <p:spPr>
          <a:xfrm>
            <a:off x="2042922" y="4743957"/>
            <a:ext cx="789622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Times New Roman"/>
                <a:cs typeface="Times New Roman"/>
              </a:rPr>
              <a:t>Here we can see the pair plot for Age, </a:t>
            </a:r>
            <a:r>
              <a:rPr sz="1800" spc="-10" dirty="0">
                <a:latin typeface="Times New Roman"/>
                <a:cs typeface="Times New Roman"/>
              </a:rPr>
              <a:t>Avg_glucose_level, </a:t>
            </a:r>
            <a:r>
              <a:rPr sz="1800" spc="-5" dirty="0">
                <a:latin typeface="Times New Roman"/>
                <a:cs typeface="Times New Roman"/>
              </a:rPr>
              <a:t>Bmi for </a:t>
            </a:r>
            <a:r>
              <a:rPr sz="1800" dirty="0">
                <a:latin typeface="Times New Roman"/>
                <a:cs typeface="Times New Roman"/>
              </a:rPr>
              <a:t>the stroke </a:t>
            </a:r>
            <a:r>
              <a:rPr sz="1800" spc="-5" dirty="0">
                <a:latin typeface="Times New Roman"/>
                <a:cs typeface="Times New Roman"/>
              </a:rPr>
              <a:t>value. </a:t>
            </a:r>
            <a:r>
              <a:rPr sz="1800" spc="-15" dirty="0">
                <a:latin typeface="Times New Roman"/>
                <a:cs typeface="Times New Roman"/>
              </a:rPr>
              <a:t>It </a:t>
            </a:r>
            <a:r>
              <a:rPr sz="1800" spc="-434" dirty="0">
                <a:latin typeface="Times New Roman"/>
                <a:cs typeface="Times New Roman"/>
              </a:rPr>
              <a:t> </a:t>
            </a:r>
            <a:r>
              <a:rPr sz="1800" dirty="0">
                <a:latin typeface="Times New Roman"/>
                <a:cs typeface="Times New Roman"/>
              </a:rPr>
              <a:t>with </a:t>
            </a:r>
            <a:r>
              <a:rPr sz="1800" spc="-5" dirty="0">
                <a:latin typeface="Times New Roman"/>
                <a:cs typeface="Times New Roman"/>
              </a:rPr>
              <a:t>only continuous columns </a:t>
            </a:r>
            <a:r>
              <a:rPr sz="1800" dirty="0">
                <a:latin typeface="Times New Roman"/>
                <a:cs typeface="Times New Roman"/>
              </a:rPr>
              <a:t>from our data, </a:t>
            </a:r>
            <a:r>
              <a:rPr sz="1800" spc="-5" dirty="0">
                <a:latin typeface="Times New Roman"/>
                <a:cs typeface="Times New Roman"/>
              </a:rPr>
              <a:t>because </a:t>
            </a:r>
            <a:r>
              <a:rPr sz="1800" dirty="0">
                <a:latin typeface="Times New Roman"/>
                <a:cs typeface="Times New Roman"/>
              </a:rPr>
              <a:t>with </a:t>
            </a:r>
            <a:r>
              <a:rPr sz="1800" spc="-5" dirty="0">
                <a:latin typeface="Times New Roman"/>
                <a:cs typeface="Times New Roman"/>
              </a:rPr>
              <a:t>so many features, </a:t>
            </a:r>
            <a:r>
              <a:rPr sz="1800" dirty="0">
                <a:latin typeface="Times New Roman"/>
                <a:cs typeface="Times New Roman"/>
              </a:rPr>
              <a:t>it can be </a:t>
            </a:r>
            <a:r>
              <a:rPr sz="1800" spc="-434" dirty="0">
                <a:latin typeface="Times New Roman"/>
                <a:cs typeface="Times New Roman"/>
              </a:rPr>
              <a:t> </a:t>
            </a:r>
            <a:r>
              <a:rPr sz="1800" spc="-5" dirty="0">
                <a:latin typeface="Times New Roman"/>
                <a:cs typeface="Times New Roman"/>
              </a:rPr>
              <a:t>difficult</a:t>
            </a:r>
            <a:r>
              <a:rPr sz="1800" spc="-15" dirty="0">
                <a:latin typeface="Times New Roman"/>
                <a:cs typeface="Times New Roman"/>
              </a:rPr>
              <a:t> </a:t>
            </a:r>
            <a:r>
              <a:rPr sz="1800" dirty="0">
                <a:latin typeface="Times New Roman"/>
                <a:cs typeface="Times New Roman"/>
              </a:rPr>
              <a:t>to</a:t>
            </a:r>
            <a:r>
              <a:rPr sz="1800" spc="-5" dirty="0">
                <a:latin typeface="Times New Roman"/>
                <a:cs typeface="Times New Roman"/>
              </a:rPr>
              <a:t> see </a:t>
            </a:r>
            <a:r>
              <a:rPr sz="1800" dirty="0">
                <a:latin typeface="Times New Roman"/>
                <a:cs typeface="Times New Roman"/>
              </a:rPr>
              <a:t>each</a:t>
            </a:r>
            <a:r>
              <a:rPr sz="1800" spc="-15" dirty="0">
                <a:latin typeface="Times New Roman"/>
                <a:cs typeface="Times New Roman"/>
              </a:rPr>
              <a:t> </a:t>
            </a:r>
            <a:r>
              <a:rPr sz="1800" dirty="0">
                <a:latin typeface="Times New Roman"/>
                <a:cs typeface="Times New Roman"/>
              </a:rPr>
              <a:t>one.</a:t>
            </a:r>
            <a:r>
              <a:rPr sz="1800" spc="-40" dirty="0">
                <a:latin typeface="Times New Roman"/>
                <a:cs typeface="Times New Roman"/>
              </a:rPr>
              <a:t> </a:t>
            </a:r>
            <a:r>
              <a:rPr sz="1800" dirty="0">
                <a:latin typeface="Times New Roman"/>
                <a:cs typeface="Times New Roman"/>
              </a:rPr>
              <a:t>Through</a:t>
            </a:r>
            <a:r>
              <a:rPr sz="1800" spc="-5" dirty="0">
                <a:latin typeface="Times New Roman"/>
                <a:cs typeface="Times New Roman"/>
              </a:rPr>
              <a:t> </a:t>
            </a:r>
            <a:r>
              <a:rPr sz="1800" dirty="0">
                <a:latin typeface="Times New Roman"/>
                <a:cs typeface="Times New Roman"/>
              </a:rPr>
              <a:t>this</a:t>
            </a:r>
            <a:r>
              <a:rPr sz="1800" spc="-10" dirty="0">
                <a:latin typeface="Times New Roman"/>
                <a:cs typeface="Times New Roman"/>
              </a:rPr>
              <a:t> </a:t>
            </a:r>
            <a:r>
              <a:rPr sz="1800" spc="-5" dirty="0">
                <a:latin typeface="Times New Roman"/>
                <a:cs typeface="Times New Roman"/>
              </a:rPr>
              <a:t>we</a:t>
            </a:r>
            <a:r>
              <a:rPr sz="1800" spc="5" dirty="0">
                <a:latin typeface="Times New Roman"/>
                <a:cs typeface="Times New Roman"/>
              </a:rPr>
              <a:t> </a:t>
            </a:r>
            <a:r>
              <a:rPr sz="1800" dirty="0">
                <a:latin typeface="Times New Roman"/>
                <a:cs typeface="Times New Roman"/>
              </a:rPr>
              <a:t>can</a:t>
            </a:r>
            <a:r>
              <a:rPr sz="1800" spc="-10" dirty="0">
                <a:latin typeface="Times New Roman"/>
                <a:cs typeface="Times New Roman"/>
              </a:rPr>
              <a:t> </a:t>
            </a:r>
            <a:r>
              <a:rPr sz="1800" spc="-5" dirty="0">
                <a:latin typeface="Times New Roman"/>
                <a:cs typeface="Times New Roman"/>
              </a:rPr>
              <a:t>see </a:t>
            </a:r>
            <a:r>
              <a:rPr sz="1800" dirty="0">
                <a:latin typeface="Times New Roman"/>
                <a:cs typeface="Times New Roman"/>
              </a:rPr>
              <a:t>the presence</a:t>
            </a:r>
            <a:r>
              <a:rPr sz="1800" spc="-1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any</a:t>
            </a:r>
            <a:r>
              <a:rPr sz="1800" spc="-5" dirty="0">
                <a:latin typeface="Times New Roman"/>
                <a:cs typeface="Times New Roman"/>
              </a:rPr>
              <a:t> </a:t>
            </a:r>
            <a:r>
              <a:rPr sz="1800" dirty="0">
                <a:latin typeface="Times New Roman"/>
                <a:cs typeface="Times New Roman"/>
              </a:rPr>
              <a:t>ouliers.</a:t>
            </a:r>
            <a:endParaRPr sz="18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4103" y="1536191"/>
            <a:ext cx="6451092" cy="4757928"/>
          </a:xfrm>
          <a:prstGeom prst="rect">
            <a:avLst/>
          </a:prstGeom>
        </p:spPr>
      </p:pic>
      <p:sp>
        <p:nvSpPr>
          <p:cNvPr id="3" name="object 3"/>
          <p:cNvSpPr txBox="1"/>
          <p:nvPr/>
        </p:nvSpPr>
        <p:spPr>
          <a:xfrm>
            <a:off x="1176934" y="132334"/>
            <a:ext cx="10826750" cy="139763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Sunburst</a:t>
            </a:r>
            <a:r>
              <a:rPr sz="1800" b="1" spc="-7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299085" marR="5080" indent="-287020">
              <a:lnSpc>
                <a:spcPct val="100000"/>
              </a:lnSpc>
              <a:buClr>
                <a:srgbClr val="E38312"/>
              </a:buClr>
              <a:buFont typeface="Wingdings"/>
              <a:buChar char=""/>
              <a:tabLst>
                <a:tab pos="299720" algn="l"/>
              </a:tabLst>
            </a:pPr>
            <a:r>
              <a:rPr sz="1800" dirty="0">
                <a:latin typeface="Times New Roman"/>
                <a:cs typeface="Times New Roman"/>
              </a:rPr>
              <a:t>The</a:t>
            </a:r>
            <a:r>
              <a:rPr sz="1800" spc="315" dirty="0">
                <a:latin typeface="Times New Roman"/>
                <a:cs typeface="Times New Roman"/>
              </a:rPr>
              <a:t> </a:t>
            </a:r>
            <a:r>
              <a:rPr sz="1800" spc="-5" dirty="0">
                <a:latin typeface="Times New Roman"/>
                <a:cs typeface="Times New Roman"/>
              </a:rPr>
              <a:t>chart</a:t>
            </a:r>
            <a:r>
              <a:rPr sz="1800" spc="315" dirty="0">
                <a:latin typeface="Times New Roman"/>
                <a:cs typeface="Times New Roman"/>
              </a:rPr>
              <a:t> </a:t>
            </a:r>
            <a:r>
              <a:rPr sz="1800" spc="-5" dirty="0">
                <a:latin typeface="Times New Roman"/>
                <a:cs typeface="Times New Roman"/>
              </a:rPr>
              <a:t>shows</a:t>
            </a:r>
            <a:r>
              <a:rPr sz="1800" spc="305" dirty="0">
                <a:latin typeface="Times New Roman"/>
                <a:cs typeface="Times New Roman"/>
              </a:rPr>
              <a:t> </a:t>
            </a:r>
            <a:r>
              <a:rPr sz="1800" dirty="0">
                <a:latin typeface="Times New Roman"/>
                <a:cs typeface="Times New Roman"/>
              </a:rPr>
              <a:t>the</a:t>
            </a:r>
            <a:r>
              <a:rPr sz="1800" spc="315" dirty="0">
                <a:latin typeface="Times New Roman"/>
                <a:cs typeface="Times New Roman"/>
              </a:rPr>
              <a:t> </a:t>
            </a:r>
            <a:r>
              <a:rPr sz="1800" spc="-5" dirty="0">
                <a:latin typeface="Times New Roman"/>
                <a:cs typeface="Times New Roman"/>
              </a:rPr>
              <a:t>proportion</a:t>
            </a:r>
            <a:r>
              <a:rPr sz="1800" spc="310" dirty="0">
                <a:latin typeface="Times New Roman"/>
                <a:cs typeface="Times New Roman"/>
              </a:rPr>
              <a:t> </a:t>
            </a:r>
            <a:r>
              <a:rPr sz="1800" dirty="0">
                <a:latin typeface="Times New Roman"/>
                <a:cs typeface="Times New Roman"/>
              </a:rPr>
              <a:t>of</a:t>
            </a:r>
            <a:r>
              <a:rPr sz="1800" spc="305" dirty="0">
                <a:latin typeface="Times New Roman"/>
                <a:cs typeface="Times New Roman"/>
              </a:rPr>
              <a:t> </a:t>
            </a:r>
            <a:r>
              <a:rPr sz="1800" spc="-5" dirty="0">
                <a:latin typeface="Times New Roman"/>
                <a:cs typeface="Times New Roman"/>
              </a:rPr>
              <a:t>individuals</a:t>
            </a:r>
            <a:r>
              <a:rPr sz="1800" spc="310" dirty="0">
                <a:latin typeface="Times New Roman"/>
                <a:cs typeface="Times New Roman"/>
              </a:rPr>
              <a:t> </a:t>
            </a:r>
            <a:r>
              <a:rPr sz="1800" dirty="0">
                <a:latin typeface="Times New Roman"/>
                <a:cs typeface="Times New Roman"/>
              </a:rPr>
              <a:t>who</a:t>
            </a:r>
            <a:r>
              <a:rPr sz="1800" spc="310" dirty="0">
                <a:latin typeface="Times New Roman"/>
                <a:cs typeface="Times New Roman"/>
              </a:rPr>
              <a:t> </a:t>
            </a:r>
            <a:r>
              <a:rPr sz="1800" dirty="0">
                <a:latin typeface="Times New Roman"/>
                <a:cs typeface="Times New Roman"/>
              </a:rPr>
              <a:t>had</a:t>
            </a:r>
            <a:r>
              <a:rPr sz="1800" spc="315" dirty="0">
                <a:latin typeface="Times New Roman"/>
                <a:cs typeface="Times New Roman"/>
              </a:rPr>
              <a:t> </a:t>
            </a:r>
            <a:r>
              <a:rPr sz="1800" dirty="0">
                <a:latin typeface="Times New Roman"/>
                <a:cs typeface="Times New Roman"/>
              </a:rPr>
              <a:t>a</a:t>
            </a:r>
            <a:r>
              <a:rPr sz="1800" spc="315" dirty="0">
                <a:latin typeface="Times New Roman"/>
                <a:cs typeface="Times New Roman"/>
              </a:rPr>
              <a:t> </a:t>
            </a:r>
            <a:r>
              <a:rPr sz="1800" dirty="0">
                <a:latin typeface="Times New Roman"/>
                <a:cs typeface="Times New Roman"/>
              </a:rPr>
              <a:t>stroke</a:t>
            </a:r>
            <a:r>
              <a:rPr sz="1800" spc="300" dirty="0">
                <a:latin typeface="Times New Roman"/>
                <a:cs typeface="Times New Roman"/>
              </a:rPr>
              <a:t> </a:t>
            </a:r>
            <a:r>
              <a:rPr sz="1800" dirty="0">
                <a:latin typeface="Times New Roman"/>
                <a:cs typeface="Times New Roman"/>
              </a:rPr>
              <a:t>and</a:t>
            </a:r>
            <a:r>
              <a:rPr sz="1800" spc="315" dirty="0">
                <a:latin typeface="Times New Roman"/>
                <a:cs typeface="Times New Roman"/>
              </a:rPr>
              <a:t> </a:t>
            </a:r>
            <a:r>
              <a:rPr sz="1800" dirty="0">
                <a:latin typeface="Times New Roman"/>
                <a:cs typeface="Times New Roman"/>
              </a:rPr>
              <a:t>those</a:t>
            </a:r>
            <a:r>
              <a:rPr sz="1800" spc="310" dirty="0">
                <a:latin typeface="Times New Roman"/>
                <a:cs typeface="Times New Roman"/>
              </a:rPr>
              <a:t> </a:t>
            </a:r>
            <a:r>
              <a:rPr sz="1800" spc="-10" dirty="0">
                <a:latin typeface="Times New Roman"/>
                <a:cs typeface="Times New Roman"/>
              </a:rPr>
              <a:t>who</a:t>
            </a:r>
            <a:r>
              <a:rPr sz="1800" spc="320" dirty="0">
                <a:latin typeface="Times New Roman"/>
                <a:cs typeface="Times New Roman"/>
              </a:rPr>
              <a:t> </a:t>
            </a:r>
            <a:r>
              <a:rPr sz="1800" dirty="0">
                <a:latin typeface="Times New Roman"/>
                <a:cs typeface="Times New Roman"/>
              </a:rPr>
              <a:t>did</a:t>
            </a:r>
            <a:r>
              <a:rPr sz="1800" spc="315" dirty="0">
                <a:latin typeface="Times New Roman"/>
                <a:cs typeface="Times New Roman"/>
              </a:rPr>
              <a:t> </a:t>
            </a:r>
            <a:r>
              <a:rPr sz="1800" spc="-5" dirty="0">
                <a:latin typeface="Times New Roman"/>
                <a:cs typeface="Times New Roman"/>
              </a:rPr>
              <a:t>not</a:t>
            </a:r>
            <a:r>
              <a:rPr sz="1800" spc="310" dirty="0">
                <a:latin typeface="Times New Roman"/>
                <a:cs typeface="Times New Roman"/>
              </a:rPr>
              <a:t> </a:t>
            </a:r>
            <a:r>
              <a:rPr sz="1800" dirty="0">
                <a:latin typeface="Times New Roman"/>
                <a:cs typeface="Times New Roman"/>
              </a:rPr>
              <a:t>have</a:t>
            </a:r>
            <a:r>
              <a:rPr sz="1800" spc="320" dirty="0">
                <a:latin typeface="Times New Roman"/>
                <a:cs typeface="Times New Roman"/>
              </a:rPr>
              <a:t> </a:t>
            </a:r>
            <a:r>
              <a:rPr sz="1800" dirty="0">
                <a:latin typeface="Times New Roman"/>
                <a:cs typeface="Times New Roman"/>
              </a:rPr>
              <a:t>a</a:t>
            </a:r>
            <a:r>
              <a:rPr sz="1800" spc="310" dirty="0">
                <a:latin typeface="Times New Roman"/>
                <a:cs typeface="Times New Roman"/>
              </a:rPr>
              <a:t> </a:t>
            </a:r>
            <a:r>
              <a:rPr sz="1800" spc="-5" dirty="0">
                <a:latin typeface="Times New Roman"/>
                <a:cs typeface="Times New Roman"/>
              </a:rPr>
              <a:t>stroke</a:t>
            </a:r>
            <a:r>
              <a:rPr sz="1800" spc="325" dirty="0">
                <a:latin typeface="Times New Roman"/>
                <a:cs typeface="Times New Roman"/>
              </a:rPr>
              <a:t> </a:t>
            </a:r>
            <a:r>
              <a:rPr sz="1800" spc="-5" dirty="0">
                <a:latin typeface="Times New Roman"/>
                <a:cs typeface="Times New Roman"/>
              </a:rPr>
              <a:t>within </a:t>
            </a:r>
            <a:r>
              <a:rPr sz="1800" spc="-434" dirty="0">
                <a:latin typeface="Times New Roman"/>
                <a:cs typeface="Times New Roman"/>
              </a:rPr>
              <a:t> </a:t>
            </a:r>
            <a:r>
              <a:rPr sz="1800" spc="-5" dirty="0">
                <a:latin typeface="Times New Roman"/>
                <a:cs typeface="Times New Roman"/>
              </a:rPr>
              <a:t>different</a:t>
            </a:r>
            <a:r>
              <a:rPr sz="1800" spc="-15" dirty="0">
                <a:latin typeface="Times New Roman"/>
                <a:cs typeface="Times New Roman"/>
              </a:rPr>
              <a:t> </a:t>
            </a:r>
            <a:r>
              <a:rPr sz="1800" dirty="0">
                <a:latin typeface="Times New Roman"/>
                <a:cs typeface="Times New Roman"/>
              </a:rPr>
              <a:t>subgroups</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categorical</a:t>
            </a:r>
            <a:r>
              <a:rPr sz="1800" spc="-25" dirty="0">
                <a:latin typeface="Times New Roman"/>
                <a:cs typeface="Times New Roman"/>
              </a:rPr>
              <a:t> </a:t>
            </a:r>
            <a:r>
              <a:rPr sz="1800" dirty="0">
                <a:latin typeface="Times New Roman"/>
                <a:cs typeface="Times New Roman"/>
              </a:rPr>
              <a:t>variable.</a:t>
            </a:r>
            <a:endParaRPr sz="1800">
              <a:latin typeface="Times New Roman"/>
              <a:cs typeface="Times New Roman"/>
            </a:endParaRPr>
          </a:p>
          <a:p>
            <a:pPr marL="299085" marR="6350" indent="-287020">
              <a:lnSpc>
                <a:spcPct val="100000"/>
              </a:lnSpc>
              <a:buClr>
                <a:srgbClr val="E38312"/>
              </a:buClr>
              <a:buFont typeface="Wingdings"/>
              <a:buChar char=""/>
              <a:tabLst>
                <a:tab pos="299720" algn="l"/>
              </a:tabLst>
            </a:pPr>
            <a:r>
              <a:rPr sz="1800" dirty="0">
                <a:latin typeface="Times New Roman"/>
                <a:cs typeface="Times New Roman"/>
              </a:rPr>
              <a:t>The</a:t>
            </a:r>
            <a:r>
              <a:rPr sz="1800" spc="395" dirty="0">
                <a:latin typeface="Times New Roman"/>
                <a:cs typeface="Times New Roman"/>
              </a:rPr>
              <a:t> </a:t>
            </a:r>
            <a:r>
              <a:rPr sz="1800" dirty="0">
                <a:latin typeface="Times New Roman"/>
                <a:cs typeface="Times New Roman"/>
              </a:rPr>
              <a:t>subgroups</a:t>
            </a:r>
            <a:r>
              <a:rPr sz="1800" spc="370" dirty="0">
                <a:latin typeface="Times New Roman"/>
                <a:cs typeface="Times New Roman"/>
              </a:rPr>
              <a:t> </a:t>
            </a:r>
            <a:r>
              <a:rPr sz="1800" dirty="0">
                <a:latin typeface="Times New Roman"/>
                <a:cs typeface="Times New Roman"/>
              </a:rPr>
              <a:t>are</a:t>
            </a:r>
            <a:r>
              <a:rPr sz="1800" spc="405" dirty="0">
                <a:latin typeface="Times New Roman"/>
                <a:cs typeface="Times New Roman"/>
              </a:rPr>
              <a:t> </a:t>
            </a:r>
            <a:r>
              <a:rPr sz="1800" spc="-5" dirty="0">
                <a:latin typeface="Times New Roman"/>
                <a:cs typeface="Times New Roman"/>
              </a:rPr>
              <a:t>represented</a:t>
            </a:r>
            <a:r>
              <a:rPr sz="1800" spc="385" dirty="0">
                <a:latin typeface="Times New Roman"/>
                <a:cs typeface="Times New Roman"/>
              </a:rPr>
              <a:t> </a:t>
            </a:r>
            <a:r>
              <a:rPr sz="1800" spc="-10" dirty="0">
                <a:latin typeface="Times New Roman"/>
                <a:cs typeface="Times New Roman"/>
              </a:rPr>
              <a:t>by</a:t>
            </a:r>
            <a:r>
              <a:rPr sz="1800" spc="405" dirty="0">
                <a:latin typeface="Times New Roman"/>
                <a:cs typeface="Times New Roman"/>
              </a:rPr>
              <a:t> </a:t>
            </a:r>
            <a:r>
              <a:rPr sz="1800" spc="-5" dirty="0">
                <a:latin typeface="Times New Roman"/>
                <a:cs typeface="Times New Roman"/>
              </a:rPr>
              <a:t>different</a:t>
            </a:r>
            <a:r>
              <a:rPr sz="1800" spc="385" dirty="0">
                <a:latin typeface="Times New Roman"/>
                <a:cs typeface="Times New Roman"/>
              </a:rPr>
              <a:t> </a:t>
            </a:r>
            <a:r>
              <a:rPr sz="1800" spc="-5" dirty="0">
                <a:latin typeface="Times New Roman"/>
                <a:cs typeface="Times New Roman"/>
              </a:rPr>
              <a:t>levels</a:t>
            </a:r>
            <a:r>
              <a:rPr sz="1800" spc="390" dirty="0">
                <a:latin typeface="Times New Roman"/>
                <a:cs typeface="Times New Roman"/>
              </a:rPr>
              <a:t> </a:t>
            </a:r>
            <a:r>
              <a:rPr sz="1800" dirty="0">
                <a:latin typeface="Times New Roman"/>
                <a:cs typeface="Times New Roman"/>
              </a:rPr>
              <a:t>of</a:t>
            </a:r>
            <a:r>
              <a:rPr sz="1800" spc="375" dirty="0">
                <a:latin typeface="Times New Roman"/>
                <a:cs typeface="Times New Roman"/>
              </a:rPr>
              <a:t> </a:t>
            </a:r>
            <a:r>
              <a:rPr sz="1800" dirty="0">
                <a:latin typeface="Times New Roman"/>
                <a:cs typeface="Times New Roman"/>
              </a:rPr>
              <a:t>the</a:t>
            </a:r>
            <a:r>
              <a:rPr sz="1800" spc="390" dirty="0">
                <a:latin typeface="Times New Roman"/>
                <a:cs typeface="Times New Roman"/>
              </a:rPr>
              <a:t> </a:t>
            </a:r>
            <a:r>
              <a:rPr sz="1800" spc="-15" dirty="0">
                <a:latin typeface="Times New Roman"/>
                <a:cs typeface="Times New Roman"/>
              </a:rPr>
              <a:t>hierarchy,</a:t>
            </a:r>
            <a:r>
              <a:rPr sz="1800" spc="395" dirty="0">
                <a:latin typeface="Times New Roman"/>
                <a:cs typeface="Times New Roman"/>
              </a:rPr>
              <a:t> </a:t>
            </a:r>
            <a:r>
              <a:rPr sz="1800" spc="-5" dirty="0">
                <a:latin typeface="Times New Roman"/>
                <a:cs typeface="Times New Roman"/>
              </a:rPr>
              <a:t>with</a:t>
            </a:r>
            <a:r>
              <a:rPr sz="1800" spc="380" dirty="0">
                <a:latin typeface="Times New Roman"/>
                <a:cs typeface="Times New Roman"/>
              </a:rPr>
              <a:t> </a:t>
            </a:r>
            <a:r>
              <a:rPr sz="1800" dirty="0">
                <a:latin typeface="Times New Roman"/>
                <a:cs typeface="Times New Roman"/>
              </a:rPr>
              <a:t>the</a:t>
            </a:r>
            <a:r>
              <a:rPr sz="1800" spc="375" dirty="0">
                <a:latin typeface="Times New Roman"/>
                <a:cs typeface="Times New Roman"/>
              </a:rPr>
              <a:t> </a:t>
            </a:r>
            <a:r>
              <a:rPr sz="1800" spc="-5" dirty="0">
                <a:latin typeface="Times New Roman"/>
                <a:cs typeface="Times New Roman"/>
              </a:rPr>
              <a:t>outermost</a:t>
            </a:r>
            <a:r>
              <a:rPr sz="1800" spc="390" dirty="0">
                <a:latin typeface="Times New Roman"/>
                <a:cs typeface="Times New Roman"/>
              </a:rPr>
              <a:t> </a:t>
            </a:r>
            <a:r>
              <a:rPr sz="1800" dirty="0">
                <a:latin typeface="Times New Roman"/>
                <a:cs typeface="Times New Roman"/>
              </a:rPr>
              <a:t>ring</a:t>
            </a:r>
            <a:r>
              <a:rPr sz="1800" spc="375" dirty="0">
                <a:latin typeface="Times New Roman"/>
                <a:cs typeface="Times New Roman"/>
              </a:rPr>
              <a:t> </a:t>
            </a:r>
            <a:r>
              <a:rPr sz="1800" dirty="0">
                <a:latin typeface="Times New Roman"/>
                <a:cs typeface="Times New Roman"/>
              </a:rPr>
              <a:t>representing</a:t>
            </a:r>
            <a:r>
              <a:rPr sz="1800" spc="385" dirty="0">
                <a:latin typeface="Times New Roman"/>
                <a:cs typeface="Times New Roman"/>
              </a:rPr>
              <a:t> </a:t>
            </a:r>
            <a:r>
              <a:rPr sz="1800" spc="-10" dirty="0">
                <a:latin typeface="Times New Roman"/>
                <a:cs typeface="Times New Roman"/>
              </a:rPr>
              <a:t>the </a:t>
            </a:r>
            <a:r>
              <a:rPr sz="1800" spc="-434" dirty="0">
                <a:latin typeface="Times New Roman"/>
                <a:cs typeface="Times New Roman"/>
              </a:rPr>
              <a:t> </a:t>
            </a:r>
            <a:r>
              <a:rPr sz="1800" dirty="0">
                <a:latin typeface="Times New Roman"/>
                <a:cs typeface="Times New Roman"/>
              </a:rPr>
              <a:t>categorical</a:t>
            </a:r>
            <a:r>
              <a:rPr sz="1800" spc="-20" dirty="0">
                <a:latin typeface="Times New Roman"/>
                <a:cs typeface="Times New Roman"/>
              </a:rPr>
              <a:t> </a:t>
            </a:r>
            <a:r>
              <a:rPr sz="1800" dirty="0">
                <a:latin typeface="Times New Roman"/>
                <a:cs typeface="Times New Roman"/>
              </a:rPr>
              <a:t>variable</a:t>
            </a:r>
            <a:r>
              <a:rPr sz="1800" spc="-1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each</a:t>
            </a:r>
            <a:r>
              <a:rPr sz="1800" spc="-20" dirty="0">
                <a:latin typeface="Times New Roman"/>
                <a:cs typeface="Times New Roman"/>
              </a:rPr>
              <a:t> </a:t>
            </a:r>
            <a:r>
              <a:rPr sz="1800" dirty="0">
                <a:latin typeface="Times New Roman"/>
                <a:cs typeface="Times New Roman"/>
              </a:rPr>
              <a:t>inner</a:t>
            </a:r>
            <a:r>
              <a:rPr sz="1800" spc="-5" dirty="0">
                <a:latin typeface="Times New Roman"/>
                <a:cs typeface="Times New Roman"/>
              </a:rPr>
              <a:t> </a:t>
            </a:r>
            <a:r>
              <a:rPr sz="1800" dirty="0">
                <a:latin typeface="Times New Roman"/>
                <a:cs typeface="Times New Roman"/>
              </a:rPr>
              <a:t>ring</a:t>
            </a:r>
            <a:r>
              <a:rPr sz="1800" spc="-10" dirty="0">
                <a:latin typeface="Times New Roman"/>
                <a:cs typeface="Times New Roman"/>
              </a:rPr>
              <a:t> </a:t>
            </a:r>
            <a:r>
              <a:rPr sz="1800" dirty="0">
                <a:latin typeface="Times New Roman"/>
                <a:cs typeface="Times New Roman"/>
              </a:rPr>
              <a:t>representing</a:t>
            </a:r>
            <a:r>
              <a:rPr sz="1800" spc="-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subgroup of</a:t>
            </a:r>
            <a:r>
              <a:rPr sz="1800" spc="-10" dirty="0">
                <a:latin typeface="Times New Roman"/>
                <a:cs typeface="Times New Roman"/>
              </a:rPr>
              <a:t> </a:t>
            </a:r>
            <a:r>
              <a:rPr sz="1800" dirty="0">
                <a:latin typeface="Times New Roman"/>
                <a:cs typeface="Times New Roman"/>
              </a:rPr>
              <a:t>that</a:t>
            </a:r>
            <a:r>
              <a:rPr sz="1800" spc="-5" dirty="0">
                <a:latin typeface="Times New Roman"/>
                <a:cs typeface="Times New Roman"/>
              </a:rPr>
              <a:t> </a:t>
            </a:r>
            <a:r>
              <a:rPr sz="1800" dirty="0">
                <a:latin typeface="Times New Roman"/>
                <a:cs typeface="Times New Roman"/>
              </a:rPr>
              <a:t>variable.</a:t>
            </a:r>
            <a:endParaRPr sz="18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8646" y="745363"/>
            <a:ext cx="8441690" cy="469011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Ma</a:t>
            </a:r>
            <a:r>
              <a:rPr sz="1800" b="1" spc="5" dirty="0">
                <a:latin typeface="Times New Roman"/>
                <a:cs typeface="Times New Roman"/>
              </a:rPr>
              <a:t>c</a:t>
            </a:r>
            <a:r>
              <a:rPr sz="1800" b="1" spc="-5" dirty="0">
                <a:latin typeface="Times New Roman"/>
                <a:cs typeface="Times New Roman"/>
              </a:rPr>
              <a:t>hi</a:t>
            </a:r>
            <a:r>
              <a:rPr sz="1800" b="1" spc="-15" dirty="0">
                <a:latin typeface="Times New Roman"/>
                <a:cs typeface="Times New Roman"/>
              </a:rPr>
              <a:t>n</a:t>
            </a:r>
            <a:r>
              <a:rPr sz="1800" b="1" dirty="0">
                <a:latin typeface="Times New Roman"/>
                <a:cs typeface="Times New Roman"/>
              </a:rPr>
              <a:t>e l</a:t>
            </a:r>
            <a:r>
              <a:rPr sz="1800" b="1" spc="5" dirty="0">
                <a:latin typeface="Times New Roman"/>
                <a:cs typeface="Times New Roman"/>
              </a:rPr>
              <a:t>e</a:t>
            </a:r>
            <a:r>
              <a:rPr sz="1800" b="1" spc="-5" dirty="0">
                <a:latin typeface="Times New Roman"/>
                <a:cs typeface="Times New Roman"/>
              </a:rPr>
              <a:t>arning</a:t>
            </a:r>
            <a:r>
              <a:rPr sz="1800" b="1" spc="-10" dirty="0">
                <a:latin typeface="Times New Roman"/>
                <a:cs typeface="Times New Roman"/>
              </a:rPr>
              <a:t> </a:t>
            </a:r>
            <a:r>
              <a:rPr sz="1800" b="1" spc="-5" dirty="0">
                <a:latin typeface="Times New Roman"/>
                <a:cs typeface="Times New Roman"/>
              </a:rPr>
              <a:t>and</a:t>
            </a:r>
            <a:r>
              <a:rPr sz="1800" b="1" spc="-10" dirty="0">
                <a:latin typeface="Times New Roman"/>
                <a:cs typeface="Times New Roman"/>
              </a:rPr>
              <a:t> </a:t>
            </a:r>
            <a:r>
              <a:rPr sz="1800" b="1" dirty="0">
                <a:latin typeface="Times New Roman"/>
                <a:cs typeface="Times New Roman"/>
              </a:rPr>
              <a:t>P</a:t>
            </a:r>
            <a:r>
              <a:rPr sz="1800" b="1" spc="-30" dirty="0">
                <a:latin typeface="Times New Roman"/>
                <a:cs typeface="Times New Roman"/>
              </a:rPr>
              <a:t>r</a:t>
            </a:r>
            <a:r>
              <a:rPr sz="1800" b="1" dirty="0">
                <a:latin typeface="Times New Roman"/>
                <a:cs typeface="Times New Roman"/>
              </a:rPr>
              <a:t>edi</a:t>
            </a:r>
            <a:r>
              <a:rPr sz="1800" b="1" spc="5" dirty="0">
                <a:latin typeface="Times New Roman"/>
                <a:cs typeface="Times New Roman"/>
              </a:rPr>
              <a:t>c</a:t>
            </a:r>
            <a:r>
              <a:rPr sz="1800" b="1" dirty="0">
                <a:latin typeface="Times New Roman"/>
                <a:cs typeface="Times New Roman"/>
              </a:rPr>
              <a:t>tive</a:t>
            </a:r>
            <a:r>
              <a:rPr sz="1800" b="1" spc="-120" dirty="0">
                <a:latin typeface="Times New Roman"/>
                <a:cs typeface="Times New Roman"/>
              </a:rPr>
              <a:t> </a:t>
            </a:r>
            <a:r>
              <a:rPr sz="1800" b="1" spc="-5" dirty="0">
                <a:latin typeface="Times New Roman"/>
                <a:cs typeface="Times New Roman"/>
              </a:rPr>
              <a:t>A</a:t>
            </a:r>
            <a:r>
              <a:rPr sz="1800" b="1" spc="-15" dirty="0">
                <a:latin typeface="Times New Roman"/>
                <a:cs typeface="Times New Roman"/>
              </a:rPr>
              <a:t>n</a:t>
            </a:r>
            <a:r>
              <a:rPr sz="1800" b="1" dirty="0">
                <a:latin typeface="Times New Roman"/>
                <a:cs typeface="Times New Roman"/>
              </a:rPr>
              <a:t>al</a:t>
            </a:r>
            <a:r>
              <a:rPr sz="1800" b="1" spc="10" dirty="0">
                <a:latin typeface="Times New Roman"/>
                <a:cs typeface="Times New Roman"/>
              </a:rPr>
              <a:t>y</a:t>
            </a:r>
            <a:r>
              <a:rPr sz="1800" b="1" dirty="0">
                <a:latin typeface="Times New Roman"/>
                <a:cs typeface="Times New Roman"/>
              </a:rPr>
              <a:t>ti</a:t>
            </a:r>
            <a:r>
              <a:rPr sz="1800" b="1" spc="5" dirty="0">
                <a:latin typeface="Times New Roman"/>
                <a:cs typeface="Times New Roman"/>
              </a:rPr>
              <a:t>c</a:t>
            </a:r>
            <a:r>
              <a:rPr sz="1800" b="1" spc="-5" dirty="0">
                <a:latin typeface="Times New Roman"/>
                <a:cs typeface="Times New Roman"/>
              </a:rPr>
              <a:t>s:</a:t>
            </a:r>
            <a:endParaRPr sz="1800">
              <a:latin typeface="Times New Roman"/>
              <a:cs typeface="Times New Roman"/>
            </a:endParaRPr>
          </a:p>
          <a:p>
            <a:pPr marL="68580">
              <a:lnSpc>
                <a:spcPct val="100000"/>
              </a:lnSpc>
            </a:pPr>
            <a:r>
              <a:rPr sz="1800" b="1" spc="-10" dirty="0">
                <a:latin typeface="Times New Roman"/>
                <a:cs typeface="Times New Roman"/>
              </a:rPr>
              <a:t>Prepare</a:t>
            </a:r>
            <a:r>
              <a:rPr sz="1800" b="1" spc="-20" dirty="0">
                <a:latin typeface="Times New Roman"/>
                <a:cs typeface="Times New Roman"/>
              </a:rPr>
              <a:t> </a:t>
            </a:r>
            <a:r>
              <a:rPr sz="1800" b="1" spc="-5" dirty="0">
                <a:latin typeface="Times New Roman"/>
                <a:cs typeface="Times New Roman"/>
              </a:rPr>
              <a:t>the</a:t>
            </a:r>
            <a:r>
              <a:rPr sz="1800" b="1" spc="-10" dirty="0">
                <a:latin typeface="Times New Roman"/>
                <a:cs typeface="Times New Roman"/>
              </a:rPr>
              <a:t> </a:t>
            </a:r>
            <a:r>
              <a:rPr sz="1800" b="1" dirty="0">
                <a:latin typeface="Times New Roman"/>
                <a:cs typeface="Times New Roman"/>
              </a:rPr>
              <a:t>data</a:t>
            </a:r>
            <a:r>
              <a:rPr sz="1800" b="1" spc="41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1120140">
              <a:lnSpc>
                <a:spcPct val="100000"/>
              </a:lnSpc>
            </a:pPr>
            <a:r>
              <a:rPr sz="1800" spc="-60" dirty="0">
                <a:latin typeface="Times New Roman"/>
                <a:cs typeface="Times New Roman"/>
              </a:rPr>
              <a:t>To</a:t>
            </a:r>
            <a:r>
              <a:rPr sz="1800" spc="-5" dirty="0">
                <a:latin typeface="Times New Roman"/>
                <a:cs typeface="Times New Roman"/>
              </a:rPr>
              <a:t> </a:t>
            </a:r>
            <a:r>
              <a:rPr sz="1800" dirty="0">
                <a:latin typeface="Times New Roman"/>
                <a:cs typeface="Times New Roman"/>
              </a:rPr>
              <a:t>prepare</a:t>
            </a:r>
            <a:r>
              <a:rPr sz="1800" spc="-10" dirty="0">
                <a:latin typeface="Times New Roman"/>
                <a:cs typeface="Times New Roman"/>
              </a:rPr>
              <a:t> </a:t>
            </a:r>
            <a:r>
              <a:rPr sz="1800" dirty="0">
                <a:latin typeface="Times New Roman"/>
                <a:cs typeface="Times New Roman"/>
              </a:rPr>
              <a:t>data</a:t>
            </a:r>
            <a:r>
              <a:rPr sz="1800" spc="5" dirty="0">
                <a:latin typeface="Times New Roman"/>
                <a:cs typeface="Times New Roman"/>
              </a:rPr>
              <a:t> </a:t>
            </a:r>
            <a:r>
              <a:rPr sz="1800" dirty="0">
                <a:latin typeface="Times New Roman"/>
                <a:cs typeface="Times New Roman"/>
              </a:rPr>
              <a:t>for</a:t>
            </a:r>
            <a:r>
              <a:rPr sz="1800" spc="-5" dirty="0">
                <a:latin typeface="Times New Roman"/>
                <a:cs typeface="Times New Roman"/>
              </a:rPr>
              <a:t> modeling,</a:t>
            </a:r>
            <a:r>
              <a:rPr sz="1800" spc="5" dirty="0">
                <a:latin typeface="Times New Roman"/>
                <a:cs typeface="Times New Roman"/>
              </a:rPr>
              <a:t> </a:t>
            </a:r>
            <a:r>
              <a:rPr sz="1800" spc="-5" dirty="0">
                <a:latin typeface="Times New Roman"/>
                <a:cs typeface="Times New Roman"/>
              </a:rPr>
              <a:t>just</a:t>
            </a:r>
            <a:r>
              <a:rPr sz="1800" spc="10" dirty="0">
                <a:latin typeface="Times New Roman"/>
                <a:cs typeface="Times New Roman"/>
              </a:rPr>
              <a:t> </a:t>
            </a:r>
            <a:r>
              <a:rPr sz="1800" spc="-5" dirty="0">
                <a:latin typeface="Times New Roman"/>
                <a:cs typeface="Times New Roman"/>
              </a:rPr>
              <a:t>remember</a:t>
            </a:r>
            <a:r>
              <a:rPr sz="1800" spc="-85" dirty="0">
                <a:latin typeface="Times New Roman"/>
                <a:cs typeface="Times New Roman"/>
              </a:rPr>
              <a:t> </a:t>
            </a:r>
            <a:r>
              <a:rPr sz="1800" spc="-5" dirty="0">
                <a:latin typeface="Times New Roman"/>
                <a:cs typeface="Times New Roman"/>
              </a:rPr>
              <a:t>ASN</a:t>
            </a:r>
            <a:r>
              <a:rPr sz="1800" spc="5" dirty="0">
                <a:latin typeface="Times New Roman"/>
                <a:cs typeface="Times New Roman"/>
              </a:rPr>
              <a:t> </a:t>
            </a:r>
            <a:r>
              <a:rPr sz="1800" spc="-5" dirty="0">
                <a:latin typeface="Times New Roman"/>
                <a:cs typeface="Times New Roman"/>
              </a:rPr>
              <a:t>(Assign,</a:t>
            </a:r>
            <a:r>
              <a:rPr sz="1800" spc="15" dirty="0">
                <a:latin typeface="Times New Roman"/>
                <a:cs typeface="Times New Roman"/>
              </a:rPr>
              <a:t> </a:t>
            </a:r>
            <a:r>
              <a:rPr sz="1800" dirty="0">
                <a:latin typeface="Times New Roman"/>
                <a:cs typeface="Times New Roman"/>
              </a:rPr>
              <a:t>Split,</a:t>
            </a:r>
            <a:r>
              <a:rPr sz="1800" spc="-10" dirty="0">
                <a:latin typeface="Times New Roman"/>
                <a:cs typeface="Times New Roman"/>
              </a:rPr>
              <a:t> </a:t>
            </a:r>
            <a:r>
              <a:rPr sz="1800" spc="-5" dirty="0">
                <a:latin typeface="Times New Roman"/>
                <a:cs typeface="Times New Roman"/>
              </a:rPr>
              <a:t>Normalize). </a:t>
            </a:r>
            <a:r>
              <a:rPr sz="1800" dirty="0">
                <a:latin typeface="Times New Roman"/>
                <a:cs typeface="Times New Roman"/>
              </a:rPr>
              <a:t> </a:t>
            </a:r>
            <a:r>
              <a:rPr sz="1800" b="1" spc="-5" dirty="0">
                <a:latin typeface="Times New Roman"/>
                <a:cs typeface="Times New Roman"/>
              </a:rPr>
              <a:t>Assign:</a:t>
            </a:r>
            <a:r>
              <a:rPr sz="1800" b="1" spc="-25" dirty="0">
                <a:latin typeface="Times New Roman"/>
                <a:cs typeface="Times New Roman"/>
              </a:rPr>
              <a:t> </a:t>
            </a:r>
            <a:r>
              <a:rPr sz="1800" dirty="0">
                <a:latin typeface="Times New Roman"/>
                <a:cs typeface="Times New Roman"/>
              </a:rPr>
              <a:t>The 10</a:t>
            </a:r>
            <a:r>
              <a:rPr sz="1800" spc="-10" dirty="0">
                <a:latin typeface="Times New Roman"/>
                <a:cs typeface="Times New Roman"/>
              </a:rPr>
              <a:t> </a:t>
            </a:r>
            <a:r>
              <a:rPr sz="1800" dirty="0">
                <a:latin typeface="Times New Roman"/>
                <a:cs typeface="Times New Roman"/>
              </a:rPr>
              <a:t>features</a:t>
            </a:r>
            <a:r>
              <a:rPr sz="1800" spc="-15" dirty="0">
                <a:latin typeface="Times New Roman"/>
                <a:cs typeface="Times New Roman"/>
              </a:rPr>
              <a:t> </a:t>
            </a:r>
            <a:r>
              <a:rPr sz="1800" dirty="0">
                <a:latin typeface="Times New Roman"/>
                <a:cs typeface="Times New Roman"/>
              </a:rPr>
              <a:t>to x,</a:t>
            </a:r>
            <a:r>
              <a:rPr sz="1800" spc="-5" dirty="0">
                <a:latin typeface="Times New Roman"/>
                <a:cs typeface="Times New Roman"/>
              </a:rPr>
              <a:t> </a:t>
            </a:r>
            <a:r>
              <a:rPr sz="1800" dirty="0">
                <a:latin typeface="Times New Roman"/>
                <a:cs typeface="Times New Roman"/>
              </a:rPr>
              <a:t>&amp; the </a:t>
            </a:r>
            <a:r>
              <a:rPr sz="1800" spc="-5" dirty="0">
                <a:latin typeface="Times New Roman"/>
                <a:cs typeface="Times New Roman"/>
              </a:rPr>
              <a:t>last</a:t>
            </a:r>
            <a:r>
              <a:rPr sz="1800" spc="-10" dirty="0">
                <a:latin typeface="Times New Roman"/>
                <a:cs typeface="Times New Roman"/>
              </a:rPr>
              <a:t> </a:t>
            </a:r>
            <a:r>
              <a:rPr sz="1800" spc="-5" dirty="0">
                <a:latin typeface="Times New Roman"/>
                <a:cs typeface="Times New Roman"/>
              </a:rPr>
              <a:t>column</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our classification</a:t>
            </a:r>
            <a:r>
              <a:rPr sz="1800" spc="-35" dirty="0">
                <a:latin typeface="Times New Roman"/>
                <a:cs typeface="Times New Roman"/>
              </a:rPr>
              <a:t> </a:t>
            </a:r>
            <a:r>
              <a:rPr sz="1800" spc="-15" dirty="0">
                <a:latin typeface="Times New Roman"/>
                <a:cs typeface="Times New Roman"/>
              </a:rPr>
              <a:t>predictor,y. </a:t>
            </a:r>
            <a:r>
              <a:rPr sz="1800" spc="-434" dirty="0">
                <a:latin typeface="Times New Roman"/>
                <a:cs typeface="Times New Roman"/>
              </a:rPr>
              <a:t> </a:t>
            </a:r>
            <a:r>
              <a:rPr sz="1800" dirty="0">
                <a:latin typeface="Times New Roman"/>
                <a:cs typeface="Times New Roman"/>
              </a:rPr>
              <a:t>x</a:t>
            </a:r>
            <a:r>
              <a:rPr sz="1800" spc="-5" dirty="0">
                <a:latin typeface="Times New Roman"/>
                <a:cs typeface="Times New Roman"/>
              </a:rPr>
              <a:t> </a:t>
            </a:r>
            <a:r>
              <a:rPr sz="1800" dirty="0">
                <a:latin typeface="Times New Roman"/>
                <a:cs typeface="Times New Roman"/>
              </a:rPr>
              <a:t>= df.drop(['Stroke'],axis</a:t>
            </a:r>
            <a:r>
              <a:rPr sz="1800" spc="-35" dirty="0">
                <a:latin typeface="Times New Roman"/>
                <a:cs typeface="Times New Roman"/>
              </a:rPr>
              <a:t> </a:t>
            </a:r>
            <a:r>
              <a:rPr sz="1800" dirty="0">
                <a:latin typeface="Times New Roman"/>
                <a:cs typeface="Times New Roman"/>
              </a:rPr>
              <a:t>= 1).values</a:t>
            </a:r>
            <a:endParaRPr sz="1800">
              <a:latin typeface="Times New Roman"/>
              <a:cs typeface="Times New Roman"/>
            </a:endParaRPr>
          </a:p>
          <a:p>
            <a:pPr marL="12700">
              <a:lnSpc>
                <a:spcPct val="100000"/>
              </a:lnSpc>
            </a:pPr>
            <a:r>
              <a:rPr sz="1800" dirty="0">
                <a:latin typeface="Times New Roman"/>
                <a:cs typeface="Times New Roman"/>
              </a:rPr>
              <a:t>y</a:t>
            </a:r>
            <a:r>
              <a:rPr sz="1800" spc="-40"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df['Stroke'].values</a:t>
            </a:r>
            <a:endParaRPr sz="1800">
              <a:latin typeface="Times New Roman"/>
              <a:cs typeface="Times New Roman"/>
            </a:endParaRPr>
          </a:p>
          <a:p>
            <a:pPr>
              <a:lnSpc>
                <a:spcPct val="100000"/>
              </a:lnSpc>
              <a:spcBef>
                <a:spcPts val="35"/>
              </a:spcBef>
            </a:pPr>
            <a:endParaRPr sz="1850">
              <a:latin typeface="Times New Roman"/>
              <a:cs typeface="Times New Roman"/>
            </a:endParaRPr>
          </a:p>
          <a:p>
            <a:pPr marL="12700" marR="3619500">
              <a:lnSpc>
                <a:spcPct val="100000"/>
              </a:lnSpc>
            </a:pPr>
            <a:r>
              <a:rPr sz="1800" b="1" spc="-5" dirty="0">
                <a:latin typeface="Times New Roman"/>
                <a:cs typeface="Times New Roman"/>
              </a:rPr>
              <a:t>Split: </a:t>
            </a:r>
            <a:r>
              <a:rPr sz="1800" dirty="0">
                <a:latin typeface="Times New Roman"/>
                <a:cs typeface="Times New Roman"/>
              </a:rPr>
              <a:t>The data </a:t>
            </a:r>
            <a:r>
              <a:rPr sz="1800" spc="-5" dirty="0">
                <a:latin typeface="Times New Roman"/>
                <a:cs typeface="Times New Roman"/>
              </a:rPr>
              <a:t>set </a:t>
            </a:r>
            <a:r>
              <a:rPr sz="1800" dirty="0">
                <a:latin typeface="Times New Roman"/>
                <a:cs typeface="Times New Roman"/>
              </a:rPr>
              <a:t>into the </a:t>
            </a:r>
            <a:r>
              <a:rPr sz="1800" spc="-10" dirty="0">
                <a:latin typeface="Times New Roman"/>
                <a:cs typeface="Times New Roman"/>
              </a:rPr>
              <a:t>Training </a:t>
            </a:r>
            <a:r>
              <a:rPr sz="1800" spc="-5" dirty="0">
                <a:latin typeface="Times New Roman"/>
                <a:cs typeface="Times New Roman"/>
              </a:rPr>
              <a:t>set </a:t>
            </a:r>
            <a:r>
              <a:rPr sz="1800" dirty="0">
                <a:latin typeface="Times New Roman"/>
                <a:cs typeface="Times New Roman"/>
              </a:rPr>
              <a:t>and </a:t>
            </a:r>
            <a:r>
              <a:rPr sz="1800" spc="-35" dirty="0">
                <a:latin typeface="Times New Roman"/>
                <a:cs typeface="Times New Roman"/>
              </a:rPr>
              <a:t>Test </a:t>
            </a:r>
            <a:r>
              <a:rPr sz="1800" spc="-5" dirty="0">
                <a:latin typeface="Times New Roman"/>
                <a:cs typeface="Times New Roman"/>
              </a:rPr>
              <a:t>set, </a:t>
            </a:r>
            <a:r>
              <a:rPr sz="1800" spc="-434" dirty="0">
                <a:latin typeface="Times New Roman"/>
                <a:cs typeface="Times New Roman"/>
              </a:rPr>
              <a:t> </a:t>
            </a:r>
            <a:r>
              <a:rPr sz="1800" dirty="0">
                <a:latin typeface="Times New Roman"/>
                <a:cs typeface="Times New Roman"/>
              </a:rPr>
              <a:t>from</a:t>
            </a:r>
            <a:r>
              <a:rPr sz="1800" spc="-30" dirty="0">
                <a:latin typeface="Times New Roman"/>
                <a:cs typeface="Times New Roman"/>
              </a:rPr>
              <a:t> </a:t>
            </a:r>
            <a:r>
              <a:rPr sz="1800" dirty="0">
                <a:latin typeface="Times New Roman"/>
                <a:cs typeface="Times New Roman"/>
              </a:rPr>
              <a:t>sklearn.model_selection</a:t>
            </a:r>
            <a:r>
              <a:rPr sz="1800" spc="-55" dirty="0">
                <a:latin typeface="Times New Roman"/>
                <a:cs typeface="Times New Roman"/>
              </a:rPr>
              <a:t> </a:t>
            </a:r>
            <a:r>
              <a:rPr sz="1800" dirty="0">
                <a:latin typeface="Times New Roman"/>
                <a:cs typeface="Times New Roman"/>
              </a:rPr>
              <a:t>import</a:t>
            </a:r>
            <a:r>
              <a:rPr sz="1800" spc="-30" dirty="0">
                <a:latin typeface="Times New Roman"/>
                <a:cs typeface="Times New Roman"/>
              </a:rPr>
              <a:t> </a:t>
            </a:r>
            <a:r>
              <a:rPr sz="1800" dirty="0">
                <a:latin typeface="Times New Roman"/>
                <a:cs typeface="Times New Roman"/>
              </a:rPr>
              <a:t>train_test_split</a:t>
            </a:r>
            <a:endParaRPr sz="1800">
              <a:latin typeface="Times New Roman"/>
              <a:cs typeface="Times New Roman"/>
            </a:endParaRPr>
          </a:p>
          <a:p>
            <a:pPr marL="12700">
              <a:lnSpc>
                <a:spcPct val="100000"/>
              </a:lnSpc>
            </a:pPr>
            <a:r>
              <a:rPr sz="1800" spc="-5" dirty="0">
                <a:latin typeface="Times New Roman"/>
                <a:cs typeface="Times New Roman"/>
              </a:rPr>
              <a:t>x_train,x_test,y_train,y_test=train_test_split(x,y,test_size=0.25)</a:t>
            </a:r>
            <a:endParaRPr sz="1800">
              <a:latin typeface="Times New Roman"/>
              <a:cs typeface="Times New Roman"/>
            </a:endParaRPr>
          </a:p>
          <a:p>
            <a:pPr>
              <a:lnSpc>
                <a:spcPct val="100000"/>
              </a:lnSpc>
              <a:spcBef>
                <a:spcPts val="35"/>
              </a:spcBef>
            </a:pPr>
            <a:endParaRPr sz="1850">
              <a:latin typeface="Times New Roman"/>
              <a:cs typeface="Times New Roman"/>
            </a:endParaRPr>
          </a:p>
          <a:p>
            <a:pPr marL="12700">
              <a:lnSpc>
                <a:spcPct val="100000"/>
              </a:lnSpc>
            </a:pPr>
            <a:r>
              <a:rPr sz="1800" b="1" spc="-5" dirty="0">
                <a:latin typeface="Times New Roman"/>
                <a:cs typeface="Times New Roman"/>
              </a:rPr>
              <a:t>Normalize</a:t>
            </a:r>
            <a:r>
              <a:rPr sz="1800" spc="-5" dirty="0">
                <a:latin typeface="Times New Roman"/>
                <a:cs typeface="Times New Roman"/>
              </a:rPr>
              <a:t>:</a:t>
            </a:r>
            <a:r>
              <a:rPr sz="1800" spc="5" dirty="0">
                <a:latin typeface="Times New Roman"/>
                <a:cs typeface="Times New Roman"/>
              </a:rPr>
              <a:t> </a:t>
            </a:r>
            <a:r>
              <a:rPr sz="1800" dirty="0">
                <a:latin typeface="Times New Roman"/>
                <a:cs typeface="Times New Roman"/>
              </a:rPr>
              <a:t>Standardizing</a:t>
            </a:r>
            <a:r>
              <a:rPr sz="1800" spc="-15" dirty="0">
                <a:latin typeface="Times New Roman"/>
                <a:cs typeface="Times New Roman"/>
              </a:rPr>
              <a:t> </a:t>
            </a:r>
            <a:r>
              <a:rPr sz="1800" dirty="0">
                <a:latin typeface="Times New Roman"/>
                <a:cs typeface="Times New Roman"/>
              </a:rPr>
              <a:t>the data</a:t>
            </a:r>
            <a:r>
              <a:rPr sz="1800" spc="-15" dirty="0">
                <a:latin typeface="Times New Roman"/>
                <a:cs typeface="Times New Roman"/>
              </a:rPr>
              <a:t> </a:t>
            </a:r>
            <a:r>
              <a:rPr sz="1800" dirty="0">
                <a:latin typeface="Times New Roman"/>
                <a:cs typeface="Times New Roman"/>
              </a:rPr>
              <a:t>will transform</a:t>
            </a:r>
            <a:r>
              <a:rPr sz="1800" spc="-10" dirty="0">
                <a:latin typeface="Times New Roman"/>
                <a:cs typeface="Times New Roman"/>
              </a:rPr>
              <a:t> </a:t>
            </a:r>
            <a:r>
              <a:rPr sz="1800" dirty="0">
                <a:latin typeface="Times New Roman"/>
                <a:cs typeface="Times New Roman"/>
              </a:rPr>
              <a:t>the data</a:t>
            </a:r>
            <a:r>
              <a:rPr sz="1800" spc="-15" dirty="0">
                <a:latin typeface="Times New Roman"/>
                <a:cs typeface="Times New Roman"/>
              </a:rPr>
              <a:t> </a:t>
            </a:r>
            <a:r>
              <a:rPr sz="1800" spc="-5" dirty="0">
                <a:latin typeface="Times New Roman"/>
                <a:cs typeface="Times New Roman"/>
              </a:rPr>
              <a:t>so</a:t>
            </a:r>
            <a:r>
              <a:rPr sz="1800" dirty="0">
                <a:latin typeface="Times New Roman"/>
                <a:cs typeface="Times New Roman"/>
              </a:rPr>
              <a:t> that</a:t>
            </a:r>
            <a:r>
              <a:rPr sz="1800" spc="-15" dirty="0">
                <a:latin typeface="Times New Roman"/>
                <a:cs typeface="Times New Roman"/>
              </a:rPr>
              <a:t> </a:t>
            </a:r>
            <a:r>
              <a:rPr sz="1800" dirty="0">
                <a:latin typeface="Times New Roman"/>
                <a:cs typeface="Times New Roman"/>
              </a:rPr>
              <a:t>its distribution</a:t>
            </a:r>
            <a:r>
              <a:rPr sz="1800" spc="-15" dirty="0">
                <a:latin typeface="Times New Roman"/>
                <a:cs typeface="Times New Roman"/>
              </a:rPr>
              <a:t> </a:t>
            </a:r>
            <a:r>
              <a:rPr sz="1800" spc="-5" dirty="0">
                <a:latin typeface="Times New Roman"/>
                <a:cs typeface="Times New Roman"/>
              </a:rPr>
              <a:t>will</a:t>
            </a:r>
            <a:r>
              <a:rPr sz="1800" dirty="0">
                <a:latin typeface="Times New Roman"/>
                <a:cs typeface="Times New Roman"/>
              </a:rPr>
              <a:t> have</a:t>
            </a:r>
            <a:r>
              <a:rPr sz="1800" spc="-15" dirty="0">
                <a:latin typeface="Times New Roman"/>
                <a:cs typeface="Times New Roman"/>
              </a:rPr>
              <a:t> </a:t>
            </a:r>
            <a:r>
              <a:rPr sz="1800" dirty="0">
                <a:latin typeface="Times New Roman"/>
                <a:cs typeface="Times New Roman"/>
              </a:rPr>
              <a:t>a</a:t>
            </a:r>
            <a:endParaRPr sz="1800">
              <a:latin typeface="Times New Roman"/>
              <a:cs typeface="Times New Roman"/>
            </a:endParaRPr>
          </a:p>
          <a:p>
            <a:pPr marL="12700">
              <a:lnSpc>
                <a:spcPct val="100000"/>
              </a:lnSpc>
            </a:pPr>
            <a:r>
              <a:rPr sz="1800" spc="-5" dirty="0">
                <a:latin typeface="Times New Roman"/>
                <a:cs typeface="Times New Roman"/>
              </a:rPr>
              <a:t>mean</a:t>
            </a:r>
            <a:r>
              <a:rPr sz="1800" spc="-20" dirty="0">
                <a:latin typeface="Times New Roman"/>
                <a:cs typeface="Times New Roman"/>
              </a:rPr>
              <a:t> </a:t>
            </a:r>
            <a:r>
              <a:rPr sz="1800" dirty="0">
                <a:latin typeface="Times New Roman"/>
                <a:cs typeface="Times New Roman"/>
              </a:rPr>
              <a:t>is</a:t>
            </a:r>
            <a:r>
              <a:rPr sz="1800" spc="-5" dirty="0">
                <a:latin typeface="Times New Roman"/>
                <a:cs typeface="Times New Roman"/>
              </a:rPr>
              <a:t> </a:t>
            </a:r>
            <a:r>
              <a:rPr sz="1800" dirty="0">
                <a:latin typeface="Times New Roman"/>
                <a:cs typeface="Times New Roman"/>
              </a:rPr>
              <a:t>0</a:t>
            </a:r>
            <a:r>
              <a:rPr sz="1800" spc="-1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variance</a:t>
            </a:r>
            <a:r>
              <a:rPr sz="1800" spc="-20" dirty="0">
                <a:latin typeface="Times New Roman"/>
                <a:cs typeface="Times New Roman"/>
              </a:rPr>
              <a:t> </a:t>
            </a:r>
            <a:r>
              <a:rPr sz="1800" dirty="0">
                <a:latin typeface="Times New Roman"/>
                <a:cs typeface="Times New Roman"/>
              </a:rPr>
              <a:t>is</a:t>
            </a:r>
            <a:r>
              <a:rPr sz="1800" spc="-20" dirty="0">
                <a:latin typeface="Times New Roman"/>
                <a:cs typeface="Times New Roman"/>
              </a:rPr>
              <a:t> </a:t>
            </a:r>
            <a:r>
              <a:rPr sz="1800" dirty="0">
                <a:latin typeface="Times New Roman"/>
                <a:cs typeface="Times New Roman"/>
              </a:rPr>
              <a:t>1.</a:t>
            </a:r>
            <a:endParaRPr sz="1800">
              <a:latin typeface="Times New Roman"/>
              <a:cs typeface="Times New Roman"/>
            </a:endParaRPr>
          </a:p>
          <a:p>
            <a:pPr marL="12700" marR="3823335">
              <a:lnSpc>
                <a:spcPct val="100000"/>
              </a:lnSpc>
            </a:pPr>
            <a:r>
              <a:rPr sz="1800" dirty="0">
                <a:latin typeface="Times New Roman"/>
                <a:cs typeface="Times New Roman"/>
              </a:rPr>
              <a:t>from</a:t>
            </a:r>
            <a:r>
              <a:rPr sz="1800" spc="-35" dirty="0">
                <a:latin typeface="Times New Roman"/>
                <a:cs typeface="Times New Roman"/>
              </a:rPr>
              <a:t> </a:t>
            </a:r>
            <a:r>
              <a:rPr sz="1800" dirty="0">
                <a:latin typeface="Times New Roman"/>
                <a:cs typeface="Times New Roman"/>
              </a:rPr>
              <a:t>sklearn.preprocessing</a:t>
            </a:r>
            <a:r>
              <a:rPr sz="1800" spc="-45" dirty="0">
                <a:latin typeface="Times New Roman"/>
                <a:cs typeface="Times New Roman"/>
              </a:rPr>
              <a:t> </a:t>
            </a:r>
            <a:r>
              <a:rPr sz="1800" dirty="0">
                <a:latin typeface="Times New Roman"/>
                <a:cs typeface="Times New Roman"/>
              </a:rPr>
              <a:t>import</a:t>
            </a:r>
            <a:r>
              <a:rPr sz="1800" spc="-35" dirty="0">
                <a:latin typeface="Times New Roman"/>
                <a:cs typeface="Times New Roman"/>
              </a:rPr>
              <a:t> </a:t>
            </a:r>
            <a:r>
              <a:rPr sz="1800" dirty="0">
                <a:latin typeface="Times New Roman"/>
                <a:cs typeface="Times New Roman"/>
              </a:rPr>
              <a:t>StandardScaler </a:t>
            </a:r>
            <a:r>
              <a:rPr sz="1800" spc="-434" dirty="0">
                <a:latin typeface="Times New Roman"/>
                <a:cs typeface="Times New Roman"/>
              </a:rPr>
              <a:t> </a:t>
            </a:r>
            <a:r>
              <a:rPr sz="1800" spc="-5" dirty="0">
                <a:latin typeface="Times New Roman"/>
                <a:cs typeface="Times New Roman"/>
              </a:rPr>
              <a:t>sc</a:t>
            </a:r>
            <a:r>
              <a:rPr sz="1800" spc="-15" dirty="0">
                <a:latin typeface="Times New Roman"/>
                <a:cs typeface="Times New Roman"/>
              </a:rPr>
              <a:t> </a:t>
            </a:r>
            <a:r>
              <a:rPr sz="1800" dirty="0">
                <a:latin typeface="Times New Roman"/>
                <a:cs typeface="Times New Roman"/>
              </a:rPr>
              <a:t>= StandardScaler()</a:t>
            </a:r>
            <a:endParaRPr sz="1800">
              <a:latin typeface="Times New Roman"/>
              <a:cs typeface="Times New Roman"/>
            </a:endParaRPr>
          </a:p>
          <a:p>
            <a:pPr marL="12700" marR="5275580">
              <a:lnSpc>
                <a:spcPct val="100000"/>
              </a:lnSpc>
            </a:pPr>
            <a:r>
              <a:rPr sz="1800" dirty="0">
                <a:latin typeface="Times New Roman"/>
                <a:cs typeface="Times New Roman"/>
              </a:rPr>
              <a:t>x_train</a:t>
            </a:r>
            <a:r>
              <a:rPr sz="1800" spc="-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sc.fit_transform(x_train) </a:t>
            </a:r>
            <a:r>
              <a:rPr sz="1800" spc="-434" dirty="0">
                <a:latin typeface="Times New Roman"/>
                <a:cs typeface="Times New Roman"/>
              </a:rPr>
              <a:t> </a:t>
            </a:r>
            <a:r>
              <a:rPr sz="1800" dirty="0">
                <a:latin typeface="Times New Roman"/>
                <a:cs typeface="Times New Roman"/>
              </a:rPr>
              <a:t>x_test</a:t>
            </a:r>
            <a:r>
              <a:rPr sz="1800" spc="-15" dirty="0">
                <a:latin typeface="Times New Roman"/>
                <a:cs typeface="Times New Roman"/>
              </a:rPr>
              <a:t> </a:t>
            </a:r>
            <a:r>
              <a:rPr sz="1800" dirty="0">
                <a:latin typeface="Times New Roman"/>
                <a:cs typeface="Times New Roman"/>
              </a:rPr>
              <a:t>= </a:t>
            </a:r>
            <a:r>
              <a:rPr sz="1800" spc="-5" dirty="0">
                <a:latin typeface="Times New Roman"/>
                <a:cs typeface="Times New Roman"/>
              </a:rPr>
              <a:t>sc.transform(x_test)</a:t>
            </a:r>
            <a:endParaRPr sz="18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8834" y="1044066"/>
            <a:ext cx="9652000" cy="84836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Modeling</a:t>
            </a:r>
            <a:r>
              <a:rPr sz="1800" b="1" spc="-40" dirty="0">
                <a:latin typeface="Times New Roman"/>
                <a:cs typeface="Times New Roman"/>
              </a:rPr>
              <a:t> </a:t>
            </a:r>
            <a:r>
              <a:rPr sz="1800" b="1" spc="-20" dirty="0">
                <a:latin typeface="Times New Roman"/>
                <a:cs typeface="Times New Roman"/>
              </a:rPr>
              <a:t>/Training</a:t>
            </a:r>
            <a:r>
              <a:rPr sz="1800" b="1" spc="-3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5080" indent="456565">
              <a:lnSpc>
                <a:spcPct val="100000"/>
              </a:lnSpc>
            </a:pPr>
            <a:r>
              <a:rPr sz="1800" spc="-80" dirty="0">
                <a:latin typeface="Times New Roman"/>
                <a:cs typeface="Times New Roman"/>
              </a:rPr>
              <a:t>We</a:t>
            </a:r>
            <a:r>
              <a:rPr sz="1800" spc="40" dirty="0">
                <a:latin typeface="Times New Roman"/>
                <a:cs typeface="Times New Roman"/>
              </a:rPr>
              <a:t> </a:t>
            </a:r>
            <a:r>
              <a:rPr sz="1800" spc="-5" dirty="0">
                <a:latin typeface="Times New Roman"/>
                <a:cs typeface="Times New Roman"/>
              </a:rPr>
              <a:t>will</a:t>
            </a:r>
            <a:r>
              <a:rPr sz="1800" spc="30" dirty="0">
                <a:latin typeface="Times New Roman"/>
                <a:cs typeface="Times New Roman"/>
              </a:rPr>
              <a:t> </a:t>
            </a:r>
            <a:r>
              <a:rPr sz="1800" dirty="0">
                <a:latin typeface="Times New Roman"/>
                <a:cs typeface="Times New Roman"/>
              </a:rPr>
              <a:t>now</a:t>
            </a:r>
            <a:r>
              <a:rPr sz="1800" spc="20" dirty="0">
                <a:latin typeface="Times New Roman"/>
                <a:cs typeface="Times New Roman"/>
              </a:rPr>
              <a:t> </a:t>
            </a:r>
            <a:r>
              <a:rPr sz="1800" spc="-15" dirty="0">
                <a:latin typeface="Times New Roman"/>
                <a:cs typeface="Times New Roman"/>
              </a:rPr>
              <a:t>Train</a:t>
            </a:r>
            <a:r>
              <a:rPr sz="1800" spc="40" dirty="0">
                <a:latin typeface="Times New Roman"/>
                <a:cs typeface="Times New Roman"/>
              </a:rPr>
              <a:t> </a:t>
            </a:r>
            <a:r>
              <a:rPr sz="1800" spc="-5" dirty="0">
                <a:latin typeface="Times New Roman"/>
                <a:cs typeface="Times New Roman"/>
              </a:rPr>
              <a:t>various</a:t>
            </a:r>
            <a:r>
              <a:rPr sz="1800" spc="35" dirty="0">
                <a:latin typeface="Times New Roman"/>
                <a:cs typeface="Times New Roman"/>
              </a:rPr>
              <a:t> </a:t>
            </a:r>
            <a:r>
              <a:rPr sz="1800" spc="-5" dirty="0">
                <a:latin typeface="Times New Roman"/>
                <a:cs typeface="Times New Roman"/>
              </a:rPr>
              <a:t>Classification</a:t>
            </a:r>
            <a:r>
              <a:rPr sz="1800" spc="35" dirty="0">
                <a:latin typeface="Times New Roman"/>
                <a:cs typeface="Times New Roman"/>
              </a:rPr>
              <a:t> </a:t>
            </a:r>
            <a:r>
              <a:rPr sz="1800" spc="-5" dirty="0">
                <a:latin typeface="Times New Roman"/>
                <a:cs typeface="Times New Roman"/>
              </a:rPr>
              <a:t>Models</a:t>
            </a:r>
            <a:r>
              <a:rPr sz="1800" spc="20" dirty="0">
                <a:latin typeface="Times New Roman"/>
                <a:cs typeface="Times New Roman"/>
              </a:rPr>
              <a:t> </a:t>
            </a:r>
            <a:r>
              <a:rPr sz="1800" dirty="0">
                <a:latin typeface="Times New Roman"/>
                <a:cs typeface="Times New Roman"/>
              </a:rPr>
              <a:t>on</a:t>
            </a:r>
            <a:r>
              <a:rPr sz="1800" spc="40"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spc="-10" dirty="0">
                <a:latin typeface="Times New Roman"/>
                <a:cs typeface="Times New Roman"/>
              </a:rPr>
              <a:t>Training</a:t>
            </a:r>
            <a:r>
              <a:rPr sz="1800" spc="40" dirty="0">
                <a:latin typeface="Times New Roman"/>
                <a:cs typeface="Times New Roman"/>
              </a:rPr>
              <a:t> </a:t>
            </a:r>
            <a:r>
              <a:rPr sz="1800" spc="-10" dirty="0">
                <a:latin typeface="Times New Roman"/>
                <a:cs typeface="Times New Roman"/>
              </a:rPr>
              <a:t>set</a:t>
            </a:r>
            <a:r>
              <a:rPr sz="1800" spc="30" dirty="0">
                <a:latin typeface="Times New Roman"/>
                <a:cs typeface="Times New Roman"/>
              </a:rPr>
              <a:t> </a:t>
            </a:r>
            <a:r>
              <a:rPr sz="1800" dirty="0">
                <a:latin typeface="Times New Roman"/>
                <a:cs typeface="Times New Roman"/>
              </a:rPr>
              <a:t>&amp;</a:t>
            </a:r>
            <a:r>
              <a:rPr sz="1800" spc="40" dirty="0">
                <a:latin typeface="Times New Roman"/>
                <a:cs typeface="Times New Roman"/>
              </a:rPr>
              <a:t> </a:t>
            </a:r>
            <a:r>
              <a:rPr sz="1800" spc="-10" dirty="0">
                <a:latin typeface="Times New Roman"/>
                <a:cs typeface="Times New Roman"/>
              </a:rPr>
              <a:t>see</a:t>
            </a:r>
            <a:r>
              <a:rPr sz="1800" spc="35" dirty="0">
                <a:latin typeface="Times New Roman"/>
                <a:cs typeface="Times New Roman"/>
              </a:rPr>
              <a:t> </a:t>
            </a:r>
            <a:r>
              <a:rPr sz="1800" spc="-5" dirty="0">
                <a:latin typeface="Times New Roman"/>
                <a:cs typeface="Times New Roman"/>
              </a:rPr>
              <a:t>which</a:t>
            </a:r>
            <a:r>
              <a:rPr sz="1800" spc="25" dirty="0">
                <a:latin typeface="Times New Roman"/>
                <a:cs typeface="Times New Roman"/>
              </a:rPr>
              <a:t> </a:t>
            </a:r>
            <a:r>
              <a:rPr sz="1800" dirty="0">
                <a:latin typeface="Times New Roman"/>
                <a:cs typeface="Times New Roman"/>
              </a:rPr>
              <a:t>yields</a:t>
            </a:r>
            <a:r>
              <a:rPr sz="1800" spc="20"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spc="-5" dirty="0">
                <a:latin typeface="Times New Roman"/>
                <a:cs typeface="Times New Roman"/>
              </a:rPr>
              <a:t>highest </a:t>
            </a:r>
            <a:r>
              <a:rPr sz="1800" spc="-434" dirty="0">
                <a:latin typeface="Times New Roman"/>
                <a:cs typeface="Times New Roman"/>
              </a:rPr>
              <a:t> </a:t>
            </a:r>
            <a:r>
              <a:rPr sz="1800" spc="-10" dirty="0">
                <a:latin typeface="Times New Roman"/>
                <a:cs typeface="Times New Roman"/>
              </a:rPr>
              <a:t>accuracy.</a:t>
            </a:r>
            <a:r>
              <a:rPr sz="1800" spc="-80" dirty="0">
                <a:latin typeface="Times New Roman"/>
                <a:cs typeface="Times New Roman"/>
              </a:rPr>
              <a:t> We</a:t>
            </a:r>
            <a:r>
              <a:rPr sz="1800" spc="10" dirty="0">
                <a:latin typeface="Times New Roman"/>
                <a:cs typeface="Times New Roman"/>
              </a:rPr>
              <a:t> </a:t>
            </a:r>
            <a:r>
              <a:rPr sz="1800" spc="-5" dirty="0">
                <a:latin typeface="Times New Roman"/>
                <a:cs typeface="Times New Roman"/>
              </a:rPr>
              <a:t>will</a:t>
            </a:r>
            <a:r>
              <a:rPr sz="1800" dirty="0">
                <a:latin typeface="Times New Roman"/>
                <a:cs typeface="Times New Roman"/>
              </a:rPr>
              <a:t> compare</a:t>
            </a:r>
            <a:r>
              <a:rPr sz="1800" spc="-5" dirty="0">
                <a:latin typeface="Times New Roman"/>
                <a:cs typeface="Times New Roman"/>
              </a:rPr>
              <a:t> </a:t>
            </a:r>
            <a:r>
              <a:rPr sz="1800" dirty="0">
                <a:latin typeface="Times New Roman"/>
                <a:cs typeface="Times New Roman"/>
              </a:rPr>
              <a:t>the accuracy</a:t>
            </a:r>
            <a:r>
              <a:rPr sz="1800" spc="-25" dirty="0">
                <a:latin typeface="Times New Roman"/>
                <a:cs typeface="Times New Roman"/>
              </a:rPr>
              <a:t> </a:t>
            </a:r>
            <a:r>
              <a:rPr sz="1800" dirty="0">
                <a:latin typeface="Times New Roman"/>
                <a:cs typeface="Times New Roman"/>
              </a:rPr>
              <a:t>of</a:t>
            </a:r>
            <a:endParaRPr sz="180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3" name="object 3"/>
          <p:cNvSpPr txBox="1"/>
          <p:nvPr/>
        </p:nvSpPr>
        <p:spPr>
          <a:xfrm>
            <a:off x="1138834" y="1867027"/>
            <a:ext cx="207645" cy="16719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C572C"/>
                </a:solidFill>
                <a:latin typeface="Wingdings"/>
                <a:cs typeface="Wingdings"/>
              </a:rPr>
              <a:t></a:t>
            </a:r>
            <a:endParaRPr sz="1800">
              <a:latin typeface="Wingdings"/>
              <a:cs typeface="Wingdings"/>
            </a:endParaRPr>
          </a:p>
          <a:p>
            <a:pPr marL="12700">
              <a:lnSpc>
                <a:spcPct val="100000"/>
              </a:lnSpc>
            </a:pPr>
            <a:r>
              <a:rPr sz="1800" dirty="0">
                <a:solidFill>
                  <a:srgbClr val="BC572C"/>
                </a:solidFill>
                <a:latin typeface="Wingdings"/>
                <a:cs typeface="Wingdings"/>
              </a:rPr>
              <a:t></a:t>
            </a:r>
            <a:endParaRPr sz="1800">
              <a:latin typeface="Wingdings"/>
              <a:cs typeface="Wingdings"/>
            </a:endParaRPr>
          </a:p>
          <a:p>
            <a:pPr marL="12700">
              <a:lnSpc>
                <a:spcPct val="100000"/>
              </a:lnSpc>
            </a:pPr>
            <a:r>
              <a:rPr sz="1800" dirty="0">
                <a:solidFill>
                  <a:srgbClr val="BC572C"/>
                </a:solidFill>
                <a:latin typeface="Wingdings"/>
                <a:cs typeface="Wingdings"/>
              </a:rPr>
              <a:t></a:t>
            </a:r>
            <a:endParaRPr sz="1800">
              <a:latin typeface="Wingdings"/>
              <a:cs typeface="Wingdings"/>
            </a:endParaRPr>
          </a:p>
          <a:p>
            <a:pPr marL="12700">
              <a:lnSpc>
                <a:spcPct val="100000"/>
              </a:lnSpc>
            </a:pPr>
            <a:r>
              <a:rPr sz="1800" dirty="0">
                <a:solidFill>
                  <a:srgbClr val="BC572C"/>
                </a:solidFill>
                <a:latin typeface="Wingdings"/>
                <a:cs typeface="Wingdings"/>
              </a:rPr>
              <a:t></a:t>
            </a:r>
            <a:endParaRPr sz="1800">
              <a:latin typeface="Wingdings"/>
              <a:cs typeface="Wingdings"/>
            </a:endParaRPr>
          </a:p>
          <a:p>
            <a:pPr marL="12700">
              <a:lnSpc>
                <a:spcPct val="100000"/>
              </a:lnSpc>
            </a:pPr>
            <a:r>
              <a:rPr sz="1800" dirty="0">
                <a:solidFill>
                  <a:srgbClr val="BC572C"/>
                </a:solidFill>
                <a:latin typeface="Wingdings"/>
                <a:cs typeface="Wingdings"/>
              </a:rPr>
              <a:t></a:t>
            </a:r>
            <a:endParaRPr sz="1800">
              <a:latin typeface="Wingdings"/>
              <a:cs typeface="Wingdings"/>
            </a:endParaRPr>
          </a:p>
          <a:p>
            <a:pPr marL="12700">
              <a:lnSpc>
                <a:spcPct val="100000"/>
              </a:lnSpc>
            </a:pPr>
            <a:r>
              <a:rPr sz="1800" dirty="0">
                <a:solidFill>
                  <a:srgbClr val="BC572C"/>
                </a:solidFill>
                <a:latin typeface="Wingdings"/>
                <a:cs typeface="Wingdings"/>
              </a:rPr>
              <a:t></a:t>
            </a:r>
            <a:endParaRPr sz="1800">
              <a:latin typeface="Wingdings"/>
              <a:cs typeface="Wingdings"/>
            </a:endParaRPr>
          </a:p>
        </p:txBody>
      </p:sp>
      <p:sp>
        <p:nvSpPr>
          <p:cNvPr id="4" name="object 4"/>
          <p:cNvSpPr txBox="1"/>
          <p:nvPr/>
        </p:nvSpPr>
        <p:spPr>
          <a:xfrm>
            <a:off x="2041017" y="1867027"/>
            <a:ext cx="2270760" cy="1671955"/>
          </a:xfrm>
          <a:prstGeom prst="rect">
            <a:avLst/>
          </a:prstGeom>
        </p:spPr>
        <p:txBody>
          <a:bodyPr vert="horz" wrap="square" lIns="0" tIns="12700" rIns="0" bIns="0" rtlCol="0">
            <a:spAutoFit/>
          </a:bodyPr>
          <a:lstStyle/>
          <a:p>
            <a:pPr marL="24765" marR="776605" algn="just">
              <a:lnSpc>
                <a:spcPct val="100000"/>
              </a:lnSpc>
              <a:spcBef>
                <a:spcPts val="100"/>
              </a:spcBef>
            </a:pPr>
            <a:r>
              <a:rPr sz="1800" spc="-5" dirty="0">
                <a:latin typeface="Times New Roman"/>
                <a:cs typeface="Times New Roman"/>
              </a:rPr>
              <a:t>Decision </a:t>
            </a:r>
            <a:r>
              <a:rPr sz="1800" spc="-10" dirty="0">
                <a:latin typeface="Times New Roman"/>
                <a:cs typeface="Times New Roman"/>
              </a:rPr>
              <a:t>Trees, </a:t>
            </a:r>
            <a:r>
              <a:rPr sz="1800" spc="-434" dirty="0">
                <a:latin typeface="Times New Roman"/>
                <a:cs typeface="Times New Roman"/>
              </a:rPr>
              <a:t> </a:t>
            </a:r>
            <a:r>
              <a:rPr sz="1800" dirty="0">
                <a:latin typeface="Times New Roman"/>
                <a:cs typeface="Times New Roman"/>
              </a:rPr>
              <a:t>Random</a:t>
            </a:r>
            <a:r>
              <a:rPr sz="1800" spc="-65" dirty="0">
                <a:latin typeface="Times New Roman"/>
                <a:cs typeface="Times New Roman"/>
              </a:rPr>
              <a:t> </a:t>
            </a:r>
            <a:r>
              <a:rPr sz="1800" spc="-5" dirty="0">
                <a:latin typeface="Times New Roman"/>
                <a:cs typeface="Times New Roman"/>
              </a:rPr>
              <a:t>Forest, </a:t>
            </a:r>
            <a:r>
              <a:rPr sz="1800" spc="-440" dirty="0">
                <a:latin typeface="Times New Roman"/>
                <a:cs typeface="Times New Roman"/>
              </a:rPr>
              <a:t> </a:t>
            </a:r>
            <a:r>
              <a:rPr sz="1800" spc="-10" dirty="0">
                <a:latin typeface="Times New Roman"/>
                <a:cs typeface="Times New Roman"/>
              </a:rPr>
              <a:t>KNN,</a:t>
            </a:r>
            <a:endParaRPr sz="1800">
              <a:latin typeface="Times New Roman"/>
              <a:cs typeface="Times New Roman"/>
            </a:endParaRPr>
          </a:p>
          <a:p>
            <a:pPr marL="24765" marR="5080">
              <a:lnSpc>
                <a:spcPct val="100000"/>
              </a:lnSpc>
            </a:pPr>
            <a:r>
              <a:rPr sz="1800" dirty="0">
                <a:latin typeface="Times New Roman"/>
                <a:cs typeface="Times New Roman"/>
              </a:rPr>
              <a:t>Naives</a:t>
            </a:r>
            <a:r>
              <a:rPr sz="1800" spc="-35" dirty="0">
                <a:latin typeface="Times New Roman"/>
                <a:cs typeface="Times New Roman"/>
              </a:rPr>
              <a:t> </a:t>
            </a:r>
            <a:r>
              <a:rPr sz="1800" spc="5" dirty="0">
                <a:latin typeface="Times New Roman"/>
                <a:cs typeface="Times New Roman"/>
              </a:rPr>
              <a:t>Bayes</a:t>
            </a:r>
            <a:r>
              <a:rPr sz="1800" spc="-60" dirty="0">
                <a:latin typeface="Times New Roman"/>
                <a:cs typeface="Times New Roman"/>
              </a:rPr>
              <a:t> </a:t>
            </a:r>
            <a:r>
              <a:rPr sz="1800" spc="-10" dirty="0">
                <a:latin typeface="Times New Roman"/>
                <a:cs typeface="Times New Roman"/>
              </a:rPr>
              <a:t>Classifier, </a:t>
            </a:r>
            <a:r>
              <a:rPr sz="1800" spc="-434" dirty="0">
                <a:latin typeface="Times New Roman"/>
                <a:cs typeface="Times New Roman"/>
              </a:rPr>
              <a:t> </a:t>
            </a:r>
            <a:r>
              <a:rPr sz="1800" spc="-5" dirty="0">
                <a:latin typeface="Times New Roman"/>
                <a:cs typeface="Times New Roman"/>
              </a:rPr>
              <a:t>SVM,</a:t>
            </a:r>
            <a:endParaRPr sz="1800">
              <a:latin typeface="Times New Roman"/>
              <a:cs typeface="Times New Roman"/>
            </a:endParaRPr>
          </a:p>
          <a:p>
            <a:pPr marL="12700">
              <a:lnSpc>
                <a:spcPct val="100000"/>
              </a:lnSpc>
            </a:pPr>
            <a:r>
              <a:rPr sz="1800" spc="-5" dirty="0">
                <a:latin typeface="Times New Roman"/>
                <a:cs typeface="Times New Roman"/>
              </a:rPr>
              <a:t>AdaBoost</a:t>
            </a:r>
            <a:r>
              <a:rPr sz="1800" spc="-20" dirty="0">
                <a:latin typeface="Times New Roman"/>
                <a:cs typeface="Times New Roman"/>
              </a:rPr>
              <a:t> </a:t>
            </a:r>
            <a:r>
              <a:rPr sz="1800" spc="-10" dirty="0">
                <a:latin typeface="Times New Roman"/>
                <a:cs typeface="Times New Roman"/>
              </a:rPr>
              <a:t>Classifier.</a:t>
            </a:r>
            <a:endParaRPr sz="1800">
              <a:latin typeface="Times New Roman"/>
              <a:cs typeface="Times New Roman"/>
            </a:endParaRPr>
          </a:p>
        </p:txBody>
      </p:sp>
      <p:sp>
        <p:nvSpPr>
          <p:cNvPr id="5" name="object 5"/>
          <p:cNvSpPr txBox="1"/>
          <p:nvPr/>
        </p:nvSpPr>
        <p:spPr>
          <a:xfrm>
            <a:off x="1138834" y="3787902"/>
            <a:ext cx="43827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Note</a:t>
            </a:r>
            <a:r>
              <a:rPr sz="1800" spc="-5" dirty="0">
                <a:latin typeface="Times New Roman"/>
                <a:cs typeface="Times New Roman"/>
              </a:rPr>
              <a:t>:</a:t>
            </a:r>
            <a:r>
              <a:rPr sz="1800" spc="-40" dirty="0">
                <a:latin typeface="Times New Roman"/>
                <a:cs typeface="Times New Roman"/>
              </a:rPr>
              <a:t> </a:t>
            </a:r>
            <a:r>
              <a:rPr sz="1800" dirty="0">
                <a:latin typeface="Times New Roman"/>
                <a:cs typeface="Times New Roman"/>
              </a:rPr>
              <a:t>These</a:t>
            </a:r>
            <a:r>
              <a:rPr sz="1800" spc="-10" dirty="0">
                <a:latin typeface="Times New Roman"/>
                <a:cs typeface="Times New Roman"/>
              </a:rPr>
              <a:t> </a:t>
            </a:r>
            <a:r>
              <a:rPr sz="1800" dirty="0">
                <a:latin typeface="Times New Roman"/>
                <a:cs typeface="Times New Roman"/>
              </a:rPr>
              <a:t>are all</a:t>
            </a:r>
            <a:r>
              <a:rPr sz="1800" spc="5" dirty="0">
                <a:latin typeface="Times New Roman"/>
                <a:cs typeface="Times New Roman"/>
              </a:rPr>
              <a:t> </a:t>
            </a:r>
            <a:r>
              <a:rPr sz="1800" spc="-5" dirty="0">
                <a:latin typeface="Times New Roman"/>
                <a:cs typeface="Times New Roman"/>
              </a:rPr>
              <a:t>supervised</a:t>
            </a:r>
            <a:r>
              <a:rPr sz="1800" dirty="0">
                <a:latin typeface="Times New Roman"/>
                <a:cs typeface="Times New Roman"/>
              </a:rPr>
              <a:t> learning</a:t>
            </a:r>
            <a:r>
              <a:rPr sz="1800" spc="-15" dirty="0">
                <a:latin typeface="Times New Roman"/>
                <a:cs typeface="Times New Roman"/>
              </a:rPr>
              <a:t> </a:t>
            </a:r>
            <a:r>
              <a:rPr sz="1800" spc="-5" dirty="0">
                <a:latin typeface="Times New Roman"/>
                <a:cs typeface="Times New Roman"/>
              </a:rPr>
              <a:t>models.</a:t>
            </a:r>
            <a:endParaRPr sz="1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52321" y="388493"/>
          <a:ext cx="8601074" cy="5342799"/>
        </p:xfrm>
        <a:graphic>
          <a:graphicData uri="http://schemas.openxmlformats.org/drawingml/2006/table">
            <a:tbl>
              <a:tblPr firstRow="1" bandRow="1">
                <a:tableStyleId>{2D5ABB26-0587-4C30-8999-92F81FD0307C}</a:tableStyleId>
              </a:tblPr>
              <a:tblGrid>
                <a:gridCol w="2867025">
                  <a:extLst>
                    <a:ext uri="{9D8B030D-6E8A-4147-A177-3AD203B41FA5}">
                      <a16:colId xmlns:a16="http://schemas.microsoft.com/office/drawing/2014/main" val="20000"/>
                    </a:ext>
                  </a:extLst>
                </a:gridCol>
                <a:gridCol w="4211320">
                  <a:extLst>
                    <a:ext uri="{9D8B030D-6E8A-4147-A177-3AD203B41FA5}">
                      <a16:colId xmlns:a16="http://schemas.microsoft.com/office/drawing/2014/main" val="20001"/>
                    </a:ext>
                  </a:extLst>
                </a:gridCol>
                <a:gridCol w="1522729">
                  <a:extLst>
                    <a:ext uri="{9D8B030D-6E8A-4147-A177-3AD203B41FA5}">
                      <a16:colId xmlns:a16="http://schemas.microsoft.com/office/drawing/2014/main" val="20002"/>
                    </a:ext>
                  </a:extLst>
                </a:gridCol>
              </a:tblGrid>
              <a:tr h="654304">
                <a:tc>
                  <a:txBody>
                    <a:bodyPr/>
                    <a:lstStyle/>
                    <a:p>
                      <a:pPr marL="91440">
                        <a:lnSpc>
                          <a:spcPct val="100000"/>
                        </a:lnSpc>
                        <a:spcBef>
                          <a:spcPts val="300"/>
                        </a:spcBef>
                      </a:pPr>
                      <a:r>
                        <a:rPr sz="1800" b="1" spc="-5" dirty="0">
                          <a:latin typeface="Times New Roman"/>
                          <a:cs typeface="Times New Roman"/>
                        </a:rPr>
                        <a:t>CHAPTER</a:t>
                      </a:r>
                      <a:endParaRPr sz="18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00"/>
                        </a:spcBef>
                      </a:pPr>
                      <a:r>
                        <a:rPr sz="1800" b="1" spc="-25" dirty="0">
                          <a:latin typeface="Times New Roman"/>
                          <a:cs typeface="Times New Roman"/>
                        </a:rPr>
                        <a:t>PARTICULARS</a:t>
                      </a:r>
                      <a:endParaRPr sz="18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00"/>
                        </a:spcBef>
                      </a:pPr>
                      <a:r>
                        <a:rPr sz="1800" b="1" spc="-35" dirty="0">
                          <a:latin typeface="Times New Roman"/>
                          <a:cs typeface="Times New Roman"/>
                        </a:rPr>
                        <a:t>PAGE</a:t>
                      </a:r>
                      <a:r>
                        <a:rPr sz="1800" b="1" spc="-45" dirty="0">
                          <a:latin typeface="Times New Roman"/>
                          <a:cs typeface="Times New Roman"/>
                        </a:rPr>
                        <a:t> </a:t>
                      </a:r>
                      <a:r>
                        <a:rPr sz="1800" b="1" spc="-5" dirty="0">
                          <a:latin typeface="Times New Roman"/>
                          <a:cs typeface="Times New Roman"/>
                        </a:rPr>
                        <a:t>NO:</a:t>
                      </a:r>
                      <a:endParaRPr sz="18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914400">
                <a:tc>
                  <a:txBody>
                    <a:bodyPr/>
                    <a:lstStyle/>
                    <a:p>
                      <a:pPr marL="91440">
                        <a:lnSpc>
                          <a:spcPct val="100000"/>
                        </a:lnSpc>
                        <a:spcBef>
                          <a:spcPts val="300"/>
                        </a:spcBef>
                      </a:pPr>
                      <a:r>
                        <a:rPr sz="1800" dirty="0">
                          <a:latin typeface="Times New Roman"/>
                          <a:cs typeface="Times New Roman"/>
                        </a:rPr>
                        <a:t>Chapter</a:t>
                      </a:r>
                      <a:r>
                        <a:rPr sz="1800" spc="-55" dirty="0">
                          <a:latin typeface="Times New Roman"/>
                          <a:cs typeface="Times New Roman"/>
                        </a:rPr>
                        <a:t> </a:t>
                      </a:r>
                      <a:r>
                        <a:rPr sz="1800" dirty="0">
                          <a:latin typeface="Times New Roman"/>
                          <a:cs typeface="Times New Roman"/>
                        </a:rPr>
                        <a:t>1</a:t>
                      </a:r>
                      <a:endParaRPr sz="18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00"/>
                        </a:spcBef>
                      </a:pPr>
                      <a:r>
                        <a:rPr sz="1800" dirty="0">
                          <a:latin typeface="Times New Roman"/>
                          <a:cs typeface="Times New Roman"/>
                        </a:rPr>
                        <a:t>Introductions:</a:t>
                      </a:r>
                      <a:endParaRPr sz="1800">
                        <a:latin typeface="Times New Roman"/>
                        <a:cs typeface="Times New Roman"/>
                      </a:endParaRPr>
                    </a:p>
                    <a:p>
                      <a:pPr marL="92075">
                        <a:lnSpc>
                          <a:spcPct val="100000"/>
                        </a:lnSpc>
                      </a:pPr>
                      <a:r>
                        <a:rPr sz="1800" dirty="0">
                          <a:latin typeface="Times New Roman"/>
                          <a:cs typeface="Times New Roman"/>
                        </a:rPr>
                        <a:t>Scenario</a:t>
                      </a:r>
                      <a:r>
                        <a:rPr sz="1800" spc="-30" dirty="0">
                          <a:latin typeface="Times New Roman"/>
                          <a:cs typeface="Times New Roman"/>
                        </a:rPr>
                        <a:t> </a:t>
                      </a:r>
                      <a:r>
                        <a:rPr sz="1800" spc="-5" dirty="0">
                          <a:latin typeface="Times New Roman"/>
                          <a:cs typeface="Times New Roman"/>
                        </a:rPr>
                        <a:t>&amp; </a:t>
                      </a:r>
                      <a:r>
                        <a:rPr sz="1800" dirty="0">
                          <a:latin typeface="Times New Roman"/>
                          <a:cs typeface="Times New Roman"/>
                        </a:rPr>
                        <a:t>Goals,</a:t>
                      </a:r>
                      <a:r>
                        <a:rPr sz="1800" spc="-10" dirty="0">
                          <a:latin typeface="Times New Roman"/>
                          <a:cs typeface="Times New Roman"/>
                        </a:rPr>
                        <a:t> </a:t>
                      </a:r>
                      <a:r>
                        <a:rPr sz="1800" dirty="0">
                          <a:latin typeface="Times New Roman"/>
                          <a:cs typeface="Times New Roman"/>
                        </a:rPr>
                        <a:t>Features</a:t>
                      </a:r>
                      <a:r>
                        <a:rPr sz="1800" spc="-25" dirty="0">
                          <a:latin typeface="Times New Roman"/>
                          <a:cs typeface="Times New Roman"/>
                        </a:rPr>
                        <a:t> </a:t>
                      </a:r>
                      <a:r>
                        <a:rPr sz="1800" dirty="0">
                          <a:latin typeface="Times New Roman"/>
                          <a:cs typeface="Times New Roman"/>
                        </a:rPr>
                        <a:t>&amp;</a:t>
                      </a:r>
                      <a:r>
                        <a:rPr sz="1800" spc="-15" dirty="0">
                          <a:latin typeface="Times New Roman"/>
                          <a:cs typeface="Times New Roman"/>
                        </a:rPr>
                        <a:t> </a:t>
                      </a:r>
                      <a:r>
                        <a:rPr sz="1800" dirty="0">
                          <a:latin typeface="Times New Roman"/>
                          <a:cs typeface="Times New Roman"/>
                        </a:rPr>
                        <a:t>Predictor</a:t>
                      </a:r>
                      <a:endParaRPr sz="18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2255" algn="ctr">
                        <a:lnSpc>
                          <a:spcPct val="100000"/>
                        </a:lnSpc>
                        <a:spcBef>
                          <a:spcPts val="300"/>
                        </a:spcBef>
                      </a:pPr>
                      <a:r>
                        <a:rPr sz="1800" dirty="0">
                          <a:latin typeface="Times New Roman"/>
                          <a:cs typeface="Times New Roman"/>
                        </a:rPr>
                        <a:t>04</a:t>
                      </a:r>
                      <a:endParaRPr sz="18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56081">
                <a:tc>
                  <a:txBody>
                    <a:bodyPr/>
                    <a:lstStyle/>
                    <a:p>
                      <a:pPr marL="91440">
                        <a:lnSpc>
                          <a:spcPct val="100000"/>
                        </a:lnSpc>
                        <a:spcBef>
                          <a:spcPts val="305"/>
                        </a:spcBef>
                      </a:pPr>
                      <a:r>
                        <a:rPr sz="1800" dirty="0">
                          <a:latin typeface="Times New Roman"/>
                          <a:cs typeface="Times New Roman"/>
                        </a:rPr>
                        <a:t>Chapter</a:t>
                      </a:r>
                      <a:r>
                        <a:rPr sz="1800" spc="-55" dirty="0">
                          <a:latin typeface="Times New Roman"/>
                          <a:cs typeface="Times New Roman"/>
                        </a:rPr>
                        <a:t> </a:t>
                      </a:r>
                      <a:r>
                        <a:rPr sz="1800" dirty="0">
                          <a:latin typeface="Times New Roman"/>
                          <a:cs typeface="Times New Roman"/>
                        </a:rPr>
                        <a:t>2</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dirty="0">
                          <a:latin typeface="Times New Roman"/>
                          <a:cs typeface="Times New Roman"/>
                        </a:rPr>
                        <a:t>Features</a:t>
                      </a:r>
                      <a:r>
                        <a:rPr sz="1800" spc="-40" dirty="0">
                          <a:latin typeface="Times New Roman"/>
                          <a:cs typeface="Times New Roman"/>
                        </a:rPr>
                        <a:t> </a:t>
                      </a:r>
                      <a:r>
                        <a:rPr sz="1800" dirty="0">
                          <a:latin typeface="Times New Roman"/>
                          <a:cs typeface="Times New Roman"/>
                        </a:rPr>
                        <a:t>&amp;</a:t>
                      </a:r>
                      <a:r>
                        <a:rPr sz="1800" spc="-30" dirty="0">
                          <a:latin typeface="Times New Roman"/>
                          <a:cs typeface="Times New Roman"/>
                        </a:rPr>
                        <a:t> </a:t>
                      </a:r>
                      <a:r>
                        <a:rPr sz="1800" dirty="0">
                          <a:latin typeface="Times New Roman"/>
                          <a:cs typeface="Times New Roman"/>
                        </a:rPr>
                        <a:t>Predictor</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2255" algn="ctr">
                        <a:lnSpc>
                          <a:spcPct val="100000"/>
                        </a:lnSpc>
                        <a:spcBef>
                          <a:spcPts val="305"/>
                        </a:spcBef>
                      </a:pPr>
                      <a:r>
                        <a:rPr sz="1800" dirty="0">
                          <a:latin typeface="Times New Roman"/>
                          <a:cs typeface="Times New Roman"/>
                        </a:rPr>
                        <a:t>08</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463040">
                <a:tc>
                  <a:txBody>
                    <a:bodyPr/>
                    <a:lstStyle/>
                    <a:p>
                      <a:pPr marL="91440">
                        <a:lnSpc>
                          <a:spcPct val="100000"/>
                        </a:lnSpc>
                        <a:spcBef>
                          <a:spcPts val="300"/>
                        </a:spcBef>
                      </a:pPr>
                      <a:r>
                        <a:rPr sz="1800" dirty="0">
                          <a:latin typeface="Times New Roman"/>
                          <a:cs typeface="Times New Roman"/>
                        </a:rPr>
                        <a:t>Chapter</a:t>
                      </a:r>
                      <a:r>
                        <a:rPr sz="1800" spc="-55" dirty="0">
                          <a:latin typeface="Times New Roman"/>
                          <a:cs typeface="Times New Roman"/>
                        </a:rPr>
                        <a:t> </a:t>
                      </a:r>
                      <a:r>
                        <a:rPr sz="1800" dirty="0">
                          <a:latin typeface="Times New Roman"/>
                          <a:cs typeface="Times New Roman"/>
                        </a:rPr>
                        <a:t>3</a:t>
                      </a:r>
                      <a:endParaRPr sz="18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00"/>
                        </a:spcBef>
                      </a:pPr>
                      <a:r>
                        <a:rPr sz="1800" dirty="0">
                          <a:latin typeface="Times New Roman"/>
                          <a:cs typeface="Times New Roman"/>
                        </a:rPr>
                        <a:t>Methodology:</a:t>
                      </a:r>
                      <a:endParaRPr sz="1800">
                        <a:latin typeface="Times New Roman"/>
                        <a:cs typeface="Times New Roman"/>
                      </a:endParaRPr>
                    </a:p>
                    <a:p>
                      <a:pPr marL="490855" indent="-399415">
                        <a:lnSpc>
                          <a:spcPct val="100000"/>
                        </a:lnSpc>
                        <a:buAutoNum type="alphaLcParenR"/>
                        <a:tabLst>
                          <a:tab pos="490855" algn="l"/>
                          <a:tab pos="491490" algn="l"/>
                        </a:tabLst>
                      </a:pPr>
                      <a:r>
                        <a:rPr sz="1800" dirty="0">
                          <a:latin typeface="Times New Roman"/>
                          <a:cs typeface="Times New Roman"/>
                        </a:rPr>
                        <a:t>Data</a:t>
                      </a:r>
                      <a:r>
                        <a:rPr sz="1800" spc="-10" dirty="0">
                          <a:latin typeface="Times New Roman"/>
                          <a:cs typeface="Times New Roman"/>
                        </a:rPr>
                        <a:t> </a:t>
                      </a:r>
                      <a:r>
                        <a:rPr sz="1800" dirty="0">
                          <a:latin typeface="Times New Roman"/>
                          <a:cs typeface="Times New Roman"/>
                        </a:rPr>
                        <a:t>Cleaning</a:t>
                      </a:r>
                      <a:r>
                        <a:rPr sz="1800" spc="-25" dirty="0">
                          <a:latin typeface="Times New Roman"/>
                          <a:cs typeface="Times New Roman"/>
                        </a:rPr>
                        <a:t> </a:t>
                      </a:r>
                      <a:r>
                        <a:rPr sz="1800" spc="-5" dirty="0">
                          <a:latin typeface="Times New Roman"/>
                          <a:cs typeface="Times New Roman"/>
                        </a:rPr>
                        <a:t>Preprocessing</a:t>
                      </a:r>
                      <a:endParaRPr sz="1800">
                        <a:latin typeface="Times New Roman"/>
                        <a:cs typeface="Times New Roman"/>
                      </a:endParaRPr>
                    </a:p>
                    <a:p>
                      <a:pPr marL="492759" indent="-401320">
                        <a:lnSpc>
                          <a:spcPct val="100000"/>
                        </a:lnSpc>
                        <a:spcBef>
                          <a:spcPts val="5"/>
                        </a:spcBef>
                        <a:buAutoNum type="alphaLcParenR"/>
                        <a:tabLst>
                          <a:tab pos="492759" algn="l"/>
                          <a:tab pos="493395" algn="l"/>
                        </a:tabLst>
                      </a:pPr>
                      <a:r>
                        <a:rPr sz="1800" dirty="0">
                          <a:latin typeface="Times New Roman"/>
                          <a:cs typeface="Times New Roman"/>
                        </a:rPr>
                        <a:t>Machine</a:t>
                      </a:r>
                      <a:r>
                        <a:rPr sz="1800" spc="-5" dirty="0">
                          <a:latin typeface="Times New Roman"/>
                          <a:cs typeface="Times New Roman"/>
                        </a:rPr>
                        <a:t> </a:t>
                      </a:r>
                      <a:r>
                        <a:rPr sz="1800" dirty="0">
                          <a:latin typeface="Times New Roman"/>
                          <a:cs typeface="Times New Roman"/>
                        </a:rPr>
                        <a:t>L</a:t>
                      </a:r>
                      <a:r>
                        <a:rPr sz="1800" spc="5" dirty="0">
                          <a:latin typeface="Times New Roman"/>
                          <a:cs typeface="Times New Roman"/>
                        </a:rPr>
                        <a:t>e</a:t>
                      </a:r>
                      <a:r>
                        <a:rPr sz="1800" dirty="0">
                          <a:latin typeface="Times New Roman"/>
                          <a:cs typeface="Times New Roman"/>
                        </a:rPr>
                        <a:t>arning</a:t>
                      </a:r>
                      <a:r>
                        <a:rPr sz="1800" spc="-110" dirty="0">
                          <a:latin typeface="Times New Roman"/>
                          <a:cs typeface="Times New Roman"/>
                        </a:rPr>
                        <a:t> </a:t>
                      </a:r>
                      <a:r>
                        <a:rPr sz="1800" dirty="0">
                          <a:latin typeface="Times New Roman"/>
                          <a:cs typeface="Times New Roman"/>
                        </a:rPr>
                        <a:t>Algori</a:t>
                      </a:r>
                      <a:r>
                        <a:rPr sz="1800" spc="5" dirty="0">
                          <a:latin typeface="Times New Roman"/>
                          <a:cs typeface="Times New Roman"/>
                        </a:rPr>
                        <a:t>t</a:t>
                      </a:r>
                      <a:r>
                        <a:rPr sz="1800" dirty="0">
                          <a:latin typeface="Times New Roman"/>
                          <a:cs typeface="Times New Roman"/>
                        </a:rPr>
                        <a:t>h</a:t>
                      </a:r>
                      <a:r>
                        <a:rPr sz="1800" spc="-10" dirty="0">
                          <a:latin typeface="Times New Roman"/>
                          <a:cs typeface="Times New Roman"/>
                        </a:rPr>
                        <a:t>m</a:t>
                      </a:r>
                      <a:r>
                        <a:rPr sz="1800" dirty="0">
                          <a:latin typeface="Times New Roman"/>
                          <a:cs typeface="Times New Roman"/>
                        </a:rPr>
                        <a:t>s</a:t>
                      </a:r>
                      <a:endParaRPr sz="1800">
                        <a:latin typeface="Times New Roman"/>
                        <a:cs typeface="Times New Roman"/>
                      </a:endParaRPr>
                    </a:p>
                    <a:p>
                      <a:pPr marL="492759" indent="-401320">
                        <a:lnSpc>
                          <a:spcPct val="100000"/>
                        </a:lnSpc>
                        <a:buAutoNum type="alphaLcParenR"/>
                        <a:tabLst>
                          <a:tab pos="492759" algn="l"/>
                          <a:tab pos="493395" algn="l"/>
                        </a:tabLst>
                      </a:pPr>
                      <a:r>
                        <a:rPr sz="1800" spc="-5" dirty="0">
                          <a:latin typeface="Times New Roman"/>
                          <a:cs typeface="Times New Roman"/>
                        </a:rPr>
                        <a:t>Implementation</a:t>
                      </a:r>
                      <a:r>
                        <a:rPr sz="1800" spc="-15" dirty="0">
                          <a:latin typeface="Times New Roman"/>
                          <a:cs typeface="Times New Roman"/>
                        </a:rPr>
                        <a:t> </a:t>
                      </a:r>
                      <a:r>
                        <a:rPr sz="1800" spc="-5" dirty="0">
                          <a:latin typeface="Times New Roman"/>
                          <a:cs typeface="Times New Roman"/>
                        </a:rPr>
                        <a:t>Steps</a:t>
                      </a:r>
                      <a:endParaRPr sz="18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p>
                      <a:pPr>
                        <a:lnSpc>
                          <a:spcPct val="100000"/>
                        </a:lnSpc>
                        <a:spcBef>
                          <a:spcPts val="25"/>
                        </a:spcBef>
                      </a:pPr>
                      <a:endParaRPr sz="2000">
                        <a:latin typeface="Times New Roman"/>
                        <a:cs typeface="Times New Roman"/>
                      </a:endParaRPr>
                    </a:p>
                    <a:p>
                      <a:pPr marL="262255" algn="ctr">
                        <a:lnSpc>
                          <a:spcPct val="100000"/>
                        </a:lnSpc>
                      </a:pPr>
                      <a:r>
                        <a:rPr sz="1800" dirty="0">
                          <a:latin typeface="Times New Roman"/>
                          <a:cs typeface="Times New Roman"/>
                        </a:rPr>
                        <a:t>10</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640080">
                <a:tc>
                  <a:txBody>
                    <a:bodyPr/>
                    <a:lstStyle/>
                    <a:p>
                      <a:pPr marL="91440">
                        <a:lnSpc>
                          <a:spcPct val="100000"/>
                        </a:lnSpc>
                        <a:spcBef>
                          <a:spcPts val="305"/>
                        </a:spcBef>
                      </a:pPr>
                      <a:r>
                        <a:rPr sz="1800" dirty="0">
                          <a:latin typeface="Times New Roman"/>
                          <a:cs typeface="Times New Roman"/>
                        </a:rPr>
                        <a:t>Chapter</a:t>
                      </a:r>
                      <a:r>
                        <a:rPr sz="1800" spc="-55" dirty="0">
                          <a:latin typeface="Times New Roman"/>
                          <a:cs typeface="Times New Roman"/>
                        </a:rPr>
                        <a:t> </a:t>
                      </a:r>
                      <a:r>
                        <a:rPr sz="1800" dirty="0">
                          <a:latin typeface="Times New Roman"/>
                          <a:cs typeface="Times New Roman"/>
                        </a:rPr>
                        <a:t>4</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dirty="0">
                          <a:latin typeface="Times New Roman"/>
                          <a:cs typeface="Times New Roman"/>
                        </a:rPr>
                        <a:t>Analysis</a:t>
                      </a:r>
                      <a:r>
                        <a:rPr sz="1800" spc="-5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Result</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2255" algn="ctr">
                        <a:lnSpc>
                          <a:spcPct val="100000"/>
                        </a:lnSpc>
                        <a:spcBef>
                          <a:spcPts val="305"/>
                        </a:spcBef>
                      </a:pPr>
                      <a:r>
                        <a:rPr sz="1800" dirty="0">
                          <a:latin typeface="Times New Roman"/>
                          <a:cs typeface="Times New Roman"/>
                        </a:rPr>
                        <a:t>37</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640079">
                <a:tc>
                  <a:txBody>
                    <a:bodyPr/>
                    <a:lstStyle/>
                    <a:p>
                      <a:pPr marL="91440">
                        <a:lnSpc>
                          <a:spcPct val="100000"/>
                        </a:lnSpc>
                        <a:spcBef>
                          <a:spcPts val="305"/>
                        </a:spcBef>
                      </a:pPr>
                      <a:r>
                        <a:rPr sz="1800" dirty="0">
                          <a:latin typeface="Times New Roman"/>
                          <a:cs typeface="Times New Roman"/>
                        </a:rPr>
                        <a:t>Chapter</a:t>
                      </a:r>
                      <a:r>
                        <a:rPr sz="1800" spc="-55" dirty="0">
                          <a:latin typeface="Times New Roman"/>
                          <a:cs typeface="Times New Roman"/>
                        </a:rPr>
                        <a:t> </a:t>
                      </a:r>
                      <a:r>
                        <a:rPr sz="1800" dirty="0">
                          <a:latin typeface="Times New Roman"/>
                          <a:cs typeface="Times New Roman"/>
                        </a:rPr>
                        <a:t>5</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dirty="0">
                          <a:latin typeface="Times New Roman"/>
                          <a:cs typeface="Times New Roman"/>
                        </a:rPr>
                        <a:t>Conclusions</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2255" algn="ctr">
                        <a:lnSpc>
                          <a:spcPct val="100000"/>
                        </a:lnSpc>
                        <a:spcBef>
                          <a:spcPts val="305"/>
                        </a:spcBef>
                      </a:pPr>
                      <a:r>
                        <a:rPr sz="1800" dirty="0">
                          <a:latin typeface="Times New Roman"/>
                          <a:cs typeface="Times New Roman"/>
                        </a:rPr>
                        <a:t>39</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7481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dirty="0">
                          <a:latin typeface="Times New Roman"/>
                          <a:cs typeface="Times New Roman"/>
                        </a:rPr>
                        <a:t>Reference</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2255" algn="ctr">
                        <a:lnSpc>
                          <a:spcPct val="100000"/>
                        </a:lnSpc>
                        <a:spcBef>
                          <a:spcPts val="305"/>
                        </a:spcBef>
                      </a:pPr>
                      <a:r>
                        <a:rPr sz="1800" dirty="0">
                          <a:latin typeface="Times New Roman"/>
                          <a:cs typeface="Times New Roman"/>
                        </a:rPr>
                        <a:t>40</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811" y="202184"/>
            <a:ext cx="235712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a:t>
            </a:r>
            <a:r>
              <a:rPr sz="1800" b="1" spc="-15" dirty="0">
                <a:latin typeface="Times New Roman"/>
                <a:cs typeface="Times New Roman"/>
              </a:rPr>
              <a:t> </a:t>
            </a:r>
            <a:r>
              <a:rPr sz="1800" b="1" dirty="0">
                <a:latin typeface="Times New Roman"/>
                <a:cs typeface="Times New Roman"/>
              </a:rPr>
              <a:t>1:</a:t>
            </a:r>
            <a:r>
              <a:rPr sz="1800" b="1" spc="-10" dirty="0">
                <a:latin typeface="Times New Roman"/>
                <a:cs typeface="Times New Roman"/>
              </a:rPr>
              <a:t> </a:t>
            </a:r>
            <a:r>
              <a:rPr sz="1800" b="1" spc="-5" dirty="0">
                <a:latin typeface="Times New Roman"/>
                <a:cs typeface="Times New Roman"/>
              </a:rPr>
              <a:t>Decision</a:t>
            </a:r>
            <a:r>
              <a:rPr sz="1800" b="1" spc="-45" dirty="0">
                <a:latin typeface="Times New Roman"/>
                <a:cs typeface="Times New Roman"/>
              </a:rPr>
              <a:t> </a:t>
            </a:r>
            <a:r>
              <a:rPr sz="1800" b="1" spc="-35" dirty="0">
                <a:latin typeface="Times New Roman"/>
                <a:cs typeface="Times New Roman"/>
              </a:rPr>
              <a:t>Trees</a:t>
            </a:r>
            <a:endParaRPr sz="1800">
              <a:latin typeface="Times New Roman"/>
              <a:cs typeface="Times New Roman"/>
            </a:endParaRPr>
          </a:p>
        </p:txBody>
      </p:sp>
      <p:sp>
        <p:nvSpPr>
          <p:cNvPr id="3" name="object 3"/>
          <p:cNvSpPr txBox="1"/>
          <p:nvPr/>
        </p:nvSpPr>
        <p:spPr>
          <a:xfrm>
            <a:off x="1045260" y="3221228"/>
            <a:ext cx="24669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a:t>
            </a:r>
            <a:r>
              <a:rPr sz="1800" b="1" spc="-15" dirty="0">
                <a:latin typeface="Times New Roman"/>
                <a:cs typeface="Times New Roman"/>
              </a:rPr>
              <a:t> </a:t>
            </a:r>
            <a:r>
              <a:rPr sz="1800" b="1" dirty="0">
                <a:latin typeface="Times New Roman"/>
                <a:cs typeface="Times New Roman"/>
              </a:rPr>
              <a:t>2:</a:t>
            </a:r>
            <a:r>
              <a:rPr sz="1800" b="1" spc="-10" dirty="0">
                <a:latin typeface="Times New Roman"/>
                <a:cs typeface="Times New Roman"/>
              </a:rPr>
              <a:t> </a:t>
            </a:r>
            <a:r>
              <a:rPr sz="1800" b="1" spc="-5" dirty="0">
                <a:latin typeface="Times New Roman"/>
                <a:cs typeface="Times New Roman"/>
              </a:rPr>
              <a:t>Random</a:t>
            </a:r>
            <a:r>
              <a:rPr sz="1800" b="1" spc="5" dirty="0">
                <a:latin typeface="Times New Roman"/>
                <a:cs typeface="Times New Roman"/>
              </a:rPr>
              <a:t> </a:t>
            </a:r>
            <a:r>
              <a:rPr sz="1800" b="1" spc="-10" dirty="0">
                <a:latin typeface="Times New Roman"/>
                <a:cs typeface="Times New Roman"/>
              </a:rPr>
              <a:t>Forest</a:t>
            </a:r>
            <a:endParaRPr sz="1800">
              <a:latin typeface="Times New Roman"/>
              <a:cs typeface="Times New Roman"/>
            </a:endParaRPr>
          </a:p>
        </p:txBody>
      </p:sp>
      <p:pic>
        <p:nvPicPr>
          <p:cNvPr id="4" name="object 4"/>
          <p:cNvPicPr/>
          <p:nvPr/>
        </p:nvPicPr>
        <p:blipFill>
          <a:blip r:embed="rId2" cstate="print"/>
          <a:stretch>
            <a:fillRect/>
          </a:stretch>
        </p:blipFill>
        <p:spPr>
          <a:xfrm>
            <a:off x="1159763" y="664463"/>
            <a:ext cx="5015484" cy="2293619"/>
          </a:xfrm>
          <a:prstGeom prst="rect">
            <a:avLst/>
          </a:prstGeom>
        </p:spPr>
      </p:pic>
      <p:pic>
        <p:nvPicPr>
          <p:cNvPr id="5" name="object 5"/>
          <p:cNvPicPr/>
          <p:nvPr/>
        </p:nvPicPr>
        <p:blipFill>
          <a:blip r:embed="rId3" cstate="print"/>
          <a:stretch>
            <a:fillRect/>
          </a:stretch>
        </p:blipFill>
        <p:spPr>
          <a:xfrm>
            <a:off x="1007363" y="3564635"/>
            <a:ext cx="5167884" cy="252984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3950" y="555497"/>
            <a:ext cx="38061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a:t>
            </a:r>
            <a:r>
              <a:rPr sz="1800" b="1" dirty="0">
                <a:latin typeface="Times New Roman"/>
                <a:cs typeface="Times New Roman"/>
              </a:rPr>
              <a:t> 3:</a:t>
            </a:r>
            <a:r>
              <a:rPr sz="1800" b="1" spc="-10" dirty="0">
                <a:latin typeface="Times New Roman"/>
                <a:cs typeface="Times New Roman"/>
              </a:rPr>
              <a:t> </a:t>
            </a:r>
            <a:r>
              <a:rPr sz="1800" b="1" spc="-5" dirty="0">
                <a:latin typeface="Times New Roman"/>
                <a:cs typeface="Times New Roman"/>
              </a:rPr>
              <a:t>K-NN</a:t>
            </a:r>
            <a:r>
              <a:rPr sz="1800" b="1" spc="5" dirty="0">
                <a:latin typeface="Times New Roman"/>
                <a:cs typeface="Times New Roman"/>
              </a:rPr>
              <a:t> </a:t>
            </a:r>
            <a:r>
              <a:rPr sz="1800" b="1" spc="-5" dirty="0">
                <a:latin typeface="Times New Roman"/>
                <a:cs typeface="Times New Roman"/>
              </a:rPr>
              <a:t>(K-Nearest Neighbors)</a:t>
            </a:r>
            <a:endParaRPr sz="1800">
              <a:latin typeface="Times New Roman"/>
              <a:cs typeface="Times New Roman"/>
            </a:endParaRPr>
          </a:p>
        </p:txBody>
      </p:sp>
      <p:sp>
        <p:nvSpPr>
          <p:cNvPr id="3" name="object 3"/>
          <p:cNvSpPr txBox="1"/>
          <p:nvPr/>
        </p:nvSpPr>
        <p:spPr>
          <a:xfrm>
            <a:off x="923950" y="3433698"/>
            <a:ext cx="31242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a:t>
            </a:r>
            <a:r>
              <a:rPr sz="1800" b="1" spc="-10" dirty="0">
                <a:latin typeface="Times New Roman"/>
                <a:cs typeface="Times New Roman"/>
              </a:rPr>
              <a:t> </a:t>
            </a:r>
            <a:r>
              <a:rPr sz="1800" b="1" dirty="0">
                <a:latin typeface="Times New Roman"/>
                <a:cs typeface="Times New Roman"/>
              </a:rPr>
              <a:t>4:</a:t>
            </a:r>
            <a:r>
              <a:rPr sz="1800" b="1" spc="-15" dirty="0">
                <a:latin typeface="Times New Roman"/>
                <a:cs typeface="Times New Roman"/>
              </a:rPr>
              <a:t> </a:t>
            </a:r>
            <a:r>
              <a:rPr sz="1800" b="1" dirty="0">
                <a:latin typeface="Times New Roman"/>
                <a:cs typeface="Times New Roman"/>
              </a:rPr>
              <a:t>Naive</a:t>
            </a:r>
            <a:r>
              <a:rPr sz="1800" b="1" spc="-10" dirty="0">
                <a:latin typeface="Times New Roman"/>
                <a:cs typeface="Times New Roman"/>
              </a:rPr>
              <a:t> </a:t>
            </a:r>
            <a:r>
              <a:rPr sz="1800" b="1" dirty="0">
                <a:latin typeface="Times New Roman"/>
                <a:cs typeface="Times New Roman"/>
              </a:rPr>
              <a:t>Bayes</a:t>
            </a:r>
            <a:r>
              <a:rPr sz="1800" b="1" spc="-10" dirty="0">
                <a:latin typeface="Times New Roman"/>
                <a:cs typeface="Times New Roman"/>
              </a:rPr>
              <a:t> </a:t>
            </a:r>
            <a:r>
              <a:rPr sz="1800" b="1" spc="-5" dirty="0">
                <a:latin typeface="Times New Roman"/>
                <a:cs typeface="Times New Roman"/>
              </a:rPr>
              <a:t>Classifier</a:t>
            </a:r>
            <a:endParaRPr sz="1800">
              <a:latin typeface="Times New Roman"/>
              <a:cs typeface="Times New Roman"/>
            </a:endParaRPr>
          </a:p>
        </p:txBody>
      </p:sp>
      <p:pic>
        <p:nvPicPr>
          <p:cNvPr id="4" name="object 4"/>
          <p:cNvPicPr/>
          <p:nvPr/>
        </p:nvPicPr>
        <p:blipFill>
          <a:blip r:embed="rId2" cstate="print"/>
          <a:stretch>
            <a:fillRect/>
          </a:stretch>
        </p:blipFill>
        <p:spPr>
          <a:xfrm>
            <a:off x="845819" y="992124"/>
            <a:ext cx="4503420" cy="2270760"/>
          </a:xfrm>
          <a:prstGeom prst="rect">
            <a:avLst/>
          </a:prstGeom>
        </p:spPr>
      </p:pic>
      <p:pic>
        <p:nvPicPr>
          <p:cNvPr id="5" name="object 5"/>
          <p:cNvPicPr/>
          <p:nvPr/>
        </p:nvPicPr>
        <p:blipFill>
          <a:blip r:embed="rId3" cstate="print"/>
          <a:stretch>
            <a:fillRect/>
          </a:stretch>
        </p:blipFill>
        <p:spPr>
          <a:xfrm>
            <a:off x="845819" y="3910584"/>
            <a:ext cx="4998720" cy="224790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5961" y="432053"/>
            <a:ext cx="406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 </a:t>
            </a:r>
            <a:r>
              <a:rPr sz="1800" b="1" dirty="0">
                <a:latin typeface="Times New Roman"/>
                <a:cs typeface="Times New Roman"/>
              </a:rPr>
              <a:t>5:</a:t>
            </a:r>
            <a:r>
              <a:rPr sz="1800" b="1" spc="-10" dirty="0">
                <a:latin typeface="Times New Roman"/>
                <a:cs typeface="Times New Roman"/>
              </a:rPr>
              <a:t> </a:t>
            </a:r>
            <a:r>
              <a:rPr sz="1800" b="1" spc="-5" dirty="0">
                <a:latin typeface="Times New Roman"/>
                <a:cs typeface="Times New Roman"/>
              </a:rPr>
              <a:t>SVM</a:t>
            </a:r>
            <a:r>
              <a:rPr sz="1800" b="1" spc="10" dirty="0">
                <a:latin typeface="Times New Roman"/>
                <a:cs typeface="Times New Roman"/>
              </a:rPr>
              <a:t> </a:t>
            </a:r>
            <a:r>
              <a:rPr sz="1800" b="1" spc="-5" dirty="0">
                <a:latin typeface="Times New Roman"/>
                <a:cs typeface="Times New Roman"/>
              </a:rPr>
              <a:t>(Support</a:t>
            </a:r>
            <a:r>
              <a:rPr sz="1800" b="1" spc="-20" dirty="0">
                <a:latin typeface="Times New Roman"/>
                <a:cs typeface="Times New Roman"/>
              </a:rPr>
              <a:t> </a:t>
            </a:r>
            <a:r>
              <a:rPr sz="1800" b="1" spc="-30" dirty="0">
                <a:latin typeface="Times New Roman"/>
                <a:cs typeface="Times New Roman"/>
              </a:rPr>
              <a:t>Vector</a:t>
            </a:r>
            <a:r>
              <a:rPr sz="1800" b="1" spc="-35" dirty="0">
                <a:latin typeface="Times New Roman"/>
                <a:cs typeface="Times New Roman"/>
              </a:rPr>
              <a:t> </a:t>
            </a:r>
            <a:r>
              <a:rPr sz="1800" b="1" spc="-5" dirty="0">
                <a:latin typeface="Times New Roman"/>
                <a:cs typeface="Times New Roman"/>
              </a:rPr>
              <a:t>Machine)</a:t>
            </a:r>
            <a:endParaRPr sz="1800">
              <a:latin typeface="Times New Roman"/>
              <a:cs typeface="Times New Roman"/>
            </a:endParaRPr>
          </a:p>
        </p:txBody>
      </p:sp>
      <p:sp>
        <p:nvSpPr>
          <p:cNvPr id="3" name="object 3"/>
          <p:cNvSpPr txBox="1"/>
          <p:nvPr/>
        </p:nvSpPr>
        <p:spPr>
          <a:xfrm>
            <a:off x="1165961" y="3434588"/>
            <a:ext cx="21958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 6:</a:t>
            </a:r>
            <a:r>
              <a:rPr sz="1800" b="1" spc="-105" dirty="0">
                <a:latin typeface="Times New Roman"/>
                <a:cs typeface="Times New Roman"/>
              </a:rPr>
              <a:t> </a:t>
            </a:r>
            <a:r>
              <a:rPr sz="1800" b="1" spc="-5" dirty="0">
                <a:latin typeface="Times New Roman"/>
                <a:cs typeface="Times New Roman"/>
              </a:rPr>
              <a:t>A</a:t>
            </a:r>
            <a:r>
              <a:rPr sz="1800" b="1" spc="-15" dirty="0">
                <a:latin typeface="Times New Roman"/>
                <a:cs typeface="Times New Roman"/>
              </a:rPr>
              <a:t>d</a:t>
            </a:r>
            <a:r>
              <a:rPr sz="1800" b="1" spc="-5" dirty="0">
                <a:latin typeface="Times New Roman"/>
                <a:cs typeface="Times New Roman"/>
              </a:rPr>
              <a:t>aBoosti</a:t>
            </a:r>
            <a:r>
              <a:rPr sz="1800" b="1" spc="-15" dirty="0">
                <a:latin typeface="Times New Roman"/>
                <a:cs typeface="Times New Roman"/>
              </a:rPr>
              <a:t>n</a:t>
            </a:r>
            <a:r>
              <a:rPr sz="1800" b="1" spc="-5" dirty="0">
                <a:latin typeface="Times New Roman"/>
                <a:cs typeface="Times New Roman"/>
              </a:rPr>
              <a:t>g</a:t>
            </a:r>
            <a:endParaRPr sz="1800">
              <a:latin typeface="Times New Roman"/>
              <a:cs typeface="Times New Roman"/>
            </a:endParaRPr>
          </a:p>
        </p:txBody>
      </p:sp>
      <p:pic>
        <p:nvPicPr>
          <p:cNvPr id="4" name="object 4"/>
          <p:cNvPicPr/>
          <p:nvPr/>
        </p:nvPicPr>
        <p:blipFill>
          <a:blip r:embed="rId2" cstate="print"/>
          <a:stretch>
            <a:fillRect/>
          </a:stretch>
        </p:blipFill>
        <p:spPr>
          <a:xfrm>
            <a:off x="1086611" y="949452"/>
            <a:ext cx="4451604" cy="2286000"/>
          </a:xfrm>
          <a:prstGeom prst="rect">
            <a:avLst/>
          </a:prstGeom>
        </p:spPr>
      </p:pic>
      <p:pic>
        <p:nvPicPr>
          <p:cNvPr id="5" name="object 5"/>
          <p:cNvPicPr/>
          <p:nvPr/>
        </p:nvPicPr>
        <p:blipFill>
          <a:blip r:embed="rId3" cstate="print"/>
          <a:stretch>
            <a:fillRect/>
          </a:stretch>
        </p:blipFill>
        <p:spPr>
          <a:xfrm>
            <a:off x="1086611" y="3777996"/>
            <a:ext cx="5297424" cy="242316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597153"/>
            <a:ext cx="10514330" cy="16719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Measuring</a:t>
            </a:r>
            <a:r>
              <a:rPr sz="1800" b="1" spc="-25" dirty="0">
                <a:latin typeface="Times New Roman"/>
                <a:cs typeface="Times New Roman"/>
              </a:rPr>
              <a:t> </a:t>
            </a:r>
            <a:r>
              <a:rPr sz="1800" b="1" dirty="0">
                <a:latin typeface="Times New Roman"/>
                <a:cs typeface="Times New Roman"/>
              </a:rPr>
              <a:t>Model</a:t>
            </a:r>
            <a:r>
              <a:rPr sz="1800" b="1" spc="-15" dirty="0">
                <a:latin typeface="Times New Roman"/>
                <a:cs typeface="Times New Roman"/>
              </a:rPr>
              <a:t> </a:t>
            </a:r>
            <a:r>
              <a:rPr sz="1800" b="1" dirty="0">
                <a:latin typeface="Times New Roman"/>
                <a:cs typeface="Times New Roman"/>
              </a:rPr>
              <a:t>Performance</a:t>
            </a:r>
            <a:r>
              <a:rPr sz="1800" b="1" spc="-2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a:lnSpc>
                <a:spcPct val="100000"/>
              </a:lnSpc>
              <a:spcBef>
                <a:spcPts val="30"/>
              </a:spcBef>
            </a:pPr>
            <a:endParaRPr sz="1850">
              <a:latin typeface="Times New Roman"/>
              <a:cs typeface="Times New Roman"/>
            </a:endParaRPr>
          </a:p>
          <a:p>
            <a:pPr marL="299085" marR="5080" indent="-287020" algn="just">
              <a:lnSpc>
                <a:spcPct val="100000"/>
              </a:lnSpc>
              <a:buClr>
                <a:srgbClr val="E38312"/>
              </a:buClr>
              <a:buFont typeface="Wingdings"/>
              <a:buChar char=""/>
              <a:tabLst>
                <a:tab pos="299720" algn="l"/>
              </a:tabLst>
            </a:pPr>
            <a:r>
              <a:rPr sz="1800" dirty="0">
                <a:latin typeface="Times New Roman"/>
                <a:cs typeface="Times New Roman"/>
              </a:rPr>
              <a:t>While </a:t>
            </a:r>
            <a:r>
              <a:rPr sz="1800" spc="-5" dirty="0">
                <a:latin typeface="Times New Roman"/>
                <a:cs typeface="Times New Roman"/>
              </a:rPr>
              <a:t>there</a:t>
            </a:r>
            <a:r>
              <a:rPr sz="1800" dirty="0">
                <a:latin typeface="Times New Roman"/>
                <a:cs typeface="Times New Roman"/>
              </a:rPr>
              <a:t> are other </a:t>
            </a:r>
            <a:r>
              <a:rPr sz="1800" spc="-5" dirty="0">
                <a:latin typeface="Times New Roman"/>
                <a:cs typeface="Times New Roman"/>
              </a:rPr>
              <a:t>ways </a:t>
            </a:r>
            <a:r>
              <a:rPr sz="1800" dirty="0">
                <a:latin typeface="Times New Roman"/>
                <a:cs typeface="Times New Roman"/>
              </a:rPr>
              <a:t>of </a:t>
            </a:r>
            <a:r>
              <a:rPr sz="1800" spc="-5" dirty="0">
                <a:latin typeface="Times New Roman"/>
                <a:cs typeface="Times New Roman"/>
              </a:rPr>
              <a:t>measuring model performance</a:t>
            </a:r>
            <a:r>
              <a:rPr sz="1800" spc="440" dirty="0">
                <a:latin typeface="Times New Roman"/>
                <a:cs typeface="Times New Roman"/>
              </a:rPr>
              <a:t> </a:t>
            </a:r>
            <a:r>
              <a:rPr sz="1800" spc="-5" dirty="0">
                <a:latin typeface="Times New Roman"/>
                <a:cs typeface="Times New Roman"/>
              </a:rPr>
              <a:t>(precision,</a:t>
            </a:r>
            <a:r>
              <a:rPr sz="1800" spc="440" dirty="0">
                <a:latin typeface="Times New Roman"/>
                <a:cs typeface="Times New Roman"/>
              </a:rPr>
              <a:t> </a:t>
            </a:r>
            <a:r>
              <a:rPr sz="1800" spc="-5" dirty="0">
                <a:latin typeface="Times New Roman"/>
                <a:cs typeface="Times New Roman"/>
              </a:rPr>
              <a:t>recall, F1 </a:t>
            </a:r>
            <a:r>
              <a:rPr sz="1800" dirty="0">
                <a:latin typeface="Times New Roman"/>
                <a:cs typeface="Times New Roman"/>
              </a:rPr>
              <a:t>Score, ROC Curve, </a:t>
            </a:r>
            <a:r>
              <a:rPr sz="1800" spc="-5" dirty="0">
                <a:latin typeface="Times New Roman"/>
                <a:cs typeface="Times New Roman"/>
              </a:rPr>
              <a:t>etc), </a:t>
            </a:r>
            <a:r>
              <a:rPr sz="1800" dirty="0">
                <a:latin typeface="Times New Roman"/>
                <a:cs typeface="Times New Roman"/>
              </a:rPr>
              <a:t> let's </a:t>
            </a:r>
            <a:r>
              <a:rPr sz="1800" spc="-5" dirty="0">
                <a:latin typeface="Times New Roman"/>
                <a:cs typeface="Times New Roman"/>
              </a:rPr>
              <a:t>keep </a:t>
            </a:r>
            <a:r>
              <a:rPr sz="1800" dirty="0">
                <a:latin typeface="Times New Roman"/>
                <a:cs typeface="Times New Roman"/>
              </a:rPr>
              <a:t>this </a:t>
            </a:r>
            <a:r>
              <a:rPr sz="1800" spc="-5" dirty="0">
                <a:latin typeface="Times New Roman"/>
                <a:cs typeface="Times New Roman"/>
              </a:rPr>
              <a:t>simple </a:t>
            </a:r>
            <a:r>
              <a:rPr sz="1800" dirty="0">
                <a:latin typeface="Times New Roman"/>
                <a:cs typeface="Times New Roman"/>
              </a:rPr>
              <a:t>and </a:t>
            </a:r>
            <a:r>
              <a:rPr sz="1800" spc="-5" dirty="0">
                <a:latin typeface="Times New Roman"/>
                <a:cs typeface="Times New Roman"/>
              </a:rPr>
              <a:t>use accuracy as </a:t>
            </a:r>
            <a:r>
              <a:rPr sz="1800" dirty="0">
                <a:latin typeface="Times New Roman"/>
                <a:cs typeface="Times New Roman"/>
              </a:rPr>
              <a:t>our </a:t>
            </a:r>
            <a:r>
              <a:rPr sz="1800" spc="-5" dirty="0">
                <a:latin typeface="Times New Roman"/>
                <a:cs typeface="Times New Roman"/>
              </a:rPr>
              <a:t>metric. </a:t>
            </a:r>
            <a:r>
              <a:rPr sz="1800" spc="-60" dirty="0">
                <a:latin typeface="Times New Roman"/>
                <a:cs typeface="Times New Roman"/>
              </a:rPr>
              <a:t>To </a:t>
            </a:r>
            <a:r>
              <a:rPr sz="1800" dirty="0">
                <a:latin typeface="Times New Roman"/>
                <a:cs typeface="Times New Roman"/>
              </a:rPr>
              <a:t>do </a:t>
            </a:r>
            <a:r>
              <a:rPr sz="1800" spc="-5" dirty="0">
                <a:latin typeface="Times New Roman"/>
                <a:cs typeface="Times New Roman"/>
              </a:rPr>
              <a:t>this </a:t>
            </a:r>
            <a:r>
              <a:rPr sz="1800" dirty="0">
                <a:latin typeface="Times New Roman"/>
                <a:cs typeface="Times New Roman"/>
              </a:rPr>
              <a:t>are going to </a:t>
            </a:r>
            <a:r>
              <a:rPr sz="1800" spc="-5" dirty="0">
                <a:latin typeface="Times New Roman"/>
                <a:cs typeface="Times New Roman"/>
              </a:rPr>
              <a:t>see </a:t>
            </a:r>
            <a:r>
              <a:rPr sz="1800" dirty="0">
                <a:latin typeface="Times New Roman"/>
                <a:cs typeface="Times New Roman"/>
              </a:rPr>
              <a:t>how the </a:t>
            </a:r>
            <a:r>
              <a:rPr sz="1800" spc="-5" dirty="0">
                <a:latin typeface="Times New Roman"/>
                <a:cs typeface="Times New Roman"/>
              </a:rPr>
              <a:t>model performs </a:t>
            </a:r>
            <a:r>
              <a:rPr sz="1800" dirty="0">
                <a:latin typeface="Times New Roman"/>
                <a:cs typeface="Times New Roman"/>
              </a:rPr>
              <a:t>on </a:t>
            </a:r>
            <a:r>
              <a:rPr sz="1800" spc="5" dirty="0">
                <a:latin typeface="Times New Roman"/>
                <a:cs typeface="Times New Roman"/>
              </a:rPr>
              <a:t> </a:t>
            </a:r>
            <a:r>
              <a:rPr sz="1800" dirty="0">
                <a:latin typeface="Times New Roman"/>
                <a:cs typeface="Times New Roman"/>
              </a:rPr>
              <a:t>new</a:t>
            </a:r>
            <a:r>
              <a:rPr sz="1800" spc="-15" dirty="0">
                <a:latin typeface="Times New Roman"/>
                <a:cs typeface="Times New Roman"/>
              </a:rPr>
              <a:t> </a:t>
            </a:r>
            <a:r>
              <a:rPr sz="1800" dirty="0">
                <a:latin typeface="Times New Roman"/>
                <a:cs typeface="Times New Roman"/>
              </a:rPr>
              <a:t>data (test</a:t>
            </a:r>
            <a:r>
              <a:rPr sz="1800" spc="-5" dirty="0">
                <a:latin typeface="Times New Roman"/>
                <a:cs typeface="Times New Roman"/>
              </a:rPr>
              <a:t> </a:t>
            </a:r>
            <a:r>
              <a:rPr sz="1800" dirty="0">
                <a:latin typeface="Times New Roman"/>
                <a:cs typeface="Times New Roman"/>
              </a:rPr>
              <a:t>set).</a:t>
            </a:r>
            <a:endParaRPr sz="1800">
              <a:latin typeface="Times New Roman"/>
              <a:cs typeface="Times New Roman"/>
            </a:endParaRPr>
          </a:p>
          <a:p>
            <a:pPr marL="299085" indent="-287020" algn="just">
              <a:lnSpc>
                <a:spcPct val="100000"/>
              </a:lnSpc>
              <a:buClr>
                <a:srgbClr val="E38312"/>
              </a:buClr>
              <a:buFont typeface="Wingdings"/>
              <a:buChar char=""/>
              <a:tabLst>
                <a:tab pos="299720" algn="l"/>
              </a:tabLst>
            </a:pPr>
            <a:r>
              <a:rPr sz="1800" dirty="0">
                <a:latin typeface="Times New Roman"/>
                <a:cs typeface="Times New Roman"/>
              </a:rPr>
              <a:t>Accuracy</a:t>
            </a:r>
            <a:r>
              <a:rPr sz="1800" spc="-30" dirty="0">
                <a:latin typeface="Times New Roman"/>
                <a:cs typeface="Times New Roman"/>
              </a:rPr>
              <a:t> </a:t>
            </a:r>
            <a:r>
              <a:rPr sz="1800" dirty="0">
                <a:latin typeface="Times New Roman"/>
                <a:cs typeface="Times New Roman"/>
              </a:rPr>
              <a:t>is</a:t>
            </a:r>
            <a:r>
              <a:rPr sz="1800" spc="5" dirty="0">
                <a:latin typeface="Times New Roman"/>
                <a:cs typeface="Times New Roman"/>
              </a:rPr>
              <a:t> </a:t>
            </a:r>
            <a:r>
              <a:rPr sz="1800" dirty="0">
                <a:latin typeface="Times New Roman"/>
                <a:cs typeface="Times New Roman"/>
              </a:rPr>
              <a:t>defined</a:t>
            </a:r>
            <a:r>
              <a:rPr sz="1800" spc="-5" dirty="0">
                <a:latin typeface="Times New Roman"/>
                <a:cs typeface="Times New Roman"/>
              </a:rPr>
              <a:t> as:</a:t>
            </a:r>
            <a:r>
              <a:rPr sz="1800" dirty="0">
                <a:latin typeface="Times New Roman"/>
                <a:cs typeface="Times New Roman"/>
              </a:rPr>
              <a:t> (fraction</a:t>
            </a:r>
            <a:r>
              <a:rPr sz="1800" spc="-10" dirty="0">
                <a:latin typeface="Times New Roman"/>
                <a:cs typeface="Times New Roman"/>
              </a:rPr>
              <a:t> </a:t>
            </a:r>
            <a:r>
              <a:rPr sz="1800" spc="-5" dirty="0">
                <a:latin typeface="Times New Roman"/>
                <a:cs typeface="Times New Roman"/>
              </a:rPr>
              <a:t>of</a:t>
            </a:r>
            <a:r>
              <a:rPr sz="1800" spc="-10" dirty="0">
                <a:latin typeface="Times New Roman"/>
                <a:cs typeface="Times New Roman"/>
              </a:rPr>
              <a:t> </a:t>
            </a:r>
            <a:r>
              <a:rPr sz="1800" dirty="0">
                <a:latin typeface="Times New Roman"/>
                <a:cs typeface="Times New Roman"/>
              </a:rPr>
              <a:t>correct</a:t>
            </a:r>
            <a:r>
              <a:rPr sz="1800" spc="5" dirty="0">
                <a:latin typeface="Times New Roman"/>
                <a:cs typeface="Times New Roman"/>
              </a:rPr>
              <a:t> </a:t>
            </a:r>
            <a:r>
              <a:rPr sz="1800" dirty="0">
                <a:latin typeface="Times New Roman"/>
                <a:cs typeface="Times New Roman"/>
              </a:rPr>
              <a:t>predictions):</a:t>
            </a:r>
            <a:r>
              <a:rPr sz="1800" spc="-25" dirty="0">
                <a:latin typeface="Times New Roman"/>
                <a:cs typeface="Times New Roman"/>
              </a:rPr>
              <a:t> </a:t>
            </a:r>
            <a:r>
              <a:rPr sz="1800" dirty="0">
                <a:latin typeface="Times New Roman"/>
                <a:cs typeface="Times New Roman"/>
              </a:rPr>
              <a:t>correct predictions</a:t>
            </a:r>
            <a:r>
              <a:rPr sz="1800" spc="-1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total</a:t>
            </a:r>
            <a:r>
              <a:rPr sz="1800" spc="-10" dirty="0">
                <a:latin typeface="Times New Roman"/>
                <a:cs typeface="Times New Roman"/>
              </a:rPr>
              <a:t> </a:t>
            </a:r>
            <a:r>
              <a:rPr sz="1800" spc="-5" dirty="0">
                <a:latin typeface="Times New Roman"/>
                <a:cs typeface="Times New Roman"/>
              </a:rPr>
              <a:t>number</a:t>
            </a:r>
            <a:r>
              <a:rPr sz="1800" spc="10" dirty="0">
                <a:latin typeface="Times New Roman"/>
                <a:cs typeface="Times New Roman"/>
              </a:rPr>
              <a:t> </a:t>
            </a:r>
            <a:r>
              <a:rPr sz="1800" spc="-5" dirty="0">
                <a:latin typeface="Times New Roman"/>
                <a:cs typeface="Times New Roman"/>
              </a:rPr>
              <a:t>of</a:t>
            </a:r>
            <a:r>
              <a:rPr sz="1800" spc="-10" dirty="0">
                <a:latin typeface="Times New Roman"/>
                <a:cs typeface="Times New Roman"/>
              </a:rPr>
              <a:t> </a:t>
            </a:r>
            <a:r>
              <a:rPr sz="1800" dirty="0">
                <a:latin typeface="Times New Roman"/>
                <a:cs typeface="Times New Roman"/>
              </a:rPr>
              <a:t>data</a:t>
            </a:r>
            <a:r>
              <a:rPr sz="1800" spc="5" dirty="0">
                <a:latin typeface="Times New Roman"/>
                <a:cs typeface="Times New Roman"/>
              </a:rPr>
              <a:t> </a:t>
            </a:r>
            <a:r>
              <a:rPr sz="1800" dirty="0">
                <a:latin typeface="Times New Roman"/>
                <a:cs typeface="Times New Roman"/>
              </a:rPr>
              <a:t>points</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pic>
        <p:nvPicPr>
          <p:cNvPr id="3" name="object 3"/>
          <p:cNvPicPr/>
          <p:nvPr/>
        </p:nvPicPr>
        <p:blipFill>
          <a:blip r:embed="rId2" cstate="print"/>
          <a:stretch>
            <a:fillRect/>
          </a:stretch>
        </p:blipFill>
        <p:spPr>
          <a:xfrm>
            <a:off x="1132306" y="3296835"/>
            <a:ext cx="4260227" cy="2491796"/>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8108" y="2935604"/>
            <a:ext cx="10395585" cy="2769235"/>
          </a:xfrm>
          <a:prstGeom prst="rect">
            <a:avLst/>
          </a:prstGeom>
        </p:spPr>
        <p:txBody>
          <a:bodyPr vert="horz" wrap="square" lIns="0" tIns="12700" rIns="0" bIns="0" rtlCol="0">
            <a:spAutoFit/>
          </a:bodyPr>
          <a:lstStyle/>
          <a:p>
            <a:pPr marL="68580" marR="2148205" indent="-56515">
              <a:lnSpc>
                <a:spcPct val="100000"/>
              </a:lnSpc>
              <a:spcBef>
                <a:spcPts val="100"/>
              </a:spcBef>
            </a:pPr>
            <a:r>
              <a:rPr sz="1800" dirty="0">
                <a:latin typeface="Times New Roman"/>
                <a:cs typeface="Times New Roman"/>
              </a:rPr>
              <a:t>1201</a:t>
            </a:r>
            <a:r>
              <a:rPr sz="1800" spc="-15" dirty="0">
                <a:latin typeface="Times New Roman"/>
                <a:cs typeface="Times New Roman"/>
              </a:rPr>
              <a:t> </a:t>
            </a:r>
            <a:r>
              <a:rPr sz="1800" spc="-5" dirty="0">
                <a:latin typeface="Times New Roman"/>
                <a:cs typeface="Times New Roman"/>
              </a:rPr>
              <a:t>is</a:t>
            </a:r>
            <a:r>
              <a:rPr sz="1800" dirty="0">
                <a:latin typeface="Times New Roman"/>
                <a:cs typeface="Times New Roman"/>
              </a:rPr>
              <a:t> the amount</a:t>
            </a:r>
            <a:r>
              <a:rPr sz="1800" spc="-10"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spc="-15" dirty="0">
                <a:latin typeface="Times New Roman"/>
                <a:cs typeface="Times New Roman"/>
              </a:rPr>
              <a:t>True</a:t>
            </a:r>
            <a:r>
              <a:rPr sz="1800" spc="-5" dirty="0">
                <a:latin typeface="Times New Roman"/>
                <a:cs typeface="Times New Roman"/>
              </a:rPr>
              <a:t> Positives</a:t>
            </a:r>
            <a:r>
              <a:rPr sz="1800" spc="-10"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our</a:t>
            </a:r>
            <a:r>
              <a:rPr sz="1800" spc="5" dirty="0">
                <a:latin typeface="Times New Roman"/>
                <a:cs typeface="Times New Roman"/>
              </a:rPr>
              <a:t> </a:t>
            </a:r>
            <a:r>
              <a:rPr sz="1800" dirty="0">
                <a:latin typeface="Times New Roman"/>
                <a:cs typeface="Times New Roman"/>
              </a:rPr>
              <a:t>data,</a:t>
            </a:r>
            <a:r>
              <a:rPr sz="1800" spc="-5" dirty="0">
                <a:latin typeface="Times New Roman"/>
                <a:cs typeface="Times New Roman"/>
              </a:rPr>
              <a:t> </a:t>
            </a:r>
            <a:r>
              <a:rPr sz="1800" dirty="0">
                <a:latin typeface="Times New Roman"/>
                <a:cs typeface="Times New Roman"/>
              </a:rPr>
              <a:t>while</a:t>
            </a:r>
            <a:r>
              <a:rPr sz="1800" spc="-10" dirty="0">
                <a:latin typeface="Times New Roman"/>
                <a:cs typeface="Times New Roman"/>
              </a:rPr>
              <a:t> </a:t>
            </a:r>
            <a:r>
              <a:rPr sz="1800" dirty="0">
                <a:latin typeface="Times New Roman"/>
                <a:cs typeface="Times New Roman"/>
              </a:rPr>
              <a:t>1</a:t>
            </a:r>
            <a:r>
              <a:rPr sz="1800" spc="5" dirty="0">
                <a:latin typeface="Times New Roman"/>
                <a:cs typeface="Times New Roman"/>
              </a:rPr>
              <a:t>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the amount of</a:t>
            </a:r>
            <a:r>
              <a:rPr sz="1800" spc="-45" dirty="0">
                <a:latin typeface="Times New Roman"/>
                <a:cs typeface="Times New Roman"/>
              </a:rPr>
              <a:t> </a:t>
            </a:r>
            <a:r>
              <a:rPr sz="1800" spc="-15" dirty="0">
                <a:latin typeface="Times New Roman"/>
                <a:cs typeface="Times New Roman"/>
              </a:rPr>
              <a:t>True</a:t>
            </a:r>
            <a:r>
              <a:rPr sz="1800" spc="-5" dirty="0">
                <a:latin typeface="Times New Roman"/>
                <a:cs typeface="Times New Roman"/>
              </a:rPr>
              <a:t> </a:t>
            </a:r>
            <a:r>
              <a:rPr sz="1800" dirty="0">
                <a:latin typeface="Times New Roman"/>
                <a:cs typeface="Times New Roman"/>
              </a:rPr>
              <a:t>Negatives. </a:t>
            </a:r>
            <a:r>
              <a:rPr sz="1800" spc="-434" dirty="0">
                <a:latin typeface="Times New Roman"/>
                <a:cs typeface="Times New Roman"/>
              </a:rPr>
              <a:t> </a:t>
            </a:r>
            <a:r>
              <a:rPr sz="1800" dirty="0">
                <a:latin typeface="Times New Roman"/>
                <a:cs typeface="Times New Roman"/>
              </a:rPr>
              <a:t>2 &amp;</a:t>
            </a:r>
            <a:r>
              <a:rPr sz="1800" spc="-5" dirty="0">
                <a:latin typeface="Times New Roman"/>
                <a:cs typeface="Times New Roman"/>
              </a:rPr>
              <a:t> </a:t>
            </a:r>
            <a:r>
              <a:rPr sz="1800" dirty="0">
                <a:latin typeface="Times New Roman"/>
                <a:cs typeface="Times New Roman"/>
              </a:rPr>
              <a:t>74  are the </a:t>
            </a:r>
            <a:r>
              <a:rPr sz="1800" spc="-5" dirty="0">
                <a:latin typeface="Times New Roman"/>
                <a:cs typeface="Times New Roman"/>
              </a:rPr>
              <a:t>number</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spc="-5" dirty="0">
                <a:latin typeface="Times New Roman"/>
                <a:cs typeface="Times New Roman"/>
              </a:rPr>
              <a:t>errors.</a:t>
            </a:r>
            <a:endParaRPr sz="1800">
              <a:latin typeface="Times New Roman"/>
              <a:cs typeface="Times New Roman"/>
            </a:endParaRPr>
          </a:p>
          <a:p>
            <a:pPr marL="12700" marR="3037840">
              <a:lnSpc>
                <a:spcPct val="100000"/>
              </a:lnSpc>
            </a:pPr>
            <a:r>
              <a:rPr sz="1800" dirty="0">
                <a:latin typeface="Times New Roman"/>
                <a:cs typeface="Times New Roman"/>
              </a:rPr>
              <a:t>There are 74 </a:t>
            </a:r>
            <a:r>
              <a:rPr sz="1800" spc="5" dirty="0">
                <a:latin typeface="Times New Roman"/>
                <a:cs typeface="Times New Roman"/>
              </a:rPr>
              <a:t>type </a:t>
            </a:r>
            <a:r>
              <a:rPr sz="1800" dirty="0">
                <a:latin typeface="Times New Roman"/>
                <a:cs typeface="Times New Roman"/>
              </a:rPr>
              <a:t>1 error </a:t>
            </a:r>
            <a:r>
              <a:rPr sz="1800" spc="-5" dirty="0">
                <a:latin typeface="Times New Roman"/>
                <a:cs typeface="Times New Roman"/>
              </a:rPr>
              <a:t>(False Positives)- </a:t>
            </a:r>
            <a:r>
              <a:rPr sz="1800" spc="-65" dirty="0">
                <a:latin typeface="Times New Roman"/>
                <a:cs typeface="Times New Roman"/>
              </a:rPr>
              <a:t>You </a:t>
            </a:r>
            <a:r>
              <a:rPr sz="1800" dirty="0">
                <a:latin typeface="Times New Roman"/>
                <a:cs typeface="Times New Roman"/>
              </a:rPr>
              <a:t>predicted positive and </a:t>
            </a:r>
            <a:r>
              <a:rPr sz="1800" spc="-25" dirty="0">
                <a:latin typeface="Times New Roman"/>
                <a:cs typeface="Times New Roman"/>
              </a:rPr>
              <a:t>it’s </a:t>
            </a:r>
            <a:r>
              <a:rPr sz="1800" dirty="0">
                <a:latin typeface="Times New Roman"/>
                <a:cs typeface="Times New Roman"/>
              </a:rPr>
              <a:t>false. </a:t>
            </a:r>
            <a:r>
              <a:rPr sz="1800" spc="-434" dirty="0">
                <a:latin typeface="Times New Roman"/>
                <a:cs typeface="Times New Roman"/>
              </a:rPr>
              <a:t> </a:t>
            </a:r>
            <a:r>
              <a:rPr sz="1800" dirty="0">
                <a:latin typeface="Times New Roman"/>
                <a:cs typeface="Times New Roman"/>
              </a:rPr>
              <a:t>There</a:t>
            </a:r>
            <a:r>
              <a:rPr sz="1800" spc="-20" dirty="0">
                <a:latin typeface="Times New Roman"/>
                <a:cs typeface="Times New Roman"/>
              </a:rPr>
              <a:t> </a:t>
            </a:r>
            <a:r>
              <a:rPr sz="1800" dirty="0">
                <a:latin typeface="Times New Roman"/>
                <a:cs typeface="Times New Roman"/>
              </a:rPr>
              <a:t>are 2</a:t>
            </a:r>
            <a:r>
              <a:rPr sz="1800" spc="5" dirty="0">
                <a:latin typeface="Times New Roman"/>
                <a:cs typeface="Times New Roman"/>
              </a:rPr>
              <a:t> type</a:t>
            </a:r>
            <a:r>
              <a:rPr sz="1800" spc="-25" dirty="0">
                <a:latin typeface="Times New Roman"/>
                <a:cs typeface="Times New Roman"/>
              </a:rPr>
              <a:t> </a:t>
            </a:r>
            <a:r>
              <a:rPr sz="1800" dirty="0">
                <a:latin typeface="Times New Roman"/>
                <a:cs typeface="Times New Roman"/>
              </a:rPr>
              <a:t>2</a:t>
            </a:r>
            <a:r>
              <a:rPr sz="1800" spc="-10" dirty="0">
                <a:latin typeface="Times New Roman"/>
                <a:cs typeface="Times New Roman"/>
              </a:rPr>
              <a:t> </a:t>
            </a:r>
            <a:r>
              <a:rPr sz="1800" dirty="0">
                <a:latin typeface="Times New Roman"/>
                <a:cs typeface="Times New Roman"/>
              </a:rPr>
              <a:t>error</a:t>
            </a:r>
            <a:r>
              <a:rPr sz="1800" spc="-5" dirty="0">
                <a:latin typeface="Times New Roman"/>
                <a:cs typeface="Times New Roman"/>
              </a:rPr>
              <a:t> (False</a:t>
            </a:r>
            <a:r>
              <a:rPr sz="1800" spc="10" dirty="0">
                <a:latin typeface="Times New Roman"/>
                <a:cs typeface="Times New Roman"/>
              </a:rPr>
              <a:t> </a:t>
            </a:r>
            <a:r>
              <a:rPr sz="1800" dirty="0">
                <a:latin typeface="Times New Roman"/>
                <a:cs typeface="Times New Roman"/>
              </a:rPr>
              <a:t>Negatives)-</a:t>
            </a:r>
            <a:r>
              <a:rPr sz="1800" spc="-90" dirty="0">
                <a:latin typeface="Times New Roman"/>
                <a:cs typeface="Times New Roman"/>
              </a:rPr>
              <a:t> </a:t>
            </a:r>
            <a:r>
              <a:rPr sz="1800" spc="-65" dirty="0">
                <a:latin typeface="Times New Roman"/>
                <a:cs typeface="Times New Roman"/>
              </a:rPr>
              <a:t>You</a:t>
            </a:r>
            <a:r>
              <a:rPr sz="1800" spc="5" dirty="0">
                <a:latin typeface="Times New Roman"/>
                <a:cs typeface="Times New Roman"/>
              </a:rPr>
              <a:t> </a:t>
            </a:r>
            <a:r>
              <a:rPr sz="1800" dirty="0">
                <a:latin typeface="Times New Roman"/>
                <a:cs typeface="Times New Roman"/>
              </a:rPr>
              <a:t>predicted</a:t>
            </a:r>
            <a:r>
              <a:rPr sz="1800" spc="-20" dirty="0">
                <a:latin typeface="Times New Roman"/>
                <a:cs typeface="Times New Roman"/>
              </a:rPr>
              <a:t> </a:t>
            </a:r>
            <a:r>
              <a:rPr sz="1800" dirty="0">
                <a:latin typeface="Times New Roman"/>
                <a:cs typeface="Times New Roman"/>
              </a:rPr>
              <a:t>negative</a:t>
            </a:r>
            <a:r>
              <a:rPr sz="1800" spc="-1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25" dirty="0">
                <a:latin typeface="Times New Roman"/>
                <a:cs typeface="Times New Roman"/>
              </a:rPr>
              <a:t>it’s</a:t>
            </a:r>
            <a:r>
              <a:rPr sz="1800" spc="-10" dirty="0">
                <a:latin typeface="Times New Roman"/>
                <a:cs typeface="Times New Roman"/>
              </a:rPr>
              <a:t> </a:t>
            </a:r>
            <a:r>
              <a:rPr sz="1800" dirty="0">
                <a:latin typeface="Times New Roman"/>
                <a:cs typeface="Times New Roman"/>
              </a:rPr>
              <a:t>false.</a:t>
            </a:r>
            <a:endParaRPr sz="1800">
              <a:latin typeface="Times New Roman"/>
              <a:cs typeface="Times New Roman"/>
            </a:endParaRPr>
          </a:p>
          <a:p>
            <a:pPr marL="12700">
              <a:lnSpc>
                <a:spcPct val="100000"/>
              </a:lnSpc>
            </a:pPr>
            <a:r>
              <a:rPr sz="1800" spc="-5" dirty="0">
                <a:latin typeface="Times New Roman"/>
                <a:cs typeface="Times New Roman"/>
              </a:rPr>
              <a:t>Hence</a:t>
            </a:r>
            <a:r>
              <a:rPr sz="1800" spc="160" dirty="0">
                <a:latin typeface="Times New Roman"/>
                <a:cs typeface="Times New Roman"/>
              </a:rPr>
              <a:t> </a:t>
            </a:r>
            <a:r>
              <a:rPr sz="1800" dirty="0">
                <a:latin typeface="Times New Roman"/>
                <a:cs typeface="Times New Roman"/>
              </a:rPr>
              <a:t>if</a:t>
            </a:r>
            <a:r>
              <a:rPr sz="1800" spc="160" dirty="0">
                <a:latin typeface="Times New Roman"/>
                <a:cs typeface="Times New Roman"/>
              </a:rPr>
              <a:t> </a:t>
            </a:r>
            <a:r>
              <a:rPr sz="1800" spc="-5" dirty="0">
                <a:latin typeface="Times New Roman"/>
                <a:cs typeface="Times New Roman"/>
              </a:rPr>
              <a:t>we</a:t>
            </a:r>
            <a:r>
              <a:rPr sz="1800" spc="165" dirty="0">
                <a:latin typeface="Times New Roman"/>
                <a:cs typeface="Times New Roman"/>
              </a:rPr>
              <a:t> </a:t>
            </a:r>
            <a:r>
              <a:rPr sz="1800" spc="-5" dirty="0">
                <a:latin typeface="Times New Roman"/>
                <a:cs typeface="Times New Roman"/>
              </a:rPr>
              <a:t>calculate</a:t>
            </a:r>
            <a:r>
              <a:rPr sz="1800" spc="165" dirty="0">
                <a:latin typeface="Times New Roman"/>
                <a:cs typeface="Times New Roman"/>
              </a:rPr>
              <a:t> </a:t>
            </a:r>
            <a:r>
              <a:rPr sz="1800" spc="-5" dirty="0">
                <a:latin typeface="Times New Roman"/>
                <a:cs typeface="Times New Roman"/>
              </a:rPr>
              <a:t>the</a:t>
            </a:r>
            <a:r>
              <a:rPr sz="1800" spc="150" dirty="0">
                <a:latin typeface="Times New Roman"/>
                <a:cs typeface="Times New Roman"/>
              </a:rPr>
              <a:t> </a:t>
            </a:r>
            <a:r>
              <a:rPr sz="1800" spc="-5" dirty="0">
                <a:latin typeface="Times New Roman"/>
                <a:cs typeface="Times New Roman"/>
              </a:rPr>
              <a:t>accuracy</a:t>
            </a:r>
            <a:r>
              <a:rPr sz="1800" spc="170" dirty="0">
                <a:latin typeface="Times New Roman"/>
                <a:cs typeface="Times New Roman"/>
              </a:rPr>
              <a:t> </a:t>
            </a:r>
            <a:r>
              <a:rPr sz="1800" dirty="0">
                <a:latin typeface="Times New Roman"/>
                <a:cs typeface="Times New Roman"/>
              </a:rPr>
              <a:t>its</a:t>
            </a:r>
            <a:r>
              <a:rPr sz="1800" spc="155" dirty="0">
                <a:latin typeface="Times New Roman"/>
                <a:cs typeface="Times New Roman"/>
              </a:rPr>
              <a:t> </a:t>
            </a:r>
            <a:r>
              <a:rPr sz="1800" spc="-5" dirty="0">
                <a:latin typeface="Times New Roman"/>
                <a:cs typeface="Times New Roman"/>
              </a:rPr>
              <a:t>#</a:t>
            </a:r>
            <a:r>
              <a:rPr sz="1800" spc="155" dirty="0">
                <a:latin typeface="Times New Roman"/>
                <a:cs typeface="Times New Roman"/>
              </a:rPr>
              <a:t> </a:t>
            </a:r>
            <a:r>
              <a:rPr sz="1800" spc="-5" dirty="0">
                <a:latin typeface="Times New Roman"/>
                <a:cs typeface="Times New Roman"/>
              </a:rPr>
              <a:t>Correct</a:t>
            </a:r>
            <a:r>
              <a:rPr sz="1800" spc="180" dirty="0">
                <a:latin typeface="Times New Roman"/>
                <a:cs typeface="Times New Roman"/>
              </a:rPr>
              <a:t> </a:t>
            </a:r>
            <a:r>
              <a:rPr sz="1800" spc="-5" dirty="0">
                <a:latin typeface="Times New Roman"/>
                <a:cs typeface="Times New Roman"/>
              </a:rPr>
              <a:t>Predicted/</a:t>
            </a:r>
            <a:r>
              <a:rPr sz="1800" spc="170" dirty="0">
                <a:latin typeface="Times New Roman"/>
                <a:cs typeface="Times New Roman"/>
              </a:rPr>
              <a:t> </a:t>
            </a:r>
            <a:r>
              <a:rPr sz="1800" spc="-5" dirty="0">
                <a:latin typeface="Times New Roman"/>
                <a:cs typeface="Times New Roman"/>
              </a:rPr>
              <a:t>#</a:t>
            </a:r>
            <a:r>
              <a:rPr sz="1800" spc="145" dirty="0">
                <a:latin typeface="Times New Roman"/>
                <a:cs typeface="Times New Roman"/>
              </a:rPr>
              <a:t> </a:t>
            </a:r>
            <a:r>
              <a:rPr sz="1800" spc="-25" dirty="0">
                <a:latin typeface="Times New Roman"/>
                <a:cs typeface="Times New Roman"/>
              </a:rPr>
              <a:t>Total.</a:t>
            </a:r>
            <a:r>
              <a:rPr sz="1800" spc="175" dirty="0">
                <a:latin typeface="Times New Roman"/>
                <a:cs typeface="Times New Roman"/>
              </a:rPr>
              <a:t> </a:t>
            </a:r>
            <a:r>
              <a:rPr sz="1800" spc="-5" dirty="0">
                <a:latin typeface="Times New Roman"/>
                <a:cs typeface="Times New Roman"/>
              </a:rPr>
              <a:t>In</a:t>
            </a:r>
            <a:r>
              <a:rPr sz="1800" spc="155" dirty="0">
                <a:latin typeface="Times New Roman"/>
                <a:cs typeface="Times New Roman"/>
              </a:rPr>
              <a:t> </a:t>
            </a:r>
            <a:r>
              <a:rPr sz="1800" spc="-5" dirty="0">
                <a:latin typeface="Times New Roman"/>
                <a:cs typeface="Times New Roman"/>
              </a:rPr>
              <a:t>other</a:t>
            </a:r>
            <a:r>
              <a:rPr sz="1800" spc="160" dirty="0">
                <a:latin typeface="Times New Roman"/>
                <a:cs typeface="Times New Roman"/>
              </a:rPr>
              <a:t> </a:t>
            </a:r>
            <a:r>
              <a:rPr sz="1800" spc="-5" dirty="0">
                <a:latin typeface="Times New Roman"/>
                <a:cs typeface="Times New Roman"/>
              </a:rPr>
              <a:t>words,</a:t>
            </a:r>
            <a:r>
              <a:rPr sz="1800" spc="175" dirty="0">
                <a:latin typeface="Times New Roman"/>
                <a:cs typeface="Times New Roman"/>
              </a:rPr>
              <a:t> </a:t>
            </a:r>
            <a:r>
              <a:rPr sz="1800" spc="-5" dirty="0">
                <a:latin typeface="Times New Roman"/>
                <a:cs typeface="Times New Roman"/>
              </a:rPr>
              <a:t>where</a:t>
            </a:r>
            <a:r>
              <a:rPr sz="1800" spc="155" dirty="0">
                <a:latin typeface="Times New Roman"/>
                <a:cs typeface="Times New Roman"/>
              </a:rPr>
              <a:t> </a:t>
            </a:r>
            <a:r>
              <a:rPr sz="1800" spc="-75" dirty="0">
                <a:latin typeface="Times New Roman"/>
                <a:cs typeface="Times New Roman"/>
              </a:rPr>
              <a:t>TP,</a:t>
            </a:r>
            <a:r>
              <a:rPr sz="1800" spc="160" dirty="0">
                <a:latin typeface="Times New Roman"/>
                <a:cs typeface="Times New Roman"/>
              </a:rPr>
              <a:t> </a:t>
            </a:r>
            <a:r>
              <a:rPr sz="1800" spc="-5" dirty="0">
                <a:latin typeface="Times New Roman"/>
                <a:cs typeface="Times New Roman"/>
              </a:rPr>
              <a:t>FN,</a:t>
            </a:r>
            <a:r>
              <a:rPr sz="1800" spc="180" dirty="0">
                <a:latin typeface="Times New Roman"/>
                <a:cs typeface="Times New Roman"/>
              </a:rPr>
              <a:t> </a:t>
            </a:r>
            <a:r>
              <a:rPr sz="1800" spc="-5" dirty="0">
                <a:latin typeface="Times New Roman"/>
                <a:cs typeface="Times New Roman"/>
              </a:rPr>
              <a:t>FP</a:t>
            </a:r>
            <a:r>
              <a:rPr sz="1800" spc="95" dirty="0">
                <a:latin typeface="Times New Roman"/>
                <a:cs typeface="Times New Roman"/>
              </a:rPr>
              <a:t> </a:t>
            </a:r>
            <a:r>
              <a:rPr sz="1800" dirty="0">
                <a:latin typeface="Times New Roman"/>
                <a:cs typeface="Times New Roman"/>
              </a:rPr>
              <a:t>and</a:t>
            </a:r>
            <a:r>
              <a:rPr sz="1800" spc="155" dirty="0">
                <a:latin typeface="Times New Roman"/>
                <a:cs typeface="Times New Roman"/>
              </a:rPr>
              <a:t> </a:t>
            </a:r>
            <a:r>
              <a:rPr sz="1800" spc="-5" dirty="0">
                <a:latin typeface="Times New Roman"/>
                <a:cs typeface="Times New Roman"/>
              </a:rPr>
              <a:t>TN</a:t>
            </a:r>
            <a:endParaRPr sz="1800">
              <a:latin typeface="Times New Roman"/>
              <a:cs typeface="Times New Roman"/>
            </a:endParaRPr>
          </a:p>
          <a:p>
            <a:pPr marL="12700">
              <a:lnSpc>
                <a:spcPct val="100000"/>
              </a:lnSpc>
            </a:pPr>
            <a:r>
              <a:rPr sz="1800" dirty="0">
                <a:latin typeface="Times New Roman"/>
                <a:cs typeface="Times New Roman"/>
              </a:rPr>
              <a:t>represent</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number</a:t>
            </a:r>
            <a:r>
              <a:rPr sz="1800" spc="1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true </a:t>
            </a:r>
            <a:r>
              <a:rPr sz="1800" spc="-5" dirty="0">
                <a:latin typeface="Times New Roman"/>
                <a:cs typeface="Times New Roman"/>
              </a:rPr>
              <a:t>positives, </a:t>
            </a:r>
            <a:r>
              <a:rPr sz="1800" dirty="0">
                <a:latin typeface="Times New Roman"/>
                <a:cs typeface="Times New Roman"/>
              </a:rPr>
              <a:t>false</a:t>
            </a:r>
            <a:r>
              <a:rPr sz="1800" spc="-5" dirty="0">
                <a:latin typeface="Times New Roman"/>
                <a:cs typeface="Times New Roman"/>
              </a:rPr>
              <a:t> </a:t>
            </a:r>
            <a:r>
              <a:rPr sz="1800" dirty="0">
                <a:latin typeface="Times New Roman"/>
                <a:cs typeface="Times New Roman"/>
              </a:rPr>
              <a:t>negatives,</a:t>
            </a:r>
            <a:r>
              <a:rPr sz="1800" spc="-20" dirty="0">
                <a:latin typeface="Times New Roman"/>
                <a:cs typeface="Times New Roman"/>
              </a:rPr>
              <a:t> </a:t>
            </a:r>
            <a:r>
              <a:rPr sz="1800" dirty="0">
                <a:latin typeface="Times New Roman"/>
                <a:cs typeface="Times New Roman"/>
              </a:rPr>
              <a:t>false </a:t>
            </a:r>
            <a:r>
              <a:rPr sz="1800" spc="-5" dirty="0">
                <a:latin typeface="Times New Roman"/>
                <a:cs typeface="Times New Roman"/>
              </a:rPr>
              <a:t>positives </a:t>
            </a:r>
            <a:r>
              <a:rPr sz="1800" dirty="0">
                <a:latin typeface="Times New Roman"/>
                <a:cs typeface="Times New Roman"/>
              </a:rPr>
              <a:t>and true</a:t>
            </a:r>
            <a:r>
              <a:rPr sz="1800" spc="5" dirty="0">
                <a:latin typeface="Times New Roman"/>
                <a:cs typeface="Times New Roman"/>
              </a:rPr>
              <a:t> </a:t>
            </a:r>
            <a:r>
              <a:rPr sz="1800" dirty="0">
                <a:latin typeface="Times New Roman"/>
                <a:cs typeface="Times New Roman"/>
              </a:rPr>
              <a:t>negatives.</a:t>
            </a:r>
            <a:endParaRPr sz="1800">
              <a:latin typeface="Times New Roman"/>
              <a:cs typeface="Times New Roman"/>
            </a:endParaRPr>
          </a:p>
          <a:p>
            <a:pPr marL="12700">
              <a:lnSpc>
                <a:spcPct val="100000"/>
              </a:lnSpc>
            </a:pPr>
            <a:r>
              <a:rPr sz="1800" spc="-5" dirty="0">
                <a:latin typeface="Times New Roman"/>
                <a:cs typeface="Times New Roman"/>
              </a:rPr>
              <a:t>(TP</a:t>
            </a:r>
            <a:r>
              <a:rPr sz="1800" spc="-75" dirty="0">
                <a:latin typeface="Times New Roman"/>
                <a:cs typeface="Times New Roman"/>
              </a:rPr>
              <a:t> </a:t>
            </a:r>
            <a:r>
              <a:rPr sz="1800" dirty="0">
                <a:latin typeface="Times New Roman"/>
                <a:cs typeface="Times New Roman"/>
              </a:rPr>
              <a:t>+</a:t>
            </a:r>
            <a:r>
              <a:rPr sz="1800" spc="-45" dirty="0">
                <a:latin typeface="Times New Roman"/>
                <a:cs typeface="Times New Roman"/>
              </a:rPr>
              <a:t> </a:t>
            </a:r>
            <a:r>
              <a:rPr sz="1800" dirty="0">
                <a:latin typeface="Times New Roman"/>
                <a:cs typeface="Times New Roman"/>
              </a:rPr>
              <a:t>TN)/(TP</a:t>
            </a:r>
            <a:r>
              <a:rPr sz="1800" spc="-70" dirty="0">
                <a:latin typeface="Times New Roman"/>
                <a:cs typeface="Times New Roman"/>
              </a:rPr>
              <a:t> </a:t>
            </a:r>
            <a:r>
              <a:rPr sz="1800" dirty="0">
                <a:latin typeface="Times New Roman"/>
                <a:cs typeface="Times New Roman"/>
              </a:rPr>
              <a:t>+</a:t>
            </a:r>
            <a:r>
              <a:rPr sz="1800" spc="-40" dirty="0">
                <a:latin typeface="Times New Roman"/>
                <a:cs typeface="Times New Roman"/>
              </a:rPr>
              <a:t> </a:t>
            </a:r>
            <a:r>
              <a:rPr sz="1800" spc="-5" dirty="0">
                <a:latin typeface="Times New Roman"/>
                <a:cs typeface="Times New Roman"/>
              </a:rPr>
              <a:t>TN</a:t>
            </a:r>
            <a:r>
              <a:rPr sz="1800" spc="-15" dirty="0">
                <a:latin typeface="Times New Roman"/>
                <a:cs typeface="Times New Roman"/>
              </a:rPr>
              <a:t> </a:t>
            </a:r>
            <a:r>
              <a:rPr sz="1800" dirty="0">
                <a:latin typeface="Times New Roman"/>
                <a:cs typeface="Times New Roman"/>
              </a:rPr>
              <a:t>+</a:t>
            </a:r>
            <a:r>
              <a:rPr sz="1800" spc="-5" dirty="0">
                <a:latin typeface="Times New Roman"/>
                <a:cs typeface="Times New Roman"/>
              </a:rPr>
              <a:t> FP</a:t>
            </a:r>
            <a:r>
              <a:rPr sz="1800" spc="-6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FN). </a:t>
            </a:r>
            <a:r>
              <a:rPr sz="1800" dirty="0">
                <a:latin typeface="Times New Roman"/>
                <a:cs typeface="Times New Roman"/>
              </a:rPr>
              <a:t>(1201+1)/(1201+2+74+1)</a:t>
            </a:r>
            <a:r>
              <a:rPr sz="1800" spc="-3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0.94=</a:t>
            </a:r>
            <a:r>
              <a:rPr sz="1800" spc="-20" dirty="0">
                <a:latin typeface="Times New Roman"/>
                <a:cs typeface="Times New Roman"/>
              </a:rPr>
              <a:t> </a:t>
            </a:r>
            <a:r>
              <a:rPr sz="1800" dirty="0">
                <a:latin typeface="Times New Roman"/>
                <a:cs typeface="Times New Roman"/>
              </a:rPr>
              <a:t>94% </a:t>
            </a:r>
            <a:r>
              <a:rPr sz="1800" spc="-10" dirty="0">
                <a:latin typeface="Times New Roman"/>
                <a:cs typeface="Times New Roman"/>
              </a:rPr>
              <a:t>accuracy.</a:t>
            </a:r>
            <a:endParaRPr sz="1800">
              <a:latin typeface="Times New Roman"/>
              <a:cs typeface="Times New Roman"/>
            </a:endParaRPr>
          </a:p>
          <a:p>
            <a:pPr marL="12700" marR="5715" algn="just">
              <a:lnSpc>
                <a:spcPct val="100000"/>
              </a:lnSpc>
            </a:pPr>
            <a:r>
              <a:rPr sz="1800" dirty="0">
                <a:latin typeface="Times New Roman"/>
                <a:cs typeface="Times New Roman"/>
              </a:rPr>
              <a:t>Note: </a:t>
            </a:r>
            <a:r>
              <a:rPr sz="1800" spc="-5" dirty="0">
                <a:latin typeface="Times New Roman"/>
                <a:cs typeface="Times New Roman"/>
              </a:rPr>
              <a:t>A </a:t>
            </a:r>
            <a:r>
              <a:rPr sz="1800" dirty="0">
                <a:latin typeface="Times New Roman"/>
                <a:cs typeface="Times New Roman"/>
              </a:rPr>
              <a:t>good </a:t>
            </a:r>
            <a:r>
              <a:rPr sz="1800" spc="-5" dirty="0">
                <a:latin typeface="Times New Roman"/>
                <a:cs typeface="Times New Roman"/>
              </a:rPr>
              <a:t>rule </a:t>
            </a:r>
            <a:r>
              <a:rPr sz="1800" dirty="0">
                <a:latin typeface="Times New Roman"/>
                <a:cs typeface="Times New Roman"/>
              </a:rPr>
              <a:t>of thumb </a:t>
            </a:r>
            <a:r>
              <a:rPr sz="1800" spc="-5" dirty="0">
                <a:latin typeface="Times New Roman"/>
                <a:cs typeface="Times New Roman"/>
              </a:rPr>
              <a:t>is that any accuracy </a:t>
            </a:r>
            <a:r>
              <a:rPr sz="1800" dirty="0">
                <a:latin typeface="Times New Roman"/>
                <a:cs typeface="Times New Roman"/>
              </a:rPr>
              <a:t>above 80% </a:t>
            </a:r>
            <a:r>
              <a:rPr sz="1800" spc="-5" dirty="0">
                <a:latin typeface="Times New Roman"/>
                <a:cs typeface="Times New Roman"/>
              </a:rPr>
              <a:t>is considered </a:t>
            </a:r>
            <a:r>
              <a:rPr sz="1800" dirty="0">
                <a:latin typeface="Times New Roman"/>
                <a:cs typeface="Times New Roman"/>
              </a:rPr>
              <a:t>good, </a:t>
            </a:r>
            <a:r>
              <a:rPr sz="1800" spc="-5" dirty="0">
                <a:latin typeface="Times New Roman"/>
                <a:cs typeface="Times New Roman"/>
              </a:rPr>
              <a:t>but </a:t>
            </a:r>
            <a:r>
              <a:rPr sz="1800" dirty="0">
                <a:latin typeface="Times New Roman"/>
                <a:cs typeface="Times New Roman"/>
              </a:rPr>
              <a:t>be </a:t>
            </a:r>
            <a:r>
              <a:rPr sz="1800" spc="-5" dirty="0">
                <a:latin typeface="Times New Roman"/>
                <a:cs typeface="Times New Roman"/>
              </a:rPr>
              <a:t>careful because </a:t>
            </a:r>
            <a:r>
              <a:rPr sz="1800" dirty="0">
                <a:latin typeface="Times New Roman"/>
                <a:cs typeface="Times New Roman"/>
              </a:rPr>
              <a:t>if your </a:t>
            </a:r>
            <a:r>
              <a:rPr sz="1800" spc="5" dirty="0">
                <a:latin typeface="Times New Roman"/>
                <a:cs typeface="Times New Roman"/>
              </a:rPr>
              <a:t> </a:t>
            </a:r>
            <a:r>
              <a:rPr sz="1800" spc="-5" dirty="0">
                <a:latin typeface="Times New Roman"/>
                <a:cs typeface="Times New Roman"/>
              </a:rPr>
              <a:t>accuracy is extremly high, it </a:t>
            </a:r>
            <a:r>
              <a:rPr sz="1800" spc="-10" dirty="0">
                <a:latin typeface="Times New Roman"/>
                <a:cs typeface="Times New Roman"/>
              </a:rPr>
              <a:t>may be </a:t>
            </a:r>
            <a:r>
              <a:rPr sz="1800" dirty="0">
                <a:latin typeface="Times New Roman"/>
                <a:cs typeface="Times New Roman"/>
              </a:rPr>
              <a:t>too good to be </a:t>
            </a:r>
            <a:r>
              <a:rPr sz="1800" spc="-5" dirty="0">
                <a:latin typeface="Times New Roman"/>
                <a:cs typeface="Times New Roman"/>
              </a:rPr>
              <a:t>true </a:t>
            </a:r>
            <a:r>
              <a:rPr sz="1800" dirty="0">
                <a:latin typeface="Times New Roman"/>
                <a:cs typeface="Times New Roman"/>
              </a:rPr>
              <a:t>(an </a:t>
            </a:r>
            <a:r>
              <a:rPr sz="1800" spc="-5" dirty="0">
                <a:latin typeface="Times New Roman"/>
                <a:cs typeface="Times New Roman"/>
              </a:rPr>
              <a:t>example </a:t>
            </a:r>
            <a:r>
              <a:rPr sz="1800" dirty="0">
                <a:latin typeface="Times New Roman"/>
                <a:cs typeface="Times New Roman"/>
              </a:rPr>
              <a:t>of </a:t>
            </a:r>
            <a:r>
              <a:rPr sz="1800" spc="-5" dirty="0">
                <a:latin typeface="Times New Roman"/>
                <a:cs typeface="Times New Roman"/>
              </a:rPr>
              <a:t>Overfitting). </a:t>
            </a:r>
            <a:r>
              <a:rPr sz="1800" dirty="0">
                <a:latin typeface="Times New Roman"/>
                <a:cs typeface="Times New Roman"/>
              </a:rPr>
              <a:t>Thus, </a:t>
            </a:r>
            <a:r>
              <a:rPr sz="1800" spc="-5" dirty="0">
                <a:latin typeface="Times New Roman"/>
                <a:cs typeface="Times New Roman"/>
              </a:rPr>
              <a:t>94% is </a:t>
            </a:r>
            <a:r>
              <a:rPr sz="1800" dirty="0">
                <a:latin typeface="Times New Roman"/>
                <a:cs typeface="Times New Roman"/>
              </a:rPr>
              <a:t>the </a:t>
            </a:r>
            <a:r>
              <a:rPr sz="1800" spc="-5" dirty="0">
                <a:latin typeface="Times New Roman"/>
                <a:cs typeface="Times New Roman"/>
              </a:rPr>
              <a:t>ideal </a:t>
            </a:r>
            <a:r>
              <a:rPr sz="1800" dirty="0">
                <a:latin typeface="Times New Roman"/>
                <a:cs typeface="Times New Roman"/>
              </a:rPr>
              <a:t> accuracy!.</a:t>
            </a:r>
            <a:endParaRPr sz="1800">
              <a:latin typeface="Times New Roman"/>
              <a:cs typeface="Times New Roman"/>
            </a:endParaRPr>
          </a:p>
        </p:txBody>
      </p:sp>
      <p:pic>
        <p:nvPicPr>
          <p:cNvPr id="3" name="object 3"/>
          <p:cNvPicPr/>
          <p:nvPr/>
        </p:nvPicPr>
        <p:blipFill>
          <a:blip r:embed="rId2" cstate="print"/>
          <a:stretch>
            <a:fillRect/>
          </a:stretch>
        </p:blipFill>
        <p:spPr>
          <a:xfrm>
            <a:off x="1039367" y="484631"/>
            <a:ext cx="5372100" cy="195382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012" y="653288"/>
            <a:ext cx="10063480" cy="112331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Feature</a:t>
            </a:r>
            <a:r>
              <a:rPr sz="1800" b="1" spc="-25" dirty="0">
                <a:latin typeface="Times New Roman"/>
                <a:cs typeface="Times New Roman"/>
              </a:rPr>
              <a:t> </a:t>
            </a:r>
            <a:r>
              <a:rPr sz="1800" b="1" spc="-5" dirty="0">
                <a:latin typeface="Times New Roman"/>
                <a:cs typeface="Times New Roman"/>
              </a:rPr>
              <a:t>Importance</a:t>
            </a:r>
            <a:r>
              <a:rPr sz="1800" b="1" spc="4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dirty="0">
                <a:latin typeface="Times New Roman"/>
                <a:cs typeface="Times New Roman"/>
              </a:rPr>
              <a:t>Feature</a:t>
            </a:r>
            <a:r>
              <a:rPr sz="1800" spc="-15" dirty="0">
                <a:latin typeface="Times New Roman"/>
                <a:cs typeface="Times New Roman"/>
              </a:rPr>
              <a:t> </a:t>
            </a:r>
            <a:r>
              <a:rPr sz="1800" dirty="0">
                <a:latin typeface="Times New Roman"/>
                <a:cs typeface="Times New Roman"/>
              </a:rPr>
              <a:t>Importance provides</a:t>
            </a:r>
            <a:r>
              <a:rPr sz="1800" spc="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score</a:t>
            </a:r>
            <a:r>
              <a:rPr sz="1800" spc="-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indicates</a:t>
            </a:r>
            <a:r>
              <a:rPr sz="1800" spc="-20" dirty="0">
                <a:latin typeface="Times New Roman"/>
                <a:cs typeface="Times New Roman"/>
              </a:rPr>
              <a:t> </a:t>
            </a:r>
            <a:r>
              <a:rPr sz="1800" spc="-5" dirty="0">
                <a:latin typeface="Times New Roman"/>
                <a:cs typeface="Times New Roman"/>
              </a:rPr>
              <a:t>how</a:t>
            </a:r>
            <a:r>
              <a:rPr sz="1800" spc="5" dirty="0">
                <a:latin typeface="Times New Roman"/>
                <a:cs typeface="Times New Roman"/>
              </a:rPr>
              <a:t> </a:t>
            </a:r>
            <a:r>
              <a:rPr sz="1800" dirty="0">
                <a:latin typeface="Times New Roman"/>
                <a:cs typeface="Times New Roman"/>
              </a:rPr>
              <a:t>helpful</a:t>
            </a:r>
            <a:r>
              <a:rPr sz="1800" spc="-5" dirty="0">
                <a:latin typeface="Times New Roman"/>
                <a:cs typeface="Times New Roman"/>
              </a:rPr>
              <a:t> </a:t>
            </a:r>
            <a:r>
              <a:rPr sz="1800" dirty="0">
                <a:latin typeface="Times New Roman"/>
                <a:cs typeface="Times New Roman"/>
              </a:rPr>
              <a:t>each</a:t>
            </a:r>
            <a:r>
              <a:rPr sz="1800" spc="-25" dirty="0">
                <a:latin typeface="Times New Roman"/>
                <a:cs typeface="Times New Roman"/>
              </a:rPr>
              <a:t> </a:t>
            </a:r>
            <a:r>
              <a:rPr sz="1800" dirty="0">
                <a:latin typeface="Times New Roman"/>
                <a:cs typeface="Times New Roman"/>
              </a:rPr>
              <a:t>feature</a:t>
            </a:r>
            <a:r>
              <a:rPr sz="1800" spc="-10" dirty="0">
                <a:latin typeface="Times New Roman"/>
                <a:cs typeface="Times New Roman"/>
              </a:rPr>
              <a:t> </a:t>
            </a:r>
            <a:r>
              <a:rPr sz="1800" dirty="0">
                <a:latin typeface="Times New Roman"/>
                <a:cs typeface="Times New Roman"/>
              </a:rPr>
              <a:t>was</a:t>
            </a:r>
            <a:r>
              <a:rPr sz="1800" spc="-5" dirty="0">
                <a:latin typeface="Times New Roman"/>
                <a:cs typeface="Times New Roman"/>
              </a:rPr>
              <a:t> </a:t>
            </a:r>
            <a:r>
              <a:rPr sz="1800" dirty="0">
                <a:latin typeface="Times New Roman"/>
                <a:cs typeface="Times New Roman"/>
              </a:rPr>
              <a:t>in</a:t>
            </a:r>
            <a:r>
              <a:rPr sz="1800" spc="-5" dirty="0">
                <a:latin typeface="Times New Roman"/>
                <a:cs typeface="Times New Roman"/>
              </a:rPr>
              <a:t> our</a:t>
            </a:r>
            <a:r>
              <a:rPr sz="1800" spc="5" dirty="0">
                <a:latin typeface="Times New Roman"/>
                <a:cs typeface="Times New Roman"/>
              </a:rPr>
              <a:t> </a:t>
            </a:r>
            <a:r>
              <a:rPr sz="1800" spc="-5" dirty="0">
                <a:latin typeface="Times New Roman"/>
                <a:cs typeface="Times New Roman"/>
              </a:rPr>
              <a:t>model.</a:t>
            </a:r>
            <a:endParaRPr sz="1800">
              <a:latin typeface="Times New Roman"/>
              <a:cs typeface="Times New Roman"/>
            </a:endParaRPr>
          </a:p>
          <a:p>
            <a:pPr marL="299085" marR="5080" indent="-287020">
              <a:lnSpc>
                <a:spcPct val="100000"/>
              </a:lnSpc>
              <a:buClr>
                <a:srgbClr val="E38312"/>
              </a:buClr>
              <a:buFont typeface="Wingdings"/>
              <a:buChar char=""/>
              <a:tabLst>
                <a:tab pos="299720" algn="l"/>
              </a:tabLst>
            </a:pPr>
            <a:r>
              <a:rPr sz="1800" dirty="0">
                <a:latin typeface="Times New Roman"/>
                <a:cs typeface="Times New Roman"/>
              </a:rPr>
              <a:t>The</a:t>
            </a:r>
            <a:r>
              <a:rPr sz="1800" spc="350" dirty="0">
                <a:latin typeface="Times New Roman"/>
                <a:cs typeface="Times New Roman"/>
              </a:rPr>
              <a:t> </a:t>
            </a:r>
            <a:r>
              <a:rPr sz="1800" dirty="0">
                <a:latin typeface="Times New Roman"/>
                <a:cs typeface="Times New Roman"/>
              </a:rPr>
              <a:t>higher</a:t>
            </a:r>
            <a:r>
              <a:rPr sz="1800" spc="330" dirty="0">
                <a:latin typeface="Times New Roman"/>
                <a:cs typeface="Times New Roman"/>
              </a:rPr>
              <a:t> </a:t>
            </a:r>
            <a:r>
              <a:rPr sz="1800" dirty="0">
                <a:latin typeface="Times New Roman"/>
                <a:cs typeface="Times New Roman"/>
              </a:rPr>
              <a:t>the</a:t>
            </a:r>
            <a:r>
              <a:rPr sz="1800" spc="340" dirty="0">
                <a:latin typeface="Times New Roman"/>
                <a:cs typeface="Times New Roman"/>
              </a:rPr>
              <a:t> </a:t>
            </a:r>
            <a:r>
              <a:rPr sz="1800" dirty="0">
                <a:latin typeface="Times New Roman"/>
                <a:cs typeface="Times New Roman"/>
              </a:rPr>
              <a:t>Feature</a:t>
            </a:r>
            <a:r>
              <a:rPr sz="1800" spc="345" dirty="0">
                <a:latin typeface="Times New Roman"/>
                <a:cs typeface="Times New Roman"/>
              </a:rPr>
              <a:t> </a:t>
            </a:r>
            <a:r>
              <a:rPr sz="1800" spc="-5" dirty="0">
                <a:latin typeface="Times New Roman"/>
                <a:cs typeface="Times New Roman"/>
              </a:rPr>
              <a:t>Score,</a:t>
            </a:r>
            <a:r>
              <a:rPr sz="1800" spc="345" dirty="0">
                <a:latin typeface="Times New Roman"/>
                <a:cs typeface="Times New Roman"/>
              </a:rPr>
              <a:t> </a:t>
            </a:r>
            <a:r>
              <a:rPr sz="1800" spc="-5" dirty="0">
                <a:latin typeface="Times New Roman"/>
                <a:cs typeface="Times New Roman"/>
              </a:rPr>
              <a:t>the</a:t>
            </a:r>
            <a:r>
              <a:rPr sz="1800" spc="350" dirty="0">
                <a:latin typeface="Times New Roman"/>
                <a:cs typeface="Times New Roman"/>
              </a:rPr>
              <a:t> </a:t>
            </a:r>
            <a:r>
              <a:rPr sz="1800" spc="-5" dirty="0">
                <a:latin typeface="Times New Roman"/>
                <a:cs typeface="Times New Roman"/>
              </a:rPr>
              <a:t>more</a:t>
            </a:r>
            <a:r>
              <a:rPr sz="1800" spc="350" dirty="0">
                <a:latin typeface="Times New Roman"/>
                <a:cs typeface="Times New Roman"/>
              </a:rPr>
              <a:t> </a:t>
            </a:r>
            <a:r>
              <a:rPr sz="1800" dirty="0">
                <a:latin typeface="Times New Roman"/>
                <a:cs typeface="Times New Roman"/>
              </a:rPr>
              <a:t>that</a:t>
            </a:r>
            <a:r>
              <a:rPr sz="1800" spc="350" dirty="0">
                <a:latin typeface="Times New Roman"/>
                <a:cs typeface="Times New Roman"/>
              </a:rPr>
              <a:t> </a:t>
            </a:r>
            <a:r>
              <a:rPr sz="1800" spc="-5" dirty="0">
                <a:latin typeface="Times New Roman"/>
                <a:cs typeface="Times New Roman"/>
              </a:rPr>
              <a:t>feature</a:t>
            </a:r>
            <a:r>
              <a:rPr sz="1800" spc="345" dirty="0">
                <a:latin typeface="Times New Roman"/>
                <a:cs typeface="Times New Roman"/>
              </a:rPr>
              <a:t> </a:t>
            </a:r>
            <a:r>
              <a:rPr sz="1800" spc="-5" dirty="0">
                <a:latin typeface="Times New Roman"/>
                <a:cs typeface="Times New Roman"/>
              </a:rPr>
              <a:t>is</a:t>
            </a:r>
            <a:r>
              <a:rPr sz="1800" spc="335" dirty="0">
                <a:latin typeface="Times New Roman"/>
                <a:cs typeface="Times New Roman"/>
              </a:rPr>
              <a:t> </a:t>
            </a:r>
            <a:r>
              <a:rPr sz="1800" dirty="0">
                <a:latin typeface="Times New Roman"/>
                <a:cs typeface="Times New Roman"/>
              </a:rPr>
              <a:t>used</a:t>
            </a:r>
            <a:r>
              <a:rPr sz="1800" spc="335" dirty="0">
                <a:latin typeface="Times New Roman"/>
                <a:cs typeface="Times New Roman"/>
              </a:rPr>
              <a:t> </a:t>
            </a:r>
            <a:r>
              <a:rPr sz="1800" dirty="0">
                <a:latin typeface="Times New Roman"/>
                <a:cs typeface="Times New Roman"/>
              </a:rPr>
              <a:t>to</a:t>
            </a:r>
            <a:r>
              <a:rPr sz="1800" spc="330" dirty="0">
                <a:latin typeface="Times New Roman"/>
                <a:cs typeface="Times New Roman"/>
              </a:rPr>
              <a:t> </a:t>
            </a:r>
            <a:r>
              <a:rPr sz="1800" spc="-5" dirty="0">
                <a:latin typeface="Times New Roman"/>
                <a:cs typeface="Times New Roman"/>
              </a:rPr>
              <a:t>make</a:t>
            </a:r>
            <a:r>
              <a:rPr sz="1800" spc="350" dirty="0">
                <a:latin typeface="Times New Roman"/>
                <a:cs typeface="Times New Roman"/>
              </a:rPr>
              <a:t> </a:t>
            </a:r>
            <a:r>
              <a:rPr sz="1800" spc="-5" dirty="0">
                <a:latin typeface="Times New Roman"/>
                <a:cs typeface="Times New Roman"/>
              </a:rPr>
              <a:t>key</a:t>
            </a:r>
            <a:r>
              <a:rPr sz="1800" spc="355" dirty="0">
                <a:latin typeface="Times New Roman"/>
                <a:cs typeface="Times New Roman"/>
              </a:rPr>
              <a:t> </a:t>
            </a:r>
            <a:r>
              <a:rPr sz="1800" spc="-5" dirty="0">
                <a:latin typeface="Times New Roman"/>
                <a:cs typeface="Times New Roman"/>
              </a:rPr>
              <a:t>decisions</a:t>
            </a:r>
            <a:r>
              <a:rPr sz="1800" spc="335" dirty="0">
                <a:latin typeface="Times New Roman"/>
                <a:cs typeface="Times New Roman"/>
              </a:rPr>
              <a:t> </a:t>
            </a:r>
            <a:r>
              <a:rPr sz="1800" dirty="0">
                <a:latin typeface="Times New Roman"/>
                <a:cs typeface="Times New Roman"/>
              </a:rPr>
              <a:t>&amp;</a:t>
            </a:r>
            <a:r>
              <a:rPr sz="1800" spc="350" dirty="0">
                <a:latin typeface="Times New Roman"/>
                <a:cs typeface="Times New Roman"/>
              </a:rPr>
              <a:t> </a:t>
            </a:r>
            <a:r>
              <a:rPr sz="1800" dirty="0">
                <a:latin typeface="Times New Roman"/>
                <a:cs typeface="Times New Roman"/>
              </a:rPr>
              <a:t>thus</a:t>
            </a:r>
            <a:r>
              <a:rPr sz="1800" spc="340" dirty="0">
                <a:latin typeface="Times New Roman"/>
                <a:cs typeface="Times New Roman"/>
              </a:rPr>
              <a:t> </a:t>
            </a:r>
            <a:r>
              <a:rPr sz="1800" spc="-5" dirty="0">
                <a:latin typeface="Times New Roman"/>
                <a:cs typeface="Times New Roman"/>
              </a:rPr>
              <a:t>the</a:t>
            </a:r>
            <a:r>
              <a:rPr sz="1800" spc="345" dirty="0">
                <a:latin typeface="Times New Roman"/>
                <a:cs typeface="Times New Roman"/>
              </a:rPr>
              <a:t> </a:t>
            </a:r>
            <a:r>
              <a:rPr sz="1800" spc="-5" dirty="0">
                <a:latin typeface="Times New Roman"/>
                <a:cs typeface="Times New Roman"/>
              </a:rPr>
              <a:t>more </a:t>
            </a:r>
            <a:r>
              <a:rPr sz="1800" spc="-434" dirty="0">
                <a:latin typeface="Times New Roman"/>
                <a:cs typeface="Times New Roman"/>
              </a:rPr>
              <a:t> </a:t>
            </a:r>
            <a:r>
              <a:rPr sz="1800" dirty="0">
                <a:latin typeface="Times New Roman"/>
                <a:cs typeface="Times New Roman"/>
              </a:rPr>
              <a:t>important</a:t>
            </a:r>
            <a:r>
              <a:rPr sz="1800" spc="-5" dirty="0">
                <a:latin typeface="Times New Roman"/>
                <a:cs typeface="Times New Roman"/>
              </a:rPr>
              <a:t> </a:t>
            </a:r>
            <a:r>
              <a:rPr sz="1800" dirty="0">
                <a:latin typeface="Times New Roman"/>
                <a:cs typeface="Times New Roman"/>
              </a:rPr>
              <a:t>it</a:t>
            </a:r>
            <a:r>
              <a:rPr sz="1800" spc="-5" dirty="0">
                <a:latin typeface="Times New Roman"/>
                <a:cs typeface="Times New Roman"/>
              </a:rPr>
              <a:t> is.</a:t>
            </a:r>
            <a:endParaRPr sz="1800">
              <a:latin typeface="Times New Roman"/>
              <a:cs typeface="Times New Roman"/>
            </a:endParaRPr>
          </a:p>
        </p:txBody>
      </p:sp>
      <p:pic>
        <p:nvPicPr>
          <p:cNvPr id="3" name="object 3"/>
          <p:cNvPicPr/>
          <p:nvPr/>
        </p:nvPicPr>
        <p:blipFill>
          <a:blip r:embed="rId2" cstate="print"/>
          <a:stretch>
            <a:fillRect/>
          </a:stretch>
        </p:blipFill>
        <p:spPr>
          <a:xfrm>
            <a:off x="4762928" y="2087065"/>
            <a:ext cx="6347031" cy="3765094"/>
          </a:xfrm>
          <a:prstGeom prst="rect">
            <a:avLst/>
          </a:prstGeom>
        </p:spPr>
      </p:pic>
      <p:sp>
        <p:nvSpPr>
          <p:cNvPr id="4" name="object 4"/>
          <p:cNvSpPr txBox="1"/>
          <p:nvPr/>
        </p:nvSpPr>
        <p:spPr>
          <a:xfrm>
            <a:off x="1065987" y="2623820"/>
            <a:ext cx="3188335" cy="1671955"/>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Times New Roman"/>
                <a:cs typeface="Times New Roman"/>
              </a:rPr>
              <a:t>From</a:t>
            </a:r>
            <a:r>
              <a:rPr sz="1800" dirty="0">
                <a:latin typeface="Times New Roman"/>
                <a:cs typeface="Times New Roman"/>
              </a:rPr>
              <a:t> </a:t>
            </a:r>
            <a:r>
              <a:rPr sz="1800" spc="-5" dirty="0">
                <a:latin typeface="Times New Roman"/>
                <a:cs typeface="Times New Roman"/>
              </a:rPr>
              <a:t>the</a:t>
            </a:r>
            <a:r>
              <a:rPr sz="1800" dirty="0">
                <a:latin typeface="Times New Roman"/>
                <a:cs typeface="Times New Roman"/>
              </a:rPr>
              <a:t> </a:t>
            </a:r>
            <a:r>
              <a:rPr sz="1800" spc="-5" dirty="0">
                <a:latin typeface="Times New Roman"/>
                <a:cs typeface="Times New Roman"/>
              </a:rPr>
              <a:t>Feature</a:t>
            </a:r>
            <a:r>
              <a:rPr sz="1800" dirty="0">
                <a:latin typeface="Times New Roman"/>
                <a:cs typeface="Times New Roman"/>
              </a:rPr>
              <a:t> </a:t>
            </a:r>
            <a:r>
              <a:rPr sz="1800" spc="-5" dirty="0">
                <a:latin typeface="Times New Roman"/>
                <a:cs typeface="Times New Roman"/>
              </a:rPr>
              <a:t>Importance </a:t>
            </a:r>
            <a:r>
              <a:rPr sz="1800" dirty="0">
                <a:latin typeface="Times New Roman"/>
                <a:cs typeface="Times New Roman"/>
              </a:rPr>
              <a:t> </a:t>
            </a:r>
            <a:r>
              <a:rPr sz="1800" spc="-5" dirty="0">
                <a:latin typeface="Times New Roman"/>
                <a:cs typeface="Times New Roman"/>
              </a:rPr>
              <a:t>graph a, we can conclude </a:t>
            </a:r>
            <a:r>
              <a:rPr sz="1800" dirty="0">
                <a:latin typeface="Times New Roman"/>
                <a:cs typeface="Times New Roman"/>
              </a:rPr>
              <a:t>that </a:t>
            </a:r>
            <a:r>
              <a:rPr sz="1800" spc="-5" dirty="0">
                <a:latin typeface="Times New Roman"/>
                <a:cs typeface="Times New Roman"/>
              </a:rPr>
              <a:t>the </a:t>
            </a:r>
            <a:r>
              <a:rPr sz="1800" dirty="0">
                <a:latin typeface="Times New Roman"/>
                <a:cs typeface="Times New Roman"/>
              </a:rPr>
              <a:t> </a:t>
            </a:r>
            <a:r>
              <a:rPr sz="1800" spc="-5" dirty="0">
                <a:latin typeface="Times New Roman"/>
                <a:cs typeface="Times New Roman"/>
              </a:rPr>
              <a:t>top</a:t>
            </a:r>
            <a:r>
              <a:rPr sz="1800" dirty="0">
                <a:latin typeface="Times New Roman"/>
                <a:cs typeface="Times New Roman"/>
              </a:rPr>
              <a:t> </a:t>
            </a:r>
            <a:r>
              <a:rPr sz="1800" spc="-5" dirty="0">
                <a:latin typeface="Times New Roman"/>
                <a:cs typeface="Times New Roman"/>
              </a:rPr>
              <a:t>3</a:t>
            </a:r>
            <a:r>
              <a:rPr sz="1800" dirty="0">
                <a:latin typeface="Times New Roman"/>
                <a:cs typeface="Times New Roman"/>
              </a:rPr>
              <a:t> </a:t>
            </a:r>
            <a:r>
              <a:rPr sz="1800" spc="-5" dirty="0">
                <a:latin typeface="Times New Roman"/>
                <a:cs typeface="Times New Roman"/>
              </a:rPr>
              <a:t>significant</a:t>
            </a:r>
            <a:r>
              <a:rPr sz="1800" dirty="0">
                <a:latin typeface="Times New Roman"/>
                <a:cs typeface="Times New Roman"/>
              </a:rPr>
              <a:t> </a:t>
            </a:r>
            <a:r>
              <a:rPr sz="1800" spc="-5" dirty="0">
                <a:latin typeface="Times New Roman"/>
                <a:cs typeface="Times New Roman"/>
              </a:rPr>
              <a:t>features</a:t>
            </a:r>
            <a:r>
              <a:rPr sz="1800" dirty="0">
                <a:latin typeface="Times New Roman"/>
                <a:cs typeface="Times New Roman"/>
              </a:rPr>
              <a:t> </a:t>
            </a:r>
            <a:r>
              <a:rPr sz="1800" spc="-5" dirty="0">
                <a:latin typeface="Times New Roman"/>
                <a:cs typeface="Times New Roman"/>
              </a:rPr>
              <a:t>were </a:t>
            </a:r>
            <a:r>
              <a:rPr sz="1800" dirty="0">
                <a:latin typeface="Times New Roman"/>
                <a:cs typeface="Times New Roman"/>
              </a:rPr>
              <a:t> </a:t>
            </a:r>
            <a:r>
              <a:rPr sz="1800" spc="-5" dirty="0">
                <a:latin typeface="Times New Roman"/>
                <a:cs typeface="Times New Roman"/>
              </a:rPr>
              <a:t>maximum</a:t>
            </a:r>
            <a:r>
              <a:rPr sz="1800" dirty="0">
                <a:latin typeface="Times New Roman"/>
                <a:cs typeface="Times New Roman"/>
              </a:rPr>
              <a:t> stroke</a:t>
            </a:r>
            <a:r>
              <a:rPr sz="1800" spc="5" dirty="0">
                <a:latin typeface="Times New Roman"/>
                <a:cs typeface="Times New Roman"/>
              </a:rPr>
              <a:t> </a:t>
            </a:r>
            <a:r>
              <a:rPr sz="1800" dirty="0">
                <a:latin typeface="Times New Roman"/>
                <a:cs typeface="Times New Roman"/>
              </a:rPr>
              <a:t>achieved</a:t>
            </a:r>
            <a:r>
              <a:rPr sz="1800" spc="5" dirty="0">
                <a:latin typeface="Times New Roman"/>
                <a:cs typeface="Times New Roman"/>
              </a:rPr>
              <a:t> </a:t>
            </a:r>
            <a:r>
              <a:rPr sz="1800" spc="-15" dirty="0">
                <a:latin typeface="Times New Roman"/>
                <a:cs typeface="Times New Roman"/>
              </a:rPr>
              <a:t>by </a:t>
            </a:r>
            <a:r>
              <a:rPr sz="1800" spc="-10" dirty="0">
                <a:latin typeface="Times New Roman"/>
                <a:cs typeface="Times New Roman"/>
              </a:rPr>
              <a:t> Avg_glucose_level,</a:t>
            </a:r>
            <a:r>
              <a:rPr sz="1800" spc="434" dirty="0">
                <a:latin typeface="Times New Roman"/>
                <a:cs typeface="Times New Roman"/>
              </a:rPr>
              <a:t> </a:t>
            </a:r>
            <a:r>
              <a:rPr sz="1800" spc="-5" dirty="0">
                <a:latin typeface="Times New Roman"/>
                <a:cs typeface="Times New Roman"/>
              </a:rPr>
              <a:t>Age</a:t>
            </a:r>
            <a:r>
              <a:rPr sz="1800" spc="445" dirty="0">
                <a:latin typeface="Times New Roman"/>
                <a:cs typeface="Times New Roman"/>
              </a:rPr>
              <a:t> </a:t>
            </a:r>
            <a:r>
              <a:rPr sz="1800" spc="-5" dirty="0">
                <a:latin typeface="Times New Roman"/>
                <a:cs typeface="Times New Roman"/>
              </a:rPr>
              <a:t>and </a:t>
            </a:r>
            <a:r>
              <a:rPr sz="1800" dirty="0">
                <a:latin typeface="Times New Roman"/>
                <a:cs typeface="Times New Roman"/>
              </a:rPr>
              <a:t> </a:t>
            </a:r>
            <a:r>
              <a:rPr sz="1800" spc="-5" dirty="0">
                <a:latin typeface="Times New Roman"/>
                <a:cs typeface="Times New Roman"/>
              </a:rPr>
              <a:t>Bmi.</a:t>
            </a:r>
            <a:endParaRPr sz="18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3522" y="503682"/>
            <a:ext cx="8054340" cy="551307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374151"/>
                </a:solidFill>
                <a:latin typeface="Times New Roman"/>
                <a:cs typeface="Times New Roman"/>
              </a:rPr>
              <a:t>Precautions</a:t>
            </a:r>
            <a:r>
              <a:rPr sz="1800" b="1" spc="-95" dirty="0">
                <a:solidFill>
                  <a:srgbClr val="374151"/>
                </a:solidFill>
                <a:latin typeface="Times New Roman"/>
                <a:cs typeface="Times New Roman"/>
              </a:rPr>
              <a:t> </a:t>
            </a:r>
            <a:r>
              <a:rPr sz="1800" b="1" dirty="0">
                <a:solidFill>
                  <a:srgbClr val="374151"/>
                </a:solidFill>
                <a:latin typeface="Times New Roman"/>
                <a:cs typeface="Times New Roman"/>
              </a:rPr>
              <a:t>:</a:t>
            </a:r>
            <a:endParaRPr sz="1800">
              <a:latin typeface="Times New Roman"/>
              <a:cs typeface="Times New Roman"/>
            </a:endParaRPr>
          </a:p>
          <a:p>
            <a:pPr>
              <a:lnSpc>
                <a:spcPct val="100000"/>
              </a:lnSpc>
              <a:spcBef>
                <a:spcPts val="30"/>
              </a:spcBef>
            </a:pPr>
            <a:endParaRPr sz="1850">
              <a:latin typeface="Times New Roman"/>
              <a:cs typeface="Times New Roman"/>
            </a:endParaRPr>
          </a:p>
          <a:p>
            <a:pPr marL="299085" marR="8255" indent="-287020" algn="just">
              <a:lnSpc>
                <a:spcPct val="100000"/>
              </a:lnSpc>
              <a:buClr>
                <a:srgbClr val="E38312"/>
              </a:buClr>
              <a:buFont typeface="Wingdings"/>
              <a:buChar char=""/>
              <a:tabLst>
                <a:tab pos="299720" algn="l"/>
              </a:tabLst>
            </a:pPr>
            <a:r>
              <a:rPr sz="1800" b="1" dirty="0">
                <a:solidFill>
                  <a:srgbClr val="374151"/>
                </a:solidFill>
                <a:latin typeface="Times New Roman"/>
                <a:cs typeface="Times New Roman"/>
              </a:rPr>
              <a:t>Managing</a:t>
            </a:r>
            <a:r>
              <a:rPr sz="1800" b="1" spc="5" dirty="0">
                <a:solidFill>
                  <a:srgbClr val="374151"/>
                </a:solidFill>
                <a:latin typeface="Times New Roman"/>
                <a:cs typeface="Times New Roman"/>
              </a:rPr>
              <a:t> </a:t>
            </a:r>
            <a:r>
              <a:rPr sz="1800" b="1" spc="-5" dirty="0">
                <a:solidFill>
                  <a:srgbClr val="374151"/>
                </a:solidFill>
                <a:latin typeface="Times New Roman"/>
                <a:cs typeface="Times New Roman"/>
              </a:rPr>
              <a:t>blood</a:t>
            </a:r>
            <a:r>
              <a:rPr sz="1800" b="1" dirty="0">
                <a:solidFill>
                  <a:srgbClr val="374151"/>
                </a:solidFill>
                <a:latin typeface="Times New Roman"/>
                <a:cs typeface="Times New Roman"/>
              </a:rPr>
              <a:t> </a:t>
            </a:r>
            <a:r>
              <a:rPr sz="1800" b="1" spc="-5" dirty="0">
                <a:solidFill>
                  <a:srgbClr val="374151"/>
                </a:solidFill>
                <a:latin typeface="Times New Roman"/>
                <a:cs typeface="Times New Roman"/>
              </a:rPr>
              <a:t>sugar</a:t>
            </a:r>
            <a:r>
              <a:rPr sz="1800" b="1" dirty="0">
                <a:solidFill>
                  <a:srgbClr val="374151"/>
                </a:solidFill>
                <a:latin typeface="Times New Roman"/>
                <a:cs typeface="Times New Roman"/>
              </a:rPr>
              <a:t> </a:t>
            </a:r>
            <a:r>
              <a:rPr sz="1800" b="1" spc="-5" dirty="0">
                <a:solidFill>
                  <a:srgbClr val="374151"/>
                </a:solidFill>
                <a:latin typeface="Times New Roman"/>
                <a:cs typeface="Times New Roman"/>
              </a:rPr>
              <a:t>levels:</a:t>
            </a:r>
            <a:r>
              <a:rPr sz="1800" b="1" dirty="0">
                <a:solidFill>
                  <a:srgbClr val="374151"/>
                </a:solidFill>
                <a:latin typeface="Times New Roman"/>
                <a:cs typeface="Times New Roman"/>
              </a:rPr>
              <a:t> </a:t>
            </a:r>
            <a:r>
              <a:rPr sz="1800" dirty="0">
                <a:solidFill>
                  <a:srgbClr val="374151"/>
                </a:solidFill>
                <a:latin typeface="Times New Roman"/>
                <a:cs typeface="Times New Roman"/>
              </a:rPr>
              <a:t>Keeping</a:t>
            </a:r>
            <a:r>
              <a:rPr sz="1800" spc="5" dirty="0">
                <a:solidFill>
                  <a:srgbClr val="374151"/>
                </a:solidFill>
                <a:latin typeface="Times New Roman"/>
                <a:cs typeface="Times New Roman"/>
              </a:rPr>
              <a:t> </a:t>
            </a:r>
            <a:r>
              <a:rPr sz="1800" spc="-5" dirty="0">
                <a:solidFill>
                  <a:srgbClr val="374151"/>
                </a:solidFill>
                <a:latin typeface="Times New Roman"/>
                <a:cs typeface="Times New Roman"/>
              </a:rPr>
              <a:t>glucose</a:t>
            </a:r>
            <a:r>
              <a:rPr sz="1800" dirty="0">
                <a:solidFill>
                  <a:srgbClr val="374151"/>
                </a:solidFill>
                <a:latin typeface="Times New Roman"/>
                <a:cs typeface="Times New Roman"/>
              </a:rPr>
              <a:t> </a:t>
            </a:r>
            <a:r>
              <a:rPr sz="1800" spc="-5" dirty="0">
                <a:solidFill>
                  <a:srgbClr val="374151"/>
                </a:solidFill>
                <a:latin typeface="Times New Roman"/>
                <a:cs typeface="Times New Roman"/>
              </a:rPr>
              <a:t>levels</a:t>
            </a:r>
            <a:r>
              <a:rPr sz="1800" dirty="0">
                <a:solidFill>
                  <a:srgbClr val="374151"/>
                </a:solidFill>
                <a:latin typeface="Times New Roman"/>
                <a:cs typeface="Times New Roman"/>
              </a:rPr>
              <a:t> in</a:t>
            </a:r>
            <a:r>
              <a:rPr sz="1800" spc="5" dirty="0">
                <a:solidFill>
                  <a:srgbClr val="374151"/>
                </a:solidFill>
                <a:latin typeface="Times New Roman"/>
                <a:cs typeface="Times New Roman"/>
              </a:rPr>
              <a:t> </a:t>
            </a:r>
            <a:r>
              <a:rPr sz="1800" dirty="0">
                <a:solidFill>
                  <a:srgbClr val="374151"/>
                </a:solidFill>
                <a:latin typeface="Times New Roman"/>
                <a:cs typeface="Times New Roman"/>
              </a:rPr>
              <a:t>a</a:t>
            </a:r>
            <a:r>
              <a:rPr sz="1800" spc="5" dirty="0">
                <a:solidFill>
                  <a:srgbClr val="374151"/>
                </a:solidFill>
                <a:latin typeface="Times New Roman"/>
                <a:cs typeface="Times New Roman"/>
              </a:rPr>
              <a:t> </a:t>
            </a:r>
            <a:r>
              <a:rPr sz="1800" spc="-5" dirty="0">
                <a:solidFill>
                  <a:srgbClr val="374151"/>
                </a:solidFill>
                <a:latin typeface="Times New Roman"/>
                <a:cs typeface="Times New Roman"/>
              </a:rPr>
              <a:t>healthy</a:t>
            </a:r>
            <a:r>
              <a:rPr sz="1800" dirty="0">
                <a:solidFill>
                  <a:srgbClr val="374151"/>
                </a:solidFill>
                <a:latin typeface="Times New Roman"/>
                <a:cs typeface="Times New Roman"/>
              </a:rPr>
              <a:t> </a:t>
            </a:r>
            <a:r>
              <a:rPr sz="1800" spc="-5" dirty="0">
                <a:solidFill>
                  <a:srgbClr val="374151"/>
                </a:solidFill>
                <a:latin typeface="Times New Roman"/>
                <a:cs typeface="Times New Roman"/>
              </a:rPr>
              <a:t>range</a:t>
            </a:r>
            <a:r>
              <a:rPr sz="1800" dirty="0">
                <a:solidFill>
                  <a:srgbClr val="374151"/>
                </a:solidFill>
                <a:latin typeface="Times New Roman"/>
                <a:cs typeface="Times New Roman"/>
              </a:rPr>
              <a:t> </a:t>
            </a:r>
            <a:r>
              <a:rPr sz="1800" spc="-15" dirty="0">
                <a:solidFill>
                  <a:srgbClr val="374151"/>
                </a:solidFill>
                <a:latin typeface="Times New Roman"/>
                <a:cs typeface="Times New Roman"/>
              </a:rPr>
              <a:t>is </a:t>
            </a:r>
            <a:r>
              <a:rPr sz="1800" spc="-10" dirty="0">
                <a:solidFill>
                  <a:srgbClr val="374151"/>
                </a:solidFill>
                <a:latin typeface="Times New Roman"/>
                <a:cs typeface="Times New Roman"/>
              </a:rPr>
              <a:t> </a:t>
            </a:r>
            <a:r>
              <a:rPr sz="1800" dirty="0">
                <a:solidFill>
                  <a:srgbClr val="374151"/>
                </a:solidFill>
                <a:latin typeface="Times New Roman"/>
                <a:cs typeface="Times New Roman"/>
              </a:rPr>
              <a:t>important to </a:t>
            </a:r>
            <a:r>
              <a:rPr sz="1800" spc="-5" dirty="0">
                <a:solidFill>
                  <a:srgbClr val="374151"/>
                </a:solidFill>
                <a:latin typeface="Times New Roman"/>
                <a:cs typeface="Times New Roman"/>
              </a:rPr>
              <a:t>reduce </a:t>
            </a:r>
            <a:r>
              <a:rPr sz="1800" dirty="0">
                <a:solidFill>
                  <a:srgbClr val="374151"/>
                </a:solidFill>
                <a:latin typeface="Times New Roman"/>
                <a:cs typeface="Times New Roman"/>
              </a:rPr>
              <a:t>the </a:t>
            </a:r>
            <a:r>
              <a:rPr sz="1800" spc="-5" dirty="0">
                <a:solidFill>
                  <a:srgbClr val="374151"/>
                </a:solidFill>
                <a:latin typeface="Times New Roman"/>
                <a:cs typeface="Times New Roman"/>
              </a:rPr>
              <a:t>risk </a:t>
            </a:r>
            <a:r>
              <a:rPr sz="1800" dirty="0">
                <a:solidFill>
                  <a:srgbClr val="374151"/>
                </a:solidFill>
                <a:latin typeface="Times New Roman"/>
                <a:cs typeface="Times New Roman"/>
              </a:rPr>
              <a:t>of </a:t>
            </a:r>
            <a:r>
              <a:rPr sz="1800" spc="-5" dirty="0">
                <a:solidFill>
                  <a:srgbClr val="374151"/>
                </a:solidFill>
                <a:latin typeface="Times New Roman"/>
                <a:cs typeface="Times New Roman"/>
              </a:rPr>
              <a:t>stroke. This </a:t>
            </a:r>
            <a:r>
              <a:rPr sz="1800" dirty="0">
                <a:solidFill>
                  <a:srgbClr val="374151"/>
                </a:solidFill>
                <a:latin typeface="Times New Roman"/>
                <a:cs typeface="Times New Roman"/>
              </a:rPr>
              <a:t>can </a:t>
            </a:r>
            <a:r>
              <a:rPr sz="1800" spc="-10" dirty="0">
                <a:solidFill>
                  <a:srgbClr val="374151"/>
                </a:solidFill>
                <a:latin typeface="Times New Roman"/>
                <a:cs typeface="Times New Roman"/>
              </a:rPr>
              <a:t>be </a:t>
            </a:r>
            <a:r>
              <a:rPr sz="1800" dirty="0">
                <a:solidFill>
                  <a:srgbClr val="374151"/>
                </a:solidFill>
                <a:latin typeface="Times New Roman"/>
                <a:cs typeface="Times New Roman"/>
              </a:rPr>
              <a:t>done </a:t>
            </a:r>
            <a:r>
              <a:rPr sz="1800" spc="-10" dirty="0">
                <a:solidFill>
                  <a:srgbClr val="374151"/>
                </a:solidFill>
                <a:latin typeface="Times New Roman"/>
                <a:cs typeface="Times New Roman"/>
              </a:rPr>
              <a:t>by </a:t>
            </a:r>
            <a:r>
              <a:rPr sz="1800" spc="-5" dirty="0">
                <a:solidFill>
                  <a:srgbClr val="374151"/>
                </a:solidFill>
                <a:latin typeface="Times New Roman"/>
                <a:cs typeface="Times New Roman"/>
              </a:rPr>
              <a:t>following </a:t>
            </a:r>
            <a:r>
              <a:rPr sz="1800" dirty="0">
                <a:solidFill>
                  <a:srgbClr val="374151"/>
                </a:solidFill>
                <a:latin typeface="Times New Roman"/>
                <a:cs typeface="Times New Roman"/>
              </a:rPr>
              <a:t>a </a:t>
            </a:r>
            <a:r>
              <a:rPr sz="1800" spc="-5" dirty="0">
                <a:solidFill>
                  <a:srgbClr val="374151"/>
                </a:solidFill>
                <a:latin typeface="Times New Roman"/>
                <a:cs typeface="Times New Roman"/>
              </a:rPr>
              <a:t>healthy diet, </a:t>
            </a:r>
            <a:r>
              <a:rPr sz="1800" dirty="0">
                <a:solidFill>
                  <a:srgbClr val="374151"/>
                </a:solidFill>
                <a:latin typeface="Times New Roman"/>
                <a:cs typeface="Times New Roman"/>
              </a:rPr>
              <a:t> exercising</a:t>
            </a:r>
            <a:r>
              <a:rPr sz="1800" spc="-20" dirty="0">
                <a:solidFill>
                  <a:srgbClr val="374151"/>
                </a:solidFill>
                <a:latin typeface="Times New Roman"/>
                <a:cs typeface="Times New Roman"/>
              </a:rPr>
              <a:t> </a:t>
            </a:r>
            <a:r>
              <a:rPr sz="1800" spc="-10" dirty="0">
                <a:solidFill>
                  <a:srgbClr val="374151"/>
                </a:solidFill>
                <a:latin typeface="Times New Roman"/>
                <a:cs typeface="Times New Roman"/>
              </a:rPr>
              <a:t>regularly,</a:t>
            </a:r>
            <a:r>
              <a:rPr sz="1800" spc="-50" dirty="0">
                <a:solidFill>
                  <a:srgbClr val="374151"/>
                </a:solidFill>
                <a:latin typeface="Times New Roman"/>
                <a:cs typeface="Times New Roman"/>
              </a:rPr>
              <a:t> </a:t>
            </a:r>
            <a:r>
              <a:rPr sz="1800" dirty="0">
                <a:solidFill>
                  <a:srgbClr val="374151"/>
                </a:solidFill>
                <a:latin typeface="Times New Roman"/>
                <a:cs typeface="Times New Roman"/>
              </a:rPr>
              <a:t>and</a:t>
            </a:r>
            <a:r>
              <a:rPr sz="1800" spc="-5" dirty="0">
                <a:solidFill>
                  <a:srgbClr val="374151"/>
                </a:solidFill>
                <a:latin typeface="Times New Roman"/>
                <a:cs typeface="Times New Roman"/>
              </a:rPr>
              <a:t> monitoring</a:t>
            </a:r>
            <a:r>
              <a:rPr sz="1800" dirty="0">
                <a:solidFill>
                  <a:srgbClr val="374151"/>
                </a:solidFill>
                <a:latin typeface="Times New Roman"/>
                <a:cs typeface="Times New Roman"/>
              </a:rPr>
              <a:t> blood </a:t>
            </a:r>
            <a:r>
              <a:rPr sz="1800" spc="-5" dirty="0">
                <a:solidFill>
                  <a:srgbClr val="374151"/>
                </a:solidFill>
                <a:latin typeface="Times New Roman"/>
                <a:cs typeface="Times New Roman"/>
              </a:rPr>
              <a:t>sugar </a:t>
            </a:r>
            <a:r>
              <a:rPr sz="1800" dirty="0">
                <a:solidFill>
                  <a:srgbClr val="374151"/>
                </a:solidFill>
                <a:latin typeface="Times New Roman"/>
                <a:cs typeface="Times New Roman"/>
              </a:rPr>
              <a:t>levels</a:t>
            </a:r>
            <a:r>
              <a:rPr sz="1800" spc="-10" dirty="0">
                <a:solidFill>
                  <a:srgbClr val="374151"/>
                </a:solidFill>
                <a:latin typeface="Times New Roman"/>
                <a:cs typeface="Times New Roman"/>
              </a:rPr>
              <a:t> regularly.</a:t>
            </a:r>
            <a:endParaRPr sz="1800">
              <a:latin typeface="Times New Roman"/>
              <a:cs typeface="Times New Roman"/>
            </a:endParaRPr>
          </a:p>
          <a:p>
            <a:pPr marL="299085" marR="8890" indent="-287020" algn="just">
              <a:lnSpc>
                <a:spcPct val="100000"/>
              </a:lnSpc>
              <a:spcBef>
                <a:spcPts val="5"/>
              </a:spcBef>
              <a:buClr>
                <a:srgbClr val="E38312"/>
              </a:buClr>
              <a:buFont typeface="Wingdings"/>
              <a:buChar char=""/>
              <a:tabLst>
                <a:tab pos="299720" algn="l"/>
              </a:tabLst>
            </a:pPr>
            <a:r>
              <a:rPr sz="1800" b="1" spc="-5" dirty="0">
                <a:solidFill>
                  <a:srgbClr val="374151"/>
                </a:solidFill>
                <a:latin typeface="Times New Roman"/>
                <a:cs typeface="Times New Roman"/>
              </a:rPr>
              <a:t>Maintaining </a:t>
            </a:r>
            <a:r>
              <a:rPr sz="1800" b="1" dirty="0">
                <a:solidFill>
                  <a:srgbClr val="374151"/>
                </a:solidFill>
                <a:latin typeface="Times New Roman"/>
                <a:cs typeface="Times New Roman"/>
              </a:rPr>
              <a:t>a healthy weight: </a:t>
            </a:r>
            <a:r>
              <a:rPr sz="1800" spc="-5" dirty="0">
                <a:solidFill>
                  <a:srgbClr val="374151"/>
                </a:solidFill>
                <a:latin typeface="Times New Roman"/>
                <a:cs typeface="Times New Roman"/>
              </a:rPr>
              <a:t>A high body </a:t>
            </a:r>
            <a:r>
              <a:rPr sz="1800" spc="-10" dirty="0">
                <a:solidFill>
                  <a:srgbClr val="374151"/>
                </a:solidFill>
                <a:latin typeface="Times New Roman"/>
                <a:cs typeface="Times New Roman"/>
              </a:rPr>
              <a:t>mass </a:t>
            </a:r>
            <a:r>
              <a:rPr sz="1800" dirty="0">
                <a:solidFill>
                  <a:srgbClr val="374151"/>
                </a:solidFill>
                <a:latin typeface="Times New Roman"/>
                <a:cs typeface="Times New Roman"/>
              </a:rPr>
              <a:t>index (BMI) </a:t>
            </a:r>
            <a:r>
              <a:rPr sz="1800" spc="-5" dirty="0">
                <a:solidFill>
                  <a:srgbClr val="374151"/>
                </a:solidFill>
                <a:latin typeface="Times New Roman"/>
                <a:cs typeface="Times New Roman"/>
              </a:rPr>
              <a:t>is </a:t>
            </a:r>
            <a:r>
              <a:rPr sz="1800" dirty="0">
                <a:solidFill>
                  <a:srgbClr val="374151"/>
                </a:solidFill>
                <a:latin typeface="Times New Roman"/>
                <a:cs typeface="Times New Roman"/>
              </a:rPr>
              <a:t>a </a:t>
            </a:r>
            <a:r>
              <a:rPr sz="1800" spc="-5" dirty="0">
                <a:solidFill>
                  <a:srgbClr val="374151"/>
                </a:solidFill>
                <a:latin typeface="Times New Roman"/>
                <a:cs typeface="Times New Roman"/>
              </a:rPr>
              <a:t>risk factor </a:t>
            </a:r>
            <a:r>
              <a:rPr sz="1800" dirty="0">
                <a:solidFill>
                  <a:srgbClr val="374151"/>
                </a:solidFill>
                <a:latin typeface="Times New Roman"/>
                <a:cs typeface="Times New Roman"/>
              </a:rPr>
              <a:t>for </a:t>
            </a:r>
            <a:r>
              <a:rPr sz="1800" spc="5" dirty="0">
                <a:solidFill>
                  <a:srgbClr val="374151"/>
                </a:solidFill>
                <a:latin typeface="Times New Roman"/>
                <a:cs typeface="Times New Roman"/>
              </a:rPr>
              <a:t> </a:t>
            </a:r>
            <a:r>
              <a:rPr sz="1800" dirty="0">
                <a:solidFill>
                  <a:srgbClr val="374151"/>
                </a:solidFill>
                <a:latin typeface="Times New Roman"/>
                <a:cs typeface="Times New Roman"/>
              </a:rPr>
              <a:t>stroke, </a:t>
            </a:r>
            <a:r>
              <a:rPr sz="1800" spc="-5" dirty="0">
                <a:solidFill>
                  <a:srgbClr val="374151"/>
                </a:solidFill>
                <a:latin typeface="Times New Roman"/>
                <a:cs typeface="Times New Roman"/>
              </a:rPr>
              <a:t>so</a:t>
            </a:r>
            <a:r>
              <a:rPr sz="1800" spc="-15" dirty="0">
                <a:solidFill>
                  <a:srgbClr val="374151"/>
                </a:solidFill>
                <a:latin typeface="Times New Roman"/>
                <a:cs typeface="Times New Roman"/>
              </a:rPr>
              <a:t> </a:t>
            </a:r>
            <a:r>
              <a:rPr sz="1800" dirty="0">
                <a:solidFill>
                  <a:srgbClr val="374151"/>
                </a:solidFill>
                <a:latin typeface="Times New Roman"/>
                <a:cs typeface="Times New Roman"/>
              </a:rPr>
              <a:t>maintaining</a:t>
            </a:r>
            <a:r>
              <a:rPr sz="1800" spc="-10" dirty="0">
                <a:solidFill>
                  <a:srgbClr val="374151"/>
                </a:solidFill>
                <a:latin typeface="Times New Roman"/>
                <a:cs typeface="Times New Roman"/>
              </a:rPr>
              <a:t> </a:t>
            </a:r>
            <a:r>
              <a:rPr sz="1800" dirty="0">
                <a:solidFill>
                  <a:srgbClr val="374151"/>
                </a:solidFill>
                <a:latin typeface="Times New Roman"/>
                <a:cs typeface="Times New Roman"/>
              </a:rPr>
              <a:t>a</a:t>
            </a:r>
            <a:r>
              <a:rPr sz="1800" spc="-10" dirty="0">
                <a:solidFill>
                  <a:srgbClr val="374151"/>
                </a:solidFill>
                <a:latin typeface="Times New Roman"/>
                <a:cs typeface="Times New Roman"/>
              </a:rPr>
              <a:t> </a:t>
            </a:r>
            <a:r>
              <a:rPr sz="1800" dirty="0">
                <a:solidFill>
                  <a:srgbClr val="374151"/>
                </a:solidFill>
                <a:latin typeface="Times New Roman"/>
                <a:cs typeface="Times New Roman"/>
              </a:rPr>
              <a:t>healthy</a:t>
            </a:r>
            <a:r>
              <a:rPr sz="1800" spc="-15" dirty="0">
                <a:solidFill>
                  <a:srgbClr val="374151"/>
                </a:solidFill>
                <a:latin typeface="Times New Roman"/>
                <a:cs typeface="Times New Roman"/>
              </a:rPr>
              <a:t> </a:t>
            </a:r>
            <a:r>
              <a:rPr sz="1800" dirty="0">
                <a:solidFill>
                  <a:srgbClr val="374151"/>
                </a:solidFill>
                <a:latin typeface="Times New Roman"/>
                <a:cs typeface="Times New Roman"/>
              </a:rPr>
              <a:t>weight through</a:t>
            </a:r>
            <a:r>
              <a:rPr sz="1800" spc="-5" dirty="0">
                <a:solidFill>
                  <a:srgbClr val="374151"/>
                </a:solidFill>
                <a:latin typeface="Times New Roman"/>
                <a:cs typeface="Times New Roman"/>
              </a:rPr>
              <a:t> </a:t>
            </a:r>
            <a:r>
              <a:rPr sz="1800" dirty="0">
                <a:solidFill>
                  <a:srgbClr val="374151"/>
                </a:solidFill>
                <a:latin typeface="Times New Roman"/>
                <a:cs typeface="Times New Roman"/>
              </a:rPr>
              <a:t>diet</a:t>
            </a:r>
            <a:r>
              <a:rPr sz="1800" spc="-10" dirty="0">
                <a:solidFill>
                  <a:srgbClr val="374151"/>
                </a:solidFill>
                <a:latin typeface="Times New Roman"/>
                <a:cs typeface="Times New Roman"/>
              </a:rPr>
              <a:t> </a:t>
            </a:r>
            <a:r>
              <a:rPr sz="1800" dirty="0">
                <a:solidFill>
                  <a:srgbClr val="374151"/>
                </a:solidFill>
                <a:latin typeface="Times New Roman"/>
                <a:cs typeface="Times New Roman"/>
              </a:rPr>
              <a:t>and</a:t>
            </a:r>
            <a:r>
              <a:rPr sz="1800" spc="-5" dirty="0">
                <a:solidFill>
                  <a:srgbClr val="374151"/>
                </a:solidFill>
                <a:latin typeface="Times New Roman"/>
                <a:cs typeface="Times New Roman"/>
              </a:rPr>
              <a:t> </a:t>
            </a:r>
            <a:r>
              <a:rPr sz="1800" dirty="0">
                <a:solidFill>
                  <a:srgbClr val="374151"/>
                </a:solidFill>
                <a:latin typeface="Times New Roman"/>
                <a:cs typeface="Times New Roman"/>
              </a:rPr>
              <a:t>exercise</a:t>
            </a:r>
            <a:r>
              <a:rPr sz="1800" spc="-20" dirty="0">
                <a:solidFill>
                  <a:srgbClr val="374151"/>
                </a:solidFill>
                <a:latin typeface="Times New Roman"/>
                <a:cs typeface="Times New Roman"/>
              </a:rPr>
              <a:t> </a:t>
            </a:r>
            <a:r>
              <a:rPr sz="1800" spc="-5" dirty="0">
                <a:solidFill>
                  <a:srgbClr val="374151"/>
                </a:solidFill>
                <a:latin typeface="Times New Roman"/>
                <a:cs typeface="Times New Roman"/>
              </a:rPr>
              <a:t>is</a:t>
            </a:r>
            <a:r>
              <a:rPr sz="1800" spc="-10" dirty="0">
                <a:solidFill>
                  <a:srgbClr val="374151"/>
                </a:solidFill>
                <a:latin typeface="Times New Roman"/>
                <a:cs typeface="Times New Roman"/>
              </a:rPr>
              <a:t> </a:t>
            </a:r>
            <a:r>
              <a:rPr sz="1800" dirty="0">
                <a:solidFill>
                  <a:srgbClr val="374151"/>
                </a:solidFill>
                <a:latin typeface="Times New Roman"/>
                <a:cs typeface="Times New Roman"/>
              </a:rPr>
              <a:t>important.</a:t>
            </a:r>
            <a:endParaRPr sz="1800">
              <a:latin typeface="Times New Roman"/>
              <a:cs typeface="Times New Roman"/>
            </a:endParaRPr>
          </a:p>
          <a:p>
            <a:pPr marL="299085" marR="6985" indent="-287020" algn="just">
              <a:lnSpc>
                <a:spcPct val="100000"/>
              </a:lnSpc>
              <a:buClr>
                <a:srgbClr val="E38312"/>
              </a:buClr>
              <a:buFont typeface="Wingdings"/>
              <a:buChar char=""/>
              <a:tabLst>
                <a:tab pos="299720" algn="l"/>
              </a:tabLst>
            </a:pPr>
            <a:r>
              <a:rPr sz="1800" b="1" spc="-5" dirty="0">
                <a:solidFill>
                  <a:srgbClr val="374151"/>
                </a:solidFill>
                <a:latin typeface="Times New Roman"/>
                <a:cs typeface="Times New Roman"/>
              </a:rPr>
              <a:t>Controlling high blood </a:t>
            </a:r>
            <a:r>
              <a:rPr sz="1800" b="1" spc="-10" dirty="0">
                <a:solidFill>
                  <a:srgbClr val="374151"/>
                </a:solidFill>
                <a:latin typeface="Times New Roman"/>
                <a:cs typeface="Times New Roman"/>
              </a:rPr>
              <a:t>pressure: </a:t>
            </a:r>
            <a:r>
              <a:rPr sz="1800" dirty="0">
                <a:solidFill>
                  <a:srgbClr val="374151"/>
                </a:solidFill>
                <a:latin typeface="Times New Roman"/>
                <a:cs typeface="Times New Roman"/>
              </a:rPr>
              <a:t>High blood </a:t>
            </a:r>
            <a:r>
              <a:rPr sz="1800" spc="-5" dirty="0">
                <a:solidFill>
                  <a:srgbClr val="374151"/>
                </a:solidFill>
                <a:latin typeface="Times New Roman"/>
                <a:cs typeface="Times New Roman"/>
              </a:rPr>
              <a:t>pressure is </a:t>
            </a:r>
            <a:r>
              <a:rPr sz="1800" dirty="0">
                <a:solidFill>
                  <a:srgbClr val="374151"/>
                </a:solidFill>
                <a:latin typeface="Times New Roman"/>
                <a:cs typeface="Times New Roman"/>
              </a:rPr>
              <a:t>a </a:t>
            </a:r>
            <a:r>
              <a:rPr sz="1800" spc="-5" dirty="0">
                <a:solidFill>
                  <a:srgbClr val="374151"/>
                </a:solidFill>
                <a:latin typeface="Times New Roman"/>
                <a:cs typeface="Times New Roman"/>
              </a:rPr>
              <a:t>leading </a:t>
            </a:r>
            <a:r>
              <a:rPr sz="1800" dirty="0">
                <a:solidFill>
                  <a:srgbClr val="374151"/>
                </a:solidFill>
                <a:latin typeface="Times New Roman"/>
                <a:cs typeface="Times New Roman"/>
              </a:rPr>
              <a:t>cause of </a:t>
            </a:r>
            <a:r>
              <a:rPr sz="1800" spc="-5" dirty="0">
                <a:solidFill>
                  <a:srgbClr val="374151"/>
                </a:solidFill>
                <a:latin typeface="Times New Roman"/>
                <a:cs typeface="Times New Roman"/>
              </a:rPr>
              <a:t>stroke, </a:t>
            </a:r>
            <a:r>
              <a:rPr sz="1800" dirty="0">
                <a:solidFill>
                  <a:srgbClr val="374151"/>
                </a:solidFill>
                <a:latin typeface="Times New Roman"/>
                <a:cs typeface="Times New Roman"/>
              </a:rPr>
              <a:t> </a:t>
            </a:r>
            <a:r>
              <a:rPr sz="1800" spc="-5" dirty="0">
                <a:solidFill>
                  <a:srgbClr val="374151"/>
                </a:solidFill>
                <a:latin typeface="Times New Roman"/>
                <a:cs typeface="Times New Roman"/>
              </a:rPr>
              <a:t>so </a:t>
            </a:r>
            <a:r>
              <a:rPr sz="1800" dirty="0">
                <a:solidFill>
                  <a:srgbClr val="374151"/>
                </a:solidFill>
                <a:latin typeface="Times New Roman"/>
                <a:cs typeface="Times New Roman"/>
              </a:rPr>
              <a:t>it </a:t>
            </a:r>
            <a:r>
              <a:rPr sz="1800" spc="-5" dirty="0">
                <a:solidFill>
                  <a:srgbClr val="374151"/>
                </a:solidFill>
                <a:latin typeface="Times New Roman"/>
                <a:cs typeface="Times New Roman"/>
              </a:rPr>
              <a:t>is important </a:t>
            </a:r>
            <a:r>
              <a:rPr sz="1800" dirty="0">
                <a:solidFill>
                  <a:srgbClr val="374151"/>
                </a:solidFill>
                <a:latin typeface="Times New Roman"/>
                <a:cs typeface="Times New Roman"/>
              </a:rPr>
              <a:t>to </a:t>
            </a:r>
            <a:r>
              <a:rPr sz="1800" spc="-5" dirty="0">
                <a:solidFill>
                  <a:srgbClr val="374151"/>
                </a:solidFill>
                <a:latin typeface="Times New Roman"/>
                <a:cs typeface="Times New Roman"/>
              </a:rPr>
              <a:t>monitor </a:t>
            </a:r>
            <a:r>
              <a:rPr sz="1800" dirty="0">
                <a:solidFill>
                  <a:srgbClr val="374151"/>
                </a:solidFill>
                <a:latin typeface="Times New Roman"/>
                <a:cs typeface="Times New Roman"/>
              </a:rPr>
              <a:t>and control </a:t>
            </a:r>
            <a:r>
              <a:rPr sz="1800" spc="-5" dirty="0">
                <a:solidFill>
                  <a:srgbClr val="374151"/>
                </a:solidFill>
                <a:latin typeface="Times New Roman"/>
                <a:cs typeface="Times New Roman"/>
              </a:rPr>
              <a:t>it through lifestyle changes </a:t>
            </a:r>
            <a:r>
              <a:rPr sz="1800" dirty="0">
                <a:solidFill>
                  <a:srgbClr val="374151"/>
                </a:solidFill>
                <a:latin typeface="Times New Roman"/>
                <a:cs typeface="Times New Roman"/>
              </a:rPr>
              <a:t>and </a:t>
            </a:r>
            <a:r>
              <a:rPr sz="1800" spc="-5" dirty="0">
                <a:solidFill>
                  <a:srgbClr val="374151"/>
                </a:solidFill>
                <a:latin typeface="Times New Roman"/>
                <a:cs typeface="Times New Roman"/>
              </a:rPr>
              <a:t>medication </a:t>
            </a:r>
            <a:r>
              <a:rPr sz="1800" dirty="0">
                <a:solidFill>
                  <a:srgbClr val="374151"/>
                </a:solidFill>
                <a:latin typeface="Times New Roman"/>
                <a:cs typeface="Times New Roman"/>
              </a:rPr>
              <a:t> if</a:t>
            </a:r>
            <a:r>
              <a:rPr sz="1800" spc="-15" dirty="0">
                <a:solidFill>
                  <a:srgbClr val="374151"/>
                </a:solidFill>
                <a:latin typeface="Times New Roman"/>
                <a:cs typeface="Times New Roman"/>
              </a:rPr>
              <a:t> </a:t>
            </a:r>
            <a:r>
              <a:rPr sz="1800" spc="-10" dirty="0">
                <a:solidFill>
                  <a:srgbClr val="374151"/>
                </a:solidFill>
                <a:latin typeface="Times New Roman"/>
                <a:cs typeface="Times New Roman"/>
              </a:rPr>
              <a:t>necessary.</a:t>
            </a:r>
            <a:endParaRPr sz="1800">
              <a:latin typeface="Times New Roman"/>
              <a:cs typeface="Times New Roman"/>
            </a:endParaRPr>
          </a:p>
          <a:p>
            <a:pPr marL="299085" marR="6350" indent="-287020" algn="just">
              <a:lnSpc>
                <a:spcPct val="100000"/>
              </a:lnSpc>
              <a:buClr>
                <a:srgbClr val="E38312"/>
              </a:buClr>
              <a:buFont typeface="Wingdings"/>
              <a:buChar char=""/>
              <a:tabLst>
                <a:tab pos="299720" algn="l"/>
              </a:tabLst>
            </a:pPr>
            <a:r>
              <a:rPr sz="1800" b="1" spc="-5" dirty="0">
                <a:solidFill>
                  <a:srgbClr val="374151"/>
                </a:solidFill>
                <a:latin typeface="Times New Roman"/>
                <a:cs typeface="Times New Roman"/>
              </a:rPr>
              <a:t>Exercising</a:t>
            </a:r>
            <a:r>
              <a:rPr sz="1800" b="1" dirty="0">
                <a:solidFill>
                  <a:srgbClr val="374151"/>
                </a:solidFill>
                <a:latin typeface="Times New Roman"/>
                <a:cs typeface="Times New Roman"/>
              </a:rPr>
              <a:t> </a:t>
            </a:r>
            <a:r>
              <a:rPr sz="1800" b="1" spc="-5" dirty="0">
                <a:solidFill>
                  <a:srgbClr val="374151"/>
                </a:solidFill>
                <a:latin typeface="Times New Roman"/>
                <a:cs typeface="Times New Roman"/>
              </a:rPr>
              <a:t>regularly:</a:t>
            </a:r>
            <a:r>
              <a:rPr sz="1800" b="1" dirty="0">
                <a:solidFill>
                  <a:srgbClr val="374151"/>
                </a:solidFill>
                <a:latin typeface="Times New Roman"/>
                <a:cs typeface="Times New Roman"/>
              </a:rPr>
              <a:t> </a:t>
            </a:r>
            <a:r>
              <a:rPr sz="1800" spc="-5" dirty="0">
                <a:solidFill>
                  <a:srgbClr val="374151"/>
                </a:solidFill>
                <a:latin typeface="Times New Roman"/>
                <a:cs typeface="Times New Roman"/>
              </a:rPr>
              <a:t>Regular</a:t>
            </a:r>
            <a:r>
              <a:rPr sz="1800" dirty="0">
                <a:solidFill>
                  <a:srgbClr val="374151"/>
                </a:solidFill>
                <a:latin typeface="Times New Roman"/>
                <a:cs typeface="Times New Roman"/>
              </a:rPr>
              <a:t> exercise</a:t>
            </a:r>
            <a:r>
              <a:rPr sz="1800" spc="5" dirty="0">
                <a:solidFill>
                  <a:srgbClr val="374151"/>
                </a:solidFill>
                <a:latin typeface="Times New Roman"/>
                <a:cs typeface="Times New Roman"/>
              </a:rPr>
              <a:t> </a:t>
            </a:r>
            <a:r>
              <a:rPr sz="1800" dirty="0">
                <a:solidFill>
                  <a:srgbClr val="374151"/>
                </a:solidFill>
                <a:latin typeface="Times New Roman"/>
                <a:cs typeface="Times New Roman"/>
              </a:rPr>
              <a:t>can</a:t>
            </a:r>
            <a:r>
              <a:rPr sz="1800" spc="5" dirty="0">
                <a:solidFill>
                  <a:srgbClr val="374151"/>
                </a:solidFill>
                <a:latin typeface="Times New Roman"/>
                <a:cs typeface="Times New Roman"/>
              </a:rPr>
              <a:t> </a:t>
            </a:r>
            <a:r>
              <a:rPr sz="1800" dirty="0">
                <a:solidFill>
                  <a:srgbClr val="374151"/>
                </a:solidFill>
                <a:latin typeface="Times New Roman"/>
                <a:cs typeface="Times New Roman"/>
              </a:rPr>
              <a:t>help</a:t>
            </a:r>
            <a:r>
              <a:rPr sz="1800" spc="5" dirty="0">
                <a:solidFill>
                  <a:srgbClr val="374151"/>
                </a:solidFill>
                <a:latin typeface="Times New Roman"/>
                <a:cs typeface="Times New Roman"/>
              </a:rPr>
              <a:t> </a:t>
            </a:r>
            <a:r>
              <a:rPr sz="1800" spc="-5" dirty="0">
                <a:solidFill>
                  <a:srgbClr val="374151"/>
                </a:solidFill>
                <a:latin typeface="Times New Roman"/>
                <a:cs typeface="Times New Roman"/>
              </a:rPr>
              <a:t>control</a:t>
            </a:r>
            <a:r>
              <a:rPr sz="1800" dirty="0">
                <a:solidFill>
                  <a:srgbClr val="374151"/>
                </a:solidFill>
                <a:latin typeface="Times New Roman"/>
                <a:cs typeface="Times New Roman"/>
              </a:rPr>
              <a:t> </a:t>
            </a:r>
            <a:r>
              <a:rPr sz="1800" spc="-5" dirty="0">
                <a:solidFill>
                  <a:srgbClr val="374151"/>
                </a:solidFill>
                <a:latin typeface="Times New Roman"/>
                <a:cs typeface="Times New Roman"/>
              </a:rPr>
              <a:t>blood</a:t>
            </a:r>
            <a:r>
              <a:rPr sz="1800" dirty="0">
                <a:solidFill>
                  <a:srgbClr val="374151"/>
                </a:solidFill>
                <a:latin typeface="Times New Roman"/>
                <a:cs typeface="Times New Roman"/>
              </a:rPr>
              <a:t> </a:t>
            </a:r>
            <a:r>
              <a:rPr sz="1800" spc="-5" dirty="0">
                <a:solidFill>
                  <a:srgbClr val="374151"/>
                </a:solidFill>
                <a:latin typeface="Times New Roman"/>
                <a:cs typeface="Times New Roman"/>
              </a:rPr>
              <a:t>sugar</a:t>
            </a:r>
            <a:r>
              <a:rPr sz="1800" spc="440" dirty="0">
                <a:solidFill>
                  <a:srgbClr val="374151"/>
                </a:solidFill>
                <a:latin typeface="Times New Roman"/>
                <a:cs typeface="Times New Roman"/>
              </a:rPr>
              <a:t> </a:t>
            </a:r>
            <a:r>
              <a:rPr sz="1800" dirty="0">
                <a:solidFill>
                  <a:srgbClr val="374151"/>
                </a:solidFill>
                <a:latin typeface="Times New Roman"/>
                <a:cs typeface="Times New Roman"/>
              </a:rPr>
              <a:t>levels, </a:t>
            </a:r>
            <a:r>
              <a:rPr sz="1800" spc="5" dirty="0">
                <a:solidFill>
                  <a:srgbClr val="374151"/>
                </a:solidFill>
                <a:latin typeface="Times New Roman"/>
                <a:cs typeface="Times New Roman"/>
              </a:rPr>
              <a:t> </a:t>
            </a:r>
            <a:r>
              <a:rPr sz="1800" dirty="0">
                <a:solidFill>
                  <a:srgbClr val="374151"/>
                </a:solidFill>
                <a:latin typeface="Times New Roman"/>
                <a:cs typeface="Times New Roman"/>
              </a:rPr>
              <a:t>maintain a </a:t>
            </a:r>
            <a:r>
              <a:rPr sz="1800" spc="-5" dirty="0">
                <a:solidFill>
                  <a:srgbClr val="374151"/>
                </a:solidFill>
                <a:latin typeface="Times New Roman"/>
                <a:cs typeface="Times New Roman"/>
              </a:rPr>
              <a:t>healthy weight, </a:t>
            </a:r>
            <a:r>
              <a:rPr sz="1800" dirty="0">
                <a:solidFill>
                  <a:srgbClr val="374151"/>
                </a:solidFill>
                <a:latin typeface="Times New Roman"/>
                <a:cs typeface="Times New Roman"/>
              </a:rPr>
              <a:t>and reduce </a:t>
            </a:r>
            <a:r>
              <a:rPr sz="1800" spc="-5" dirty="0">
                <a:solidFill>
                  <a:srgbClr val="374151"/>
                </a:solidFill>
                <a:latin typeface="Times New Roman"/>
                <a:cs typeface="Times New Roman"/>
              </a:rPr>
              <a:t>stress, </a:t>
            </a:r>
            <a:r>
              <a:rPr sz="1800" spc="-10" dirty="0">
                <a:solidFill>
                  <a:srgbClr val="374151"/>
                </a:solidFill>
                <a:latin typeface="Times New Roman"/>
                <a:cs typeface="Times New Roman"/>
              </a:rPr>
              <a:t>all </a:t>
            </a:r>
            <a:r>
              <a:rPr sz="1800" dirty="0">
                <a:solidFill>
                  <a:srgbClr val="374151"/>
                </a:solidFill>
                <a:latin typeface="Times New Roman"/>
                <a:cs typeface="Times New Roman"/>
              </a:rPr>
              <a:t>of which can reduce </a:t>
            </a:r>
            <a:r>
              <a:rPr sz="1800" spc="-5" dirty="0">
                <a:solidFill>
                  <a:srgbClr val="374151"/>
                </a:solidFill>
                <a:latin typeface="Times New Roman"/>
                <a:cs typeface="Times New Roman"/>
              </a:rPr>
              <a:t>the risk </a:t>
            </a:r>
            <a:r>
              <a:rPr sz="1800" dirty="0">
                <a:solidFill>
                  <a:srgbClr val="374151"/>
                </a:solidFill>
                <a:latin typeface="Times New Roman"/>
                <a:cs typeface="Times New Roman"/>
              </a:rPr>
              <a:t>of </a:t>
            </a:r>
            <a:r>
              <a:rPr sz="1800" spc="5" dirty="0">
                <a:solidFill>
                  <a:srgbClr val="374151"/>
                </a:solidFill>
                <a:latin typeface="Times New Roman"/>
                <a:cs typeface="Times New Roman"/>
              </a:rPr>
              <a:t> </a:t>
            </a:r>
            <a:r>
              <a:rPr sz="1800" dirty="0">
                <a:solidFill>
                  <a:srgbClr val="374151"/>
                </a:solidFill>
                <a:latin typeface="Times New Roman"/>
                <a:cs typeface="Times New Roman"/>
              </a:rPr>
              <a:t>stroke.</a:t>
            </a:r>
            <a:endParaRPr sz="1800">
              <a:latin typeface="Times New Roman"/>
              <a:cs typeface="Times New Roman"/>
            </a:endParaRPr>
          </a:p>
          <a:p>
            <a:pPr marL="299085" marR="5080" indent="-287020" algn="just">
              <a:lnSpc>
                <a:spcPct val="100000"/>
              </a:lnSpc>
              <a:buClr>
                <a:srgbClr val="E38312"/>
              </a:buClr>
              <a:buFont typeface="Wingdings"/>
              <a:buChar char=""/>
              <a:tabLst>
                <a:tab pos="299720" algn="l"/>
              </a:tabLst>
            </a:pPr>
            <a:r>
              <a:rPr sz="1800" b="1" dirty="0">
                <a:solidFill>
                  <a:srgbClr val="374151"/>
                </a:solidFill>
                <a:latin typeface="Times New Roman"/>
                <a:cs typeface="Times New Roman"/>
              </a:rPr>
              <a:t>Quitting </a:t>
            </a:r>
            <a:r>
              <a:rPr sz="1800" b="1" spc="-5" dirty="0">
                <a:solidFill>
                  <a:srgbClr val="374151"/>
                </a:solidFill>
                <a:latin typeface="Times New Roman"/>
                <a:cs typeface="Times New Roman"/>
              </a:rPr>
              <a:t>smoking: </a:t>
            </a:r>
            <a:r>
              <a:rPr sz="1800" spc="-5" dirty="0">
                <a:solidFill>
                  <a:srgbClr val="374151"/>
                </a:solidFill>
                <a:latin typeface="Times New Roman"/>
                <a:cs typeface="Times New Roman"/>
              </a:rPr>
              <a:t>Smoking is </a:t>
            </a:r>
            <a:r>
              <a:rPr sz="1800" dirty="0">
                <a:solidFill>
                  <a:srgbClr val="374151"/>
                </a:solidFill>
                <a:latin typeface="Times New Roman"/>
                <a:cs typeface="Times New Roman"/>
              </a:rPr>
              <a:t>a </a:t>
            </a:r>
            <a:r>
              <a:rPr sz="1800" spc="-5" dirty="0">
                <a:solidFill>
                  <a:srgbClr val="374151"/>
                </a:solidFill>
                <a:latin typeface="Times New Roman"/>
                <a:cs typeface="Times New Roman"/>
              </a:rPr>
              <a:t>major risk factor </a:t>
            </a:r>
            <a:r>
              <a:rPr sz="1800" dirty="0">
                <a:solidFill>
                  <a:srgbClr val="374151"/>
                </a:solidFill>
                <a:latin typeface="Times New Roman"/>
                <a:cs typeface="Times New Roman"/>
              </a:rPr>
              <a:t>for </a:t>
            </a:r>
            <a:r>
              <a:rPr sz="1800" spc="-5" dirty="0">
                <a:solidFill>
                  <a:srgbClr val="374151"/>
                </a:solidFill>
                <a:latin typeface="Times New Roman"/>
                <a:cs typeface="Times New Roman"/>
              </a:rPr>
              <a:t>stroke, so </a:t>
            </a:r>
            <a:r>
              <a:rPr sz="1800" dirty="0">
                <a:solidFill>
                  <a:srgbClr val="374151"/>
                </a:solidFill>
                <a:latin typeface="Times New Roman"/>
                <a:cs typeface="Times New Roman"/>
              </a:rPr>
              <a:t>quitting </a:t>
            </a:r>
            <a:r>
              <a:rPr sz="1800" spc="-5" dirty="0">
                <a:solidFill>
                  <a:srgbClr val="374151"/>
                </a:solidFill>
                <a:latin typeface="Times New Roman"/>
                <a:cs typeface="Times New Roman"/>
              </a:rPr>
              <a:t>smoking is </a:t>
            </a:r>
            <a:r>
              <a:rPr sz="1800" dirty="0">
                <a:solidFill>
                  <a:srgbClr val="374151"/>
                </a:solidFill>
                <a:latin typeface="Times New Roman"/>
                <a:cs typeface="Times New Roman"/>
              </a:rPr>
              <a:t> important</a:t>
            </a:r>
            <a:r>
              <a:rPr sz="1800" spc="-5" dirty="0">
                <a:solidFill>
                  <a:srgbClr val="374151"/>
                </a:solidFill>
                <a:latin typeface="Times New Roman"/>
                <a:cs typeface="Times New Roman"/>
              </a:rPr>
              <a:t> </a:t>
            </a:r>
            <a:r>
              <a:rPr sz="1800" dirty="0">
                <a:solidFill>
                  <a:srgbClr val="374151"/>
                </a:solidFill>
                <a:latin typeface="Times New Roman"/>
                <a:cs typeface="Times New Roman"/>
              </a:rPr>
              <a:t>to</a:t>
            </a:r>
            <a:r>
              <a:rPr sz="1800" spc="-5" dirty="0">
                <a:solidFill>
                  <a:srgbClr val="374151"/>
                </a:solidFill>
                <a:latin typeface="Times New Roman"/>
                <a:cs typeface="Times New Roman"/>
              </a:rPr>
              <a:t> </a:t>
            </a:r>
            <a:r>
              <a:rPr sz="1800" dirty="0">
                <a:solidFill>
                  <a:srgbClr val="374151"/>
                </a:solidFill>
                <a:latin typeface="Times New Roman"/>
                <a:cs typeface="Times New Roman"/>
              </a:rPr>
              <a:t>reduce</a:t>
            </a:r>
            <a:r>
              <a:rPr sz="1800" spc="5" dirty="0">
                <a:solidFill>
                  <a:srgbClr val="374151"/>
                </a:solidFill>
                <a:latin typeface="Times New Roman"/>
                <a:cs typeface="Times New Roman"/>
              </a:rPr>
              <a:t> </a:t>
            </a:r>
            <a:r>
              <a:rPr sz="1800" dirty="0">
                <a:solidFill>
                  <a:srgbClr val="374151"/>
                </a:solidFill>
                <a:latin typeface="Times New Roman"/>
                <a:cs typeface="Times New Roman"/>
              </a:rPr>
              <a:t>the</a:t>
            </a:r>
            <a:r>
              <a:rPr sz="1800" spc="-10" dirty="0">
                <a:solidFill>
                  <a:srgbClr val="374151"/>
                </a:solidFill>
                <a:latin typeface="Times New Roman"/>
                <a:cs typeface="Times New Roman"/>
              </a:rPr>
              <a:t> </a:t>
            </a:r>
            <a:r>
              <a:rPr sz="1800" spc="-5" dirty="0">
                <a:solidFill>
                  <a:srgbClr val="374151"/>
                </a:solidFill>
                <a:latin typeface="Times New Roman"/>
                <a:cs typeface="Times New Roman"/>
              </a:rPr>
              <a:t>risk.</a:t>
            </a:r>
            <a:endParaRPr sz="1800">
              <a:latin typeface="Times New Roman"/>
              <a:cs typeface="Times New Roman"/>
            </a:endParaRPr>
          </a:p>
          <a:p>
            <a:pPr marL="299085" marR="5080" indent="-287020" algn="just">
              <a:lnSpc>
                <a:spcPct val="100000"/>
              </a:lnSpc>
              <a:buClr>
                <a:srgbClr val="E38312"/>
              </a:buClr>
              <a:buFont typeface="Wingdings"/>
              <a:buChar char=""/>
              <a:tabLst>
                <a:tab pos="299720" algn="l"/>
              </a:tabLst>
            </a:pPr>
            <a:r>
              <a:rPr sz="1800" b="1" dirty="0">
                <a:solidFill>
                  <a:srgbClr val="374151"/>
                </a:solidFill>
                <a:latin typeface="Times New Roman"/>
                <a:cs typeface="Times New Roman"/>
              </a:rPr>
              <a:t>Managing </a:t>
            </a:r>
            <a:r>
              <a:rPr sz="1800" b="1" spc="-10" dirty="0">
                <a:solidFill>
                  <a:srgbClr val="374151"/>
                </a:solidFill>
                <a:latin typeface="Times New Roman"/>
                <a:cs typeface="Times New Roman"/>
              </a:rPr>
              <a:t>stress: </a:t>
            </a:r>
            <a:r>
              <a:rPr sz="1800" dirty="0">
                <a:solidFill>
                  <a:srgbClr val="374151"/>
                </a:solidFill>
                <a:latin typeface="Times New Roman"/>
                <a:cs typeface="Times New Roman"/>
              </a:rPr>
              <a:t>Chronic </a:t>
            </a:r>
            <a:r>
              <a:rPr sz="1800" spc="-5" dirty="0">
                <a:solidFill>
                  <a:srgbClr val="374151"/>
                </a:solidFill>
                <a:latin typeface="Times New Roman"/>
                <a:cs typeface="Times New Roman"/>
              </a:rPr>
              <a:t>stress </a:t>
            </a:r>
            <a:r>
              <a:rPr sz="1800" dirty="0">
                <a:solidFill>
                  <a:srgbClr val="374151"/>
                </a:solidFill>
                <a:latin typeface="Times New Roman"/>
                <a:cs typeface="Times New Roman"/>
              </a:rPr>
              <a:t>can </a:t>
            </a:r>
            <a:r>
              <a:rPr sz="1800" spc="-5" dirty="0">
                <a:solidFill>
                  <a:srgbClr val="374151"/>
                </a:solidFill>
                <a:latin typeface="Times New Roman"/>
                <a:cs typeface="Times New Roman"/>
              </a:rPr>
              <a:t>increase </a:t>
            </a:r>
            <a:r>
              <a:rPr sz="1800" dirty="0">
                <a:solidFill>
                  <a:srgbClr val="374151"/>
                </a:solidFill>
                <a:latin typeface="Times New Roman"/>
                <a:cs typeface="Times New Roman"/>
              </a:rPr>
              <a:t>the </a:t>
            </a:r>
            <a:r>
              <a:rPr sz="1800" spc="-5" dirty="0">
                <a:solidFill>
                  <a:srgbClr val="374151"/>
                </a:solidFill>
                <a:latin typeface="Times New Roman"/>
                <a:cs typeface="Times New Roman"/>
              </a:rPr>
              <a:t>risk </a:t>
            </a:r>
            <a:r>
              <a:rPr sz="1800" dirty="0">
                <a:solidFill>
                  <a:srgbClr val="374151"/>
                </a:solidFill>
                <a:latin typeface="Times New Roman"/>
                <a:cs typeface="Times New Roman"/>
              </a:rPr>
              <a:t>of </a:t>
            </a:r>
            <a:r>
              <a:rPr sz="1800" spc="-5" dirty="0">
                <a:solidFill>
                  <a:srgbClr val="374151"/>
                </a:solidFill>
                <a:latin typeface="Times New Roman"/>
                <a:cs typeface="Times New Roman"/>
              </a:rPr>
              <a:t>stroke, </a:t>
            </a:r>
            <a:r>
              <a:rPr sz="1800" spc="-15" dirty="0">
                <a:solidFill>
                  <a:srgbClr val="374151"/>
                </a:solidFill>
                <a:latin typeface="Times New Roman"/>
                <a:cs typeface="Times New Roman"/>
              </a:rPr>
              <a:t>so </a:t>
            </a:r>
            <a:r>
              <a:rPr sz="1800" dirty="0">
                <a:solidFill>
                  <a:srgbClr val="374151"/>
                </a:solidFill>
                <a:latin typeface="Times New Roman"/>
                <a:cs typeface="Times New Roman"/>
              </a:rPr>
              <a:t>it </a:t>
            </a:r>
            <a:r>
              <a:rPr sz="1800" spc="-5" dirty="0">
                <a:solidFill>
                  <a:srgbClr val="374151"/>
                </a:solidFill>
                <a:latin typeface="Times New Roman"/>
                <a:cs typeface="Times New Roman"/>
              </a:rPr>
              <a:t>is </a:t>
            </a:r>
            <a:r>
              <a:rPr sz="1800" dirty="0">
                <a:solidFill>
                  <a:srgbClr val="374151"/>
                </a:solidFill>
                <a:latin typeface="Times New Roman"/>
                <a:cs typeface="Times New Roman"/>
              </a:rPr>
              <a:t>important to </a:t>
            </a:r>
            <a:r>
              <a:rPr sz="1800" spc="5" dirty="0">
                <a:solidFill>
                  <a:srgbClr val="374151"/>
                </a:solidFill>
                <a:latin typeface="Times New Roman"/>
                <a:cs typeface="Times New Roman"/>
              </a:rPr>
              <a:t> </a:t>
            </a:r>
            <a:r>
              <a:rPr sz="1800" spc="-5" dirty="0">
                <a:solidFill>
                  <a:srgbClr val="374151"/>
                </a:solidFill>
                <a:latin typeface="Times New Roman"/>
                <a:cs typeface="Times New Roman"/>
              </a:rPr>
              <a:t>manage stress </a:t>
            </a:r>
            <a:r>
              <a:rPr sz="1800" dirty="0">
                <a:solidFill>
                  <a:srgbClr val="374151"/>
                </a:solidFill>
                <a:latin typeface="Times New Roman"/>
                <a:cs typeface="Times New Roman"/>
              </a:rPr>
              <a:t>through relaxation </a:t>
            </a:r>
            <a:r>
              <a:rPr sz="1800" spc="-5" dirty="0">
                <a:solidFill>
                  <a:srgbClr val="374151"/>
                </a:solidFill>
                <a:latin typeface="Times New Roman"/>
                <a:cs typeface="Times New Roman"/>
              </a:rPr>
              <a:t>techniques, exercise, </a:t>
            </a:r>
            <a:r>
              <a:rPr sz="1800" dirty="0">
                <a:solidFill>
                  <a:srgbClr val="374151"/>
                </a:solidFill>
                <a:latin typeface="Times New Roman"/>
                <a:cs typeface="Times New Roman"/>
              </a:rPr>
              <a:t>and </a:t>
            </a:r>
            <a:r>
              <a:rPr sz="1800" spc="-5" dirty="0">
                <a:solidFill>
                  <a:srgbClr val="374151"/>
                </a:solidFill>
                <a:latin typeface="Times New Roman"/>
                <a:cs typeface="Times New Roman"/>
              </a:rPr>
              <a:t>other stress management </a:t>
            </a:r>
            <a:r>
              <a:rPr sz="1800" dirty="0">
                <a:solidFill>
                  <a:srgbClr val="374151"/>
                </a:solidFill>
                <a:latin typeface="Times New Roman"/>
                <a:cs typeface="Times New Roman"/>
              </a:rPr>
              <a:t> </a:t>
            </a:r>
            <a:r>
              <a:rPr sz="1800" spc="-5" dirty="0">
                <a:solidFill>
                  <a:srgbClr val="374151"/>
                </a:solidFill>
                <a:latin typeface="Times New Roman"/>
                <a:cs typeface="Times New Roman"/>
              </a:rPr>
              <a:t>methods.</a:t>
            </a:r>
            <a:endParaRPr sz="1800">
              <a:latin typeface="Times New Roman"/>
              <a:cs typeface="Times New Roman"/>
            </a:endParaRPr>
          </a:p>
          <a:p>
            <a:pPr marL="299085" marR="6350" indent="-287020" algn="just">
              <a:lnSpc>
                <a:spcPct val="100000"/>
              </a:lnSpc>
              <a:spcBef>
                <a:spcPts val="5"/>
              </a:spcBef>
              <a:buClr>
                <a:srgbClr val="E38312"/>
              </a:buClr>
              <a:buFont typeface="Wingdings"/>
              <a:buChar char=""/>
              <a:tabLst>
                <a:tab pos="299720" algn="l"/>
              </a:tabLst>
            </a:pPr>
            <a:r>
              <a:rPr sz="1800" b="1" dirty="0">
                <a:solidFill>
                  <a:srgbClr val="374151"/>
                </a:solidFill>
                <a:latin typeface="Times New Roman"/>
                <a:cs typeface="Times New Roman"/>
              </a:rPr>
              <a:t>Eating a </a:t>
            </a:r>
            <a:r>
              <a:rPr sz="1800" b="1" spc="-5" dirty="0">
                <a:solidFill>
                  <a:srgbClr val="374151"/>
                </a:solidFill>
                <a:latin typeface="Times New Roman"/>
                <a:cs typeface="Times New Roman"/>
              </a:rPr>
              <a:t>healthy diet: </a:t>
            </a:r>
            <a:r>
              <a:rPr sz="1800" spc="-5" dirty="0">
                <a:solidFill>
                  <a:srgbClr val="374151"/>
                </a:solidFill>
                <a:latin typeface="Times New Roman"/>
                <a:cs typeface="Times New Roman"/>
              </a:rPr>
              <a:t>A diet </a:t>
            </a:r>
            <a:r>
              <a:rPr sz="1800" dirty="0">
                <a:solidFill>
                  <a:srgbClr val="374151"/>
                </a:solidFill>
                <a:latin typeface="Times New Roman"/>
                <a:cs typeface="Times New Roman"/>
              </a:rPr>
              <a:t>rich in </a:t>
            </a:r>
            <a:r>
              <a:rPr sz="1800" spc="-5" dirty="0">
                <a:solidFill>
                  <a:srgbClr val="374151"/>
                </a:solidFill>
                <a:latin typeface="Times New Roman"/>
                <a:cs typeface="Times New Roman"/>
              </a:rPr>
              <a:t>fruits, </a:t>
            </a:r>
            <a:r>
              <a:rPr sz="1800" dirty="0">
                <a:solidFill>
                  <a:srgbClr val="374151"/>
                </a:solidFill>
                <a:latin typeface="Times New Roman"/>
                <a:cs typeface="Times New Roman"/>
              </a:rPr>
              <a:t>vegetables, </a:t>
            </a:r>
            <a:r>
              <a:rPr sz="1800" spc="-5" dirty="0">
                <a:solidFill>
                  <a:srgbClr val="374151"/>
                </a:solidFill>
                <a:latin typeface="Times New Roman"/>
                <a:cs typeface="Times New Roman"/>
              </a:rPr>
              <a:t>whole grains, </a:t>
            </a:r>
            <a:r>
              <a:rPr sz="1800" dirty="0">
                <a:solidFill>
                  <a:srgbClr val="374151"/>
                </a:solidFill>
                <a:latin typeface="Times New Roman"/>
                <a:cs typeface="Times New Roman"/>
              </a:rPr>
              <a:t>and </a:t>
            </a:r>
            <a:r>
              <a:rPr sz="1800" spc="-5" dirty="0">
                <a:solidFill>
                  <a:srgbClr val="374151"/>
                </a:solidFill>
                <a:latin typeface="Times New Roman"/>
                <a:cs typeface="Times New Roman"/>
              </a:rPr>
              <a:t>lean </a:t>
            </a:r>
            <a:r>
              <a:rPr sz="1800" dirty="0">
                <a:solidFill>
                  <a:srgbClr val="374151"/>
                </a:solidFill>
                <a:latin typeface="Times New Roman"/>
                <a:cs typeface="Times New Roman"/>
              </a:rPr>
              <a:t> protein</a:t>
            </a:r>
            <a:r>
              <a:rPr sz="1800" spc="-20" dirty="0">
                <a:solidFill>
                  <a:srgbClr val="374151"/>
                </a:solidFill>
                <a:latin typeface="Times New Roman"/>
                <a:cs typeface="Times New Roman"/>
              </a:rPr>
              <a:t> </a:t>
            </a:r>
            <a:r>
              <a:rPr sz="1800" dirty="0">
                <a:solidFill>
                  <a:srgbClr val="374151"/>
                </a:solidFill>
                <a:latin typeface="Times New Roman"/>
                <a:cs typeface="Times New Roman"/>
              </a:rPr>
              <a:t>can</a:t>
            </a:r>
            <a:r>
              <a:rPr sz="1800" spc="-5" dirty="0">
                <a:solidFill>
                  <a:srgbClr val="374151"/>
                </a:solidFill>
                <a:latin typeface="Times New Roman"/>
                <a:cs typeface="Times New Roman"/>
              </a:rPr>
              <a:t> </a:t>
            </a:r>
            <a:r>
              <a:rPr sz="1800" dirty="0">
                <a:solidFill>
                  <a:srgbClr val="374151"/>
                </a:solidFill>
                <a:latin typeface="Times New Roman"/>
                <a:cs typeface="Times New Roman"/>
              </a:rPr>
              <a:t>help</a:t>
            </a:r>
            <a:r>
              <a:rPr sz="1800" spc="-5" dirty="0">
                <a:solidFill>
                  <a:srgbClr val="374151"/>
                </a:solidFill>
                <a:latin typeface="Times New Roman"/>
                <a:cs typeface="Times New Roman"/>
              </a:rPr>
              <a:t> </a:t>
            </a:r>
            <a:r>
              <a:rPr sz="1800" dirty="0">
                <a:solidFill>
                  <a:srgbClr val="374151"/>
                </a:solidFill>
                <a:latin typeface="Times New Roman"/>
                <a:cs typeface="Times New Roman"/>
              </a:rPr>
              <a:t>control</a:t>
            </a:r>
            <a:r>
              <a:rPr sz="1800" spc="-10" dirty="0">
                <a:solidFill>
                  <a:srgbClr val="374151"/>
                </a:solidFill>
                <a:latin typeface="Times New Roman"/>
                <a:cs typeface="Times New Roman"/>
              </a:rPr>
              <a:t> </a:t>
            </a:r>
            <a:r>
              <a:rPr sz="1800" dirty="0">
                <a:solidFill>
                  <a:srgbClr val="374151"/>
                </a:solidFill>
                <a:latin typeface="Times New Roman"/>
                <a:cs typeface="Times New Roman"/>
              </a:rPr>
              <a:t>blood</a:t>
            </a:r>
            <a:r>
              <a:rPr sz="1800" spc="-5" dirty="0">
                <a:solidFill>
                  <a:srgbClr val="374151"/>
                </a:solidFill>
                <a:latin typeface="Times New Roman"/>
                <a:cs typeface="Times New Roman"/>
              </a:rPr>
              <a:t> </a:t>
            </a:r>
            <a:r>
              <a:rPr sz="1800" dirty="0">
                <a:solidFill>
                  <a:srgbClr val="374151"/>
                </a:solidFill>
                <a:latin typeface="Times New Roman"/>
                <a:cs typeface="Times New Roman"/>
              </a:rPr>
              <a:t>sugar</a:t>
            </a:r>
            <a:r>
              <a:rPr sz="1800" spc="-5" dirty="0">
                <a:solidFill>
                  <a:srgbClr val="374151"/>
                </a:solidFill>
                <a:latin typeface="Times New Roman"/>
                <a:cs typeface="Times New Roman"/>
              </a:rPr>
              <a:t> </a:t>
            </a:r>
            <a:r>
              <a:rPr sz="1800" dirty="0">
                <a:solidFill>
                  <a:srgbClr val="374151"/>
                </a:solidFill>
                <a:latin typeface="Times New Roman"/>
                <a:cs typeface="Times New Roman"/>
              </a:rPr>
              <a:t>levels</a:t>
            </a:r>
            <a:r>
              <a:rPr sz="1800" spc="-15" dirty="0">
                <a:solidFill>
                  <a:srgbClr val="374151"/>
                </a:solidFill>
                <a:latin typeface="Times New Roman"/>
                <a:cs typeface="Times New Roman"/>
              </a:rPr>
              <a:t> </a:t>
            </a:r>
            <a:r>
              <a:rPr sz="1800" dirty="0">
                <a:solidFill>
                  <a:srgbClr val="374151"/>
                </a:solidFill>
                <a:latin typeface="Times New Roman"/>
                <a:cs typeface="Times New Roman"/>
              </a:rPr>
              <a:t>and</a:t>
            </a:r>
            <a:r>
              <a:rPr sz="1800" spc="-5" dirty="0">
                <a:solidFill>
                  <a:srgbClr val="374151"/>
                </a:solidFill>
                <a:latin typeface="Times New Roman"/>
                <a:cs typeface="Times New Roman"/>
              </a:rPr>
              <a:t> </a:t>
            </a:r>
            <a:r>
              <a:rPr sz="1800" dirty="0">
                <a:solidFill>
                  <a:srgbClr val="374151"/>
                </a:solidFill>
                <a:latin typeface="Times New Roman"/>
                <a:cs typeface="Times New Roman"/>
              </a:rPr>
              <a:t>reduce</a:t>
            </a:r>
            <a:r>
              <a:rPr sz="1800" spc="5" dirty="0">
                <a:solidFill>
                  <a:srgbClr val="374151"/>
                </a:solidFill>
                <a:latin typeface="Times New Roman"/>
                <a:cs typeface="Times New Roman"/>
              </a:rPr>
              <a:t> </a:t>
            </a:r>
            <a:r>
              <a:rPr sz="1800" dirty="0">
                <a:solidFill>
                  <a:srgbClr val="374151"/>
                </a:solidFill>
                <a:latin typeface="Times New Roman"/>
                <a:cs typeface="Times New Roman"/>
              </a:rPr>
              <a:t>the</a:t>
            </a:r>
            <a:r>
              <a:rPr sz="1800" spc="-15" dirty="0">
                <a:solidFill>
                  <a:srgbClr val="374151"/>
                </a:solidFill>
                <a:latin typeface="Times New Roman"/>
                <a:cs typeface="Times New Roman"/>
              </a:rPr>
              <a:t> </a:t>
            </a:r>
            <a:r>
              <a:rPr sz="1800" spc="-5" dirty="0">
                <a:solidFill>
                  <a:srgbClr val="374151"/>
                </a:solidFill>
                <a:latin typeface="Times New Roman"/>
                <a:cs typeface="Times New Roman"/>
              </a:rPr>
              <a:t>risk</a:t>
            </a:r>
            <a:r>
              <a:rPr sz="1800" spc="5" dirty="0">
                <a:solidFill>
                  <a:srgbClr val="374151"/>
                </a:solidFill>
                <a:latin typeface="Times New Roman"/>
                <a:cs typeface="Times New Roman"/>
              </a:rPr>
              <a:t> </a:t>
            </a:r>
            <a:r>
              <a:rPr sz="1800" dirty="0">
                <a:solidFill>
                  <a:srgbClr val="374151"/>
                </a:solidFill>
                <a:latin typeface="Times New Roman"/>
                <a:cs typeface="Times New Roman"/>
              </a:rPr>
              <a:t>of</a:t>
            </a:r>
            <a:r>
              <a:rPr sz="1800" spc="-10" dirty="0">
                <a:solidFill>
                  <a:srgbClr val="374151"/>
                </a:solidFill>
                <a:latin typeface="Times New Roman"/>
                <a:cs typeface="Times New Roman"/>
              </a:rPr>
              <a:t> </a:t>
            </a:r>
            <a:r>
              <a:rPr sz="1800" dirty="0">
                <a:solidFill>
                  <a:srgbClr val="374151"/>
                </a:solidFill>
                <a:latin typeface="Times New Roman"/>
                <a:cs typeface="Times New Roman"/>
              </a:rPr>
              <a:t>stroke.</a:t>
            </a:r>
            <a:endParaRPr sz="18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5" name="object 5"/>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4657725" y="403352"/>
            <a:ext cx="1755139" cy="452120"/>
          </a:xfrm>
          <a:prstGeom prst="rect">
            <a:avLst/>
          </a:prstGeom>
        </p:spPr>
        <p:txBody>
          <a:bodyPr vert="horz" wrap="square" lIns="0" tIns="12065" rIns="0" bIns="0" rtlCol="0">
            <a:spAutoFit/>
          </a:bodyPr>
          <a:lstStyle/>
          <a:p>
            <a:pPr marL="12700">
              <a:lnSpc>
                <a:spcPct val="100000"/>
              </a:lnSpc>
              <a:spcBef>
                <a:spcPts val="95"/>
              </a:spcBef>
            </a:pPr>
            <a:r>
              <a:rPr sz="2800" spc="-60" dirty="0">
                <a:solidFill>
                  <a:srgbClr val="404040"/>
                </a:solidFill>
              </a:rPr>
              <a:t>C</a:t>
            </a:r>
            <a:r>
              <a:rPr sz="2800" spc="-50" dirty="0">
                <a:solidFill>
                  <a:srgbClr val="404040"/>
                </a:solidFill>
              </a:rPr>
              <a:t>hapt</a:t>
            </a:r>
            <a:r>
              <a:rPr sz="2800" spc="-60" dirty="0">
                <a:solidFill>
                  <a:srgbClr val="404040"/>
                </a:solidFill>
              </a:rPr>
              <a:t>e</a:t>
            </a:r>
            <a:r>
              <a:rPr sz="2800" spc="-5" dirty="0">
                <a:solidFill>
                  <a:srgbClr val="404040"/>
                </a:solidFill>
              </a:rPr>
              <a:t>r</a:t>
            </a:r>
            <a:r>
              <a:rPr sz="2800" spc="-155" dirty="0">
                <a:solidFill>
                  <a:srgbClr val="404040"/>
                </a:solidFill>
              </a:rPr>
              <a:t> </a:t>
            </a:r>
            <a:r>
              <a:rPr sz="2800" spc="-5" dirty="0">
                <a:solidFill>
                  <a:srgbClr val="404040"/>
                </a:solidFill>
              </a:rPr>
              <a:t>–</a:t>
            </a:r>
            <a:r>
              <a:rPr sz="2800" spc="-95" dirty="0">
                <a:solidFill>
                  <a:srgbClr val="404040"/>
                </a:solidFill>
              </a:rPr>
              <a:t> </a:t>
            </a:r>
            <a:r>
              <a:rPr sz="2800" spc="-5" dirty="0">
                <a:solidFill>
                  <a:srgbClr val="404040"/>
                </a:solidFill>
              </a:rPr>
              <a:t>4</a:t>
            </a:r>
            <a:endParaRPr sz="2800"/>
          </a:p>
        </p:txBody>
      </p:sp>
      <p:sp>
        <p:nvSpPr>
          <p:cNvPr id="7" name="object 7"/>
          <p:cNvSpPr txBox="1"/>
          <p:nvPr/>
        </p:nvSpPr>
        <p:spPr>
          <a:xfrm>
            <a:off x="1471422" y="1097991"/>
            <a:ext cx="5488940" cy="1241425"/>
          </a:xfrm>
          <a:prstGeom prst="rect">
            <a:avLst/>
          </a:prstGeom>
        </p:spPr>
        <p:txBody>
          <a:bodyPr vert="horz" wrap="square" lIns="0" tIns="12065" rIns="0" bIns="0" rtlCol="0">
            <a:spAutoFit/>
          </a:bodyPr>
          <a:lstStyle/>
          <a:p>
            <a:pPr marL="2670175">
              <a:lnSpc>
                <a:spcPct val="100000"/>
              </a:lnSpc>
              <a:spcBef>
                <a:spcPts val="95"/>
              </a:spcBef>
            </a:pPr>
            <a:r>
              <a:rPr sz="2500" b="1" spc="-60" dirty="0">
                <a:solidFill>
                  <a:srgbClr val="404040"/>
                </a:solidFill>
                <a:latin typeface="Times New Roman"/>
                <a:cs typeface="Times New Roman"/>
              </a:rPr>
              <a:t>A</a:t>
            </a:r>
            <a:r>
              <a:rPr sz="2500" b="1" spc="-50" dirty="0">
                <a:solidFill>
                  <a:srgbClr val="404040"/>
                </a:solidFill>
                <a:latin typeface="Times New Roman"/>
                <a:cs typeface="Times New Roman"/>
              </a:rPr>
              <a:t>n</a:t>
            </a:r>
            <a:r>
              <a:rPr sz="2500" b="1" spc="-55" dirty="0">
                <a:solidFill>
                  <a:srgbClr val="404040"/>
                </a:solidFill>
                <a:latin typeface="Times New Roman"/>
                <a:cs typeface="Times New Roman"/>
              </a:rPr>
              <a:t>alysi</a:t>
            </a:r>
            <a:r>
              <a:rPr sz="2500" b="1" spc="-5" dirty="0">
                <a:solidFill>
                  <a:srgbClr val="404040"/>
                </a:solidFill>
                <a:latin typeface="Times New Roman"/>
                <a:cs typeface="Times New Roman"/>
              </a:rPr>
              <a:t>s</a:t>
            </a:r>
            <a:r>
              <a:rPr sz="2500" b="1" spc="-100" dirty="0">
                <a:solidFill>
                  <a:srgbClr val="404040"/>
                </a:solidFill>
                <a:latin typeface="Times New Roman"/>
                <a:cs typeface="Times New Roman"/>
              </a:rPr>
              <a:t> </a:t>
            </a:r>
            <a:r>
              <a:rPr sz="2500" b="1" spc="-55" dirty="0">
                <a:solidFill>
                  <a:srgbClr val="404040"/>
                </a:solidFill>
                <a:latin typeface="Times New Roman"/>
                <a:cs typeface="Times New Roman"/>
              </a:rPr>
              <a:t>o</a:t>
            </a:r>
            <a:r>
              <a:rPr sz="2500" b="1" spc="-5" dirty="0">
                <a:solidFill>
                  <a:srgbClr val="404040"/>
                </a:solidFill>
                <a:latin typeface="Times New Roman"/>
                <a:cs typeface="Times New Roman"/>
              </a:rPr>
              <a:t>f</a:t>
            </a:r>
            <a:r>
              <a:rPr sz="2500" b="1" spc="-105" dirty="0">
                <a:solidFill>
                  <a:srgbClr val="404040"/>
                </a:solidFill>
                <a:latin typeface="Times New Roman"/>
                <a:cs typeface="Times New Roman"/>
              </a:rPr>
              <a:t> </a:t>
            </a:r>
            <a:r>
              <a:rPr sz="2500" b="1" spc="-60" dirty="0">
                <a:solidFill>
                  <a:srgbClr val="404040"/>
                </a:solidFill>
                <a:latin typeface="Times New Roman"/>
                <a:cs typeface="Times New Roman"/>
              </a:rPr>
              <a:t>t</a:t>
            </a:r>
            <a:r>
              <a:rPr sz="2500" b="1" spc="-50" dirty="0">
                <a:solidFill>
                  <a:srgbClr val="404040"/>
                </a:solidFill>
                <a:latin typeface="Times New Roman"/>
                <a:cs typeface="Times New Roman"/>
              </a:rPr>
              <a:t>h</a:t>
            </a:r>
            <a:r>
              <a:rPr sz="2500" b="1" spc="-5" dirty="0">
                <a:solidFill>
                  <a:srgbClr val="404040"/>
                </a:solidFill>
                <a:latin typeface="Times New Roman"/>
                <a:cs typeface="Times New Roman"/>
              </a:rPr>
              <a:t>e</a:t>
            </a:r>
            <a:r>
              <a:rPr sz="2500" b="1" spc="-95" dirty="0">
                <a:solidFill>
                  <a:srgbClr val="404040"/>
                </a:solidFill>
                <a:latin typeface="Times New Roman"/>
                <a:cs typeface="Times New Roman"/>
              </a:rPr>
              <a:t> </a:t>
            </a:r>
            <a:r>
              <a:rPr sz="2500" b="1" spc="-60" dirty="0">
                <a:solidFill>
                  <a:srgbClr val="404040"/>
                </a:solidFill>
                <a:latin typeface="Times New Roman"/>
                <a:cs typeface="Times New Roman"/>
              </a:rPr>
              <a:t>Re</a:t>
            </a:r>
            <a:r>
              <a:rPr sz="2500" b="1" spc="-55" dirty="0">
                <a:solidFill>
                  <a:srgbClr val="404040"/>
                </a:solidFill>
                <a:latin typeface="Times New Roman"/>
                <a:cs typeface="Times New Roman"/>
              </a:rPr>
              <a:t>s</a:t>
            </a:r>
            <a:r>
              <a:rPr sz="2500" b="1" spc="-50" dirty="0">
                <a:solidFill>
                  <a:srgbClr val="404040"/>
                </a:solidFill>
                <a:latin typeface="Times New Roman"/>
                <a:cs typeface="Times New Roman"/>
              </a:rPr>
              <a:t>u</a:t>
            </a:r>
            <a:r>
              <a:rPr sz="2500" b="1" spc="-55" dirty="0">
                <a:solidFill>
                  <a:srgbClr val="404040"/>
                </a:solidFill>
                <a:latin typeface="Times New Roman"/>
                <a:cs typeface="Times New Roman"/>
              </a:rPr>
              <a:t>l</a:t>
            </a:r>
            <a:r>
              <a:rPr sz="2500" b="1" spc="-5" dirty="0">
                <a:solidFill>
                  <a:srgbClr val="404040"/>
                </a:solidFill>
                <a:latin typeface="Times New Roman"/>
                <a:cs typeface="Times New Roman"/>
              </a:rPr>
              <a:t>t</a:t>
            </a:r>
            <a:endParaRPr sz="2500">
              <a:latin typeface="Times New Roman"/>
              <a:cs typeface="Times New Roman"/>
            </a:endParaRPr>
          </a:p>
          <a:p>
            <a:pPr>
              <a:lnSpc>
                <a:spcPct val="100000"/>
              </a:lnSpc>
              <a:spcBef>
                <a:spcPts val="45"/>
              </a:spcBef>
            </a:pPr>
            <a:endParaRPr sz="3800">
              <a:latin typeface="Times New Roman"/>
              <a:cs typeface="Times New Roman"/>
            </a:endParaRPr>
          </a:p>
          <a:p>
            <a:pPr marL="12700">
              <a:lnSpc>
                <a:spcPct val="100000"/>
              </a:lnSpc>
              <a:tabLst>
                <a:tab pos="451484" algn="l"/>
                <a:tab pos="1010285" algn="l"/>
                <a:tab pos="2047239" algn="l"/>
                <a:tab pos="3042285" algn="l"/>
                <a:tab pos="3691254" algn="l"/>
                <a:tab pos="4161154" algn="l"/>
              </a:tabLst>
            </a:pPr>
            <a:r>
              <a:rPr sz="1800" spc="-80" dirty="0">
                <a:latin typeface="Times New Roman"/>
                <a:cs typeface="Times New Roman"/>
              </a:rPr>
              <a:t>We	</a:t>
            </a:r>
            <a:r>
              <a:rPr sz="1800" dirty="0">
                <a:latin typeface="Times New Roman"/>
                <a:cs typeface="Times New Roman"/>
              </a:rPr>
              <a:t>used	</a:t>
            </a:r>
            <a:r>
              <a:rPr sz="1800" spc="-5" dirty="0">
                <a:latin typeface="Times New Roman"/>
                <a:cs typeface="Times New Roman"/>
              </a:rPr>
              <a:t>precision,	F1-score,	</a:t>
            </a:r>
            <a:r>
              <a:rPr sz="1800" dirty="0">
                <a:latin typeface="Times New Roman"/>
                <a:cs typeface="Times New Roman"/>
              </a:rPr>
              <a:t>recall	and	</a:t>
            </a:r>
            <a:r>
              <a:rPr sz="1800" spc="-5" dirty="0">
                <a:latin typeface="Times New Roman"/>
                <a:cs typeface="Times New Roman"/>
              </a:rPr>
              <a:t>accuracy</a:t>
            </a:r>
            <a:endParaRPr sz="1800">
              <a:latin typeface="Times New Roman"/>
              <a:cs typeface="Times New Roman"/>
            </a:endParaRPr>
          </a:p>
        </p:txBody>
      </p:sp>
      <p:sp>
        <p:nvSpPr>
          <p:cNvPr id="8" name="object 8"/>
          <p:cNvSpPr txBox="1"/>
          <p:nvPr/>
        </p:nvSpPr>
        <p:spPr>
          <a:xfrm>
            <a:off x="1014171" y="2319909"/>
            <a:ext cx="1830070" cy="299720"/>
          </a:xfrm>
          <a:prstGeom prst="rect">
            <a:avLst/>
          </a:prstGeom>
        </p:spPr>
        <p:txBody>
          <a:bodyPr vert="horz" wrap="square" lIns="0" tIns="12700" rIns="0" bIns="0" rtlCol="0">
            <a:spAutoFit/>
          </a:bodyPr>
          <a:lstStyle/>
          <a:p>
            <a:pPr marL="12700">
              <a:lnSpc>
                <a:spcPct val="100000"/>
              </a:lnSpc>
              <a:spcBef>
                <a:spcPts val="100"/>
              </a:spcBef>
              <a:tabLst>
                <a:tab pos="1144905" algn="l"/>
              </a:tabLst>
            </a:pPr>
            <a:r>
              <a:rPr sz="1800" dirty="0">
                <a:latin typeface="Times New Roman"/>
                <a:cs typeface="Times New Roman"/>
              </a:rPr>
              <a:t>ev</a:t>
            </a:r>
            <a:r>
              <a:rPr sz="1800" spc="5" dirty="0">
                <a:latin typeface="Times New Roman"/>
                <a:cs typeface="Times New Roman"/>
              </a:rPr>
              <a:t>a</a:t>
            </a:r>
            <a:r>
              <a:rPr sz="1800" dirty="0">
                <a:latin typeface="Times New Roman"/>
                <a:cs typeface="Times New Roman"/>
              </a:rPr>
              <a:t>luation	</a:t>
            </a:r>
            <a:r>
              <a:rPr sz="1800" spc="-10" dirty="0">
                <a:latin typeface="Times New Roman"/>
                <a:cs typeface="Times New Roman"/>
              </a:rPr>
              <a:t>m</a:t>
            </a:r>
            <a:r>
              <a:rPr sz="1800" dirty="0">
                <a:latin typeface="Times New Roman"/>
                <a:cs typeface="Times New Roman"/>
              </a:rPr>
              <a:t>e</a:t>
            </a:r>
            <a:r>
              <a:rPr sz="1800" spc="5" dirty="0">
                <a:latin typeface="Times New Roman"/>
                <a:cs typeface="Times New Roman"/>
              </a:rPr>
              <a:t>t</a:t>
            </a:r>
            <a:r>
              <a:rPr sz="1800" spc="-15" dirty="0">
                <a:latin typeface="Times New Roman"/>
                <a:cs typeface="Times New Roman"/>
              </a:rPr>
              <a:t>r</a:t>
            </a:r>
            <a:r>
              <a:rPr sz="1800" dirty="0">
                <a:latin typeface="Times New Roman"/>
                <a:cs typeface="Times New Roman"/>
              </a:rPr>
              <a:t>i</a:t>
            </a:r>
            <a:r>
              <a:rPr sz="1800" spc="5" dirty="0">
                <a:latin typeface="Times New Roman"/>
                <a:cs typeface="Times New Roman"/>
              </a:rPr>
              <a:t>c</a:t>
            </a:r>
            <a:r>
              <a:rPr sz="1800" spc="-5" dirty="0">
                <a:latin typeface="Times New Roman"/>
                <a:cs typeface="Times New Roman"/>
              </a:rPr>
              <a:t>s</a:t>
            </a:r>
            <a:endParaRPr sz="1800">
              <a:latin typeface="Times New Roman"/>
              <a:cs typeface="Times New Roman"/>
            </a:endParaRPr>
          </a:p>
        </p:txBody>
      </p:sp>
      <p:sp>
        <p:nvSpPr>
          <p:cNvPr id="9" name="object 9"/>
          <p:cNvSpPr txBox="1"/>
          <p:nvPr/>
        </p:nvSpPr>
        <p:spPr>
          <a:xfrm>
            <a:off x="2996945" y="2319909"/>
            <a:ext cx="1422400" cy="299720"/>
          </a:xfrm>
          <a:prstGeom prst="rect">
            <a:avLst/>
          </a:prstGeom>
        </p:spPr>
        <p:txBody>
          <a:bodyPr vert="horz" wrap="square" lIns="0" tIns="12700" rIns="0" bIns="0" rtlCol="0">
            <a:spAutoFit/>
          </a:bodyPr>
          <a:lstStyle/>
          <a:p>
            <a:pPr marL="12700">
              <a:lnSpc>
                <a:spcPct val="100000"/>
              </a:lnSpc>
              <a:spcBef>
                <a:spcPts val="100"/>
              </a:spcBef>
              <a:tabLst>
                <a:tab pos="457834" algn="l"/>
              </a:tabLst>
            </a:pPr>
            <a:r>
              <a:rPr sz="1800" dirty="0">
                <a:latin typeface="Times New Roman"/>
                <a:cs typeface="Times New Roman"/>
              </a:rPr>
              <a:t>for	</a:t>
            </a:r>
            <a:r>
              <a:rPr sz="1800" spc="-5" dirty="0">
                <a:latin typeface="Times New Roman"/>
                <a:cs typeface="Times New Roman"/>
              </a:rPr>
              <a:t>evaluating</a:t>
            </a:r>
            <a:endParaRPr sz="1800">
              <a:latin typeface="Times New Roman"/>
              <a:cs typeface="Times New Roman"/>
            </a:endParaRPr>
          </a:p>
        </p:txBody>
      </p:sp>
      <p:sp>
        <p:nvSpPr>
          <p:cNvPr id="10" name="object 10"/>
          <p:cNvSpPr txBox="1"/>
          <p:nvPr/>
        </p:nvSpPr>
        <p:spPr>
          <a:xfrm>
            <a:off x="4573015" y="2319909"/>
            <a:ext cx="1224280" cy="299720"/>
          </a:xfrm>
          <a:prstGeom prst="rect">
            <a:avLst/>
          </a:prstGeom>
        </p:spPr>
        <p:txBody>
          <a:bodyPr vert="horz" wrap="square" lIns="0" tIns="12700" rIns="0" bIns="0" rtlCol="0">
            <a:spAutoFit/>
          </a:bodyPr>
          <a:lstStyle/>
          <a:p>
            <a:pPr marL="12700">
              <a:lnSpc>
                <a:spcPct val="100000"/>
              </a:lnSpc>
              <a:spcBef>
                <a:spcPts val="100"/>
              </a:spcBef>
              <a:tabLst>
                <a:tab pos="495300" algn="l"/>
              </a:tabLst>
            </a:pPr>
            <a:r>
              <a:rPr sz="1800" dirty="0">
                <a:latin typeface="Times New Roman"/>
                <a:cs typeface="Times New Roman"/>
              </a:rPr>
              <a:t>our	</a:t>
            </a:r>
            <a:r>
              <a:rPr sz="1800" spc="-10" dirty="0">
                <a:latin typeface="Times New Roman"/>
                <a:cs typeface="Times New Roman"/>
              </a:rPr>
              <a:t>m</a:t>
            </a:r>
            <a:r>
              <a:rPr sz="1800" dirty="0">
                <a:latin typeface="Times New Roman"/>
                <a:cs typeface="Times New Roman"/>
              </a:rPr>
              <a:t>odel</a:t>
            </a:r>
            <a:r>
              <a:rPr sz="1800" spc="-5" dirty="0">
                <a:latin typeface="Times New Roman"/>
                <a:cs typeface="Times New Roman"/>
              </a:rPr>
              <a:t>s</a:t>
            </a:r>
            <a:r>
              <a:rPr sz="1800" dirty="0">
                <a:latin typeface="Times New Roman"/>
                <a:cs typeface="Times New Roman"/>
              </a:rPr>
              <a:t>.</a:t>
            </a:r>
            <a:endParaRPr sz="1800">
              <a:latin typeface="Times New Roman"/>
              <a:cs typeface="Times New Roman"/>
            </a:endParaRPr>
          </a:p>
        </p:txBody>
      </p:sp>
      <p:sp>
        <p:nvSpPr>
          <p:cNvPr id="11" name="object 11"/>
          <p:cNvSpPr txBox="1"/>
          <p:nvPr/>
        </p:nvSpPr>
        <p:spPr>
          <a:xfrm>
            <a:off x="5950965" y="2319909"/>
            <a:ext cx="508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False</a:t>
            </a:r>
            <a:endParaRPr sz="1800">
              <a:latin typeface="Times New Roman"/>
              <a:cs typeface="Times New Roman"/>
            </a:endParaRPr>
          </a:p>
        </p:txBody>
      </p:sp>
      <p:sp>
        <p:nvSpPr>
          <p:cNvPr id="12" name="object 12"/>
          <p:cNvSpPr txBox="1"/>
          <p:nvPr/>
        </p:nvSpPr>
        <p:spPr>
          <a:xfrm>
            <a:off x="1014171" y="2594228"/>
            <a:ext cx="2407285" cy="299720"/>
          </a:xfrm>
          <a:prstGeom prst="rect">
            <a:avLst/>
          </a:prstGeom>
        </p:spPr>
        <p:txBody>
          <a:bodyPr vert="horz" wrap="square" lIns="0" tIns="12700" rIns="0" bIns="0" rtlCol="0">
            <a:spAutoFit/>
          </a:bodyPr>
          <a:lstStyle/>
          <a:p>
            <a:pPr marL="12700">
              <a:lnSpc>
                <a:spcPct val="100000"/>
              </a:lnSpc>
              <a:spcBef>
                <a:spcPts val="100"/>
              </a:spcBef>
              <a:tabLst>
                <a:tab pos="1318260" algn="l"/>
                <a:tab pos="1633855" algn="l"/>
                <a:tab pos="2292350" algn="l"/>
              </a:tabLst>
            </a:pPr>
            <a:r>
              <a:rPr sz="1800" spc="-5" dirty="0">
                <a:latin typeface="Times New Roman"/>
                <a:cs typeface="Times New Roman"/>
              </a:rPr>
              <a:t>Po</a:t>
            </a:r>
            <a:r>
              <a:rPr sz="1800" spc="-15" dirty="0">
                <a:latin typeface="Times New Roman"/>
                <a:cs typeface="Times New Roman"/>
              </a:rPr>
              <a:t>s</a:t>
            </a:r>
            <a:r>
              <a:rPr sz="1800" dirty="0">
                <a:latin typeface="Times New Roman"/>
                <a:cs typeface="Times New Roman"/>
              </a:rPr>
              <a:t>i</a:t>
            </a:r>
            <a:r>
              <a:rPr sz="1800" spc="5" dirty="0">
                <a:latin typeface="Times New Roman"/>
                <a:cs typeface="Times New Roman"/>
              </a:rPr>
              <a:t>t</a:t>
            </a:r>
            <a:r>
              <a:rPr sz="1800" dirty="0">
                <a:latin typeface="Times New Roman"/>
                <a:cs typeface="Times New Roman"/>
              </a:rPr>
              <a:t>iv</a:t>
            </a:r>
            <a:r>
              <a:rPr sz="1800" spc="5" dirty="0">
                <a:latin typeface="Times New Roman"/>
                <a:cs typeface="Times New Roman"/>
              </a:rPr>
              <a:t>e</a:t>
            </a:r>
            <a:r>
              <a:rPr sz="1800" spc="-5" dirty="0">
                <a:latin typeface="Times New Roman"/>
                <a:cs typeface="Times New Roman"/>
              </a:rPr>
              <a:t>(F</a:t>
            </a:r>
            <a:r>
              <a:rPr sz="1800" spc="-15" dirty="0">
                <a:latin typeface="Times New Roman"/>
                <a:cs typeface="Times New Roman"/>
              </a:rPr>
              <a:t>P</a:t>
            </a:r>
            <a:r>
              <a:rPr sz="1800" dirty="0">
                <a:latin typeface="Times New Roman"/>
                <a:cs typeface="Times New Roman"/>
              </a:rPr>
              <a:t>)	</a:t>
            </a:r>
            <a:r>
              <a:rPr sz="1800" spc="-5" dirty="0">
                <a:latin typeface="Times New Roman"/>
                <a:cs typeface="Times New Roman"/>
              </a:rPr>
              <a:t>is</a:t>
            </a:r>
            <a:r>
              <a:rPr sz="1800" dirty="0">
                <a:latin typeface="Times New Roman"/>
                <a:cs typeface="Times New Roman"/>
              </a:rPr>
              <a:t>	when	a</a:t>
            </a:r>
            <a:endParaRPr sz="1800">
              <a:latin typeface="Times New Roman"/>
              <a:cs typeface="Times New Roman"/>
            </a:endParaRPr>
          </a:p>
        </p:txBody>
      </p:sp>
      <p:sp>
        <p:nvSpPr>
          <p:cNvPr id="13" name="object 13"/>
          <p:cNvSpPr txBox="1"/>
          <p:nvPr/>
        </p:nvSpPr>
        <p:spPr>
          <a:xfrm>
            <a:off x="3559555" y="2594228"/>
            <a:ext cx="2899410" cy="299720"/>
          </a:xfrm>
          <a:prstGeom prst="rect">
            <a:avLst/>
          </a:prstGeom>
        </p:spPr>
        <p:txBody>
          <a:bodyPr vert="horz" wrap="square" lIns="0" tIns="12700" rIns="0" bIns="0" rtlCol="0">
            <a:spAutoFit/>
          </a:bodyPr>
          <a:lstStyle/>
          <a:p>
            <a:pPr marL="12700">
              <a:lnSpc>
                <a:spcPct val="100000"/>
              </a:lnSpc>
              <a:spcBef>
                <a:spcPts val="100"/>
              </a:spcBef>
              <a:tabLst>
                <a:tab pos="745490" algn="l"/>
                <a:tab pos="1898014" algn="l"/>
                <a:tab pos="2784475" algn="l"/>
              </a:tabLst>
            </a:pPr>
            <a:r>
              <a:rPr sz="1800" spc="-10" dirty="0">
                <a:latin typeface="Times New Roman"/>
                <a:cs typeface="Times New Roman"/>
              </a:rPr>
              <a:t>m</a:t>
            </a:r>
            <a:r>
              <a:rPr sz="1800" dirty="0">
                <a:latin typeface="Times New Roman"/>
                <a:cs typeface="Times New Roman"/>
              </a:rPr>
              <a:t>o</a:t>
            </a:r>
            <a:r>
              <a:rPr sz="1800" spc="-15" dirty="0">
                <a:latin typeface="Times New Roman"/>
                <a:cs typeface="Times New Roman"/>
              </a:rPr>
              <a:t>d</a:t>
            </a:r>
            <a:r>
              <a:rPr sz="1800" dirty="0">
                <a:latin typeface="Times New Roman"/>
                <a:cs typeface="Times New Roman"/>
              </a:rPr>
              <a:t>el	i</a:t>
            </a:r>
            <a:r>
              <a:rPr sz="1800" spc="-10" dirty="0">
                <a:latin typeface="Times New Roman"/>
                <a:cs typeface="Times New Roman"/>
              </a:rPr>
              <a:t>n</a:t>
            </a:r>
            <a:r>
              <a:rPr sz="1800" dirty="0">
                <a:latin typeface="Times New Roman"/>
                <a:cs typeface="Times New Roman"/>
              </a:rPr>
              <a:t>correct</a:t>
            </a:r>
            <a:r>
              <a:rPr sz="1800" spc="-10" dirty="0">
                <a:latin typeface="Times New Roman"/>
                <a:cs typeface="Times New Roman"/>
              </a:rPr>
              <a:t>l</a:t>
            </a:r>
            <a:r>
              <a:rPr sz="1800" dirty="0">
                <a:latin typeface="Times New Roman"/>
                <a:cs typeface="Times New Roman"/>
              </a:rPr>
              <a:t>y	predi</a:t>
            </a:r>
            <a:r>
              <a:rPr sz="1800" spc="5" dirty="0">
                <a:latin typeface="Times New Roman"/>
                <a:cs typeface="Times New Roman"/>
              </a:rPr>
              <a:t>c</a:t>
            </a:r>
            <a:r>
              <a:rPr sz="1800" spc="-5" dirty="0">
                <a:latin typeface="Times New Roman"/>
                <a:cs typeface="Times New Roman"/>
              </a:rPr>
              <a:t>ts</a:t>
            </a:r>
            <a:r>
              <a:rPr sz="1800" dirty="0">
                <a:latin typeface="Times New Roman"/>
                <a:cs typeface="Times New Roman"/>
              </a:rPr>
              <a:t>	a</a:t>
            </a:r>
            <a:endParaRPr sz="1800">
              <a:latin typeface="Times New Roman"/>
              <a:cs typeface="Times New Roman"/>
            </a:endParaRPr>
          </a:p>
        </p:txBody>
      </p:sp>
      <p:sp>
        <p:nvSpPr>
          <p:cNvPr id="14" name="object 14"/>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00000"/>
              </a:lnSpc>
              <a:spcBef>
                <a:spcPts val="100"/>
              </a:spcBef>
            </a:pPr>
            <a:r>
              <a:rPr dirty="0"/>
              <a:t>positive</a:t>
            </a:r>
            <a:r>
              <a:rPr spc="430" dirty="0"/>
              <a:t> </a:t>
            </a:r>
            <a:r>
              <a:rPr spc="-5" dirty="0"/>
              <a:t>outcome.</a:t>
            </a:r>
            <a:r>
              <a:rPr spc="430" dirty="0"/>
              <a:t> </a:t>
            </a:r>
            <a:r>
              <a:rPr spc="-5" dirty="0"/>
              <a:t>False</a:t>
            </a:r>
            <a:r>
              <a:rPr spc="420" dirty="0"/>
              <a:t> </a:t>
            </a:r>
            <a:r>
              <a:rPr spc="-5" dirty="0"/>
              <a:t>Negative(FN)</a:t>
            </a:r>
            <a:r>
              <a:rPr spc="430" dirty="0"/>
              <a:t> </a:t>
            </a:r>
            <a:r>
              <a:rPr spc="-5" dirty="0"/>
              <a:t>is</a:t>
            </a:r>
            <a:r>
              <a:rPr spc="425" dirty="0"/>
              <a:t> </a:t>
            </a:r>
            <a:r>
              <a:rPr dirty="0"/>
              <a:t>when</a:t>
            </a:r>
            <a:r>
              <a:rPr spc="425" dirty="0"/>
              <a:t> </a:t>
            </a:r>
            <a:r>
              <a:rPr dirty="0"/>
              <a:t>a</a:t>
            </a:r>
            <a:r>
              <a:rPr spc="430" dirty="0"/>
              <a:t> </a:t>
            </a:r>
            <a:r>
              <a:rPr spc="-5" dirty="0"/>
              <a:t>model </a:t>
            </a:r>
            <a:r>
              <a:rPr spc="-440" dirty="0"/>
              <a:t> </a:t>
            </a:r>
            <a:r>
              <a:rPr spc="-5" dirty="0"/>
              <a:t>incorrectly</a:t>
            </a:r>
            <a:r>
              <a:rPr dirty="0"/>
              <a:t> </a:t>
            </a:r>
            <a:r>
              <a:rPr spc="-5" dirty="0"/>
              <a:t>predicts</a:t>
            </a:r>
            <a:r>
              <a:rPr dirty="0"/>
              <a:t> the</a:t>
            </a:r>
            <a:r>
              <a:rPr spc="5" dirty="0"/>
              <a:t> </a:t>
            </a:r>
            <a:r>
              <a:rPr spc="-5" dirty="0"/>
              <a:t>negative</a:t>
            </a:r>
            <a:r>
              <a:rPr dirty="0"/>
              <a:t> </a:t>
            </a:r>
            <a:r>
              <a:rPr spc="-5" dirty="0"/>
              <a:t>outcome.</a:t>
            </a:r>
            <a:r>
              <a:rPr dirty="0"/>
              <a:t> </a:t>
            </a:r>
            <a:r>
              <a:rPr spc="-20" dirty="0"/>
              <a:t>True </a:t>
            </a:r>
            <a:r>
              <a:rPr spc="-15" dirty="0"/>
              <a:t> </a:t>
            </a:r>
            <a:r>
              <a:rPr spc="-5" dirty="0"/>
              <a:t>Positive(TP) </a:t>
            </a:r>
            <a:r>
              <a:rPr dirty="0"/>
              <a:t>is </a:t>
            </a:r>
            <a:r>
              <a:rPr spc="-5" dirty="0"/>
              <a:t>when model correctly </a:t>
            </a:r>
            <a:r>
              <a:rPr dirty="0"/>
              <a:t>predicts a </a:t>
            </a:r>
            <a:r>
              <a:rPr spc="-5" dirty="0"/>
              <a:t>positive </a:t>
            </a:r>
            <a:r>
              <a:rPr dirty="0"/>
              <a:t> outcome. </a:t>
            </a:r>
            <a:r>
              <a:rPr spc="-15" dirty="0"/>
              <a:t>True </a:t>
            </a:r>
            <a:r>
              <a:rPr spc="-5" dirty="0"/>
              <a:t>Negative(TN) is </a:t>
            </a:r>
            <a:r>
              <a:rPr dirty="0"/>
              <a:t>when a </a:t>
            </a:r>
            <a:r>
              <a:rPr spc="-5" dirty="0"/>
              <a:t>model correctly </a:t>
            </a:r>
            <a:r>
              <a:rPr dirty="0"/>
              <a:t> predicts a </a:t>
            </a:r>
            <a:r>
              <a:rPr spc="-5" dirty="0"/>
              <a:t>negative </a:t>
            </a:r>
            <a:r>
              <a:rPr dirty="0"/>
              <a:t>outcome. </a:t>
            </a:r>
            <a:r>
              <a:rPr spc="-5" dirty="0"/>
              <a:t>Page Precision=TP/(TP+FP) </a:t>
            </a:r>
            <a:r>
              <a:rPr dirty="0"/>
              <a:t> Recall</a:t>
            </a:r>
            <a:r>
              <a:rPr spc="-15" dirty="0"/>
              <a:t> </a:t>
            </a:r>
            <a:r>
              <a:rPr dirty="0"/>
              <a:t>=</a:t>
            </a:r>
            <a:r>
              <a:rPr spc="-40" dirty="0"/>
              <a:t> </a:t>
            </a:r>
            <a:r>
              <a:rPr spc="-5" dirty="0"/>
              <a:t>TP</a:t>
            </a:r>
            <a:r>
              <a:rPr spc="-75" dirty="0"/>
              <a:t> </a:t>
            </a:r>
            <a:r>
              <a:rPr dirty="0"/>
              <a:t>/</a:t>
            </a:r>
            <a:r>
              <a:rPr spc="-5" dirty="0"/>
              <a:t> (TP</a:t>
            </a:r>
            <a:r>
              <a:rPr spc="-70" dirty="0"/>
              <a:t> </a:t>
            </a:r>
            <a:r>
              <a:rPr dirty="0"/>
              <a:t>+</a:t>
            </a:r>
            <a:r>
              <a:rPr spc="-10" dirty="0"/>
              <a:t> </a:t>
            </a:r>
            <a:r>
              <a:rPr spc="-5" dirty="0"/>
              <a:t>FN).</a:t>
            </a:r>
          </a:p>
        </p:txBody>
      </p:sp>
      <p:pic>
        <p:nvPicPr>
          <p:cNvPr id="15" name="object 15"/>
          <p:cNvPicPr/>
          <p:nvPr/>
        </p:nvPicPr>
        <p:blipFill>
          <a:blip r:embed="rId2" cstate="print"/>
          <a:stretch>
            <a:fillRect/>
          </a:stretch>
        </p:blipFill>
        <p:spPr>
          <a:xfrm>
            <a:off x="7059168" y="2074472"/>
            <a:ext cx="3997452" cy="3158634"/>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5903" y="757173"/>
            <a:ext cx="7599680" cy="222059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Predictions</a:t>
            </a:r>
            <a:r>
              <a:rPr sz="1800" b="1" spc="-8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5080">
              <a:lnSpc>
                <a:spcPct val="100000"/>
              </a:lnSpc>
            </a:pPr>
            <a:r>
              <a:rPr sz="1800" b="1" dirty="0">
                <a:latin typeface="Times New Roman"/>
                <a:cs typeface="Times New Roman"/>
              </a:rPr>
              <a:t>Scenario:</a:t>
            </a:r>
            <a:r>
              <a:rPr sz="1800" b="1" spc="-10" dirty="0">
                <a:latin typeface="Times New Roman"/>
                <a:cs typeface="Times New Roman"/>
              </a:rPr>
              <a:t> </a:t>
            </a:r>
            <a:r>
              <a:rPr sz="1800" spc="-5" dirty="0">
                <a:latin typeface="Times New Roman"/>
                <a:cs typeface="Times New Roman"/>
              </a:rPr>
              <a:t>A</a:t>
            </a:r>
            <a:r>
              <a:rPr sz="1800" spc="-105" dirty="0">
                <a:latin typeface="Times New Roman"/>
                <a:cs typeface="Times New Roman"/>
              </a:rPr>
              <a:t> </a:t>
            </a:r>
            <a:r>
              <a:rPr sz="1800" dirty="0">
                <a:latin typeface="Times New Roman"/>
                <a:cs typeface="Times New Roman"/>
              </a:rPr>
              <a:t>patient</a:t>
            </a:r>
            <a:r>
              <a:rPr sz="1800" spc="-15" dirty="0">
                <a:latin typeface="Times New Roman"/>
                <a:cs typeface="Times New Roman"/>
              </a:rPr>
              <a:t> </a:t>
            </a:r>
            <a:r>
              <a:rPr sz="1800" dirty="0">
                <a:latin typeface="Times New Roman"/>
                <a:cs typeface="Times New Roman"/>
              </a:rPr>
              <a:t>develops</a:t>
            </a:r>
            <a:r>
              <a:rPr sz="1800" spc="-10" dirty="0">
                <a:latin typeface="Times New Roman"/>
                <a:cs typeface="Times New Roman"/>
              </a:rPr>
              <a:t> </a:t>
            </a:r>
            <a:r>
              <a:rPr sz="1800" dirty="0">
                <a:latin typeface="Times New Roman"/>
                <a:cs typeface="Times New Roman"/>
              </a:rPr>
              <a:t>brain </a:t>
            </a:r>
            <a:r>
              <a:rPr sz="1800" spc="-5" dirty="0">
                <a:latin typeface="Times New Roman"/>
                <a:cs typeface="Times New Roman"/>
              </a:rPr>
              <a:t>stroke </a:t>
            </a:r>
            <a:r>
              <a:rPr sz="1800" dirty="0">
                <a:latin typeface="Times New Roman"/>
                <a:cs typeface="Times New Roman"/>
              </a:rPr>
              <a:t>symptoms</a:t>
            </a:r>
            <a:r>
              <a:rPr sz="1800" spc="-15" dirty="0">
                <a:latin typeface="Times New Roman"/>
                <a:cs typeface="Times New Roman"/>
              </a:rPr>
              <a:t> </a:t>
            </a:r>
            <a:r>
              <a:rPr sz="1800" dirty="0">
                <a:latin typeface="Times New Roman"/>
                <a:cs typeface="Times New Roman"/>
              </a:rPr>
              <a:t>&amp; your</a:t>
            </a:r>
            <a:r>
              <a:rPr sz="1800" spc="-20" dirty="0">
                <a:latin typeface="Times New Roman"/>
                <a:cs typeface="Times New Roman"/>
              </a:rPr>
              <a:t> </a:t>
            </a:r>
            <a:r>
              <a:rPr sz="1800" dirty="0">
                <a:latin typeface="Times New Roman"/>
                <a:cs typeface="Times New Roman"/>
              </a:rPr>
              <a:t>input </a:t>
            </a:r>
            <a:r>
              <a:rPr sz="1800" spc="-5" dirty="0">
                <a:latin typeface="Times New Roman"/>
                <a:cs typeface="Times New Roman"/>
              </a:rPr>
              <a:t>is</a:t>
            </a:r>
            <a:r>
              <a:rPr sz="1800" spc="-15" dirty="0">
                <a:latin typeface="Times New Roman"/>
                <a:cs typeface="Times New Roman"/>
              </a:rPr>
              <a:t> </a:t>
            </a:r>
            <a:r>
              <a:rPr sz="1800" dirty="0">
                <a:latin typeface="Times New Roman"/>
                <a:cs typeface="Times New Roman"/>
              </a:rPr>
              <a:t>vitals</a:t>
            </a:r>
            <a:r>
              <a:rPr sz="1800" spc="-15" dirty="0">
                <a:latin typeface="Times New Roman"/>
                <a:cs typeface="Times New Roman"/>
              </a:rPr>
              <a:t> </a:t>
            </a:r>
            <a:r>
              <a:rPr sz="1800" dirty="0">
                <a:latin typeface="Times New Roman"/>
                <a:cs typeface="Times New Roman"/>
              </a:rPr>
              <a:t>into</a:t>
            </a:r>
            <a:r>
              <a:rPr sz="1800" spc="-10" dirty="0">
                <a:latin typeface="Times New Roman"/>
                <a:cs typeface="Times New Roman"/>
              </a:rPr>
              <a:t> </a:t>
            </a:r>
            <a:r>
              <a:rPr sz="1800" dirty="0">
                <a:latin typeface="Times New Roman"/>
                <a:cs typeface="Times New Roman"/>
              </a:rPr>
              <a:t>the </a:t>
            </a:r>
            <a:r>
              <a:rPr sz="1800" spc="-434" dirty="0">
                <a:latin typeface="Times New Roman"/>
                <a:cs typeface="Times New Roman"/>
              </a:rPr>
              <a:t> </a:t>
            </a:r>
            <a:r>
              <a:rPr sz="1800" dirty="0">
                <a:latin typeface="Times New Roman"/>
                <a:cs typeface="Times New Roman"/>
              </a:rPr>
              <a:t>Machine</a:t>
            </a:r>
            <a:r>
              <a:rPr sz="1800" spc="-20" dirty="0">
                <a:latin typeface="Times New Roman"/>
                <a:cs typeface="Times New Roman"/>
              </a:rPr>
              <a:t> </a:t>
            </a:r>
            <a:r>
              <a:rPr sz="1800" dirty="0">
                <a:latin typeface="Times New Roman"/>
                <a:cs typeface="Times New Roman"/>
              </a:rPr>
              <a:t>Learning</a:t>
            </a:r>
            <a:r>
              <a:rPr sz="1800" spc="-110" dirty="0">
                <a:latin typeface="Times New Roman"/>
                <a:cs typeface="Times New Roman"/>
              </a:rPr>
              <a:t> </a:t>
            </a:r>
            <a:r>
              <a:rPr sz="1800" spc="-5" dirty="0">
                <a:latin typeface="Times New Roman"/>
                <a:cs typeface="Times New Roman"/>
              </a:rPr>
              <a:t>Algorithm.</a:t>
            </a:r>
            <a:endParaRPr sz="1800">
              <a:latin typeface="Times New Roman"/>
              <a:cs typeface="Times New Roman"/>
            </a:endParaRPr>
          </a:p>
          <a:p>
            <a:pPr>
              <a:lnSpc>
                <a:spcPct val="100000"/>
              </a:lnSpc>
              <a:spcBef>
                <a:spcPts val="30"/>
              </a:spcBef>
            </a:pPr>
            <a:endParaRPr sz="1850">
              <a:latin typeface="Times New Roman"/>
              <a:cs typeface="Times New Roman"/>
            </a:endParaRPr>
          </a:p>
          <a:p>
            <a:pPr marL="12700">
              <a:lnSpc>
                <a:spcPct val="100000"/>
              </a:lnSpc>
            </a:pPr>
            <a:r>
              <a:rPr sz="1800" spc="-5" dirty="0">
                <a:latin typeface="Times New Roman"/>
                <a:cs typeface="Times New Roman"/>
              </a:rPr>
              <a:t>She </a:t>
            </a:r>
            <a:r>
              <a:rPr sz="1800" dirty="0">
                <a:latin typeface="Times New Roman"/>
                <a:cs typeface="Times New Roman"/>
              </a:rPr>
              <a:t>is</a:t>
            </a:r>
            <a:r>
              <a:rPr sz="1800" spc="-5" dirty="0">
                <a:latin typeface="Times New Roman"/>
                <a:cs typeface="Times New Roman"/>
              </a:rPr>
              <a:t> </a:t>
            </a:r>
            <a:r>
              <a:rPr sz="1800" dirty="0">
                <a:latin typeface="Times New Roman"/>
                <a:cs typeface="Times New Roman"/>
              </a:rPr>
              <a:t>a 58 </a:t>
            </a:r>
            <a:r>
              <a:rPr sz="1800" spc="5" dirty="0">
                <a:latin typeface="Times New Roman"/>
                <a:cs typeface="Times New Roman"/>
              </a:rPr>
              <a:t>year</a:t>
            </a:r>
            <a:r>
              <a:rPr sz="1800" spc="-45" dirty="0">
                <a:latin typeface="Times New Roman"/>
                <a:cs typeface="Times New Roman"/>
              </a:rPr>
              <a:t> </a:t>
            </a:r>
            <a:r>
              <a:rPr sz="1800" dirty="0">
                <a:latin typeface="Times New Roman"/>
                <a:cs typeface="Times New Roman"/>
              </a:rPr>
              <a:t>old female,</a:t>
            </a:r>
            <a:r>
              <a:rPr sz="1800" spc="-15" dirty="0">
                <a:latin typeface="Times New Roman"/>
                <a:cs typeface="Times New Roman"/>
              </a:rPr>
              <a:t> </a:t>
            </a:r>
            <a:r>
              <a:rPr sz="1800" dirty="0">
                <a:latin typeface="Times New Roman"/>
                <a:cs typeface="Times New Roman"/>
              </a:rPr>
              <a:t>with</a:t>
            </a:r>
            <a:r>
              <a:rPr sz="1800" spc="-10" dirty="0">
                <a:latin typeface="Times New Roman"/>
                <a:cs typeface="Times New Roman"/>
              </a:rPr>
              <a:t> </a:t>
            </a:r>
            <a:r>
              <a:rPr sz="1800" dirty="0">
                <a:latin typeface="Times New Roman"/>
                <a:cs typeface="Times New Roman"/>
              </a:rPr>
              <a:t>a glucose</a:t>
            </a:r>
            <a:r>
              <a:rPr sz="1800" spc="-10" dirty="0">
                <a:latin typeface="Times New Roman"/>
                <a:cs typeface="Times New Roman"/>
              </a:rPr>
              <a:t> </a:t>
            </a:r>
            <a:r>
              <a:rPr sz="1800" dirty="0">
                <a:latin typeface="Times New Roman"/>
                <a:cs typeface="Times New Roman"/>
              </a:rPr>
              <a:t>level</a:t>
            </a:r>
            <a:r>
              <a:rPr sz="1800" spc="-15" dirty="0">
                <a:latin typeface="Times New Roman"/>
                <a:cs typeface="Times New Roman"/>
              </a:rPr>
              <a:t> </a:t>
            </a:r>
            <a:r>
              <a:rPr sz="1800" dirty="0">
                <a:latin typeface="Times New Roman"/>
                <a:cs typeface="Times New Roman"/>
              </a:rPr>
              <a:t>of</a:t>
            </a:r>
            <a:r>
              <a:rPr sz="1800" spc="445" dirty="0">
                <a:latin typeface="Times New Roman"/>
                <a:cs typeface="Times New Roman"/>
              </a:rPr>
              <a:t> </a:t>
            </a:r>
            <a:r>
              <a:rPr sz="1800" spc="-5" dirty="0">
                <a:latin typeface="Times New Roman"/>
                <a:cs typeface="Times New Roman"/>
              </a:rPr>
              <a:t>144.16</a:t>
            </a:r>
            <a:r>
              <a:rPr sz="1800" spc="10"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a </a:t>
            </a:r>
            <a:r>
              <a:rPr sz="1800" spc="-5" dirty="0">
                <a:latin typeface="Times New Roman"/>
                <a:cs typeface="Times New Roman"/>
              </a:rPr>
              <a:t>bmi</a:t>
            </a:r>
            <a:r>
              <a:rPr sz="1800" spc="5" dirty="0">
                <a:latin typeface="Times New Roman"/>
                <a:cs typeface="Times New Roman"/>
              </a:rPr>
              <a:t> </a:t>
            </a:r>
            <a:r>
              <a:rPr sz="1800" dirty="0">
                <a:latin typeface="Times New Roman"/>
                <a:cs typeface="Times New Roman"/>
              </a:rPr>
              <a:t>of 26.</a:t>
            </a:r>
            <a:endParaRPr sz="1800">
              <a:latin typeface="Times New Roman"/>
              <a:cs typeface="Times New Roman"/>
            </a:endParaRPr>
          </a:p>
          <a:p>
            <a:pPr marL="12700">
              <a:lnSpc>
                <a:spcPct val="100000"/>
              </a:lnSpc>
              <a:spcBef>
                <a:spcPts val="5"/>
              </a:spcBef>
            </a:pP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addition</a:t>
            </a:r>
            <a:r>
              <a:rPr sz="1800" spc="-10" dirty="0">
                <a:latin typeface="Times New Roman"/>
                <a:cs typeface="Times New Roman"/>
              </a:rPr>
              <a:t> </a:t>
            </a:r>
            <a:r>
              <a:rPr sz="1800" spc="-5" dirty="0">
                <a:latin typeface="Times New Roman"/>
                <a:cs typeface="Times New Roman"/>
              </a:rPr>
              <a:t>she</a:t>
            </a:r>
            <a:r>
              <a:rPr sz="1800" spc="-10" dirty="0">
                <a:latin typeface="Times New Roman"/>
                <a:cs typeface="Times New Roman"/>
              </a:rPr>
              <a:t> </a:t>
            </a:r>
            <a:r>
              <a:rPr sz="1800" spc="-5" dirty="0">
                <a:latin typeface="Times New Roman"/>
                <a:cs typeface="Times New Roman"/>
              </a:rPr>
              <a:t>has</a:t>
            </a:r>
            <a:r>
              <a:rPr sz="1800" spc="-10" dirty="0">
                <a:latin typeface="Times New Roman"/>
                <a:cs typeface="Times New Roman"/>
              </a:rPr>
              <a:t> </a:t>
            </a:r>
            <a:r>
              <a:rPr sz="1800" spc="-5" dirty="0">
                <a:latin typeface="Times New Roman"/>
                <a:cs typeface="Times New Roman"/>
              </a:rPr>
              <a:t>smokes </a:t>
            </a:r>
            <a:r>
              <a:rPr sz="1800" dirty="0">
                <a:latin typeface="Times New Roman"/>
                <a:cs typeface="Times New Roman"/>
              </a:rPr>
              <a:t>(3).</a:t>
            </a:r>
            <a:endParaRPr sz="1800">
              <a:latin typeface="Times New Roman"/>
              <a:cs typeface="Times New Roman"/>
            </a:endParaRPr>
          </a:p>
          <a:p>
            <a:pPr marL="12700" marR="349250">
              <a:lnSpc>
                <a:spcPct val="100000"/>
              </a:lnSpc>
            </a:pPr>
            <a:r>
              <a:rPr sz="1800" spc="-5" dirty="0">
                <a:latin typeface="Times New Roman"/>
                <a:cs typeface="Times New Roman"/>
              </a:rPr>
              <a:t>She</a:t>
            </a:r>
            <a:r>
              <a:rPr sz="1800" spc="-10" dirty="0">
                <a:latin typeface="Times New Roman"/>
                <a:cs typeface="Times New Roman"/>
              </a:rPr>
              <a:t> </a:t>
            </a:r>
            <a:r>
              <a:rPr sz="1800" spc="-5" dirty="0">
                <a:latin typeface="Times New Roman"/>
                <a:cs typeface="Times New Roman"/>
              </a:rPr>
              <a:t>was</a:t>
            </a:r>
            <a:r>
              <a:rPr sz="1800" dirty="0">
                <a:latin typeface="Times New Roman"/>
                <a:cs typeface="Times New Roman"/>
              </a:rPr>
              <a:t> a</a:t>
            </a:r>
            <a:r>
              <a:rPr sz="1800" spc="5" dirty="0">
                <a:latin typeface="Times New Roman"/>
                <a:cs typeface="Times New Roman"/>
              </a:rPr>
              <a:t> </a:t>
            </a:r>
            <a:r>
              <a:rPr sz="1800" spc="-5" dirty="0">
                <a:latin typeface="Times New Roman"/>
                <a:cs typeface="Times New Roman"/>
              </a:rPr>
              <a:t>married</a:t>
            </a:r>
            <a:r>
              <a:rPr sz="1800" dirty="0">
                <a:latin typeface="Times New Roman"/>
                <a:cs typeface="Times New Roman"/>
              </a:rPr>
              <a:t> (1)</a:t>
            </a:r>
            <a:r>
              <a:rPr sz="1800" spc="10" dirty="0">
                <a:latin typeface="Times New Roman"/>
                <a:cs typeface="Times New Roman"/>
              </a:rPr>
              <a:t> </a:t>
            </a:r>
            <a:r>
              <a:rPr sz="1800" spc="-5" dirty="0">
                <a:latin typeface="Times New Roman"/>
                <a:cs typeface="Times New Roman"/>
              </a:rPr>
              <a:t>women</a:t>
            </a:r>
            <a:r>
              <a:rPr sz="1800" spc="10" dirty="0">
                <a:latin typeface="Times New Roman"/>
                <a:cs typeface="Times New Roman"/>
              </a:rPr>
              <a:t> </a:t>
            </a:r>
            <a:r>
              <a:rPr sz="1800" spc="-5" dirty="0">
                <a:latin typeface="Times New Roman"/>
                <a:cs typeface="Times New Roman"/>
              </a:rPr>
              <a:t>works </a:t>
            </a:r>
            <a:r>
              <a:rPr sz="1800" dirty="0">
                <a:latin typeface="Times New Roman"/>
                <a:cs typeface="Times New Roman"/>
              </a:rPr>
              <a:t>in private</a:t>
            </a:r>
            <a:r>
              <a:rPr sz="1800" spc="-10" dirty="0">
                <a:latin typeface="Times New Roman"/>
                <a:cs typeface="Times New Roman"/>
              </a:rPr>
              <a:t> </a:t>
            </a:r>
            <a:r>
              <a:rPr sz="1800" spc="-5" dirty="0">
                <a:latin typeface="Times New Roman"/>
                <a:cs typeface="Times New Roman"/>
              </a:rPr>
              <a:t>sector</a:t>
            </a:r>
            <a:r>
              <a:rPr sz="1800" dirty="0">
                <a:latin typeface="Times New Roman"/>
                <a:cs typeface="Times New Roman"/>
              </a:rPr>
              <a:t> (1)</a:t>
            </a:r>
            <a:r>
              <a:rPr sz="1800" spc="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a rural</a:t>
            </a:r>
            <a:r>
              <a:rPr sz="1800" spc="5" dirty="0">
                <a:latin typeface="Times New Roman"/>
                <a:cs typeface="Times New Roman"/>
              </a:rPr>
              <a:t> </a:t>
            </a:r>
            <a:r>
              <a:rPr sz="1800" dirty="0">
                <a:latin typeface="Times New Roman"/>
                <a:cs typeface="Times New Roman"/>
              </a:rPr>
              <a:t>area</a:t>
            </a:r>
            <a:r>
              <a:rPr sz="1800" spc="-15" dirty="0">
                <a:latin typeface="Times New Roman"/>
                <a:cs typeface="Times New Roman"/>
              </a:rPr>
              <a:t> </a:t>
            </a:r>
            <a:r>
              <a:rPr sz="1800" dirty="0">
                <a:latin typeface="Times New Roman"/>
                <a:cs typeface="Times New Roman"/>
              </a:rPr>
              <a:t>(2). </a:t>
            </a:r>
            <a:r>
              <a:rPr sz="1800" spc="-434" dirty="0">
                <a:latin typeface="Times New Roman"/>
                <a:cs typeface="Times New Roman"/>
              </a:rPr>
              <a:t> </a:t>
            </a:r>
            <a:r>
              <a:rPr sz="1800" dirty="0">
                <a:latin typeface="Times New Roman"/>
                <a:cs typeface="Times New Roman"/>
              </a:rPr>
              <a:t>She</a:t>
            </a:r>
            <a:r>
              <a:rPr sz="1800" spc="-15" dirty="0">
                <a:latin typeface="Times New Roman"/>
                <a:cs typeface="Times New Roman"/>
              </a:rPr>
              <a:t> </a:t>
            </a:r>
            <a:r>
              <a:rPr sz="1800" spc="-5" dirty="0">
                <a:latin typeface="Times New Roman"/>
                <a:cs typeface="Times New Roman"/>
              </a:rPr>
              <a:t>is</a:t>
            </a:r>
            <a:r>
              <a:rPr sz="1800" dirty="0">
                <a:latin typeface="Times New Roman"/>
                <a:cs typeface="Times New Roman"/>
              </a:rPr>
              <a:t> not </a:t>
            </a:r>
            <a:r>
              <a:rPr sz="1800" spc="-5" dirty="0">
                <a:latin typeface="Times New Roman"/>
                <a:cs typeface="Times New Roman"/>
              </a:rPr>
              <a:t>affected</a:t>
            </a:r>
            <a:r>
              <a:rPr sz="1800" spc="-20" dirty="0">
                <a:latin typeface="Times New Roman"/>
                <a:cs typeface="Times New Roman"/>
              </a:rPr>
              <a:t> </a:t>
            </a:r>
            <a:r>
              <a:rPr sz="1800" dirty="0">
                <a:latin typeface="Times New Roman"/>
                <a:cs typeface="Times New Roman"/>
              </a:rPr>
              <a:t>by</a:t>
            </a:r>
            <a:r>
              <a:rPr sz="1800" spc="-5" dirty="0">
                <a:latin typeface="Times New Roman"/>
                <a:cs typeface="Times New Roman"/>
              </a:rPr>
              <a:t> </a:t>
            </a:r>
            <a:r>
              <a:rPr sz="1800" dirty="0">
                <a:latin typeface="Times New Roman"/>
                <a:cs typeface="Times New Roman"/>
              </a:rPr>
              <a:t>hypertension</a:t>
            </a:r>
            <a:r>
              <a:rPr sz="1800" spc="-45" dirty="0">
                <a:latin typeface="Times New Roman"/>
                <a:cs typeface="Times New Roman"/>
              </a:rPr>
              <a:t> </a:t>
            </a:r>
            <a:r>
              <a:rPr sz="1800" dirty="0">
                <a:latin typeface="Times New Roman"/>
                <a:cs typeface="Times New Roman"/>
              </a:rPr>
              <a:t>(0)  but </a:t>
            </a:r>
            <a:r>
              <a:rPr sz="1800" spc="-5" dirty="0">
                <a:latin typeface="Times New Roman"/>
                <a:cs typeface="Times New Roman"/>
              </a:rPr>
              <a:t>affected</a:t>
            </a:r>
            <a:r>
              <a:rPr sz="1800" spc="-15" dirty="0">
                <a:latin typeface="Times New Roman"/>
                <a:cs typeface="Times New Roman"/>
              </a:rPr>
              <a:t> </a:t>
            </a:r>
            <a:r>
              <a:rPr sz="1800" dirty="0">
                <a:latin typeface="Times New Roman"/>
                <a:cs typeface="Times New Roman"/>
              </a:rPr>
              <a:t>by</a:t>
            </a:r>
            <a:r>
              <a:rPr sz="1800" spc="-10" dirty="0">
                <a:latin typeface="Times New Roman"/>
                <a:cs typeface="Times New Roman"/>
              </a:rPr>
              <a:t> </a:t>
            </a:r>
            <a:r>
              <a:rPr sz="1800" dirty="0">
                <a:latin typeface="Times New Roman"/>
                <a:cs typeface="Times New Roman"/>
              </a:rPr>
              <a:t>heart disease</a:t>
            </a:r>
            <a:r>
              <a:rPr sz="1800" spc="-20" dirty="0">
                <a:latin typeface="Times New Roman"/>
                <a:cs typeface="Times New Roman"/>
              </a:rPr>
              <a:t> </a:t>
            </a:r>
            <a:r>
              <a:rPr sz="1800" dirty="0">
                <a:latin typeface="Times New Roman"/>
                <a:cs typeface="Times New Roman"/>
              </a:rPr>
              <a:t>(1).</a:t>
            </a:r>
            <a:endParaRPr sz="1800">
              <a:latin typeface="Times New Roman"/>
              <a:cs typeface="Times New Roman"/>
            </a:endParaRPr>
          </a:p>
        </p:txBody>
      </p:sp>
      <p:pic>
        <p:nvPicPr>
          <p:cNvPr id="3" name="object 3"/>
          <p:cNvPicPr/>
          <p:nvPr/>
        </p:nvPicPr>
        <p:blipFill>
          <a:blip r:embed="rId2" cstate="print"/>
          <a:stretch>
            <a:fillRect/>
          </a:stretch>
        </p:blipFill>
        <p:spPr>
          <a:xfrm>
            <a:off x="1077467" y="3233927"/>
            <a:ext cx="3451859" cy="390144"/>
          </a:xfrm>
          <a:prstGeom prst="rect">
            <a:avLst/>
          </a:prstGeom>
        </p:spPr>
      </p:pic>
      <p:sp>
        <p:nvSpPr>
          <p:cNvPr id="4" name="object 4"/>
          <p:cNvSpPr txBox="1"/>
          <p:nvPr/>
        </p:nvSpPr>
        <p:spPr>
          <a:xfrm>
            <a:off x="1155903" y="3956684"/>
            <a:ext cx="777811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alibri"/>
                <a:cs typeface="Calibri"/>
              </a:rPr>
              <a:t>Yes!</a:t>
            </a:r>
            <a:r>
              <a:rPr sz="1800" dirty="0">
                <a:latin typeface="Calibri"/>
                <a:cs typeface="Calibri"/>
              </a:rPr>
              <a:t> </a:t>
            </a:r>
            <a:r>
              <a:rPr sz="1800" spc="-5" dirty="0">
                <a:latin typeface="Calibri"/>
                <a:cs typeface="Calibri"/>
              </a:rPr>
              <a:t>Our</a:t>
            </a:r>
            <a:r>
              <a:rPr sz="1800" dirty="0">
                <a:latin typeface="Calibri"/>
                <a:cs typeface="Calibri"/>
              </a:rPr>
              <a:t> </a:t>
            </a:r>
            <a:r>
              <a:rPr sz="1800" spc="-5" dirty="0">
                <a:latin typeface="Calibri"/>
                <a:cs typeface="Calibri"/>
              </a:rPr>
              <a:t>machine</a:t>
            </a:r>
            <a:r>
              <a:rPr sz="1800" spc="30" dirty="0">
                <a:latin typeface="Calibri"/>
                <a:cs typeface="Calibri"/>
              </a:rPr>
              <a:t> </a:t>
            </a:r>
            <a:r>
              <a:rPr sz="1800" spc="-5" dirty="0">
                <a:latin typeface="Calibri"/>
                <a:cs typeface="Calibri"/>
              </a:rPr>
              <a:t>learning</a:t>
            </a:r>
            <a:r>
              <a:rPr sz="1800" spc="15" dirty="0">
                <a:latin typeface="Calibri"/>
                <a:cs typeface="Calibri"/>
              </a:rPr>
              <a:t> </a:t>
            </a:r>
            <a:r>
              <a:rPr sz="1800" spc="-5" dirty="0">
                <a:latin typeface="Calibri"/>
                <a:cs typeface="Calibri"/>
              </a:rPr>
              <a:t>algorithm</a:t>
            </a:r>
            <a:r>
              <a:rPr sz="1800" spc="15" dirty="0">
                <a:latin typeface="Calibri"/>
                <a:cs typeface="Calibri"/>
              </a:rPr>
              <a:t> </a:t>
            </a:r>
            <a:r>
              <a:rPr sz="1800" spc="-5" dirty="0">
                <a:latin typeface="Calibri"/>
                <a:cs typeface="Calibri"/>
              </a:rPr>
              <a:t>has</a:t>
            </a:r>
            <a:r>
              <a:rPr sz="1800" spc="10" dirty="0">
                <a:latin typeface="Calibri"/>
                <a:cs typeface="Calibri"/>
              </a:rPr>
              <a:t> </a:t>
            </a:r>
            <a:r>
              <a:rPr sz="1800" spc="-5" dirty="0">
                <a:latin typeface="Calibri"/>
                <a:cs typeface="Calibri"/>
              </a:rPr>
              <a:t>classified</a:t>
            </a:r>
            <a:r>
              <a:rPr sz="1800" dirty="0">
                <a:latin typeface="Calibri"/>
                <a:cs typeface="Calibri"/>
              </a:rPr>
              <a:t> this</a:t>
            </a:r>
            <a:r>
              <a:rPr sz="1800" spc="10" dirty="0">
                <a:latin typeface="Calibri"/>
                <a:cs typeface="Calibri"/>
              </a:rPr>
              <a:t> </a:t>
            </a:r>
            <a:r>
              <a:rPr sz="1800" spc="-5" dirty="0">
                <a:latin typeface="Calibri"/>
                <a:cs typeface="Calibri"/>
              </a:rPr>
              <a:t>patient</a:t>
            </a:r>
            <a:r>
              <a:rPr sz="1800" spc="5" dirty="0">
                <a:latin typeface="Calibri"/>
                <a:cs typeface="Calibri"/>
              </a:rPr>
              <a:t> </a:t>
            </a:r>
            <a:r>
              <a:rPr sz="1800" spc="-5" dirty="0">
                <a:latin typeface="Calibri"/>
                <a:cs typeface="Calibri"/>
              </a:rPr>
              <a:t>with</a:t>
            </a:r>
            <a:r>
              <a:rPr sz="1800" spc="15" dirty="0">
                <a:latin typeface="Calibri"/>
                <a:cs typeface="Calibri"/>
              </a:rPr>
              <a:t> </a:t>
            </a:r>
            <a:r>
              <a:rPr sz="1800" spc="-5" dirty="0">
                <a:latin typeface="Calibri"/>
                <a:cs typeface="Calibri"/>
              </a:rPr>
              <a:t>no</a:t>
            </a:r>
            <a:r>
              <a:rPr sz="1800" spc="10" dirty="0">
                <a:latin typeface="Calibri"/>
                <a:cs typeface="Calibri"/>
              </a:rPr>
              <a:t> </a:t>
            </a:r>
            <a:r>
              <a:rPr sz="1800" spc="-10" dirty="0">
                <a:latin typeface="Calibri"/>
                <a:cs typeface="Calibri"/>
              </a:rPr>
              <a:t>Brain</a:t>
            </a:r>
            <a:r>
              <a:rPr sz="1800" dirty="0">
                <a:latin typeface="Calibri"/>
                <a:cs typeface="Calibri"/>
              </a:rPr>
              <a:t> </a:t>
            </a:r>
            <a:r>
              <a:rPr sz="1800" spc="-20" dirty="0">
                <a:latin typeface="Calibri"/>
                <a:cs typeface="Calibri"/>
              </a:rPr>
              <a:t>Stroke.</a:t>
            </a:r>
            <a:endParaRPr sz="18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5" name="object 5"/>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4861686" y="360679"/>
            <a:ext cx="1753235" cy="452120"/>
          </a:xfrm>
          <a:prstGeom prst="rect">
            <a:avLst/>
          </a:prstGeom>
        </p:spPr>
        <p:txBody>
          <a:bodyPr vert="horz" wrap="square" lIns="0" tIns="12065" rIns="0" bIns="0" rtlCol="0">
            <a:spAutoFit/>
          </a:bodyPr>
          <a:lstStyle/>
          <a:p>
            <a:pPr marL="12700">
              <a:lnSpc>
                <a:spcPct val="100000"/>
              </a:lnSpc>
              <a:spcBef>
                <a:spcPts val="95"/>
              </a:spcBef>
            </a:pPr>
            <a:r>
              <a:rPr sz="2800" spc="-60" dirty="0">
                <a:solidFill>
                  <a:srgbClr val="404040"/>
                </a:solidFill>
              </a:rPr>
              <a:t>C</a:t>
            </a:r>
            <a:r>
              <a:rPr sz="2800" spc="-50" dirty="0">
                <a:solidFill>
                  <a:srgbClr val="404040"/>
                </a:solidFill>
              </a:rPr>
              <a:t>hapt</a:t>
            </a:r>
            <a:r>
              <a:rPr sz="2800" spc="-60" dirty="0">
                <a:solidFill>
                  <a:srgbClr val="404040"/>
                </a:solidFill>
              </a:rPr>
              <a:t>e</a:t>
            </a:r>
            <a:r>
              <a:rPr sz="2800" spc="-5" dirty="0">
                <a:solidFill>
                  <a:srgbClr val="404040"/>
                </a:solidFill>
              </a:rPr>
              <a:t>r</a:t>
            </a:r>
            <a:r>
              <a:rPr sz="2800" spc="-155" dirty="0">
                <a:solidFill>
                  <a:srgbClr val="404040"/>
                </a:solidFill>
              </a:rPr>
              <a:t> </a:t>
            </a:r>
            <a:r>
              <a:rPr sz="2800" spc="-5" dirty="0">
                <a:solidFill>
                  <a:srgbClr val="404040"/>
                </a:solidFill>
              </a:rPr>
              <a:t>–</a:t>
            </a:r>
            <a:r>
              <a:rPr sz="2800" spc="-110" dirty="0">
                <a:solidFill>
                  <a:srgbClr val="404040"/>
                </a:solidFill>
              </a:rPr>
              <a:t> </a:t>
            </a:r>
            <a:r>
              <a:rPr sz="2800" spc="-5" dirty="0">
                <a:solidFill>
                  <a:srgbClr val="404040"/>
                </a:solidFill>
              </a:rPr>
              <a:t>5</a:t>
            </a:r>
            <a:endParaRPr sz="280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
        <p:nvSpPr>
          <p:cNvPr id="7" name="object 7"/>
          <p:cNvSpPr txBox="1"/>
          <p:nvPr/>
        </p:nvSpPr>
        <p:spPr>
          <a:xfrm>
            <a:off x="5026278" y="1136396"/>
            <a:ext cx="1539875" cy="391160"/>
          </a:xfrm>
          <a:prstGeom prst="rect">
            <a:avLst/>
          </a:prstGeom>
        </p:spPr>
        <p:txBody>
          <a:bodyPr vert="horz" wrap="square" lIns="0" tIns="12700" rIns="0" bIns="0" rtlCol="0">
            <a:spAutoFit/>
          </a:bodyPr>
          <a:lstStyle/>
          <a:p>
            <a:pPr marL="12700">
              <a:lnSpc>
                <a:spcPct val="100000"/>
              </a:lnSpc>
              <a:spcBef>
                <a:spcPts val="100"/>
              </a:spcBef>
            </a:pPr>
            <a:r>
              <a:rPr sz="2400" b="1" spc="-50" dirty="0">
                <a:solidFill>
                  <a:srgbClr val="404040"/>
                </a:solidFill>
                <a:latin typeface="Times New Roman"/>
                <a:cs typeface="Times New Roman"/>
              </a:rPr>
              <a:t>Conclusions</a:t>
            </a:r>
            <a:endParaRPr sz="2400">
              <a:latin typeface="Times New Roman"/>
              <a:cs typeface="Times New Roman"/>
            </a:endParaRPr>
          </a:p>
        </p:txBody>
      </p:sp>
      <p:sp>
        <p:nvSpPr>
          <p:cNvPr id="8" name="object 8"/>
          <p:cNvSpPr txBox="1"/>
          <p:nvPr/>
        </p:nvSpPr>
        <p:spPr>
          <a:xfrm>
            <a:off x="1375410" y="2236723"/>
            <a:ext cx="9673590" cy="2220595"/>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E38312"/>
              </a:buClr>
              <a:buFont typeface="Wingdings"/>
              <a:buChar char=""/>
              <a:tabLst>
                <a:tab pos="299720" algn="l"/>
              </a:tabLst>
            </a:pPr>
            <a:r>
              <a:rPr sz="1800" spc="-5" dirty="0">
                <a:latin typeface="Times New Roman"/>
                <a:cs typeface="Times New Roman"/>
              </a:rPr>
              <a:t>KNN </a:t>
            </a:r>
            <a:r>
              <a:rPr sz="1800" dirty="0">
                <a:latin typeface="Times New Roman"/>
                <a:cs typeface="Times New Roman"/>
              </a:rPr>
              <a:t>algorithm yields </a:t>
            </a:r>
            <a:r>
              <a:rPr sz="1800" spc="-5" dirty="0">
                <a:latin typeface="Times New Roman"/>
                <a:cs typeface="Times New Roman"/>
              </a:rPr>
              <a:t>the highest </a:t>
            </a:r>
            <a:r>
              <a:rPr sz="1800" spc="-15" dirty="0">
                <a:latin typeface="Times New Roman"/>
                <a:cs typeface="Times New Roman"/>
              </a:rPr>
              <a:t>accuracy, </a:t>
            </a:r>
            <a:r>
              <a:rPr sz="1800" spc="-5" dirty="0">
                <a:latin typeface="Times New Roman"/>
                <a:cs typeface="Times New Roman"/>
              </a:rPr>
              <a:t>94.2%. </a:t>
            </a:r>
            <a:r>
              <a:rPr sz="1800" spc="-10" dirty="0">
                <a:latin typeface="Times New Roman"/>
                <a:cs typeface="Times New Roman"/>
              </a:rPr>
              <a:t>Any </a:t>
            </a:r>
            <a:r>
              <a:rPr sz="1800" spc="-5" dirty="0">
                <a:latin typeface="Times New Roman"/>
                <a:cs typeface="Times New Roman"/>
              </a:rPr>
              <a:t>accuracy </a:t>
            </a:r>
            <a:r>
              <a:rPr sz="1800" dirty="0">
                <a:latin typeface="Times New Roman"/>
                <a:cs typeface="Times New Roman"/>
              </a:rPr>
              <a:t>above 80% </a:t>
            </a:r>
            <a:r>
              <a:rPr sz="1800" spc="-5" dirty="0">
                <a:latin typeface="Times New Roman"/>
                <a:cs typeface="Times New Roman"/>
              </a:rPr>
              <a:t>is </a:t>
            </a:r>
            <a:r>
              <a:rPr sz="1800" dirty="0">
                <a:latin typeface="Times New Roman"/>
                <a:cs typeface="Times New Roman"/>
              </a:rPr>
              <a:t>considered </a:t>
            </a:r>
            <a:r>
              <a:rPr sz="1800" spc="-5" dirty="0">
                <a:latin typeface="Times New Roman"/>
                <a:cs typeface="Times New Roman"/>
              </a:rPr>
              <a:t>good, </a:t>
            </a:r>
            <a:r>
              <a:rPr sz="1800" dirty="0">
                <a:latin typeface="Times New Roman"/>
                <a:cs typeface="Times New Roman"/>
              </a:rPr>
              <a:t>but </a:t>
            </a:r>
            <a:r>
              <a:rPr sz="1800" spc="5" dirty="0">
                <a:latin typeface="Times New Roman"/>
                <a:cs typeface="Times New Roman"/>
              </a:rPr>
              <a:t> </a:t>
            </a:r>
            <a:r>
              <a:rPr sz="1800" dirty="0">
                <a:latin typeface="Times New Roman"/>
                <a:cs typeface="Times New Roman"/>
              </a:rPr>
              <a:t>be </a:t>
            </a:r>
            <a:r>
              <a:rPr sz="1800" spc="-5" dirty="0">
                <a:latin typeface="Times New Roman"/>
                <a:cs typeface="Times New Roman"/>
              </a:rPr>
              <a:t>careful because </a:t>
            </a:r>
            <a:r>
              <a:rPr sz="1800" dirty="0">
                <a:latin typeface="Times New Roman"/>
                <a:cs typeface="Times New Roman"/>
              </a:rPr>
              <a:t>if </a:t>
            </a:r>
            <a:r>
              <a:rPr sz="1800" spc="5" dirty="0">
                <a:latin typeface="Times New Roman"/>
                <a:cs typeface="Times New Roman"/>
              </a:rPr>
              <a:t>your </a:t>
            </a:r>
            <a:r>
              <a:rPr sz="1800" spc="-5" dirty="0">
                <a:latin typeface="Times New Roman"/>
                <a:cs typeface="Times New Roman"/>
              </a:rPr>
              <a:t>accuracy is extremely high, </a:t>
            </a:r>
            <a:r>
              <a:rPr sz="1800" dirty="0">
                <a:latin typeface="Times New Roman"/>
                <a:cs typeface="Times New Roman"/>
              </a:rPr>
              <a:t>it </a:t>
            </a:r>
            <a:r>
              <a:rPr sz="1800" spc="-10" dirty="0">
                <a:latin typeface="Times New Roman"/>
                <a:cs typeface="Times New Roman"/>
              </a:rPr>
              <a:t>may </a:t>
            </a:r>
            <a:r>
              <a:rPr sz="1800" dirty="0">
                <a:latin typeface="Times New Roman"/>
                <a:cs typeface="Times New Roman"/>
              </a:rPr>
              <a:t>be too good to be true (an </a:t>
            </a:r>
            <a:r>
              <a:rPr sz="1800" spc="-5" dirty="0">
                <a:latin typeface="Times New Roman"/>
                <a:cs typeface="Times New Roman"/>
              </a:rPr>
              <a:t>example </a:t>
            </a:r>
            <a:r>
              <a:rPr sz="1800" spc="-15" dirty="0">
                <a:latin typeface="Times New Roman"/>
                <a:cs typeface="Times New Roman"/>
              </a:rPr>
              <a:t>of </a:t>
            </a:r>
            <a:r>
              <a:rPr sz="1800" spc="-10" dirty="0">
                <a:latin typeface="Times New Roman"/>
                <a:cs typeface="Times New Roman"/>
              </a:rPr>
              <a:t> </a:t>
            </a:r>
            <a:r>
              <a:rPr sz="1800" dirty="0">
                <a:latin typeface="Times New Roman"/>
                <a:cs typeface="Times New Roman"/>
              </a:rPr>
              <a:t>Overfitting).</a:t>
            </a:r>
            <a:r>
              <a:rPr sz="1800" spc="-55" dirty="0">
                <a:latin typeface="Times New Roman"/>
                <a:cs typeface="Times New Roman"/>
              </a:rPr>
              <a:t> </a:t>
            </a:r>
            <a:r>
              <a:rPr sz="1800" dirty="0">
                <a:latin typeface="Times New Roman"/>
                <a:cs typeface="Times New Roman"/>
              </a:rPr>
              <a:t>Thus,</a:t>
            </a:r>
            <a:r>
              <a:rPr sz="1800" spc="-5" dirty="0">
                <a:latin typeface="Times New Roman"/>
                <a:cs typeface="Times New Roman"/>
              </a:rPr>
              <a:t> </a:t>
            </a:r>
            <a:r>
              <a:rPr sz="1800" dirty="0">
                <a:latin typeface="Times New Roman"/>
                <a:cs typeface="Times New Roman"/>
              </a:rPr>
              <a:t>94.2%</a:t>
            </a:r>
            <a:r>
              <a:rPr sz="1800" spc="-10" dirty="0">
                <a:latin typeface="Times New Roman"/>
                <a:cs typeface="Times New Roman"/>
              </a:rPr>
              <a:t>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the ideal</a:t>
            </a:r>
            <a:r>
              <a:rPr sz="1800" spc="-10" dirty="0">
                <a:latin typeface="Times New Roman"/>
                <a:cs typeface="Times New Roman"/>
              </a:rPr>
              <a:t> </a:t>
            </a:r>
            <a:r>
              <a:rPr sz="1800" dirty="0">
                <a:latin typeface="Times New Roman"/>
                <a:cs typeface="Times New Roman"/>
              </a:rPr>
              <a:t>accuracy!</a:t>
            </a:r>
            <a:endParaRPr sz="1800">
              <a:latin typeface="Times New Roman"/>
              <a:cs typeface="Times New Roman"/>
            </a:endParaRPr>
          </a:p>
          <a:p>
            <a:pPr marL="299085" marR="5080" indent="-287020" algn="just">
              <a:lnSpc>
                <a:spcPts val="2110"/>
              </a:lnSpc>
              <a:spcBef>
                <a:spcPts val="115"/>
              </a:spcBef>
              <a:buClr>
                <a:srgbClr val="E38312"/>
              </a:buClr>
              <a:buFont typeface="Wingdings"/>
              <a:buChar char=""/>
              <a:tabLst>
                <a:tab pos="299720" algn="l"/>
              </a:tabLst>
            </a:pPr>
            <a:r>
              <a:rPr sz="1800" spc="-5" dirty="0">
                <a:latin typeface="Times New Roman"/>
                <a:cs typeface="Times New Roman"/>
              </a:rPr>
              <a:t>Out </a:t>
            </a:r>
            <a:r>
              <a:rPr sz="1800" dirty="0">
                <a:latin typeface="Times New Roman"/>
                <a:cs typeface="Times New Roman"/>
              </a:rPr>
              <a:t>of the 10 </a:t>
            </a:r>
            <a:r>
              <a:rPr sz="1800" spc="-5" dirty="0">
                <a:latin typeface="Times New Roman"/>
                <a:cs typeface="Times New Roman"/>
              </a:rPr>
              <a:t>features we examined, the </a:t>
            </a:r>
            <a:r>
              <a:rPr sz="1800" dirty="0">
                <a:latin typeface="Times New Roman"/>
                <a:cs typeface="Times New Roman"/>
              </a:rPr>
              <a:t>top 3 </a:t>
            </a:r>
            <a:r>
              <a:rPr sz="1800" spc="-5" dirty="0">
                <a:latin typeface="Times New Roman"/>
                <a:cs typeface="Times New Roman"/>
              </a:rPr>
              <a:t>significant features </a:t>
            </a:r>
            <a:r>
              <a:rPr sz="1800" dirty="0">
                <a:latin typeface="Times New Roman"/>
                <a:cs typeface="Times New Roman"/>
              </a:rPr>
              <a:t>that </a:t>
            </a:r>
            <a:r>
              <a:rPr sz="1800" spc="-5" dirty="0">
                <a:latin typeface="Times New Roman"/>
                <a:cs typeface="Times New Roman"/>
              </a:rPr>
              <a:t>helped us classify between </a:t>
            </a:r>
            <a:r>
              <a:rPr sz="1800" dirty="0">
                <a:latin typeface="Times New Roman"/>
                <a:cs typeface="Times New Roman"/>
              </a:rPr>
              <a:t>a </a:t>
            </a:r>
            <a:r>
              <a:rPr sz="1800" spc="5" dirty="0">
                <a:latin typeface="Times New Roman"/>
                <a:cs typeface="Times New Roman"/>
              </a:rPr>
              <a:t> </a:t>
            </a:r>
            <a:r>
              <a:rPr sz="1800" dirty="0">
                <a:latin typeface="Times New Roman"/>
                <a:cs typeface="Times New Roman"/>
              </a:rPr>
              <a:t>positive</a:t>
            </a:r>
            <a:r>
              <a:rPr sz="1800" spc="-15" dirty="0">
                <a:latin typeface="Times New Roman"/>
                <a:cs typeface="Times New Roman"/>
              </a:rPr>
              <a:t> </a:t>
            </a:r>
            <a:r>
              <a:rPr sz="1800" dirty="0">
                <a:latin typeface="Times New Roman"/>
                <a:cs typeface="Times New Roman"/>
              </a:rPr>
              <a:t>&amp;</a:t>
            </a:r>
            <a:r>
              <a:rPr sz="1800" spc="5" dirty="0">
                <a:latin typeface="Times New Roman"/>
                <a:cs typeface="Times New Roman"/>
              </a:rPr>
              <a:t> </a:t>
            </a:r>
            <a:r>
              <a:rPr sz="1800" dirty="0">
                <a:latin typeface="Times New Roman"/>
                <a:cs typeface="Times New Roman"/>
              </a:rPr>
              <a:t>negative</a:t>
            </a:r>
            <a:r>
              <a:rPr sz="1800" spc="-10" dirty="0">
                <a:latin typeface="Times New Roman"/>
                <a:cs typeface="Times New Roman"/>
              </a:rPr>
              <a:t> </a:t>
            </a:r>
            <a:r>
              <a:rPr sz="1800" spc="-5" dirty="0">
                <a:latin typeface="Calibri"/>
                <a:cs typeface="Calibri"/>
              </a:rPr>
              <a:t>maximum </a:t>
            </a:r>
            <a:r>
              <a:rPr sz="1800" spc="-25" dirty="0">
                <a:latin typeface="Calibri"/>
                <a:cs typeface="Calibri"/>
              </a:rPr>
              <a:t>stroke</a:t>
            </a:r>
            <a:r>
              <a:rPr sz="1800" spc="5" dirty="0">
                <a:latin typeface="Calibri"/>
                <a:cs typeface="Calibri"/>
              </a:rPr>
              <a:t> </a:t>
            </a:r>
            <a:r>
              <a:rPr sz="1800" spc="-5" dirty="0">
                <a:latin typeface="Calibri"/>
                <a:cs typeface="Calibri"/>
              </a:rPr>
              <a:t>achieved</a:t>
            </a:r>
            <a:r>
              <a:rPr sz="1800" spc="20" dirty="0">
                <a:latin typeface="Calibri"/>
                <a:cs typeface="Calibri"/>
              </a:rPr>
              <a:t> </a:t>
            </a:r>
            <a:r>
              <a:rPr sz="1800" spc="-5" dirty="0">
                <a:latin typeface="Calibri"/>
                <a:cs typeface="Calibri"/>
              </a:rPr>
              <a:t>by</a:t>
            </a:r>
            <a:r>
              <a:rPr sz="1800" dirty="0">
                <a:latin typeface="Calibri"/>
                <a:cs typeface="Calibri"/>
              </a:rPr>
              <a:t> </a:t>
            </a:r>
            <a:r>
              <a:rPr sz="1800" spc="-10" dirty="0">
                <a:latin typeface="Calibri"/>
                <a:cs typeface="Calibri"/>
              </a:rPr>
              <a:t>Avg_glucose</a:t>
            </a:r>
            <a:r>
              <a:rPr sz="1800" spc="10" dirty="0">
                <a:latin typeface="Calibri"/>
                <a:cs typeface="Calibri"/>
              </a:rPr>
              <a:t> </a:t>
            </a:r>
            <a:r>
              <a:rPr sz="1800" spc="-5" dirty="0">
                <a:latin typeface="Calibri"/>
                <a:cs typeface="Calibri"/>
              </a:rPr>
              <a:t>_level,</a:t>
            </a:r>
            <a:r>
              <a:rPr sz="1800" spc="15" dirty="0">
                <a:latin typeface="Calibri"/>
                <a:cs typeface="Calibri"/>
              </a:rPr>
              <a:t> </a:t>
            </a:r>
            <a:r>
              <a:rPr sz="1800" spc="-5" dirty="0">
                <a:latin typeface="Calibri"/>
                <a:cs typeface="Calibri"/>
              </a:rPr>
              <a:t>Age</a:t>
            </a:r>
            <a:r>
              <a:rPr sz="1800" dirty="0">
                <a:latin typeface="Calibri"/>
                <a:cs typeface="Calibri"/>
              </a:rPr>
              <a:t> and</a:t>
            </a:r>
            <a:r>
              <a:rPr sz="1800" spc="25" dirty="0">
                <a:latin typeface="Calibri"/>
                <a:cs typeface="Calibri"/>
              </a:rPr>
              <a:t> </a:t>
            </a:r>
            <a:r>
              <a:rPr sz="1800" dirty="0">
                <a:latin typeface="Calibri"/>
                <a:cs typeface="Calibri"/>
              </a:rPr>
              <a:t>Bmi</a:t>
            </a:r>
            <a:r>
              <a:rPr sz="1800" spc="-5" dirty="0">
                <a:latin typeface="Calibri"/>
                <a:cs typeface="Calibri"/>
              </a:rPr>
              <a:t> </a:t>
            </a:r>
            <a:r>
              <a:rPr sz="1800" dirty="0">
                <a:latin typeface="Calibri"/>
                <a:cs typeface="Calibri"/>
              </a:rPr>
              <a:t>.</a:t>
            </a:r>
            <a:endParaRPr sz="1800">
              <a:latin typeface="Calibri"/>
              <a:cs typeface="Calibri"/>
            </a:endParaRPr>
          </a:p>
          <a:p>
            <a:pPr marL="299085" indent="-287020" algn="just">
              <a:lnSpc>
                <a:spcPts val="2150"/>
              </a:lnSpc>
              <a:buClr>
                <a:srgbClr val="E38312"/>
              </a:buClr>
              <a:buFont typeface="Wingdings"/>
              <a:buChar char=""/>
              <a:tabLst>
                <a:tab pos="299720" algn="l"/>
              </a:tabLst>
            </a:pPr>
            <a:r>
              <a:rPr sz="1800" spc="-5" dirty="0">
                <a:latin typeface="Times New Roman"/>
                <a:cs typeface="Times New Roman"/>
              </a:rPr>
              <a:t>Our</a:t>
            </a:r>
            <a:r>
              <a:rPr sz="1800" spc="175" dirty="0">
                <a:latin typeface="Times New Roman"/>
                <a:cs typeface="Times New Roman"/>
              </a:rPr>
              <a:t> </a:t>
            </a:r>
            <a:r>
              <a:rPr sz="1800" spc="-5" dirty="0">
                <a:latin typeface="Times New Roman"/>
                <a:cs typeface="Times New Roman"/>
              </a:rPr>
              <a:t>machine</a:t>
            </a:r>
            <a:r>
              <a:rPr sz="1800" spc="180" dirty="0">
                <a:latin typeface="Times New Roman"/>
                <a:cs typeface="Times New Roman"/>
              </a:rPr>
              <a:t> </a:t>
            </a:r>
            <a:r>
              <a:rPr sz="1800" spc="-5" dirty="0">
                <a:latin typeface="Times New Roman"/>
                <a:cs typeface="Times New Roman"/>
              </a:rPr>
              <a:t>learning</a:t>
            </a:r>
            <a:r>
              <a:rPr sz="1800" spc="190" dirty="0">
                <a:latin typeface="Times New Roman"/>
                <a:cs typeface="Times New Roman"/>
              </a:rPr>
              <a:t> </a:t>
            </a:r>
            <a:r>
              <a:rPr sz="1800" spc="-5" dirty="0">
                <a:latin typeface="Times New Roman"/>
                <a:cs typeface="Times New Roman"/>
              </a:rPr>
              <a:t>algorithm</a:t>
            </a:r>
            <a:r>
              <a:rPr sz="1800" spc="170" dirty="0">
                <a:latin typeface="Times New Roman"/>
                <a:cs typeface="Times New Roman"/>
              </a:rPr>
              <a:t> </a:t>
            </a:r>
            <a:r>
              <a:rPr sz="1800" dirty="0">
                <a:latin typeface="Times New Roman"/>
                <a:cs typeface="Times New Roman"/>
              </a:rPr>
              <a:t>can</a:t>
            </a:r>
            <a:r>
              <a:rPr sz="1800" spc="180" dirty="0">
                <a:latin typeface="Times New Roman"/>
                <a:cs typeface="Times New Roman"/>
              </a:rPr>
              <a:t> </a:t>
            </a:r>
            <a:r>
              <a:rPr sz="1800" dirty="0">
                <a:latin typeface="Times New Roman"/>
                <a:cs typeface="Times New Roman"/>
              </a:rPr>
              <a:t>now</a:t>
            </a:r>
            <a:r>
              <a:rPr sz="1800" spc="165" dirty="0">
                <a:latin typeface="Times New Roman"/>
                <a:cs typeface="Times New Roman"/>
              </a:rPr>
              <a:t> </a:t>
            </a:r>
            <a:r>
              <a:rPr sz="1800" spc="-5" dirty="0">
                <a:latin typeface="Times New Roman"/>
                <a:cs typeface="Times New Roman"/>
              </a:rPr>
              <a:t>classify</a:t>
            </a:r>
            <a:r>
              <a:rPr sz="1800" spc="175" dirty="0">
                <a:latin typeface="Times New Roman"/>
                <a:cs typeface="Times New Roman"/>
              </a:rPr>
              <a:t> </a:t>
            </a:r>
            <a:r>
              <a:rPr sz="1800" dirty="0">
                <a:latin typeface="Times New Roman"/>
                <a:cs typeface="Times New Roman"/>
              </a:rPr>
              <a:t>patients</a:t>
            </a:r>
            <a:r>
              <a:rPr sz="1800" spc="180" dirty="0">
                <a:latin typeface="Times New Roman"/>
                <a:cs typeface="Times New Roman"/>
              </a:rPr>
              <a:t> </a:t>
            </a:r>
            <a:r>
              <a:rPr sz="1800" spc="-5" dirty="0">
                <a:latin typeface="Times New Roman"/>
                <a:cs typeface="Times New Roman"/>
              </a:rPr>
              <a:t>with</a:t>
            </a:r>
            <a:r>
              <a:rPr sz="1800" spc="175" dirty="0">
                <a:latin typeface="Times New Roman"/>
                <a:cs typeface="Times New Roman"/>
              </a:rPr>
              <a:t> </a:t>
            </a:r>
            <a:r>
              <a:rPr sz="1800" dirty="0">
                <a:latin typeface="Times New Roman"/>
                <a:cs typeface="Times New Roman"/>
              </a:rPr>
              <a:t>Brain</a:t>
            </a:r>
            <a:r>
              <a:rPr sz="1800" spc="185" dirty="0">
                <a:latin typeface="Times New Roman"/>
                <a:cs typeface="Times New Roman"/>
              </a:rPr>
              <a:t> </a:t>
            </a:r>
            <a:r>
              <a:rPr sz="1800" spc="-5" dirty="0">
                <a:latin typeface="Times New Roman"/>
                <a:cs typeface="Times New Roman"/>
              </a:rPr>
              <a:t>Stroke.</a:t>
            </a:r>
            <a:r>
              <a:rPr sz="1800" spc="175" dirty="0">
                <a:latin typeface="Times New Roman"/>
                <a:cs typeface="Times New Roman"/>
              </a:rPr>
              <a:t> </a:t>
            </a:r>
            <a:r>
              <a:rPr sz="1800" spc="-5" dirty="0">
                <a:latin typeface="Times New Roman"/>
                <a:cs typeface="Times New Roman"/>
              </a:rPr>
              <a:t>Now</a:t>
            </a:r>
            <a:r>
              <a:rPr sz="1800" spc="175" dirty="0">
                <a:latin typeface="Times New Roman"/>
                <a:cs typeface="Times New Roman"/>
              </a:rPr>
              <a:t> </a:t>
            </a:r>
            <a:r>
              <a:rPr sz="1800" spc="-5" dirty="0">
                <a:latin typeface="Times New Roman"/>
                <a:cs typeface="Times New Roman"/>
              </a:rPr>
              <a:t>we</a:t>
            </a:r>
            <a:r>
              <a:rPr sz="1800" spc="185" dirty="0">
                <a:latin typeface="Times New Roman"/>
                <a:cs typeface="Times New Roman"/>
              </a:rPr>
              <a:t> </a:t>
            </a:r>
            <a:r>
              <a:rPr sz="1800" dirty="0">
                <a:latin typeface="Times New Roman"/>
                <a:cs typeface="Times New Roman"/>
              </a:rPr>
              <a:t>can</a:t>
            </a:r>
            <a:r>
              <a:rPr sz="1800" spc="165" dirty="0">
                <a:latin typeface="Times New Roman"/>
                <a:cs typeface="Times New Roman"/>
              </a:rPr>
              <a:t> </a:t>
            </a:r>
            <a:r>
              <a:rPr sz="1800" spc="-10" dirty="0">
                <a:latin typeface="Times New Roman"/>
                <a:cs typeface="Times New Roman"/>
              </a:rPr>
              <a:t>properly</a:t>
            </a:r>
            <a:endParaRPr sz="1800">
              <a:latin typeface="Times New Roman"/>
              <a:cs typeface="Times New Roman"/>
            </a:endParaRPr>
          </a:p>
          <a:p>
            <a:pPr marL="299085" algn="just">
              <a:lnSpc>
                <a:spcPct val="100000"/>
              </a:lnSpc>
            </a:pPr>
            <a:r>
              <a:rPr sz="1800" spc="-10" dirty="0">
                <a:latin typeface="Times New Roman"/>
                <a:cs typeface="Times New Roman"/>
              </a:rPr>
              <a:t>thrombectomy,</a:t>
            </a:r>
            <a:r>
              <a:rPr sz="1800" spc="70" dirty="0">
                <a:latin typeface="Times New Roman"/>
                <a:cs typeface="Times New Roman"/>
              </a:rPr>
              <a:t> </a:t>
            </a:r>
            <a:r>
              <a:rPr sz="1800" dirty="0">
                <a:latin typeface="Times New Roman"/>
                <a:cs typeface="Times New Roman"/>
              </a:rPr>
              <a:t>&amp;</a:t>
            </a:r>
            <a:r>
              <a:rPr sz="1800" spc="105" dirty="0">
                <a:latin typeface="Times New Roman"/>
                <a:cs typeface="Times New Roman"/>
              </a:rPr>
              <a:t> </a:t>
            </a:r>
            <a:r>
              <a:rPr sz="1800" dirty="0">
                <a:latin typeface="Times New Roman"/>
                <a:cs typeface="Times New Roman"/>
              </a:rPr>
              <a:t>get</a:t>
            </a:r>
            <a:r>
              <a:rPr sz="1800" spc="105" dirty="0">
                <a:latin typeface="Times New Roman"/>
                <a:cs typeface="Times New Roman"/>
              </a:rPr>
              <a:t> </a:t>
            </a:r>
            <a:r>
              <a:rPr sz="1800" dirty="0">
                <a:latin typeface="Times New Roman"/>
                <a:cs typeface="Times New Roman"/>
              </a:rPr>
              <a:t>them</a:t>
            </a:r>
            <a:r>
              <a:rPr sz="1800" spc="100" dirty="0">
                <a:latin typeface="Times New Roman"/>
                <a:cs typeface="Times New Roman"/>
              </a:rPr>
              <a:t> </a:t>
            </a:r>
            <a:r>
              <a:rPr sz="1800" dirty="0">
                <a:latin typeface="Times New Roman"/>
                <a:cs typeface="Times New Roman"/>
              </a:rPr>
              <a:t>the</a:t>
            </a:r>
            <a:r>
              <a:rPr sz="1800" spc="90" dirty="0">
                <a:latin typeface="Times New Roman"/>
                <a:cs typeface="Times New Roman"/>
              </a:rPr>
              <a:t> </a:t>
            </a:r>
            <a:r>
              <a:rPr sz="1800" dirty="0">
                <a:latin typeface="Times New Roman"/>
                <a:cs typeface="Times New Roman"/>
              </a:rPr>
              <a:t>help</a:t>
            </a:r>
            <a:r>
              <a:rPr sz="1800" spc="105" dirty="0">
                <a:latin typeface="Times New Roman"/>
                <a:cs typeface="Times New Roman"/>
              </a:rPr>
              <a:t> </a:t>
            </a:r>
            <a:r>
              <a:rPr sz="1800" spc="-10" dirty="0">
                <a:latin typeface="Times New Roman"/>
                <a:cs typeface="Times New Roman"/>
              </a:rPr>
              <a:t>they</a:t>
            </a:r>
            <a:r>
              <a:rPr sz="1800" spc="120" dirty="0">
                <a:latin typeface="Times New Roman"/>
                <a:cs typeface="Times New Roman"/>
              </a:rPr>
              <a:t> </a:t>
            </a:r>
            <a:r>
              <a:rPr sz="1800" spc="-5" dirty="0">
                <a:latin typeface="Times New Roman"/>
                <a:cs typeface="Times New Roman"/>
              </a:rPr>
              <a:t>needs</a:t>
            </a:r>
            <a:r>
              <a:rPr sz="1800" spc="100" dirty="0">
                <a:latin typeface="Times New Roman"/>
                <a:cs typeface="Times New Roman"/>
              </a:rPr>
              <a:t> </a:t>
            </a:r>
            <a:r>
              <a:rPr sz="1800" dirty="0">
                <a:latin typeface="Times New Roman"/>
                <a:cs typeface="Times New Roman"/>
              </a:rPr>
              <a:t>to</a:t>
            </a:r>
            <a:r>
              <a:rPr sz="1800" spc="110" dirty="0">
                <a:latin typeface="Times New Roman"/>
                <a:cs typeface="Times New Roman"/>
              </a:rPr>
              <a:t> </a:t>
            </a:r>
            <a:r>
              <a:rPr sz="1800" spc="-15" dirty="0">
                <a:latin typeface="Times New Roman"/>
                <a:cs typeface="Times New Roman"/>
              </a:rPr>
              <a:t>recover.</a:t>
            </a:r>
            <a:r>
              <a:rPr sz="1800" spc="100" dirty="0">
                <a:latin typeface="Times New Roman"/>
                <a:cs typeface="Times New Roman"/>
              </a:rPr>
              <a:t> </a:t>
            </a:r>
            <a:r>
              <a:rPr sz="1800" spc="-10" dirty="0">
                <a:latin typeface="Times New Roman"/>
                <a:cs typeface="Times New Roman"/>
              </a:rPr>
              <a:t>By</a:t>
            </a:r>
            <a:r>
              <a:rPr sz="1800" spc="120" dirty="0">
                <a:latin typeface="Times New Roman"/>
                <a:cs typeface="Times New Roman"/>
              </a:rPr>
              <a:t> </a:t>
            </a:r>
            <a:r>
              <a:rPr sz="1800" spc="-5" dirty="0">
                <a:latin typeface="Times New Roman"/>
                <a:cs typeface="Times New Roman"/>
              </a:rPr>
              <a:t>detecting</a:t>
            </a:r>
            <a:r>
              <a:rPr sz="1800" spc="95" dirty="0">
                <a:latin typeface="Times New Roman"/>
                <a:cs typeface="Times New Roman"/>
              </a:rPr>
              <a:t> </a:t>
            </a:r>
            <a:r>
              <a:rPr sz="1800" dirty="0">
                <a:latin typeface="Times New Roman"/>
                <a:cs typeface="Times New Roman"/>
              </a:rPr>
              <a:t>these</a:t>
            </a:r>
            <a:r>
              <a:rPr sz="1800" spc="110" dirty="0">
                <a:latin typeface="Times New Roman"/>
                <a:cs typeface="Times New Roman"/>
              </a:rPr>
              <a:t> </a:t>
            </a:r>
            <a:r>
              <a:rPr sz="1800" spc="-5" dirty="0">
                <a:latin typeface="Times New Roman"/>
                <a:cs typeface="Times New Roman"/>
              </a:rPr>
              <a:t>features</a:t>
            </a:r>
            <a:r>
              <a:rPr sz="1800" spc="105" dirty="0">
                <a:latin typeface="Times New Roman"/>
                <a:cs typeface="Times New Roman"/>
              </a:rPr>
              <a:t> </a:t>
            </a:r>
            <a:r>
              <a:rPr sz="1800" spc="-25" dirty="0">
                <a:latin typeface="Times New Roman"/>
                <a:cs typeface="Times New Roman"/>
              </a:rPr>
              <a:t>early,</a:t>
            </a:r>
            <a:r>
              <a:rPr sz="1800" spc="114" dirty="0">
                <a:latin typeface="Times New Roman"/>
                <a:cs typeface="Times New Roman"/>
              </a:rPr>
              <a:t> </a:t>
            </a:r>
            <a:r>
              <a:rPr sz="1800" spc="-5" dirty="0">
                <a:latin typeface="Times New Roman"/>
                <a:cs typeface="Times New Roman"/>
              </a:rPr>
              <a:t>we</a:t>
            </a:r>
            <a:r>
              <a:rPr sz="1800" spc="85" dirty="0">
                <a:latin typeface="Times New Roman"/>
                <a:cs typeface="Times New Roman"/>
              </a:rPr>
              <a:t> </a:t>
            </a:r>
            <a:r>
              <a:rPr sz="1800" spc="-10" dirty="0">
                <a:latin typeface="Times New Roman"/>
                <a:cs typeface="Times New Roman"/>
              </a:rPr>
              <a:t>may</a:t>
            </a:r>
            <a:endParaRPr sz="1800">
              <a:latin typeface="Times New Roman"/>
              <a:cs typeface="Times New Roman"/>
            </a:endParaRPr>
          </a:p>
          <a:p>
            <a:pPr marL="299085" algn="just">
              <a:lnSpc>
                <a:spcPct val="100000"/>
              </a:lnSpc>
            </a:pPr>
            <a:r>
              <a:rPr sz="1800" dirty="0">
                <a:latin typeface="Times New Roman"/>
                <a:cs typeface="Times New Roman"/>
              </a:rPr>
              <a:t>prevent</a:t>
            </a:r>
            <a:r>
              <a:rPr sz="1800" spc="-30" dirty="0">
                <a:latin typeface="Times New Roman"/>
                <a:cs typeface="Times New Roman"/>
              </a:rPr>
              <a:t> </a:t>
            </a:r>
            <a:r>
              <a:rPr sz="1800" spc="-5" dirty="0">
                <a:latin typeface="Times New Roman"/>
                <a:cs typeface="Times New Roman"/>
              </a:rPr>
              <a:t>worse</a:t>
            </a:r>
            <a:r>
              <a:rPr sz="1800" dirty="0">
                <a:latin typeface="Times New Roman"/>
                <a:cs typeface="Times New Roman"/>
              </a:rPr>
              <a:t> symptoms</a:t>
            </a:r>
            <a:r>
              <a:rPr sz="1800" spc="-10" dirty="0">
                <a:latin typeface="Times New Roman"/>
                <a:cs typeface="Times New Roman"/>
              </a:rPr>
              <a:t> </a:t>
            </a:r>
            <a:r>
              <a:rPr sz="1800" dirty="0">
                <a:latin typeface="Times New Roman"/>
                <a:cs typeface="Times New Roman"/>
              </a:rPr>
              <a:t>from</a:t>
            </a:r>
            <a:r>
              <a:rPr sz="1800" spc="-20" dirty="0">
                <a:latin typeface="Times New Roman"/>
                <a:cs typeface="Times New Roman"/>
              </a:rPr>
              <a:t> </a:t>
            </a:r>
            <a:r>
              <a:rPr sz="1800" dirty="0">
                <a:latin typeface="Times New Roman"/>
                <a:cs typeface="Times New Roman"/>
              </a:rPr>
              <a:t>arising</a:t>
            </a:r>
            <a:r>
              <a:rPr sz="1800" spc="-15" dirty="0">
                <a:latin typeface="Times New Roman"/>
                <a:cs typeface="Times New Roman"/>
              </a:rPr>
              <a:t> later.</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5" name="object 5"/>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sp>
        <p:nvSpPr>
          <p:cNvPr id="6" name="object 6"/>
          <p:cNvSpPr txBox="1"/>
          <p:nvPr/>
        </p:nvSpPr>
        <p:spPr>
          <a:xfrm>
            <a:off x="4974463" y="514858"/>
            <a:ext cx="1695450" cy="452120"/>
          </a:xfrm>
          <a:prstGeom prst="rect">
            <a:avLst/>
          </a:prstGeom>
        </p:spPr>
        <p:txBody>
          <a:bodyPr vert="horz" wrap="square" lIns="0" tIns="12065" rIns="0" bIns="0" rtlCol="0">
            <a:spAutoFit/>
          </a:bodyPr>
          <a:lstStyle/>
          <a:p>
            <a:pPr marL="12700">
              <a:lnSpc>
                <a:spcPct val="100000"/>
              </a:lnSpc>
              <a:spcBef>
                <a:spcPts val="95"/>
              </a:spcBef>
            </a:pPr>
            <a:r>
              <a:rPr sz="2800" b="1" spc="-60" dirty="0">
                <a:solidFill>
                  <a:srgbClr val="404040"/>
                </a:solidFill>
                <a:latin typeface="Times New Roman"/>
                <a:cs typeface="Times New Roman"/>
              </a:rPr>
              <a:t>C</a:t>
            </a:r>
            <a:r>
              <a:rPr sz="2800" b="1" spc="-50" dirty="0">
                <a:solidFill>
                  <a:srgbClr val="404040"/>
                </a:solidFill>
                <a:latin typeface="Times New Roman"/>
                <a:cs typeface="Times New Roman"/>
              </a:rPr>
              <a:t>hapt</a:t>
            </a:r>
            <a:r>
              <a:rPr sz="2800" b="1" spc="-60" dirty="0">
                <a:solidFill>
                  <a:srgbClr val="404040"/>
                </a:solidFill>
                <a:latin typeface="Times New Roman"/>
                <a:cs typeface="Times New Roman"/>
              </a:rPr>
              <a:t>e</a:t>
            </a:r>
            <a:r>
              <a:rPr sz="2800" b="1" spc="-5" dirty="0">
                <a:solidFill>
                  <a:srgbClr val="404040"/>
                </a:solidFill>
                <a:latin typeface="Times New Roman"/>
                <a:cs typeface="Times New Roman"/>
              </a:rPr>
              <a:t>r</a:t>
            </a:r>
            <a:r>
              <a:rPr sz="2800" b="1" spc="-155" dirty="0">
                <a:solidFill>
                  <a:srgbClr val="404040"/>
                </a:solidFill>
                <a:latin typeface="Times New Roman"/>
                <a:cs typeface="Times New Roman"/>
              </a:rPr>
              <a:t> </a:t>
            </a:r>
            <a:r>
              <a:rPr sz="2800" b="1" spc="-5" dirty="0">
                <a:solidFill>
                  <a:srgbClr val="404040"/>
                </a:solidFill>
                <a:latin typeface="Times New Roman"/>
                <a:cs typeface="Times New Roman"/>
              </a:rPr>
              <a:t>-</a:t>
            </a:r>
            <a:r>
              <a:rPr sz="2800" b="1" spc="-100" dirty="0">
                <a:solidFill>
                  <a:srgbClr val="404040"/>
                </a:solidFill>
                <a:latin typeface="Times New Roman"/>
                <a:cs typeface="Times New Roman"/>
              </a:rPr>
              <a:t> </a:t>
            </a:r>
            <a:r>
              <a:rPr sz="2800" b="1" spc="-5" dirty="0">
                <a:solidFill>
                  <a:srgbClr val="404040"/>
                </a:solidFill>
                <a:latin typeface="Times New Roman"/>
                <a:cs typeface="Times New Roman"/>
              </a:rPr>
              <a:t>1</a:t>
            </a:r>
            <a:endParaRPr sz="2800">
              <a:latin typeface="Times New Roman"/>
              <a:cs typeface="Times New Roman"/>
            </a:endParaRPr>
          </a:p>
        </p:txBody>
      </p:sp>
      <p:sp>
        <p:nvSpPr>
          <p:cNvPr id="7" name="object 7"/>
          <p:cNvSpPr txBox="1"/>
          <p:nvPr/>
        </p:nvSpPr>
        <p:spPr>
          <a:xfrm>
            <a:off x="5056759" y="1290573"/>
            <a:ext cx="1614170" cy="391160"/>
          </a:xfrm>
          <a:prstGeom prst="rect">
            <a:avLst/>
          </a:prstGeom>
        </p:spPr>
        <p:txBody>
          <a:bodyPr vert="horz" wrap="square" lIns="0" tIns="12700" rIns="0" bIns="0" rtlCol="0">
            <a:spAutoFit/>
          </a:bodyPr>
          <a:lstStyle/>
          <a:p>
            <a:pPr marL="12700">
              <a:lnSpc>
                <a:spcPct val="100000"/>
              </a:lnSpc>
              <a:spcBef>
                <a:spcPts val="100"/>
              </a:spcBef>
            </a:pPr>
            <a:r>
              <a:rPr sz="2400" b="1" spc="-55" dirty="0">
                <a:solidFill>
                  <a:srgbClr val="404040"/>
                </a:solidFill>
                <a:latin typeface="Times New Roman"/>
                <a:cs typeface="Times New Roman"/>
              </a:rPr>
              <a:t>I</a:t>
            </a:r>
            <a:r>
              <a:rPr sz="2400" b="1" spc="-60" dirty="0">
                <a:solidFill>
                  <a:srgbClr val="404040"/>
                </a:solidFill>
                <a:latin typeface="Times New Roman"/>
                <a:cs typeface="Times New Roman"/>
              </a:rPr>
              <a:t>n</a:t>
            </a:r>
            <a:r>
              <a:rPr sz="2400" b="1" spc="-45" dirty="0">
                <a:solidFill>
                  <a:srgbClr val="404040"/>
                </a:solidFill>
                <a:latin typeface="Times New Roman"/>
                <a:cs typeface="Times New Roman"/>
              </a:rPr>
              <a:t>t</a:t>
            </a:r>
            <a:r>
              <a:rPr sz="2400" b="1" spc="-95" dirty="0">
                <a:solidFill>
                  <a:srgbClr val="404040"/>
                </a:solidFill>
                <a:latin typeface="Times New Roman"/>
                <a:cs typeface="Times New Roman"/>
              </a:rPr>
              <a:t>r</a:t>
            </a:r>
            <a:r>
              <a:rPr sz="2400" b="1" spc="-50" dirty="0">
                <a:solidFill>
                  <a:srgbClr val="404040"/>
                </a:solidFill>
                <a:latin typeface="Times New Roman"/>
                <a:cs typeface="Times New Roman"/>
              </a:rPr>
              <a:t>o</a:t>
            </a:r>
            <a:r>
              <a:rPr sz="2400" b="1" spc="-60" dirty="0">
                <a:solidFill>
                  <a:srgbClr val="404040"/>
                </a:solidFill>
                <a:latin typeface="Times New Roman"/>
                <a:cs typeface="Times New Roman"/>
              </a:rPr>
              <a:t>du</a:t>
            </a:r>
            <a:r>
              <a:rPr sz="2400" b="1" spc="-50" dirty="0">
                <a:solidFill>
                  <a:srgbClr val="404040"/>
                </a:solidFill>
                <a:latin typeface="Times New Roman"/>
                <a:cs typeface="Times New Roman"/>
              </a:rPr>
              <a:t>c</a:t>
            </a:r>
            <a:r>
              <a:rPr sz="2400" b="1" spc="-45" dirty="0">
                <a:solidFill>
                  <a:srgbClr val="404040"/>
                </a:solidFill>
                <a:latin typeface="Times New Roman"/>
                <a:cs typeface="Times New Roman"/>
              </a:rPr>
              <a:t>ti</a:t>
            </a:r>
            <a:r>
              <a:rPr sz="2400" b="1" spc="-50" dirty="0">
                <a:solidFill>
                  <a:srgbClr val="404040"/>
                </a:solidFill>
                <a:latin typeface="Times New Roman"/>
                <a:cs typeface="Times New Roman"/>
              </a:rPr>
              <a:t>o</a:t>
            </a:r>
            <a:r>
              <a:rPr sz="2400" b="1" spc="-5" dirty="0">
                <a:solidFill>
                  <a:srgbClr val="404040"/>
                </a:solidFill>
                <a:latin typeface="Times New Roman"/>
                <a:cs typeface="Times New Roman"/>
              </a:rPr>
              <a:t>n</a:t>
            </a:r>
            <a:endParaRPr sz="2400">
              <a:latin typeface="Times New Roman"/>
              <a:cs typeface="Times New Roman"/>
            </a:endParaRPr>
          </a:p>
        </p:txBody>
      </p:sp>
      <p:pic>
        <p:nvPicPr>
          <p:cNvPr id="8" name="object 8"/>
          <p:cNvPicPr/>
          <p:nvPr/>
        </p:nvPicPr>
        <p:blipFill>
          <a:blip r:embed="rId2" cstate="print"/>
          <a:stretch>
            <a:fillRect/>
          </a:stretch>
        </p:blipFill>
        <p:spPr>
          <a:xfrm>
            <a:off x="3764348" y="1914222"/>
            <a:ext cx="4690704" cy="3954701"/>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a:t>
            </a:fld>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2682" y="1002284"/>
            <a:ext cx="1165860" cy="299720"/>
          </a:xfrm>
          <a:prstGeom prst="rect">
            <a:avLst/>
          </a:prstGeom>
        </p:spPr>
        <p:txBody>
          <a:bodyPr vert="horz" wrap="square" lIns="0" tIns="12700" rIns="0" bIns="0" rtlCol="0">
            <a:spAutoFit/>
          </a:bodyPr>
          <a:lstStyle/>
          <a:p>
            <a:pPr marL="12700">
              <a:lnSpc>
                <a:spcPct val="100000"/>
              </a:lnSpc>
              <a:spcBef>
                <a:spcPts val="100"/>
              </a:spcBef>
            </a:pPr>
            <a:r>
              <a:rPr spc="-5" dirty="0"/>
              <a:t>References: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1107744" y="1551178"/>
            <a:ext cx="10007600" cy="2494915"/>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E38312"/>
              </a:buClr>
              <a:buFont typeface="Wingdings"/>
              <a:buChar char=""/>
              <a:tabLst>
                <a:tab pos="299720" algn="l"/>
              </a:tabLst>
            </a:pPr>
            <a:r>
              <a:rPr sz="1800" dirty="0">
                <a:latin typeface="Times New Roman"/>
                <a:cs typeface="Times New Roman"/>
              </a:rPr>
              <a:t>Ntaios</a:t>
            </a:r>
            <a:r>
              <a:rPr sz="1800" spc="5" dirty="0">
                <a:latin typeface="Times New Roman"/>
                <a:cs typeface="Times New Roman"/>
              </a:rPr>
              <a:t> </a:t>
            </a:r>
            <a:r>
              <a:rPr sz="1800" spc="-5" dirty="0">
                <a:latin typeface="Times New Roman"/>
                <a:cs typeface="Times New Roman"/>
              </a:rPr>
              <a:t>G,</a:t>
            </a:r>
            <a:r>
              <a:rPr sz="1800" dirty="0">
                <a:latin typeface="Times New Roman"/>
                <a:cs typeface="Times New Roman"/>
              </a:rPr>
              <a:t> </a:t>
            </a:r>
            <a:r>
              <a:rPr sz="1800" spc="-5" dirty="0">
                <a:latin typeface="Times New Roman"/>
                <a:cs typeface="Times New Roman"/>
              </a:rPr>
              <a:t>Faouzi</a:t>
            </a:r>
            <a:r>
              <a:rPr sz="1800" dirty="0">
                <a:latin typeface="Times New Roman"/>
                <a:cs typeface="Times New Roman"/>
              </a:rPr>
              <a:t> </a:t>
            </a:r>
            <a:r>
              <a:rPr sz="1800" spc="-5" dirty="0">
                <a:latin typeface="Times New Roman"/>
                <a:cs typeface="Times New Roman"/>
              </a:rPr>
              <a:t>M,</a:t>
            </a:r>
            <a:r>
              <a:rPr sz="1800" dirty="0">
                <a:latin typeface="Times New Roman"/>
                <a:cs typeface="Times New Roman"/>
              </a:rPr>
              <a:t> </a:t>
            </a:r>
            <a:r>
              <a:rPr sz="1800" spc="-5" dirty="0">
                <a:latin typeface="Times New Roman"/>
                <a:cs typeface="Times New Roman"/>
              </a:rPr>
              <a:t>Ferrari</a:t>
            </a:r>
            <a:r>
              <a:rPr sz="1800" dirty="0">
                <a:latin typeface="Times New Roman"/>
                <a:cs typeface="Times New Roman"/>
              </a:rPr>
              <a:t> </a:t>
            </a:r>
            <a:r>
              <a:rPr sz="1800" spc="-15" dirty="0">
                <a:latin typeface="Times New Roman"/>
                <a:cs typeface="Times New Roman"/>
              </a:rPr>
              <a:t>J,</a:t>
            </a:r>
            <a:r>
              <a:rPr sz="1800" spc="-10" dirty="0">
                <a:latin typeface="Times New Roman"/>
                <a:cs typeface="Times New Roman"/>
              </a:rPr>
              <a:t> </a:t>
            </a:r>
            <a:r>
              <a:rPr sz="1800" dirty="0">
                <a:latin typeface="Times New Roman"/>
                <a:cs typeface="Times New Roman"/>
              </a:rPr>
              <a:t>Lang</a:t>
            </a:r>
            <a:r>
              <a:rPr sz="1800" spc="5" dirty="0">
                <a:latin typeface="Times New Roman"/>
                <a:cs typeface="Times New Roman"/>
              </a:rPr>
              <a:t> </a:t>
            </a:r>
            <a:r>
              <a:rPr sz="1800" spc="-90" dirty="0">
                <a:latin typeface="Times New Roman"/>
                <a:cs typeface="Times New Roman"/>
              </a:rPr>
              <a:t>W,</a:t>
            </a:r>
            <a:r>
              <a:rPr sz="1800" spc="-85" dirty="0">
                <a:latin typeface="Times New Roman"/>
                <a:cs typeface="Times New Roman"/>
              </a:rPr>
              <a:t> </a:t>
            </a:r>
            <a:r>
              <a:rPr sz="1800" spc="-40" dirty="0">
                <a:latin typeface="Times New Roman"/>
                <a:cs typeface="Times New Roman"/>
              </a:rPr>
              <a:t>Vemmos</a:t>
            </a:r>
            <a:r>
              <a:rPr sz="1800" spc="-35" dirty="0">
                <a:latin typeface="Times New Roman"/>
                <a:cs typeface="Times New Roman"/>
              </a:rPr>
              <a:t> </a:t>
            </a:r>
            <a:r>
              <a:rPr sz="1800" spc="-5" dirty="0">
                <a:latin typeface="Times New Roman"/>
                <a:cs typeface="Times New Roman"/>
              </a:rPr>
              <a:t>K,</a:t>
            </a:r>
            <a:r>
              <a:rPr sz="1800" dirty="0">
                <a:latin typeface="Times New Roman"/>
                <a:cs typeface="Times New Roman"/>
              </a:rPr>
              <a:t> Michel</a:t>
            </a:r>
            <a:r>
              <a:rPr sz="1800" spc="5" dirty="0">
                <a:latin typeface="Times New Roman"/>
                <a:cs typeface="Times New Roman"/>
              </a:rPr>
              <a:t> </a:t>
            </a:r>
            <a:r>
              <a:rPr sz="1800" spc="-110" dirty="0">
                <a:latin typeface="Times New Roman"/>
                <a:cs typeface="Times New Roman"/>
              </a:rPr>
              <a:t>P.</a:t>
            </a:r>
            <a:r>
              <a:rPr sz="1800" spc="-105" dirty="0">
                <a:latin typeface="Times New Roman"/>
                <a:cs typeface="Times New Roman"/>
              </a:rPr>
              <a:t> </a:t>
            </a:r>
            <a:r>
              <a:rPr sz="1800" spc="-5" dirty="0">
                <a:latin typeface="Times New Roman"/>
                <a:cs typeface="Times New Roman"/>
              </a:rPr>
              <a:t>An</a:t>
            </a:r>
            <a:r>
              <a:rPr sz="1800" dirty="0">
                <a:latin typeface="Times New Roman"/>
                <a:cs typeface="Times New Roman"/>
              </a:rPr>
              <a:t> </a:t>
            </a:r>
            <a:r>
              <a:rPr sz="1800" spc="-5" dirty="0">
                <a:latin typeface="Times New Roman"/>
                <a:cs typeface="Times New Roman"/>
              </a:rPr>
              <a:t>integer-based</a:t>
            </a:r>
            <a:r>
              <a:rPr sz="1800" dirty="0">
                <a:latin typeface="Times New Roman"/>
                <a:cs typeface="Times New Roman"/>
              </a:rPr>
              <a:t> score</a:t>
            </a:r>
            <a:r>
              <a:rPr sz="1800" spc="450" dirty="0">
                <a:latin typeface="Times New Roman"/>
                <a:cs typeface="Times New Roman"/>
              </a:rPr>
              <a:t> </a:t>
            </a:r>
            <a:r>
              <a:rPr sz="1800" dirty="0">
                <a:latin typeface="Times New Roman"/>
                <a:cs typeface="Times New Roman"/>
              </a:rPr>
              <a:t>to</a:t>
            </a:r>
            <a:r>
              <a:rPr sz="1800" spc="450" dirty="0">
                <a:latin typeface="Times New Roman"/>
                <a:cs typeface="Times New Roman"/>
              </a:rPr>
              <a:t> </a:t>
            </a:r>
            <a:r>
              <a:rPr sz="1800" dirty="0">
                <a:latin typeface="Times New Roman"/>
                <a:cs typeface="Times New Roman"/>
              </a:rPr>
              <a:t>predict </a:t>
            </a:r>
            <a:r>
              <a:rPr sz="1800" spc="5" dirty="0">
                <a:latin typeface="Times New Roman"/>
                <a:cs typeface="Times New Roman"/>
              </a:rPr>
              <a:t> </a:t>
            </a:r>
            <a:r>
              <a:rPr sz="1800" spc="-5" dirty="0">
                <a:latin typeface="Times New Roman"/>
                <a:cs typeface="Times New Roman"/>
              </a:rPr>
              <a:t>functional outcome </a:t>
            </a:r>
            <a:r>
              <a:rPr sz="1800" dirty="0">
                <a:latin typeface="Times New Roman"/>
                <a:cs typeface="Times New Roman"/>
              </a:rPr>
              <a:t>in </a:t>
            </a:r>
            <a:r>
              <a:rPr sz="1800" spc="-5" dirty="0">
                <a:latin typeface="Times New Roman"/>
                <a:cs typeface="Times New Roman"/>
              </a:rPr>
              <a:t>acute ischemic stroke: </a:t>
            </a:r>
            <a:r>
              <a:rPr sz="1800" dirty="0">
                <a:latin typeface="Times New Roman"/>
                <a:cs typeface="Times New Roman"/>
              </a:rPr>
              <a:t>the </a:t>
            </a:r>
            <a:r>
              <a:rPr sz="1800" spc="-5" dirty="0">
                <a:latin typeface="Times New Roman"/>
                <a:cs typeface="Times New Roman"/>
              </a:rPr>
              <a:t>ASTRAL score.</a:t>
            </a:r>
            <a:r>
              <a:rPr sz="1800" b="1" spc="-5" dirty="0">
                <a:latin typeface="Times New Roman"/>
                <a:cs typeface="Times New Roman"/>
              </a:rPr>
              <a:t>Neurology</a:t>
            </a:r>
            <a:r>
              <a:rPr sz="1800" spc="-5" dirty="0">
                <a:latin typeface="Times New Roman"/>
                <a:cs typeface="Times New Roman"/>
              </a:rPr>
              <a:t>. 2012; 78:1916–1922. doi: </a:t>
            </a:r>
            <a:r>
              <a:rPr sz="1800" dirty="0">
                <a:latin typeface="Times New Roman"/>
                <a:cs typeface="Times New Roman"/>
              </a:rPr>
              <a:t> </a:t>
            </a:r>
            <a:r>
              <a:rPr sz="1800" spc="-5" dirty="0">
                <a:latin typeface="Times New Roman"/>
                <a:cs typeface="Times New Roman"/>
              </a:rPr>
              <a:t>10.1212/WNL.0b013e318259e221.</a:t>
            </a:r>
            <a:endParaRPr sz="1800">
              <a:latin typeface="Times New Roman"/>
              <a:cs typeface="Times New Roman"/>
            </a:endParaRPr>
          </a:p>
          <a:p>
            <a:pPr marL="299085" marR="5080" indent="-287020" algn="just">
              <a:lnSpc>
                <a:spcPct val="100000"/>
              </a:lnSpc>
              <a:buClr>
                <a:srgbClr val="E38312"/>
              </a:buClr>
              <a:buFont typeface="Wingdings"/>
              <a:buChar char=""/>
              <a:tabLst>
                <a:tab pos="299720" algn="l"/>
              </a:tabLst>
            </a:pPr>
            <a:r>
              <a:rPr sz="1800" dirty="0">
                <a:latin typeface="Times New Roman"/>
                <a:cs typeface="Times New Roman"/>
              </a:rPr>
              <a:t>van </a:t>
            </a:r>
            <a:r>
              <a:rPr sz="1800" spc="-5" dirty="0">
                <a:latin typeface="Times New Roman"/>
                <a:cs typeface="Times New Roman"/>
              </a:rPr>
              <a:t>Os HJA, </a:t>
            </a:r>
            <a:r>
              <a:rPr sz="1800" dirty="0">
                <a:latin typeface="Times New Roman"/>
                <a:cs typeface="Times New Roman"/>
              </a:rPr>
              <a:t>Ramos LA, Hilbert </a:t>
            </a:r>
            <a:r>
              <a:rPr sz="1800" spc="-5" dirty="0">
                <a:latin typeface="Times New Roman"/>
                <a:cs typeface="Times New Roman"/>
              </a:rPr>
              <a:t>A, </a:t>
            </a:r>
            <a:r>
              <a:rPr sz="1800" dirty="0">
                <a:latin typeface="Times New Roman"/>
                <a:cs typeface="Times New Roman"/>
              </a:rPr>
              <a:t>van </a:t>
            </a:r>
            <a:r>
              <a:rPr sz="1800" spc="-5" dirty="0">
                <a:latin typeface="Times New Roman"/>
                <a:cs typeface="Times New Roman"/>
              </a:rPr>
              <a:t>Leeuwen M, </a:t>
            </a:r>
            <a:r>
              <a:rPr sz="1800" dirty="0">
                <a:latin typeface="Times New Roman"/>
                <a:cs typeface="Times New Roman"/>
              </a:rPr>
              <a:t>van </a:t>
            </a:r>
            <a:r>
              <a:rPr sz="1800" spc="-20" dirty="0">
                <a:latin typeface="Times New Roman"/>
                <a:cs typeface="Times New Roman"/>
              </a:rPr>
              <a:t>Walderveen </a:t>
            </a:r>
            <a:r>
              <a:rPr sz="1800" spc="-5" dirty="0">
                <a:latin typeface="Times New Roman"/>
                <a:cs typeface="Times New Roman"/>
              </a:rPr>
              <a:t>MAA, </a:t>
            </a:r>
            <a:r>
              <a:rPr sz="1800" dirty="0">
                <a:latin typeface="Times New Roman"/>
                <a:cs typeface="Times New Roman"/>
              </a:rPr>
              <a:t>Kruyt </a:t>
            </a:r>
            <a:r>
              <a:rPr sz="1800" spc="-5" dirty="0">
                <a:latin typeface="Times New Roman"/>
                <a:cs typeface="Times New Roman"/>
              </a:rPr>
              <a:t>ND, </a:t>
            </a:r>
            <a:r>
              <a:rPr sz="1800" dirty="0">
                <a:latin typeface="Times New Roman"/>
                <a:cs typeface="Times New Roman"/>
              </a:rPr>
              <a:t>et </a:t>
            </a:r>
            <a:r>
              <a:rPr sz="1800" spc="-5" dirty="0">
                <a:latin typeface="Times New Roman"/>
                <a:cs typeface="Times New Roman"/>
              </a:rPr>
              <a:t>al. Predicting </a:t>
            </a:r>
            <a:r>
              <a:rPr sz="1800" dirty="0">
                <a:latin typeface="Times New Roman"/>
                <a:cs typeface="Times New Roman"/>
              </a:rPr>
              <a:t> </a:t>
            </a:r>
            <a:r>
              <a:rPr sz="1800" spc="-5" dirty="0">
                <a:latin typeface="Times New Roman"/>
                <a:cs typeface="Times New Roman"/>
              </a:rPr>
              <a:t>outcome</a:t>
            </a:r>
            <a:r>
              <a:rPr sz="1800" dirty="0">
                <a:latin typeface="Times New Roman"/>
                <a:cs typeface="Times New Roman"/>
              </a:rPr>
              <a:t> </a:t>
            </a:r>
            <a:r>
              <a:rPr sz="1800" spc="-5" dirty="0">
                <a:latin typeface="Times New Roman"/>
                <a:cs typeface="Times New Roman"/>
              </a:rPr>
              <a:t>of</a:t>
            </a:r>
            <a:r>
              <a:rPr sz="1800" dirty="0">
                <a:latin typeface="Times New Roman"/>
                <a:cs typeface="Times New Roman"/>
              </a:rPr>
              <a:t> </a:t>
            </a:r>
            <a:r>
              <a:rPr sz="1800" spc="-5" dirty="0">
                <a:latin typeface="Times New Roman"/>
                <a:cs typeface="Times New Roman"/>
              </a:rPr>
              <a:t>endovascular</a:t>
            </a:r>
            <a:r>
              <a:rPr sz="1800" dirty="0">
                <a:latin typeface="Times New Roman"/>
                <a:cs typeface="Times New Roman"/>
              </a:rPr>
              <a:t> </a:t>
            </a:r>
            <a:r>
              <a:rPr sz="1800" spc="-5" dirty="0">
                <a:latin typeface="Times New Roman"/>
                <a:cs typeface="Times New Roman"/>
              </a:rPr>
              <a:t>treatment</a:t>
            </a:r>
            <a:r>
              <a:rPr sz="1800" dirty="0">
                <a:latin typeface="Times New Roman"/>
                <a:cs typeface="Times New Roman"/>
              </a:rPr>
              <a:t> for</a:t>
            </a:r>
            <a:r>
              <a:rPr sz="1800" spc="5" dirty="0">
                <a:latin typeface="Times New Roman"/>
                <a:cs typeface="Times New Roman"/>
              </a:rPr>
              <a:t> </a:t>
            </a:r>
            <a:r>
              <a:rPr sz="1800" spc="-5" dirty="0">
                <a:latin typeface="Times New Roman"/>
                <a:cs typeface="Times New Roman"/>
              </a:rPr>
              <a:t>acute</a:t>
            </a:r>
            <a:r>
              <a:rPr sz="1800" dirty="0">
                <a:latin typeface="Times New Roman"/>
                <a:cs typeface="Times New Roman"/>
              </a:rPr>
              <a:t> </a:t>
            </a:r>
            <a:r>
              <a:rPr sz="1800" spc="-5" dirty="0">
                <a:latin typeface="Times New Roman"/>
                <a:cs typeface="Times New Roman"/>
              </a:rPr>
              <a:t>ischemic</a:t>
            </a:r>
            <a:r>
              <a:rPr sz="1800" dirty="0">
                <a:latin typeface="Times New Roman"/>
                <a:cs typeface="Times New Roman"/>
              </a:rPr>
              <a:t> </a:t>
            </a:r>
            <a:r>
              <a:rPr sz="1800" spc="-5" dirty="0">
                <a:latin typeface="Times New Roman"/>
                <a:cs typeface="Times New Roman"/>
              </a:rPr>
              <a:t>stroke:</a:t>
            </a:r>
            <a:r>
              <a:rPr sz="1800" dirty="0">
                <a:latin typeface="Times New Roman"/>
                <a:cs typeface="Times New Roman"/>
              </a:rPr>
              <a:t> </a:t>
            </a:r>
            <a:r>
              <a:rPr sz="1800" spc="-5" dirty="0">
                <a:latin typeface="Times New Roman"/>
                <a:cs typeface="Times New Roman"/>
              </a:rPr>
              <a:t>potential</a:t>
            </a:r>
            <a:r>
              <a:rPr sz="1800" dirty="0">
                <a:latin typeface="Times New Roman"/>
                <a:cs typeface="Times New Roman"/>
              </a:rPr>
              <a:t> </a:t>
            </a:r>
            <a:r>
              <a:rPr sz="1800" spc="-5" dirty="0">
                <a:latin typeface="Times New Roman"/>
                <a:cs typeface="Times New Roman"/>
              </a:rPr>
              <a:t>value</a:t>
            </a:r>
            <a:r>
              <a:rPr sz="1800" dirty="0">
                <a:latin typeface="Times New Roman"/>
                <a:cs typeface="Times New Roman"/>
              </a:rPr>
              <a:t> </a:t>
            </a:r>
            <a:r>
              <a:rPr sz="1800" spc="-5" dirty="0">
                <a:latin typeface="Times New Roman"/>
                <a:cs typeface="Times New Roman"/>
              </a:rPr>
              <a:t>of</a:t>
            </a:r>
            <a:r>
              <a:rPr sz="1800" dirty="0">
                <a:latin typeface="Times New Roman"/>
                <a:cs typeface="Times New Roman"/>
              </a:rPr>
              <a:t> </a:t>
            </a:r>
            <a:r>
              <a:rPr sz="1800" spc="-5" dirty="0">
                <a:latin typeface="Times New Roman"/>
                <a:cs typeface="Times New Roman"/>
              </a:rPr>
              <a:t>machine</a:t>
            </a:r>
            <a:r>
              <a:rPr sz="1800" dirty="0">
                <a:latin typeface="Times New Roman"/>
                <a:cs typeface="Times New Roman"/>
              </a:rPr>
              <a:t> learning </a:t>
            </a:r>
            <a:r>
              <a:rPr sz="1800" spc="5" dirty="0">
                <a:latin typeface="Times New Roman"/>
                <a:cs typeface="Times New Roman"/>
              </a:rPr>
              <a:t> </a:t>
            </a:r>
            <a:r>
              <a:rPr sz="1800" spc="-5" dirty="0">
                <a:latin typeface="Times New Roman"/>
                <a:cs typeface="Times New Roman"/>
              </a:rPr>
              <a:t>algorithms.</a:t>
            </a:r>
            <a:r>
              <a:rPr sz="1800" b="1" spc="-5" dirty="0">
                <a:latin typeface="Times New Roman"/>
                <a:cs typeface="Times New Roman"/>
              </a:rPr>
              <a:t>Front</a:t>
            </a:r>
            <a:r>
              <a:rPr sz="1800" b="1" spc="-15" dirty="0">
                <a:latin typeface="Times New Roman"/>
                <a:cs typeface="Times New Roman"/>
              </a:rPr>
              <a:t> </a:t>
            </a:r>
            <a:r>
              <a:rPr sz="1800" b="1" spc="-5" dirty="0">
                <a:latin typeface="Times New Roman"/>
                <a:cs typeface="Times New Roman"/>
              </a:rPr>
              <a:t>Neurol</a:t>
            </a:r>
            <a:r>
              <a:rPr sz="1800" spc="-5" dirty="0">
                <a:latin typeface="Times New Roman"/>
                <a:cs typeface="Times New Roman"/>
              </a:rPr>
              <a:t>.</a:t>
            </a:r>
            <a:r>
              <a:rPr sz="1800" dirty="0">
                <a:latin typeface="Times New Roman"/>
                <a:cs typeface="Times New Roman"/>
              </a:rPr>
              <a:t> 2018;</a:t>
            </a:r>
            <a:r>
              <a:rPr sz="1800" spc="-5" dirty="0">
                <a:latin typeface="Times New Roman"/>
                <a:cs typeface="Times New Roman"/>
              </a:rPr>
              <a:t> </a:t>
            </a:r>
            <a:r>
              <a:rPr sz="1800" dirty="0">
                <a:latin typeface="Times New Roman"/>
                <a:cs typeface="Times New Roman"/>
              </a:rPr>
              <a:t>9:784.</a:t>
            </a:r>
            <a:endParaRPr sz="1800">
              <a:latin typeface="Times New Roman"/>
              <a:cs typeface="Times New Roman"/>
            </a:endParaRPr>
          </a:p>
          <a:p>
            <a:pPr marL="299085" marR="5715" indent="-287020" algn="just">
              <a:lnSpc>
                <a:spcPct val="100000"/>
              </a:lnSpc>
              <a:buClr>
                <a:srgbClr val="E38312"/>
              </a:buClr>
              <a:buFont typeface="Wingdings"/>
              <a:buChar char=""/>
              <a:tabLst>
                <a:tab pos="299720" algn="l"/>
              </a:tabLst>
            </a:pPr>
            <a:r>
              <a:rPr sz="1800" dirty="0">
                <a:latin typeface="Times New Roman"/>
                <a:cs typeface="Times New Roman"/>
              </a:rPr>
              <a:t>Cuadrado-Godia E, </a:t>
            </a:r>
            <a:r>
              <a:rPr sz="1800" spc="-5" dirty="0">
                <a:latin typeface="Times New Roman"/>
                <a:cs typeface="Times New Roman"/>
              </a:rPr>
              <a:t>Dwivedi </a:t>
            </a:r>
            <a:r>
              <a:rPr sz="1800" spc="-110" dirty="0">
                <a:latin typeface="Times New Roman"/>
                <a:cs typeface="Times New Roman"/>
              </a:rPr>
              <a:t>P, </a:t>
            </a:r>
            <a:r>
              <a:rPr sz="1800" spc="-10" dirty="0">
                <a:latin typeface="Times New Roman"/>
                <a:cs typeface="Times New Roman"/>
              </a:rPr>
              <a:t>Sharma </a:t>
            </a:r>
            <a:r>
              <a:rPr sz="1800" spc="-5" dirty="0">
                <a:latin typeface="Times New Roman"/>
                <a:cs typeface="Times New Roman"/>
              </a:rPr>
              <a:t>S, Ois </a:t>
            </a:r>
            <a:r>
              <a:rPr sz="1800" dirty="0">
                <a:latin typeface="Times New Roman"/>
                <a:cs typeface="Times New Roman"/>
              </a:rPr>
              <a:t>Santiago </a:t>
            </a:r>
            <a:r>
              <a:rPr sz="1800" spc="-5" dirty="0">
                <a:latin typeface="Times New Roman"/>
                <a:cs typeface="Times New Roman"/>
              </a:rPr>
              <a:t>A, Roquer </a:t>
            </a:r>
            <a:r>
              <a:rPr sz="1800" dirty="0">
                <a:latin typeface="Times New Roman"/>
                <a:cs typeface="Times New Roman"/>
              </a:rPr>
              <a:t>Gonzalez </a:t>
            </a:r>
            <a:r>
              <a:rPr sz="1800" spc="-5" dirty="0">
                <a:latin typeface="Times New Roman"/>
                <a:cs typeface="Times New Roman"/>
              </a:rPr>
              <a:t>J, Balcells M, </a:t>
            </a:r>
            <a:r>
              <a:rPr sz="1800" dirty="0">
                <a:latin typeface="Times New Roman"/>
                <a:cs typeface="Times New Roman"/>
              </a:rPr>
              <a:t>et al. </a:t>
            </a:r>
            <a:r>
              <a:rPr sz="1800" spc="-5" dirty="0">
                <a:latin typeface="Times New Roman"/>
                <a:cs typeface="Times New Roman"/>
              </a:rPr>
              <a:t>Cerebral </a:t>
            </a:r>
            <a:r>
              <a:rPr sz="1800" dirty="0">
                <a:latin typeface="Times New Roman"/>
                <a:cs typeface="Times New Roman"/>
              </a:rPr>
              <a:t> </a:t>
            </a:r>
            <a:r>
              <a:rPr sz="1800" spc="-5" dirty="0">
                <a:latin typeface="Times New Roman"/>
                <a:cs typeface="Times New Roman"/>
              </a:rPr>
              <a:t>small</a:t>
            </a:r>
            <a:r>
              <a:rPr sz="1800" dirty="0">
                <a:latin typeface="Times New Roman"/>
                <a:cs typeface="Times New Roman"/>
              </a:rPr>
              <a:t> </a:t>
            </a:r>
            <a:r>
              <a:rPr sz="1800" spc="-5" dirty="0">
                <a:latin typeface="Times New Roman"/>
                <a:cs typeface="Times New Roman"/>
              </a:rPr>
              <a:t>vessel</a:t>
            </a:r>
            <a:r>
              <a:rPr sz="1800" dirty="0">
                <a:latin typeface="Times New Roman"/>
                <a:cs typeface="Times New Roman"/>
              </a:rPr>
              <a:t> </a:t>
            </a:r>
            <a:r>
              <a:rPr sz="1800" spc="-5" dirty="0">
                <a:latin typeface="Times New Roman"/>
                <a:cs typeface="Times New Roman"/>
              </a:rPr>
              <a:t>disease:</a:t>
            </a:r>
            <a:r>
              <a:rPr sz="1800" dirty="0">
                <a:latin typeface="Times New Roman"/>
                <a:cs typeface="Times New Roman"/>
              </a:rPr>
              <a:t> a</a:t>
            </a:r>
            <a:r>
              <a:rPr sz="1800" spc="5" dirty="0">
                <a:latin typeface="Times New Roman"/>
                <a:cs typeface="Times New Roman"/>
              </a:rPr>
              <a:t> </a:t>
            </a:r>
            <a:r>
              <a:rPr sz="1800" spc="-5" dirty="0">
                <a:latin typeface="Times New Roman"/>
                <a:cs typeface="Times New Roman"/>
              </a:rPr>
              <a:t>review</a:t>
            </a:r>
            <a:r>
              <a:rPr sz="1800" dirty="0">
                <a:latin typeface="Times New Roman"/>
                <a:cs typeface="Times New Roman"/>
              </a:rPr>
              <a:t> focusing</a:t>
            </a:r>
            <a:r>
              <a:rPr sz="1800" spc="5" dirty="0">
                <a:latin typeface="Times New Roman"/>
                <a:cs typeface="Times New Roman"/>
              </a:rPr>
              <a:t> </a:t>
            </a:r>
            <a:r>
              <a:rPr sz="1800" dirty="0">
                <a:latin typeface="Times New Roman"/>
                <a:cs typeface="Times New Roman"/>
              </a:rPr>
              <a:t>on</a:t>
            </a:r>
            <a:r>
              <a:rPr sz="1800" spc="5" dirty="0">
                <a:latin typeface="Times New Roman"/>
                <a:cs typeface="Times New Roman"/>
              </a:rPr>
              <a:t> </a:t>
            </a:r>
            <a:r>
              <a:rPr sz="1800" spc="-10" dirty="0">
                <a:latin typeface="Times New Roman"/>
                <a:cs typeface="Times New Roman"/>
              </a:rPr>
              <a:t>pathophysiology,</a:t>
            </a:r>
            <a:r>
              <a:rPr sz="1800" spc="-5" dirty="0">
                <a:latin typeface="Times New Roman"/>
                <a:cs typeface="Times New Roman"/>
              </a:rPr>
              <a:t> </a:t>
            </a:r>
            <a:r>
              <a:rPr sz="1800" dirty="0">
                <a:latin typeface="Times New Roman"/>
                <a:cs typeface="Times New Roman"/>
              </a:rPr>
              <a:t>biomarkers,</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machine</a:t>
            </a:r>
            <a:r>
              <a:rPr sz="1800" spc="440" dirty="0">
                <a:latin typeface="Times New Roman"/>
                <a:cs typeface="Times New Roman"/>
              </a:rPr>
              <a:t> </a:t>
            </a:r>
            <a:r>
              <a:rPr sz="1800" spc="-5" dirty="0">
                <a:latin typeface="Times New Roman"/>
                <a:cs typeface="Times New Roman"/>
              </a:rPr>
              <a:t>learning </a:t>
            </a:r>
            <a:r>
              <a:rPr sz="1800" dirty="0">
                <a:latin typeface="Times New Roman"/>
                <a:cs typeface="Times New Roman"/>
              </a:rPr>
              <a:t> strategies.</a:t>
            </a:r>
            <a:r>
              <a:rPr sz="1800" b="1" dirty="0">
                <a:latin typeface="Times New Roman"/>
                <a:cs typeface="Times New Roman"/>
              </a:rPr>
              <a:t>J</a:t>
            </a:r>
            <a:r>
              <a:rPr sz="1800" b="1" spc="-25" dirty="0">
                <a:latin typeface="Times New Roman"/>
                <a:cs typeface="Times New Roman"/>
              </a:rPr>
              <a:t> </a:t>
            </a:r>
            <a:r>
              <a:rPr sz="1800" b="1" spc="-10" dirty="0">
                <a:latin typeface="Times New Roman"/>
                <a:cs typeface="Times New Roman"/>
              </a:rPr>
              <a:t>Stroke</a:t>
            </a:r>
            <a:r>
              <a:rPr sz="1800" spc="-10" dirty="0">
                <a:latin typeface="Times New Roman"/>
                <a:cs typeface="Times New Roman"/>
              </a:rPr>
              <a:t>.</a:t>
            </a:r>
            <a:r>
              <a:rPr sz="1800" dirty="0">
                <a:latin typeface="Times New Roman"/>
                <a:cs typeface="Times New Roman"/>
              </a:rPr>
              <a:t> 2018;</a:t>
            </a:r>
            <a:r>
              <a:rPr sz="1800" spc="-5" dirty="0">
                <a:latin typeface="Times New Roman"/>
                <a:cs typeface="Times New Roman"/>
              </a:rPr>
              <a:t> </a:t>
            </a:r>
            <a:r>
              <a:rPr sz="1800" dirty="0">
                <a:latin typeface="Times New Roman"/>
                <a:cs typeface="Times New Roman"/>
              </a:rPr>
              <a:t>20:302–320. doi:</a:t>
            </a:r>
            <a:r>
              <a:rPr sz="1800" spc="-5" dirty="0">
                <a:latin typeface="Times New Roman"/>
                <a:cs typeface="Times New Roman"/>
              </a:rPr>
              <a:t> </a:t>
            </a:r>
            <a:r>
              <a:rPr sz="1800" dirty="0">
                <a:latin typeface="Times New Roman"/>
                <a:cs typeface="Times New Roman"/>
              </a:rPr>
              <a:t>10.5853/jos.2017.02922.</a:t>
            </a:r>
            <a:endParaRPr sz="1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876" y="960882"/>
            <a:ext cx="11171555" cy="4415790"/>
          </a:xfrm>
          <a:prstGeom prst="rect">
            <a:avLst/>
          </a:prstGeom>
        </p:spPr>
        <p:txBody>
          <a:bodyPr vert="horz" wrap="square" lIns="0" tIns="12700" rIns="0" bIns="0" rtlCol="0">
            <a:spAutoFit/>
          </a:bodyPr>
          <a:lstStyle/>
          <a:p>
            <a:pPr marL="299085" marR="6350" indent="-287020" algn="just">
              <a:lnSpc>
                <a:spcPct val="100000"/>
              </a:lnSpc>
              <a:spcBef>
                <a:spcPts val="100"/>
              </a:spcBef>
              <a:buClr>
                <a:srgbClr val="E38312"/>
              </a:buClr>
              <a:buFont typeface="Wingdings"/>
              <a:buChar char=""/>
              <a:tabLst>
                <a:tab pos="357505" algn="l"/>
              </a:tabLst>
            </a:pPr>
            <a:r>
              <a:rPr dirty="0"/>
              <a:t>	</a:t>
            </a:r>
            <a:r>
              <a:rPr sz="1800" spc="-5" dirty="0">
                <a:solidFill>
                  <a:srgbClr val="2D2D2D"/>
                </a:solidFill>
                <a:latin typeface="Times New Roman"/>
                <a:cs typeface="Times New Roman"/>
              </a:rPr>
              <a:t>Nowadays, stroke is </a:t>
            </a:r>
            <a:r>
              <a:rPr sz="1800" dirty="0">
                <a:solidFill>
                  <a:srgbClr val="2D2D2D"/>
                </a:solidFill>
                <a:latin typeface="Times New Roman"/>
                <a:cs typeface="Times New Roman"/>
              </a:rPr>
              <a:t>a </a:t>
            </a:r>
            <a:r>
              <a:rPr sz="1800" spc="-5" dirty="0">
                <a:solidFill>
                  <a:srgbClr val="2D2D2D"/>
                </a:solidFill>
                <a:latin typeface="Times New Roman"/>
                <a:cs typeface="Times New Roman"/>
              </a:rPr>
              <a:t>major health-related challenge. Stroke, also </a:t>
            </a:r>
            <a:r>
              <a:rPr sz="1800" dirty="0">
                <a:solidFill>
                  <a:srgbClr val="2D2D2D"/>
                </a:solidFill>
                <a:latin typeface="Times New Roman"/>
                <a:cs typeface="Times New Roman"/>
              </a:rPr>
              <a:t>known </a:t>
            </a:r>
            <a:r>
              <a:rPr sz="1800" spc="-5" dirty="0">
                <a:solidFill>
                  <a:srgbClr val="2D2D2D"/>
                </a:solidFill>
                <a:latin typeface="Times New Roman"/>
                <a:cs typeface="Times New Roman"/>
              </a:rPr>
              <a:t>as cerebrovascular accident, consists </a:t>
            </a:r>
            <a:r>
              <a:rPr sz="1800" spc="-10" dirty="0">
                <a:solidFill>
                  <a:srgbClr val="2D2D2D"/>
                </a:solidFill>
                <a:latin typeface="Times New Roman"/>
                <a:cs typeface="Times New Roman"/>
              </a:rPr>
              <a:t>of </a:t>
            </a:r>
            <a:r>
              <a:rPr sz="1800" dirty="0">
                <a:solidFill>
                  <a:srgbClr val="2D2D2D"/>
                </a:solidFill>
                <a:latin typeface="Times New Roman"/>
                <a:cs typeface="Times New Roman"/>
              </a:rPr>
              <a:t>a </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neurological</a:t>
            </a:r>
            <a:r>
              <a:rPr sz="1800" dirty="0">
                <a:solidFill>
                  <a:srgbClr val="2D2D2D"/>
                </a:solidFill>
                <a:latin typeface="Times New Roman"/>
                <a:cs typeface="Times New Roman"/>
              </a:rPr>
              <a:t> </a:t>
            </a:r>
            <a:r>
              <a:rPr sz="1800" spc="-5" dirty="0">
                <a:solidFill>
                  <a:srgbClr val="2D2D2D"/>
                </a:solidFill>
                <a:latin typeface="Times New Roman"/>
                <a:cs typeface="Times New Roman"/>
              </a:rPr>
              <a:t>disease</a:t>
            </a:r>
            <a:r>
              <a:rPr sz="1800" dirty="0">
                <a:solidFill>
                  <a:srgbClr val="2D2D2D"/>
                </a:solidFill>
                <a:latin typeface="Times New Roman"/>
                <a:cs typeface="Times New Roman"/>
              </a:rPr>
              <a:t> </a:t>
            </a:r>
            <a:r>
              <a:rPr sz="1800" spc="-5" dirty="0">
                <a:solidFill>
                  <a:srgbClr val="2D2D2D"/>
                </a:solidFill>
                <a:latin typeface="Times New Roman"/>
                <a:cs typeface="Times New Roman"/>
              </a:rPr>
              <a:t>that</a:t>
            </a:r>
            <a:r>
              <a:rPr sz="1800" dirty="0">
                <a:solidFill>
                  <a:srgbClr val="2D2D2D"/>
                </a:solidFill>
                <a:latin typeface="Times New Roman"/>
                <a:cs typeface="Times New Roman"/>
              </a:rPr>
              <a:t> can</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result</a:t>
            </a:r>
            <a:r>
              <a:rPr sz="1800" dirty="0">
                <a:solidFill>
                  <a:srgbClr val="2D2D2D"/>
                </a:solidFill>
                <a:latin typeface="Times New Roman"/>
                <a:cs typeface="Times New Roman"/>
              </a:rPr>
              <a:t> from</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ischemia</a:t>
            </a:r>
            <a:r>
              <a:rPr sz="1800" dirty="0">
                <a:solidFill>
                  <a:srgbClr val="2D2D2D"/>
                </a:solidFill>
                <a:latin typeface="Times New Roman"/>
                <a:cs typeface="Times New Roman"/>
              </a:rPr>
              <a:t> or</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hemorrhage</a:t>
            </a:r>
            <a:r>
              <a:rPr sz="1800" dirty="0">
                <a:solidFill>
                  <a:srgbClr val="2D2D2D"/>
                </a:solidFill>
                <a:latin typeface="Times New Roman"/>
                <a:cs typeface="Times New Roman"/>
              </a:rPr>
              <a:t> of</a:t>
            </a:r>
            <a:r>
              <a:rPr sz="1800" spc="5" dirty="0">
                <a:solidFill>
                  <a:srgbClr val="2D2D2D"/>
                </a:solidFill>
                <a:latin typeface="Times New Roman"/>
                <a:cs typeface="Times New Roman"/>
              </a:rPr>
              <a:t> </a:t>
            </a:r>
            <a:r>
              <a:rPr sz="1800" dirty="0">
                <a:solidFill>
                  <a:srgbClr val="2D2D2D"/>
                </a:solidFill>
                <a:latin typeface="Times New Roman"/>
                <a:cs typeface="Times New Roman"/>
              </a:rPr>
              <a:t>the</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brain</a:t>
            </a:r>
            <a:r>
              <a:rPr sz="1800" dirty="0">
                <a:solidFill>
                  <a:srgbClr val="2D2D2D"/>
                </a:solidFill>
                <a:latin typeface="Times New Roman"/>
                <a:cs typeface="Times New Roman"/>
              </a:rPr>
              <a:t> arteries,</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and</a:t>
            </a:r>
            <a:r>
              <a:rPr sz="1800" dirty="0">
                <a:solidFill>
                  <a:srgbClr val="2D2D2D"/>
                </a:solidFill>
                <a:latin typeface="Times New Roman"/>
                <a:cs typeface="Times New Roman"/>
              </a:rPr>
              <a:t> usually</a:t>
            </a:r>
            <a:r>
              <a:rPr sz="1800" spc="5" dirty="0">
                <a:solidFill>
                  <a:srgbClr val="2D2D2D"/>
                </a:solidFill>
                <a:latin typeface="Times New Roman"/>
                <a:cs typeface="Times New Roman"/>
              </a:rPr>
              <a:t> </a:t>
            </a:r>
            <a:r>
              <a:rPr sz="1800" dirty="0">
                <a:solidFill>
                  <a:srgbClr val="2D2D2D"/>
                </a:solidFill>
                <a:latin typeface="Times New Roman"/>
                <a:cs typeface="Times New Roman"/>
              </a:rPr>
              <a:t>leads</a:t>
            </a:r>
            <a:r>
              <a:rPr sz="1800" spc="5" dirty="0">
                <a:solidFill>
                  <a:srgbClr val="2D2D2D"/>
                </a:solidFill>
                <a:latin typeface="Times New Roman"/>
                <a:cs typeface="Times New Roman"/>
              </a:rPr>
              <a:t> </a:t>
            </a:r>
            <a:r>
              <a:rPr sz="1800" spc="-10" dirty="0">
                <a:solidFill>
                  <a:srgbClr val="2D2D2D"/>
                </a:solidFill>
                <a:latin typeface="Times New Roman"/>
                <a:cs typeface="Times New Roman"/>
              </a:rPr>
              <a:t>to </a:t>
            </a:r>
            <a:r>
              <a:rPr sz="1800" spc="-5" dirty="0">
                <a:solidFill>
                  <a:srgbClr val="2D2D2D"/>
                </a:solidFill>
                <a:latin typeface="Times New Roman"/>
                <a:cs typeface="Times New Roman"/>
              </a:rPr>
              <a:t> </a:t>
            </a:r>
            <a:r>
              <a:rPr sz="1800" dirty="0">
                <a:solidFill>
                  <a:srgbClr val="2D2D2D"/>
                </a:solidFill>
                <a:latin typeface="Times New Roman"/>
                <a:cs typeface="Times New Roman"/>
              </a:rPr>
              <a:t>heterogeneous</a:t>
            </a:r>
            <a:r>
              <a:rPr sz="1800" spc="-15" dirty="0">
                <a:solidFill>
                  <a:srgbClr val="2D2D2D"/>
                </a:solidFill>
                <a:latin typeface="Times New Roman"/>
                <a:cs typeface="Times New Roman"/>
              </a:rPr>
              <a:t> </a:t>
            </a:r>
            <a:r>
              <a:rPr sz="1800" spc="-5" dirty="0">
                <a:solidFill>
                  <a:srgbClr val="2D2D2D"/>
                </a:solidFill>
                <a:latin typeface="Times New Roman"/>
                <a:cs typeface="Times New Roman"/>
              </a:rPr>
              <a:t>motor</a:t>
            </a:r>
            <a:r>
              <a:rPr sz="1800" spc="10" dirty="0">
                <a:solidFill>
                  <a:srgbClr val="2D2D2D"/>
                </a:solidFill>
                <a:latin typeface="Times New Roman"/>
                <a:cs typeface="Times New Roman"/>
              </a:rPr>
              <a:t> </a:t>
            </a:r>
            <a:r>
              <a:rPr sz="1800" dirty="0">
                <a:solidFill>
                  <a:srgbClr val="2D2D2D"/>
                </a:solidFill>
                <a:latin typeface="Times New Roman"/>
                <a:cs typeface="Times New Roman"/>
              </a:rPr>
              <a:t>and</a:t>
            </a:r>
            <a:r>
              <a:rPr sz="1800" spc="-5" dirty="0">
                <a:solidFill>
                  <a:srgbClr val="2D2D2D"/>
                </a:solidFill>
                <a:latin typeface="Times New Roman"/>
                <a:cs typeface="Times New Roman"/>
              </a:rPr>
              <a:t> </a:t>
            </a:r>
            <a:r>
              <a:rPr sz="1800" dirty="0">
                <a:solidFill>
                  <a:srgbClr val="2D2D2D"/>
                </a:solidFill>
                <a:latin typeface="Times New Roman"/>
                <a:cs typeface="Times New Roman"/>
              </a:rPr>
              <a:t>cognitive</a:t>
            </a:r>
            <a:r>
              <a:rPr sz="1800" spc="-10" dirty="0">
                <a:solidFill>
                  <a:srgbClr val="2D2D2D"/>
                </a:solidFill>
                <a:latin typeface="Times New Roman"/>
                <a:cs typeface="Times New Roman"/>
              </a:rPr>
              <a:t> </a:t>
            </a:r>
            <a:r>
              <a:rPr sz="1800" dirty="0">
                <a:solidFill>
                  <a:srgbClr val="2D2D2D"/>
                </a:solidFill>
                <a:latin typeface="Times New Roman"/>
                <a:cs typeface="Times New Roman"/>
              </a:rPr>
              <a:t>impairments</a:t>
            </a:r>
            <a:r>
              <a:rPr sz="1800" spc="5" dirty="0">
                <a:solidFill>
                  <a:srgbClr val="2D2D2D"/>
                </a:solidFill>
                <a:latin typeface="Times New Roman"/>
                <a:cs typeface="Times New Roman"/>
              </a:rPr>
              <a:t> </a:t>
            </a:r>
            <a:r>
              <a:rPr sz="1800" dirty="0">
                <a:solidFill>
                  <a:srgbClr val="2D2D2D"/>
                </a:solidFill>
                <a:latin typeface="Times New Roman"/>
                <a:cs typeface="Times New Roman"/>
              </a:rPr>
              <a:t>that</a:t>
            </a:r>
            <a:r>
              <a:rPr sz="1800" spc="-15" dirty="0">
                <a:solidFill>
                  <a:srgbClr val="2D2D2D"/>
                </a:solidFill>
                <a:latin typeface="Times New Roman"/>
                <a:cs typeface="Times New Roman"/>
              </a:rPr>
              <a:t> </a:t>
            </a:r>
            <a:r>
              <a:rPr sz="1800" spc="-5" dirty="0">
                <a:solidFill>
                  <a:srgbClr val="2D2D2D"/>
                </a:solidFill>
                <a:latin typeface="Times New Roman"/>
                <a:cs typeface="Times New Roman"/>
              </a:rPr>
              <a:t>compromise</a:t>
            </a:r>
            <a:r>
              <a:rPr sz="1800" spc="10" dirty="0">
                <a:solidFill>
                  <a:srgbClr val="2D2D2D"/>
                </a:solidFill>
                <a:latin typeface="Times New Roman"/>
                <a:cs typeface="Times New Roman"/>
              </a:rPr>
              <a:t> </a:t>
            </a:r>
            <a:r>
              <a:rPr sz="1800" spc="-10" dirty="0">
                <a:solidFill>
                  <a:srgbClr val="2D2D2D"/>
                </a:solidFill>
                <a:latin typeface="Times New Roman"/>
                <a:cs typeface="Times New Roman"/>
              </a:rPr>
              <a:t>functionality.</a:t>
            </a:r>
            <a:endParaRPr sz="1800">
              <a:latin typeface="Times New Roman"/>
              <a:cs typeface="Times New Roman"/>
            </a:endParaRPr>
          </a:p>
          <a:p>
            <a:pPr marL="299085" indent="-287020" algn="just">
              <a:lnSpc>
                <a:spcPct val="100000"/>
              </a:lnSpc>
              <a:buClr>
                <a:srgbClr val="E38312"/>
              </a:buClr>
              <a:buFont typeface="Wingdings"/>
              <a:buChar char=""/>
              <a:tabLst>
                <a:tab pos="299720" algn="l"/>
              </a:tabLst>
            </a:pPr>
            <a:r>
              <a:rPr sz="1800" spc="-15" dirty="0">
                <a:solidFill>
                  <a:srgbClr val="2D2D2D"/>
                </a:solidFill>
                <a:latin typeface="Times New Roman"/>
                <a:cs typeface="Times New Roman"/>
              </a:rPr>
              <a:t>Annually,</a:t>
            </a:r>
            <a:r>
              <a:rPr sz="1800" spc="-20" dirty="0">
                <a:solidFill>
                  <a:srgbClr val="2D2D2D"/>
                </a:solidFill>
                <a:latin typeface="Times New Roman"/>
                <a:cs typeface="Times New Roman"/>
              </a:rPr>
              <a:t> </a:t>
            </a:r>
            <a:r>
              <a:rPr sz="1800" dirty="0">
                <a:solidFill>
                  <a:srgbClr val="2D2D2D"/>
                </a:solidFill>
                <a:latin typeface="Times New Roman"/>
                <a:cs typeface="Times New Roman"/>
              </a:rPr>
              <a:t>stroke </a:t>
            </a:r>
            <a:r>
              <a:rPr sz="1800" spc="-5" dirty="0">
                <a:solidFill>
                  <a:srgbClr val="2D2D2D"/>
                </a:solidFill>
                <a:latin typeface="Times New Roman"/>
                <a:cs typeface="Times New Roman"/>
              </a:rPr>
              <a:t>affects</a:t>
            </a:r>
            <a:r>
              <a:rPr sz="1800" dirty="0">
                <a:solidFill>
                  <a:srgbClr val="2D2D2D"/>
                </a:solidFill>
                <a:latin typeface="Times New Roman"/>
                <a:cs typeface="Times New Roman"/>
              </a:rPr>
              <a:t> about</a:t>
            </a:r>
            <a:r>
              <a:rPr sz="1800" spc="-5" dirty="0">
                <a:solidFill>
                  <a:srgbClr val="2D2D2D"/>
                </a:solidFill>
                <a:latin typeface="Times New Roman"/>
                <a:cs typeface="Times New Roman"/>
              </a:rPr>
              <a:t> </a:t>
            </a:r>
            <a:r>
              <a:rPr sz="1800" dirty="0">
                <a:solidFill>
                  <a:srgbClr val="2D2D2D"/>
                </a:solidFill>
                <a:latin typeface="Times New Roman"/>
                <a:cs typeface="Times New Roman"/>
              </a:rPr>
              <a:t>16</a:t>
            </a:r>
            <a:r>
              <a:rPr sz="1800" spc="10" dirty="0">
                <a:solidFill>
                  <a:srgbClr val="2D2D2D"/>
                </a:solidFill>
                <a:latin typeface="Times New Roman"/>
                <a:cs typeface="Times New Roman"/>
              </a:rPr>
              <a:t> </a:t>
            </a:r>
            <a:r>
              <a:rPr sz="1800" dirty="0">
                <a:solidFill>
                  <a:srgbClr val="2D2D2D"/>
                </a:solidFill>
                <a:latin typeface="Times New Roman"/>
                <a:cs typeface="Times New Roman"/>
              </a:rPr>
              <a:t>million</a:t>
            </a:r>
            <a:r>
              <a:rPr sz="1800" spc="-5" dirty="0">
                <a:solidFill>
                  <a:srgbClr val="2D2D2D"/>
                </a:solidFill>
                <a:latin typeface="Times New Roman"/>
                <a:cs typeface="Times New Roman"/>
              </a:rPr>
              <a:t> </a:t>
            </a:r>
            <a:r>
              <a:rPr sz="1800" dirty="0">
                <a:solidFill>
                  <a:srgbClr val="2D2D2D"/>
                </a:solidFill>
                <a:latin typeface="Times New Roman"/>
                <a:cs typeface="Times New Roman"/>
              </a:rPr>
              <a:t>individuals</a:t>
            </a:r>
            <a:r>
              <a:rPr sz="1800" spc="-10" dirty="0">
                <a:solidFill>
                  <a:srgbClr val="2D2D2D"/>
                </a:solidFill>
                <a:latin typeface="Times New Roman"/>
                <a:cs typeface="Times New Roman"/>
              </a:rPr>
              <a:t> </a:t>
            </a:r>
            <a:r>
              <a:rPr sz="1800" dirty="0">
                <a:solidFill>
                  <a:srgbClr val="2D2D2D"/>
                </a:solidFill>
                <a:latin typeface="Times New Roman"/>
                <a:cs typeface="Times New Roman"/>
              </a:rPr>
              <a:t>worldwide</a:t>
            </a:r>
            <a:r>
              <a:rPr sz="1800" spc="5" dirty="0">
                <a:solidFill>
                  <a:srgbClr val="2D2D2D"/>
                </a:solidFill>
                <a:latin typeface="Times New Roman"/>
                <a:cs typeface="Times New Roman"/>
              </a:rPr>
              <a:t> </a:t>
            </a:r>
            <a:r>
              <a:rPr sz="1800" dirty="0">
                <a:solidFill>
                  <a:srgbClr val="2D2D2D"/>
                </a:solidFill>
                <a:latin typeface="Times New Roman"/>
                <a:cs typeface="Times New Roman"/>
              </a:rPr>
              <a:t>and </a:t>
            </a:r>
            <a:r>
              <a:rPr sz="1800" spc="-5" dirty="0">
                <a:solidFill>
                  <a:srgbClr val="2D2D2D"/>
                </a:solidFill>
                <a:latin typeface="Times New Roman"/>
                <a:cs typeface="Times New Roman"/>
              </a:rPr>
              <a:t>is</a:t>
            </a:r>
            <a:r>
              <a:rPr sz="1800" spc="5" dirty="0">
                <a:solidFill>
                  <a:srgbClr val="2D2D2D"/>
                </a:solidFill>
                <a:latin typeface="Times New Roman"/>
                <a:cs typeface="Times New Roman"/>
              </a:rPr>
              <a:t> </a:t>
            </a:r>
            <a:r>
              <a:rPr sz="1800" dirty="0">
                <a:solidFill>
                  <a:srgbClr val="2D2D2D"/>
                </a:solidFill>
                <a:latin typeface="Times New Roman"/>
                <a:cs typeface="Times New Roman"/>
              </a:rPr>
              <a:t>associated</a:t>
            </a:r>
            <a:r>
              <a:rPr sz="1800" spc="-15" dirty="0">
                <a:solidFill>
                  <a:srgbClr val="2D2D2D"/>
                </a:solidFill>
                <a:latin typeface="Times New Roman"/>
                <a:cs typeface="Times New Roman"/>
              </a:rPr>
              <a:t> </a:t>
            </a:r>
            <a:r>
              <a:rPr sz="1800" spc="-5" dirty="0">
                <a:solidFill>
                  <a:srgbClr val="2D2D2D"/>
                </a:solidFill>
                <a:latin typeface="Times New Roman"/>
                <a:cs typeface="Times New Roman"/>
              </a:rPr>
              <a:t>with</a:t>
            </a:r>
            <a:r>
              <a:rPr sz="1800" dirty="0">
                <a:solidFill>
                  <a:srgbClr val="2D2D2D"/>
                </a:solidFill>
                <a:latin typeface="Times New Roman"/>
                <a:cs typeface="Times New Roman"/>
              </a:rPr>
              <a:t> </a:t>
            </a:r>
            <a:r>
              <a:rPr sz="1800" spc="-5" dirty="0">
                <a:solidFill>
                  <a:srgbClr val="2D2D2D"/>
                </a:solidFill>
                <a:latin typeface="Times New Roman"/>
                <a:cs typeface="Times New Roman"/>
              </a:rPr>
              <a:t>enormous</a:t>
            </a:r>
            <a:r>
              <a:rPr sz="1800" spc="5" dirty="0">
                <a:solidFill>
                  <a:srgbClr val="2D2D2D"/>
                </a:solidFill>
                <a:latin typeface="Times New Roman"/>
                <a:cs typeface="Times New Roman"/>
              </a:rPr>
              <a:t> </a:t>
            </a:r>
            <a:r>
              <a:rPr sz="1800" dirty="0">
                <a:solidFill>
                  <a:srgbClr val="2D2D2D"/>
                </a:solidFill>
                <a:latin typeface="Times New Roman"/>
                <a:cs typeface="Times New Roman"/>
              </a:rPr>
              <a:t>societal</a:t>
            </a:r>
            <a:r>
              <a:rPr sz="1800" spc="-5" dirty="0">
                <a:solidFill>
                  <a:srgbClr val="2D2D2D"/>
                </a:solidFill>
                <a:latin typeface="Times New Roman"/>
                <a:cs typeface="Times New Roman"/>
              </a:rPr>
              <a:t> costs.</a:t>
            </a:r>
            <a:endParaRPr sz="1800">
              <a:latin typeface="Times New Roman"/>
              <a:cs typeface="Times New Roman"/>
            </a:endParaRPr>
          </a:p>
          <a:p>
            <a:pPr marL="299085" indent="-287020" algn="just">
              <a:lnSpc>
                <a:spcPct val="100000"/>
              </a:lnSpc>
              <a:buClr>
                <a:srgbClr val="E38312"/>
              </a:buClr>
              <a:buFont typeface="Wingdings"/>
              <a:buChar char=""/>
              <a:tabLst>
                <a:tab pos="299720" algn="l"/>
              </a:tabLst>
            </a:pPr>
            <a:r>
              <a:rPr sz="1800" spc="-5" dirty="0">
                <a:solidFill>
                  <a:srgbClr val="2D2D2D"/>
                </a:solidFill>
                <a:latin typeface="Times New Roman"/>
                <a:cs typeface="Times New Roman"/>
              </a:rPr>
              <a:t>WHO</a:t>
            </a:r>
            <a:r>
              <a:rPr sz="1800" spc="5" dirty="0">
                <a:solidFill>
                  <a:srgbClr val="2D2D2D"/>
                </a:solidFill>
                <a:latin typeface="Times New Roman"/>
                <a:cs typeface="Times New Roman"/>
              </a:rPr>
              <a:t> </a:t>
            </a:r>
            <a:r>
              <a:rPr sz="1800" dirty="0">
                <a:solidFill>
                  <a:srgbClr val="2D2D2D"/>
                </a:solidFill>
                <a:latin typeface="Times New Roman"/>
                <a:cs typeface="Times New Roman"/>
              </a:rPr>
              <a:t>identifies</a:t>
            </a:r>
            <a:r>
              <a:rPr sz="1800" spc="-20" dirty="0">
                <a:solidFill>
                  <a:srgbClr val="2D2D2D"/>
                </a:solidFill>
                <a:latin typeface="Times New Roman"/>
                <a:cs typeface="Times New Roman"/>
              </a:rPr>
              <a:t> </a:t>
            </a:r>
            <a:r>
              <a:rPr sz="1800" dirty="0">
                <a:solidFill>
                  <a:srgbClr val="2D2D2D"/>
                </a:solidFill>
                <a:latin typeface="Times New Roman"/>
                <a:cs typeface="Times New Roman"/>
              </a:rPr>
              <a:t>ischaemic</a:t>
            </a:r>
            <a:r>
              <a:rPr sz="1800" spc="-15" dirty="0">
                <a:solidFill>
                  <a:srgbClr val="2D2D2D"/>
                </a:solidFill>
                <a:latin typeface="Times New Roman"/>
                <a:cs typeface="Times New Roman"/>
              </a:rPr>
              <a:t> </a:t>
            </a:r>
            <a:r>
              <a:rPr sz="1800" dirty="0">
                <a:solidFill>
                  <a:srgbClr val="2D2D2D"/>
                </a:solidFill>
                <a:latin typeface="Times New Roman"/>
                <a:cs typeface="Times New Roman"/>
              </a:rPr>
              <a:t>heart disease</a:t>
            </a:r>
            <a:r>
              <a:rPr sz="1800" spc="-5" dirty="0">
                <a:solidFill>
                  <a:srgbClr val="2D2D2D"/>
                </a:solidFill>
                <a:latin typeface="Times New Roman"/>
                <a:cs typeface="Times New Roman"/>
              </a:rPr>
              <a:t> </a:t>
            </a:r>
            <a:r>
              <a:rPr sz="1800" dirty="0">
                <a:solidFill>
                  <a:srgbClr val="2D2D2D"/>
                </a:solidFill>
                <a:latin typeface="Times New Roman"/>
                <a:cs typeface="Times New Roman"/>
              </a:rPr>
              <a:t>and</a:t>
            </a:r>
            <a:r>
              <a:rPr sz="1800" spc="-5" dirty="0">
                <a:solidFill>
                  <a:srgbClr val="2D2D2D"/>
                </a:solidFill>
                <a:latin typeface="Times New Roman"/>
                <a:cs typeface="Times New Roman"/>
              </a:rPr>
              <a:t> </a:t>
            </a:r>
            <a:r>
              <a:rPr sz="1800" dirty="0">
                <a:solidFill>
                  <a:srgbClr val="2D2D2D"/>
                </a:solidFill>
                <a:latin typeface="Times New Roman"/>
                <a:cs typeface="Times New Roman"/>
              </a:rPr>
              <a:t>stroke</a:t>
            </a:r>
            <a:r>
              <a:rPr sz="1800" spc="-10" dirty="0">
                <a:solidFill>
                  <a:srgbClr val="2D2D2D"/>
                </a:solidFill>
                <a:latin typeface="Times New Roman"/>
                <a:cs typeface="Times New Roman"/>
              </a:rPr>
              <a:t> </a:t>
            </a:r>
            <a:r>
              <a:rPr sz="1800" spc="-5" dirty="0">
                <a:solidFill>
                  <a:srgbClr val="2D2D2D"/>
                </a:solidFill>
                <a:latin typeface="Times New Roman"/>
                <a:cs typeface="Times New Roman"/>
              </a:rPr>
              <a:t>as</a:t>
            </a:r>
            <a:r>
              <a:rPr sz="1800" spc="-15" dirty="0">
                <a:solidFill>
                  <a:srgbClr val="2D2D2D"/>
                </a:solidFill>
                <a:latin typeface="Times New Roman"/>
                <a:cs typeface="Times New Roman"/>
              </a:rPr>
              <a:t> </a:t>
            </a:r>
            <a:r>
              <a:rPr sz="1800" dirty="0">
                <a:solidFill>
                  <a:srgbClr val="2D2D2D"/>
                </a:solidFill>
                <a:latin typeface="Times New Roman"/>
                <a:cs typeface="Times New Roman"/>
              </a:rPr>
              <a:t>the</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two</a:t>
            </a:r>
            <a:r>
              <a:rPr sz="1800" spc="5" dirty="0">
                <a:solidFill>
                  <a:srgbClr val="2D2D2D"/>
                </a:solidFill>
                <a:latin typeface="Times New Roman"/>
                <a:cs typeface="Times New Roman"/>
              </a:rPr>
              <a:t> </a:t>
            </a:r>
            <a:r>
              <a:rPr sz="1800" dirty="0">
                <a:solidFill>
                  <a:srgbClr val="2D2D2D"/>
                </a:solidFill>
                <a:latin typeface="Times New Roman"/>
                <a:cs typeface="Times New Roman"/>
              </a:rPr>
              <a:t>leading</a:t>
            </a:r>
            <a:r>
              <a:rPr sz="1800" spc="-20" dirty="0">
                <a:solidFill>
                  <a:srgbClr val="2D2D2D"/>
                </a:solidFill>
                <a:latin typeface="Times New Roman"/>
                <a:cs typeface="Times New Roman"/>
              </a:rPr>
              <a:t> </a:t>
            </a:r>
            <a:r>
              <a:rPr sz="1800" dirty="0">
                <a:solidFill>
                  <a:srgbClr val="2D2D2D"/>
                </a:solidFill>
                <a:latin typeface="Times New Roman"/>
                <a:cs typeface="Times New Roman"/>
              </a:rPr>
              <a:t>causes</a:t>
            </a:r>
            <a:r>
              <a:rPr sz="1800" spc="-10" dirty="0">
                <a:solidFill>
                  <a:srgbClr val="2D2D2D"/>
                </a:solidFill>
                <a:latin typeface="Times New Roman"/>
                <a:cs typeface="Times New Roman"/>
              </a:rPr>
              <a:t> </a:t>
            </a:r>
            <a:r>
              <a:rPr sz="1800" dirty="0">
                <a:solidFill>
                  <a:srgbClr val="2D2D2D"/>
                </a:solidFill>
                <a:latin typeface="Times New Roman"/>
                <a:cs typeface="Times New Roman"/>
              </a:rPr>
              <a:t>of</a:t>
            </a:r>
            <a:r>
              <a:rPr sz="1800" spc="5" dirty="0">
                <a:solidFill>
                  <a:srgbClr val="2D2D2D"/>
                </a:solidFill>
                <a:latin typeface="Times New Roman"/>
                <a:cs typeface="Times New Roman"/>
              </a:rPr>
              <a:t> </a:t>
            </a:r>
            <a:r>
              <a:rPr sz="1800" dirty="0">
                <a:solidFill>
                  <a:srgbClr val="2D2D2D"/>
                </a:solidFill>
                <a:latin typeface="Times New Roman"/>
                <a:cs typeface="Times New Roman"/>
              </a:rPr>
              <a:t>mortality</a:t>
            </a:r>
            <a:r>
              <a:rPr sz="1800" spc="-15" dirty="0">
                <a:solidFill>
                  <a:srgbClr val="2D2D2D"/>
                </a:solidFill>
                <a:latin typeface="Times New Roman"/>
                <a:cs typeface="Times New Roman"/>
              </a:rPr>
              <a:t> </a:t>
            </a:r>
            <a:r>
              <a:rPr sz="1800" dirty="0">
                <a:solidFill>
                  <a:srgbClr val="2D2D2D"/>
                </a:solidFill>
                <a:latin typeface="Times New Roman"/>
                <a:cs typeface="Times New Roman"/>
              </a:rPr>
              <a:t>and</a:t>
            </a:r>
            <a:r>
              <a:rPr sz="1800" spc="-5" dirty="0">
                <a:solidFill>
                  <a:srgbClr val="2D2D2D"/>
                </a:solidFill>
                <a:latin typeface="Times New Roman"/>
                <a:cs typeface="Times New Roman"/>
              </a:rPr>
              <a:t> </a:t>
            </a:r>
            <a:r>
              <a:rPr sz="1800" dirty="0">
                <a:solidFill>
                  <a:srgbClr val="2D2D2D"/>
                </a:solidFill>
                <a:latin typeface="Times New Roman"/>
                <a:cs typeface="Times New Roman"/>
              </a:rPr>
              <a:t>disability</a:t>
            </a:r>
            <a:r>
              <a:rPr sz="1800" spc="-10" dirty="0">
                <a:solidFill>
                  <a:srgbClr val="2D2D2D"/>
                </a:solidFill>
                <a:latin typeface="Times New Roman"/>
                <a:cs typeface="Times New Roman"/>
              </a:rPr>
              <a:t> </a:t>
            </a:r>
            <a:r>
              <a:rPr sz="1800" dirty="0">
                <a:solidFill>
                  <a:srgbClr val="2D2D2D"/>
                </a:solidFill>
                <a:latin typeface="Times New Roman"/>
                <a:cs typeface="Times New Roman"/>
              </a:rPr>
              <a:t>worldwide.</a:t>
            </a:r>
            <a:endParaRPr sz="1800">
              <a:latin typeface="Times New Roman"/>
              <a:cs typeface="Times New Roman"/>
            </a:endParaRPr>
          </a:p>
          <a:p>
            <a:pPr marL="299085" indent="-287020" algn="just">
              <a:lnSpc>
                <a:spcPct val="100000"/>
              </a:lnSpc>
              <a:buClr>
                <a:srgbClr val="E38312"/>
              </a:buClr>
              <a:buFont typeface="Wingdings"/>
              <a:buChar char=""/>
              <a:tabLst>
                <a:tab pos="299720" algn="l"/>
              </a:tabLst>
            </a:pPr>
            <a:r>
              <a:rPr sz="1800" spc="-5" dirty="0">
                <a:solidFill>
                  <a:srgbClr val="2D2D2D"/>
                </a:solidFill>
                <a:latin typeface="Times New Roman"/>
                <a:cs typeface="Times New Roman"/>
              </a:rPr>
              <a:t>According</a:t>
            </a:r>
            <a:r>
              <a:rPr sz="1800" spc="5" dirty="0">
                <a:solidFill>
                  <a:srgbClr val="2D2D2D"/>
                </a:solidFill>
                <a:latin typeface="Times New Roman"/>
                <a:cs typeface="Times New Roman"/>
              </a:rPr>
              <a:t> </a:t>
            </a:r>
            <a:r>
              <a:rPr sz="1800" dirty="0">
                <a:solidFill>
                  <a:srgbClr val="2D2D2D"/>
                </a:solidFill>
                <a:latin typeface="Times New Roman"/>
                <a:cs typeface="Times New Roman"/>
              </a:rPr>
              <a:t>to the</a:t>
            </a:r>
            <a:r>
              <a:rPr sz="1800" spc="-90" dirty="0">
                <a:solidFill>
                  <a:srgbClr val="2D2D2D"/>
                </a:solidFill>
                <a:latin typeface="Times New Roman"/>
                <a:cs typeface="Times New Roman"/>
              </a:rPr>
              <a:t> </a:t>
            </a:r>
            <a:r>
              <a:rPr sz="1800" spc="-5" dirty="0">
                <a:solidFill>
                  <a:srgbClr val="2D2D2D"/>
                </a:solidFill>
                <a:latin typeface="Times New Roman"/>
                <a:cs typeface="Times New Roman"/>
              </a:rPr>
              <a:t>American</a:t>
            </a:r>
            <a:r>
              <a:rPr sz="1800" spc="5" dirty="0">
                <a:solidFill>
                  <a:srgbClr val="2D2D2D"/>
                </a:solidFill>
                <a:latin typeface="Times New Roman"/>
                <a:cs typeface="Times New Roman"/>
              </a:rPr>
              <a:t> </a:t>
            </a:r>
            <a:r>
              <a:rPr sz="1800" dirty="0">
                <a:solidFill>
                  <a:srgbClr val="2D2D2D"/>
                </a:solidFill>
                <a:latin typeface="Times New Roman"/>
                <a:cs typeface="Times New Roman"/>
              </a:rPr>
              <a:t>Heart</a:t>
            </a:r>
            <a:r>
              <a:rPr sz="1800" spc="-100" dirty="0">
                <a:solidFill>
                  <a:srgbClr val="2D2D2D"/>
                </a:solidFill>
                <a:latin typeface="Times New Roman"/>
                <a:cs typeface="Times New Roman"/>
              </a:rPr>
              <a:t> </a:t>
            </a:r>
            <a:r>
              <a:rPr sz="1800" spc="-5" dirty="0">
                <a:solidFill>
                  <a:srgbClr val="2D2D2D"/>
                </a:solidFill>
                <a:latin typeface="Times New Roman"/>
                <a:cs typeface="Times New Roman"/>
              </a:rPr>
              <a:t>Association,</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stroke</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is</a:t>
            </a:r>
            <a:r>
              <a:rPr sz="1800" dirty="0">
                <a:solidFill>
                  <a:srgbClr val="2D2D2D"/>
                </a:solidFill>
                <a:latin typeface="Times New Roman"/>
                <a:cs typeface="Times New Roman"/>
              </a:rPr>
              <a:t> considered</a:t>
            </a:r>
            <a:r>
              <a:rPr sz="1800" spc="-10" dirty="0">
                <a:solidFill>
                  <a:srgbClr val="2D2D2D"/>
                </a:solidFill>
                <a:latin typeface="Times New Roman"/>
                <a:cs typeface="Times New Roman"/>
              </a:rPr>
              <a:t> </a:t>
            </a:r>
            <a:r>
              <a:rPr sz="1800" dirty="0">
                <a:solidFill>
                  <a:srgbClr val="2D2D2D"/>
                </a:solidFill>
                <a:latin typeface="Times New Roman"/>
                <a:cs typeface="Times New Roman"/>
              </a:rPr>
              <a:t>a</a:t>
            </a:r>
            <a:r>
              <a:rPr sz="1800" spc="5" dirty="0">
                <a:solidFill>
                  <a:srgbClr val="2D2D2D"/>
                </a:solidFill>
                <a:latin typeface="Times New Roman"/>
                <a:cs typeface="Times New Roman"/>
              </a:rPr>
              <a:t> </a:t>
            </a:r>
            <a:r>
              <a:rPr sz="1800" dirty="0">
                <a:solidFill>
                  <a:srgbClr val="2D2D2D"/>
                </a:solidFill>
                <a:latin typeface="Times New Roman"/>
                <a:cs typeface="Times New Roman"/>
              </a:rPr>
              <a:t>severe</a:t>
            </a:r>
            <a:r>
              <a:rPr sz="1800" spc="5" dirty="0">
                <a:solidFill>
                  <a:srgbClr val="2D2D2D"/>
                </a:solidFill>
                <a:latin typeface="Times New Roman"/>
                <a:cs typeface="Times New Roman"/>
              </a:rPr>
              <a:t> </a:t>
            </a:r>
            <a:r>
              <a:rPr sz="1800" dirty="0">
                <a:solidFill>
                  <a:srgbClr val="2D2D2D"/>
                </a:solidFill>
                <a:latin typeface="Times New Roman"/>
                <a:cs typeface="Times New Roman"/>
              </a:rPr>
              <a:t>health</a:t>
            </a:r>
            <a:r>
              <a:rPr sz="1800" spc="-5" dirty="0">
                <a:solidFill>
                  <a:srgbClr val="2D2D2D"/>
                </a:solidFill>
                <a:latin typeface="Times New Roman"/>
                <a:cs typeface="Times New Roman"/>
              </a:rPr>
              <a:t> issue</a:t>
            </a:r>
            <a:r>
              <a:rPr sz="1800" dirty="0">
                <a:solidFill>
                  <a:srgbClr val="2D2D2D"/>
                </a:solidFill>
                <a:latin typeface="Times New Roman"/>
                <a:cs typeface="Times New Roman"/>
              </a:rPr>
              <a:t> due</a:t>
            </a:r>
            <a:r>
              <a:rPr sz="1800" spc="15" dirty="0">
                <a:solidFill>
                  <a:srgbClr val="2D2D2D"/>
                </a:solidFill>
                <a:latin typeface="Times New Roman"/>
                <a:cs typeface="Times New Roman"/>
              </a:rPr>
              <a:t> </a:t>
            </a:r>
            <a:r>
              <a:rPr sz="1800" dirty="0">
                <a:solidFill>
                  <a:srgbClr val="2D2D2D"/>
                </a:solidFill>
                <a:latin typeface="Times New Roman"/>
                <a:cs typeface="Times New Roman"/>
              </a:rPr>
              <a:t>to </a:t>
            </a:r>
            <a:r>
              <a:rPr sz="1800" spc="-5" dirty="0">
                <a:solidFill>
                  <a:srgbClr val="2D2D2D"/>
                </a:solidFill>
                <a:latin typeface="Times New Roman"/>
                <a:cs typeface="Times New Roman"/>
              </a:rPr>
              <a:t>its </a:t>
            </a:r>
            <a:r>
              <a:rPr sz="1800" dirty="0">
                <a:solidFill>
                  <a:srgbClr val="2D2D2D"/>
                </a:solidFill>
                <a:latin typeface="Times New Roman"/>
                <a:cs typeface="Times New Roman"/>
              </a:rPr>
              <a:t>high</a:t>
            </a:r>
            <a:r>
              <a:rPr sz="1800" spc="5" dirty="0">
                <a:solidFill>
                  <a:srgbClr val="2D2D2D"/>
                </a:solidFill>
                <a:latin typeface="Times New Roman"/>
                <a:cs typeface="Times New Roman"/>
              </a:rPr>
              <a:t> </a:t>
            </a:r>
            <a:r>
              <a:rPr sz="1800" dirty="0">
                <a:solidFill>
                  <a:srgbClr val="2D2D2D"/>
                </a:solidFill>
                <a:latin typeface="Times New Roman"/>
                <a:cs typeface="Times New Roman"/>
              </a:rPr>
              <a:t>mortality</a:t>
            </a:r>
            <a:r>
              <a:rPr sz="1800" spc="15" dirty="0">
                <a:solidFill>
                  <a:srgbClr val="2D2D2D"/>
                </a:solidFill>
                <a:latin typeface="Times New Roman"/>
                <a:cs typeface="Times New Roman"/>
              </a:rPr>
              <a:t> </a:t>
            </a:r>
            <a:r>
              <a:rPr sz="1800" dirty="0">
                <a:solidFill>
                  <a:srgbClr val="2D2D2D"/>
                </a:solidFill>
                <a:latin typeface="Times New Roman"/>
                <a:cs typeface="Times New Roman"/>
              </a:rPr>
              <a:t>rate</a:t>
            </a:r>
            <a:endParaRPr sz="1800">
              <a:latin typeface="Times New Roman"/>
              <a:cs typeface="Times New Roman"/>
            </a:endParaRPr>
          </a:p>
          <a:p>
            <a:pPr marL="299085" marR="5715" indent="-287020" algn="just">
              <a:lnSpc>
                <a:spcPct val="100000"/>
              </a:lnSpc>
              <a:buClr>
                <a:srgbClr val="E38312"/>
              </a:buClr>
              <a:buFont typeface="Wingdings"/>
              <a:buChar char=""/>
              <a:tabLst>
                <a:tab pos="299720" algn="l"/>
              </a:tabLst>
            </a:pPr>
            <a:r>
              <a:rPr sz="1800" spc="-5" dirty="0">
                <a:solidFill>
                  <a:srgbClr val="2D2D2D"/>
                </a:solidFill>
                <a:latin typeface="Times New Roman"/>
                <a:cs typeface="Times New Roman"/>
              </a:rPr>
              <a:t>Also </a:t>
            </a:r>
            <a:r>
              <a:rPr sz="1800" dirty="0">
                <a:solidFill>
                  <a:srgbClr val="2D2D2D"/>
                </a:solidFill>
                <a:latin typeface="Times New Roman"/>
                <a:cs typeface="Times New Roman"/>
              </a:rPr>
              <a:t>the cost of </a:t>
            </a:r>
            <a:r>
              <a:rPr sz="1800" spc="-5" dirty="0">
                <a:solidFill>
                  <a:srgbClr val="2D2D2D"/>
                </a:solidFill>
                <a:latin typeface="Times New Roman"/>
                <a:cs typeface="Times New Roman"/>
              </a:rPr>
              <a:t>hospitalization </a:t>
            </a:r>
            <a:r>
              <a:rPr sz="1800" dirty="0">
                <a:solidFill>
                  <a:srgbClr val="2D2D2D"/>
                </a:solidFill>
                <a:latin typeface="Times New Roman"/>
                <a:cs typeface="Times New Roman"/>
              </a:rPr>
              <a:t>for stroke </a:t>
            </a:r>
            <a:r>
              <a:rPr sz="1800" spc="-5" dirty="0">
                <a:solidFill>
                  <a:srgbClr val="2D2D2D"/>
                </a:solidFill>
                <a:latin typeface="Times New Roman"/>
                <a:cs typeface="Times New Roman"/>
              </a:rPr>
              <a:t>is </a:t>
            </a:r>
            <a:r>
              <a:rPr sz="1800" dirty="0">
                <a:solidFill>
                  <a:srgbClr val="2D2D2D"/>
                </a:solidFill>
                <a:latin typeface="Times New Roman"/>
                <a:cs typeface="Times New Roman"/>
              </a:rPr>
              <a:t>increasing</a:t>
            </a:r>
            <a:r>
              <a:rPr sz="1800" spc="5" dirty="0">
                <a:solidFill>
                  <a:srgbClr val="2D2D2D"/>
                </a:solidFill>
                <a:latin typeface="Times New Roman"/>
                <a:cs typeface="Times New Roman"/>
              </a:rPr>
              <a:t> </a:t>
            </a:r>
            <a:r>
              <a:rPr sz="1800" dirty="0">
                <a:solidFill>
                  <a:srgbClr val="2D2D2D"/>
                </a:solidFill>
                <a:latin typeface="Times New Roman"/>
                <a:cs typeface="Times New Roman"/>
              </a:rPr>
              <a:t>and </a:t>
            </a:r>
            <a:r>
              <a:rPr sz="1800" spc="-10" dirty="0">
                <a:solidFill>
                  <a:srgbClr val="2D2D2D"/>
                </a:solidFill>
                <a:latin typeface="Times New Roman"/>
                <a:cs typeface="Times New Roman"/>
              </a:rPr>
              <a:t>consequently, </a:t>
            </a:r>
            <a:r>
              <a:rPr sz="1800" spc="-5" dirty="0">
                <a:solidFill>
                  <a:srgbClr val="2D2D2D"/>
                </a:solidFill>
                <a:latin typeface="Times New Roman"/>
                <a:cs typeface="Times New Roman"/>
              </a:rPr>
              <a:t>there is </a:t>
            </a:r>
            <a:r>
              <a:rPr sz="1800" dirty="0">
                <a:solidFill>
                  <a:srgbClr val="2D2D2D"/>
                </a:solidFill>
                <a:latin typeface="Times New Roman"/>
                <a:cs typeface="Times New Roman"/>
              </a:rPr>
              <a:t>an </a:t>
            </a:r>
            <a:r>
              <a:rPr sz="1800" spc="-5" dirty="0">
                <a:solidFill>
                  <a:srgbClr val="2D2D2D"/>
                </a:solidFill>
                <a:latin typeface="Times New Roman"/>
                <a:cs typeface="Times New Roman"/>
              </a:rPr>
              <a:t>increased </a:t>
            </a:r>
            <a:r>
              <a:rPr sz="1800" dirty="0">
                <a:solidFill>
                  <a:srgbClr val="2D2D2D"/>
                </a:solidFill>
                <a:latin typeface="Times New Roman"/>
                <a:cs typeface="Times New Roman"/>
              </a:rPr>
              <a:t>need of </a:t>
            </a:r>
            <a:r>
              <a:rPr sz="1800" spc="-5" dirty="0">
                <a:solidFill>
                  <a:srgbClr val="2D2D2D"/>
                </a:solidFill>
                <a:latin typeface="Times New Roman"/>
                <a:cs typeface="Times New Roman"/>
              </a:rPr>
              <a:t>advanced </a:t>
            </a:r>
            <a:r>
              <a:rPr sz="1800" dirty="0">
                <a:solidFill>
                  <a:srgbClr val="2D2D2D"/>
                </a:solidFill>
                <a:latin typeface="Times New Roman"/>
                <a:cs typeface="Times New Roman"/>
              </a:rPr>
              <a:t> technologies</a:t>
            </a:r>
            <a:r>
              <a:rPr sz="1800" spc="5" dirty="0">
                <a:solidFill>
                  <a:srgbClr val="2D2D2D"/>
                </a:solidFill>
                <a:latin typeface="Times New Roman"/>
                <a:cs typeface="Times New Roman"/>
              </a:rPr>
              <a:t> </a:t>
            </a:r>
            <a:r>
              <a:rPr sz="1800" dirty="0">
                <a:solidFill>
                  <a:srgbClr val="2D2D2D"/>
                </a:solidFill>
                <a:latin typeface="Times New Roman"/>
                <a:cs typeface="Times New Roman"/>
              </a:rPr>
              <a:t>that</a:t>
            </a:r>
            <a:r>
              <a:rPr sz="1800" spc="5" dirty="0">
                <a:solidFill>
                  <a:srgbClr val="2D2D2D"/>
                </a:solidFill>
                <a:latin typeface="Times New Roman"/>
                <a:cs typeface="Times New Roman"/>
              </a:rPr>
              <a:t> </a:t>
            </a:r>
            <a:r>
              <a:rPr sz="1800" dirty="0">
                <a:solidFill>
                  <a:srgbClr val="2D2D2D"/>
                </a:solidFill>
                <a:latin typeface="Times New Roman"/>
                <a:cs typeface="Times New Roman"/>
              </a:rPr>
              <a:t>can</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assist</a:t>
            </a:r>
            <a:r>
              <a:rPr sz="1800" dirty="0">
                <a:solidFill>
                  <a:srgbClr val="2D2D2D"/>
                </a:solidFill>
                <a:latin typeface="Times New Roman"/>
                <a:cs typeface="Times New Roman"/>
              </a:rPr>
              <a:t> in</a:t>
            </a:r>
            <a:r>
              <a:rPr sz="1800" spc="5" dirty="0">
                <a:solidFill>
                  <a:srgbClr val="2D2D2D"/>
                </a:solidFill>
                <a:latin typeface="Times New Roman"/>
                <a:cs typeface="Times New Roman"/>
              </a:rPr>
              <a:t> </a:t>
            </a:r>
            <a:r>
              <a:rPr sz="1800" dirty="0">
                <a:solidFill>
                  <a:srgbClr val="2D2D2D"/>
                </a:solidFill>
                <a:latin typeface="Times New Roman"/>
                <a:cs typeface="Times New Roman"/>
              </a:rPr>
              <a:t>clinical</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diagnosis,</a:t>
            </a:r>
            <a:r>
              <a:rPr sz="1800" dirty="0">
                <a:solidFill>
                  <a:srgbClr val="2D2D2D"/>
                </a:solidFill>
                <a:latin typeface="Times New Roman"/>
                <a:cs typeface="Times New Roman"/>
              </a:rPr>
              <a:t> treatment,</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predictions</a:t>
            </a:r>
            <a:r>
              <a:rPr sz="1800" dirty="0">
                <a:solidFill>
                  <a:srgbClr val="2D2D2D"/>
                </a:solidFill>
                <a:latin typeface="Times New Roman"/>
                <a:cs typeface="Times New Roman"/>
              </a:rPr>
              <a:t> of</a:t>
            </a:r>
            <a:r>
              <a:rPr sz="1800" spc="5" dirty="0">
                <a:solidFill>
                  <a:srgbClr val="2D2D2D"/>
                </a:solidFill>
                <a:latin typeface="Times New Roman"/>
                <a:cs typeface="Times New Roman"/>
              </a:rPr>
              <a:t> </a:t>
            </a:r>
            <a:r>
              <a:rPr sz="1800" dirty="0">
                <a:solidFill>
                  <a:srgbClr val="2D2D2D"/>
                </a:solidFill>
                <a:latin typeface="Times New Roman"/>
                <a:cs typeface="Times New Roman"/>
              </a:rPr>
              <a:t>clinical</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events,</a:t>
            </a:r>
            <a:r>
              <a:rPr sz="1800" dirty="0">
                <a:solidFill>
                  <a:srgbClr val="2D2D2D"/>
                </a:solidFill>
                <a:latin typeface="Times New Roman"/>
                <a:cs typeface="Times New Roman"/>
              </a:rPr>
              <a:t> </a:t>
            </a:r>
            <a:r>
              <a:rPr sz="1800" spc="-5" dirty="0">
                <a:solidFill>
                  <a:srgbClr val="2D2D2D"/>
                </a:solidFill>
                <a:latin typeface="Times New Roman"/>
                <a:cs typeface="Times New Roman"/>
              </a:rPr>
              <a:t>recommendation</a:t>
            </a:r>
            <a:r>
              <a:rPr sz="1800" dirty="0">
                <a:solidFill>
                  <a:srgbClr val="2D2D2D"/>
                </a:solidFill>
                <a:latin typeface="Times New Roman"/>
                <a:cs typeface="Times New Roman"/>
              </a:rPr>
              <a:t> of </a:t>
            </a:r>
            <a:r>
              <a:rPr sz="1800" spc="5" dirty="0">
                <a:solidFill>
                  <a:srgbClr val="2D2D2D"/>
                </a:solidFill>
                <a:latin typeface="Times New Roman"/>
                <a:cs typeface="Times New Roman"/>
              </a:rPr>
              <a:t> </a:t>
            </a:r>
            <a:r>
              <a:rPr sz="1800" spc="-5" dirty="0">
                <a:solidFill>
                  <a:srgbClr val="2D2D2D"/>
                </a:solidFill>
                <a:latin typeface="Times New Roman"/>
                <a:cs typeface="Times New Roman"/>
              </a:rPr>
              <a:t>promising</a:t>
            </a:r>
            <a:r>
              <a:rPr sz="1800" spc="5" dirty="0">
                <a:solidFill>
                  <a:srgbClr val="2D2D2D"/>
                </a:solidFill>
                <a:latin typeface="Times New Roman"/>
                <a:cs typeface="Times New Roman"/>
              </a:rPr>
              <a:t> </a:t>
            </a:r>
            <a:r>
              <a:rPr sz="1800" dirty="0">
                <a:solidFill>
                  <a:srgbClr val="2D2D2D"/>
                </a:solidFill>
                <a:latin typeface="Times New Roman"/>
                <a:cs typeface="Times New Roman"/>
              </a:rPr>
              <a:t>therapeutic</a:t>
            </a:r>
            <a:r>
              <a:rPr sz="1800" spc="-20" dirty="0">
                <a:solidFill>
                  <a:srgbClr val="2D2D2D"/>
                </a:solidFill>
                <a:latin typeface="Times New Roman"/>
                <a:cs typeface="Times New Roman"/>
              </a:rPr>
              <a:t> </a:t>
            </a:r>
            <a:r>
              <a:rPr sz="1800" dirty="0">
                <a:solidFill>
                  <a:srgbClr val="2D2D2D"/>
                </a:solidFill>
                <a:latin typeface="Times New Roman"/>
                <a:cs typeface="Times New Roman"/>
              </a:rPr>
              <a:t>interventions,</a:t>
            </a:r>
            <a:r>
              <a:rPr sz="1800" spc="-20" dirty="0">
                <a:solidFill>
                  <a:srgbClr val="2D2D2D"/>
                </a:solidFill>
                <a:latin typeface="Times New Roman"/>
                <a:cs typeface="Times New Roman"/>
              </a:rPr>
              <a:t> </a:t>
            </a:r>
            <a:r>
              <a:rPr sz="1800" dirty="0">
                <a:solidFill>
                  <a:srgbClr val="2D2D2D"/>
                </a:solidFill>
                <a:latin typeface="Times New Roman"/>
                <a:cs typeface="Times New Roman"/>
              </a:rPr>
              <a:t>rehabilitation</a:t>
            </a:r>
            <a:r>
              <a:rPr sz="1800" spc="-25" dirty="0">
                <a:solidFill>
                  <a:srgbClr val="2D2D2D"/>
                </a:solidFill>
                <a:latin typeface="Times New Roman"/>
                <a:cs typeface="Times New Roman"/>
              </a:rPr>
              <a:t> </a:t>
            </a:r>
            <a:r>
              <a:rPr sz="1800" spc="-5" dirty="0">
                <a:solidFill>
                  <a:srgbClr val="2D2D2D"/>
                </a:solidFill>
                <a:latin typeface="Times New Roman"/>
                <a:cs typeface="Times New Roman"/>
              </a:rPr>
              <a:t>programs,</a:t>
            </a:r>
            <a:r>
              <a:rPr sz="1800" spc="10" dirty="0">
                <a:solidFill>
                  <a:srgbClr val="2D2D2D"/>
                </a:solidFill>
                <a:latin typeface="Times New Roman"/>
                <a:cs typeface="Times New Roman"/>
              </a:rPr>
              <a:t> </a:t>
            </a:r>
            <a:r>
              <a:rPr sz="1800" dirty="0">
                <a:solidFill>
                  <a:srgbClr val="2D2D2D"/>
                </a:solidFill>
                <a:latin typeface="Times New Roman"/>
                <a:cs typeface="Times New Roman"/>
              </a:rPr>
              <a:t>etc.</a:t>
            </a:r>
            <a:endParaRPr sz="1800">
              <a:latin typeface="Times New Roman"/>
              <a:cs typeface="Times New Roman"/>
            </a:endParaRPr>
          </a:p>
          <a:p>
            <a:pPr marL="299085" marR="5715" indent="-287020" algn="just">
              <a:lnSpc>
                <a:spcPct val="100000"/>
              </a:lnSpc>
              <a:spcBef>
                <a:spcPts val="5"/>
              </a:spcBef>
              <a:buClr>
                <a:srgbClr val="E38312"/>
              </a:buClr>
              <a:buFont typeface="Wingdings"/>
              <a:buChar char=""/>
              <a:tabLst>
                <a:tab pos="299720" algn="l"/>
              </a:tabLst>
            </a:pPr>
            <a:r>
              <a:rPr sz="1800" spc="-5" dirty="0">
                <a:solidFill>
                  <a:srgbClr val="2D2D2D"/>
                </a:solidFill>
                <a:latin typeface="Times New Roman"/>
                <a:cs typeface="Times New Roman"/>
              </a:rPr>
              <a:t>Early detection </a:t>
            </a:r>
            <a:r>
              <a:rPr sz="1800" dirty="0">
                <a:solidFill>
                  <a:srgbClr val="2D2D2D"/>
                </a:solidFill>
                <a:latin typeface="Times New Roman"/>
                <a:cs typeface="Times New Roman"/>
              </a:rPr>
              <a:t>of stroke </a:t>
            </a:r>
            <a:r>
              <a:rPr sz="1800" spc="-5" dirty="0">
                <a:solidFill>
                  <a:srgbClr val="2D2D2D"/>
                </a:solidFill>
                <a:latin typeface="Times New Roman"/>
                <a:cs typeface="Times New Roman"/>
              </a:rPr>
              <a:t>is </a:t>
            </a:r>
            <a:r>
              <a:rPr sz="1800" dirty="0">
                <a:solidFill>
                  <a:srgbClr val="2D2D2D"/>
                </a:solidFill>
                <a:latin typeface="Times New Roman"/>
                <a:cs typeface="Times New Roman"/>
              </a:rPr>
              <a:t>a </a:t>
            </a:r>
            <a:r>
              <a:rPr sz="1800" spc="-5" dirty="0">
                <a:solidFill>
                  <a:srgbClr val="2D2D2D"/>
                </a:solidFill>
                <a:latin typeface="Times New Roman"/>
                <a:cs typeface="Times New Roman"/>
              </a:rPr>
              <a:t>crucial </a:t>
            </a:r>
            <a:r>
              <a:rPr sz="1800" dirty="0">
                <a:solidFill>
                  <a:srgbClr val="2D2D2D"/>
                </a:solidFill>
                <a:latin typeface="Times New Roman"/>
                <a:cs typeface="Times New Roman"/>
              </a:rPr>
              <a:t>step for </a:t>
            </a:r>
            <a:r>
              <a:rPr sz="1800" spc="-10" dirty="0">
                <a:solidFill>
                  <a:srgbClr val="2D2D2D"/>
                </a:solidFill>
                <a:latin typeface="Times New Roman"/>
                <a:cs typeface="Times New Roman"/>
              </a:rPr>
              <a:t>efficient </a:t>
            </a:r>
            <a:r>
              <a:rPr sz="1800" dirty="0">
                <a:solidFill>
                  <a:srgbClr val="2D2D2D"/>
                </a:solidFill>
                <a:latin typeface="Times New Roman"/>
                <a:cs typeface="Times New Roman"/>
              </a:rPr>
              <a:t>treatment and </a:t>
            </a:r>
            <a:r>
              <a:rPr sz="1800" spc="-5" dirty="0">
                <a:solidFill>
                  <a:srgbClr val="2D2D2D"/>
                </a:solidFill>
                <a:latin typeface="Times New Roman"/>
                <a:cs typeface="Times New Roman"/>
              </a:rPr>
              <a:t>ML </a:t>
            </a:r>
            <a:r>
              <a:rPr sz="1800" dirty="0">
                <a:solidFill>
                  <a:srgbClr val="2D2D2D"/>
                </a:solidFill>
                <a:latin typeface="Times New Roman"/>
                <a:cs typeface="Times New Roman"/>
              </a:rPr>
              <a:t>can be of great </a:t>
            </a:r>
            <a:r>
              <a:rPr sz="1800" spc="-5" dirty="0">
                <a:solidFill>
                  <a:srgbClr val="2D2D2D"/>
                </a:solidFill>
                <a:latin typeface="Times New Roman"/>
                <a:cs typeface="Times New Roman"/>
              </a:rPr>
              <a:t>value </a:t>
            </a:r>
            <a:r>
              <a:rPr sz="1800" dirty="0">
                <a:solidFill>
                  <a:srgbClr val="2D2D2D"/>
                </a:solidFill>
                <a:latin typeface="Times New Roman"/>
                <a:cs typeface="Times New Roman"/>
              </a:rPr>
              <a:t>in this </a:t>
            </a:r>
            <a:r>
              <a:rPr sz="1800" spc="-5" dirty="0">
                <a:solidFill>
                  <a:srgbClr val="2D2D2D"/>
                </a:solidFill>
                <a:latin typeface="Times New Roman"/>
                <a:cs typeface="Times New Roman"/>
              </a:rPr>
              <a:t>process. </a:t>
            </a:r>
            <a:r>
              <a:rPr sz="1800" spc="-60" dirty="0">
                <a:solidFill>
                  <a:srgbClr val="2D2D2D"/>
                </a:solidFill>
                <a:latin typeface="Times New Roman"/>
                <a:cs typeface="Times New Roman"/>
              </a:rPr>
              <a:t>To</a:t>
            </a:r>
            <a:r>
              <a:rPr sz="1800" spc="-55" dirty="0">
                <a:solidFill>
                  <a:srgbClr val="2D2D2D"/>
                </a:solidFill>
                <a:latin typeface="Times New Roman"/>
                <a:cs typeface="Times New Roman"/>
              </a:rPr>
              <a:t> </a:t>
            </a:r>
            <a:r>
              <a:rPr sz="1800" dirty="0">
                <a:solidFill>
                  <a:srgbClr val="2D2D2D"/>
                </a:solidFill>
                <a:latin typeface="Times New Roman"/>
                <a:cs typeface="Times New Roman"/>
              </a:rPr>
              <a:t>be </a:t>
            </a:r>
            <a:r>
              <a:rPr sz="1800" spc="5" dirty="0">
                <a:solidFill>
                  <a:srgbClr val="2D2D2D"/>
                </a:solidFill>
                <a:latin typeface="Times New Roman"/>
                <a:cs typeface="Times New Roman"/>
              </a:rPr>
              <a:t> </a:t>
            </a:r>
            <a:r>
              <a:rPr sz="1800" dirty="0">
                <a:solidFill>
                  <a:srgbClr val="2D2D2D"/>
                </a:solidFill>
                <a:latin typeface="Times New Roman"/>
                <a:cs typeface="Times New Roman"/>
              </a:rPr>
              <a:t>able to do </a:t>
            </a:r>
            <a:r>
              <a:rPr sz="1800" spc="-5" dirty="0">
                <a:solidFill>
                  <a:srgbClr val="2D2D2D"/>
                </a:solidFill>
                <a:latin typeface="Times New Roman"/>
                <a:cs typeface="Times New Roman"/>
              </a:rPr>
              <a:t>that, ML is </a:t>
            </a:r>
            <a:r>
              <a:rPr sz="1800" dirty="0">
                <a:solidFill>
                  <a:srgbClr val="2D2D2D"/>
                </a:solidFill>
                <a:latin typeface="Times New Roman"/>
                <a:cs typeface="Times New Roman"/>
              </a:rPr>
              <a:t>an </a:t>
            </a:r>
            <a:r>
              <a:rPr sz="1800" spc="-5" dirty="0">
                <a:solidFill>
                  <a:srgbClr val="2D2D2D"/>
                </a:solidFill>
                <a:latin typeface="Times New Roman"/>
                <a:cs typeface="Times New Roman"/>
              </a:rPr>
              <a:t>ultimate technology </a:t>
            </a:r>
            <a:r>
              <a:rPr sz="1800" dirty="0">
                <a:solidFill>
                  <a:srgbClr val="2D2D2D"/>
                </a:solidFill>
                <a:latin typeface="Times New Roman"/>
                <a:cs typeface="Times New Roman"/>
              </a:rPr>
              <a:t>which </a:t>
            </a:r>
            <a:r>
              <a:rPr sz="1800" spc="-5" dirty="0">
                <a:solidFill>
                  <a:srgbClr val="2D2D2D"/>
                </a:solidFill>
                <a:latin typeface="Times New Roman"/>
                <a:cs typeface="Times New Roman"/>
              </a:rPr>
              <a:t>can help</a:t>
            </a:r>
            <a:r>
              <a:rPr sz="1800" dirty="0">
                <a:solidFill>
                  <a:srgbClr val="2D2D2D"/>
                </a:solidFill>
                <a:latin typeface="Times New Roman"/>
                <a:cs typeface="Times New Roman"/>
              </a:rPr>
              <a:t> </a:t>
            </a:r>
            <a:r>
              <a:rPr sz="1800" spc="-5" dirty="0">
                <a:solidFill>
                  <a:srgbClr val="2D2D2D"/>
                </a:solidFill>
                <a:latin typeface="Times New Roman"/>
                <a:cs typeface="Times New Roman"/>
              </a:rPr>
              <a:t>health</a:t>
            </a:r>
            <a:r>
              <a:rPr sz="1800" dirty="0">
                <a:solidFill>
                  <a:srgbClr val="2D2D2D"/>
                </a:solidFill>
                <a:latin typeface="Times New Roman"/>
                <a:cs typeface="Times New Roman"/>
              </a:rPr>
              <a:t> </a:t>
            </a:r>
            <a:r>
              <a:rPr sz="1800" spc="-5" dirty="0">
                <a:solidFill>
                  <a:srgbClr val="2D2D2D"/>
                </a:solidFill>
                <a:latin typeface="Times New Roman"/>
                <a:cs typeface="Times New Roman"/>
              </a:rPr>
              <a:t>professionals make clinical </a:t>
            </a:r>
            <a:r>
              <a:rPr sz="1800" dirty="0">
                <a:solidFill>
                  <a:srgbClr val="2D2D2D"/>
                </a:solidFill>
                <a:latin typeface="Times New Roman"/>
                <a:cs typeface="Times New Roman"/>
              </a:rPr>
              <a:t>decisions </a:t>
            </a:r>
            <a:r>
              <a:rPr sz="1800" spc="-5" dirty="0">
                <a:solidFill>
                  <a:srgbClr val="2D2D2D"/>
                </a:solidFill>
                <a:latin typeface="Times New Roman"/>
                <a:cs typeface="Times New Roman"/>
              </a:rPr>
              <a:t>and </a:t>
            </a:r>
            <a:r>
              <a:rPr sz="1800" dirty="0">
                <a:solidFill>
                  <a:srgbClr val="2D2D2D"/>
                </a:solidFill>
                <a:latin typeface="Times New Roman"/>
                <a:cs typeface="Times New Roman"/>
              </a:rPr>
              <a:t> predictions.</a:t>
            </a:r>
            <a:r>
              <a:rPr sz="1800" spc="-15" dirty="0">
                <a:solidFill>
                  <a:srgbClr val="2D2D2D"/>
                </a:solidFill>
                <a:latin typeface="Times New Roman"/>
                <a:cs typeface="Times New Roman"/>
              </a:rPr>
              <a:t> </a:t>
            </a:r>
            <a:r>
              <a:rPr sz="1800" dirty="0">
                <a:latin typeface="Times New Roman"/>
                <a:cs typeface="Times New Roman"/>
              </a:rPr>
              <a:t>. It</a:t>
            </a:r>
            <a:r>
              <a:rPr sz="1800" spc="-5" dirty="0">
                <a:latin typeface="Times New Roman"/>
                <a:cs typeface="Times New Roman"/>
              </a:rPr>
              <a:t> has</a:t>
            </a:r>
            <a:r>
              <a:rPr sz="1800" spc="-10" dirty="0">
                <a:latin typeface="Times New Roman"/>
                <a:cs typeface="Times New Roman"/>
              </a:rPr>
              <a:t> </a:t>
            </a:r>
            <a:r>
              <a:rPr sz="1800" spc="-5" dirty="0">
                <a:latin typeface="Times New Roman"/>
                <a:cs typeface="Times New Roman"/>
              </a:rPr>
              <a:t>become</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captivated</a:t>
            </a:r>
            <a:r>
              <a:rPr sz="1800" spc="-30" dirty="0">
                <a:latin typeface="Times New Roman"/>
                <a:cs typeface="Times New Roman"/>
              </a:rPr>
              <a:t> </a:t>
            </a:r>
            <a:r>
              <a:rPr sz="1800" dirty="0">
                <a:latin typeface="Times New Roman"/>
                <a:cs typeface="Times New Roman"/>
              </a:rPr>
              <a:t>research</a:t>
            </a:r>
            <a:r>
              <a:rPr sz="1800" spc="-15" dirty="0">
                <a:latin typeface="Times New Roman"/>
                <a:cs typeface="Times New Roman"/>
              </a:rPr>
              <a:t> </a:t>
            </a:r>
            <a:r>
              <a:rPr sz="1800" dirty="0">
                <a:latin typeface="Times New Roman"/>
                <a:cs typeface="Times New Roman"/>
              </a:rPr>
              <a:t>problem </a:t>
            </a:r>
            <a:r>
              <a:rPr sz="1800" spc="-5" dirty="0">
                <a:latin typeface="Times New Roman"/>
                <a:cs typeface="Times New Roman"/>
              </a:rPr>
              <a:t>as</a:t>
            </a:r>
            <a:r>
              <a:rPr sz="1800" spc="-15" dirty="0">
                <a:latin typeface="Times New Roman"/>
                <a:cs typeface="Times New Roman"/>
              </a:rPr>
              <a:t> </a:t>
            </a:r>
            <a:r>
              <a:rPr sz="1800" dirty="0">
                <a:latin typeface="Times New Roman"/>
                <a:cs typeface="Times New Roman"/>
              </a:rPr>
              <a:t>there are various</a:t>
            </a:r>
            <a:r>
              <a:rPr sz="1800" spc="-5" dirty="0">
                <a:latin typeface="Times New Roman"/>
                <a:cs typeface="Times New Roman"/>
              </a:rPr>
              <a:t> </a:t>
            </a:r>
            <a:r>
              <a:rPr sz="1800" dirty="0">
                <a:latin typeface="Times New Roman"/>
                <a:cs typeface="Times New Roman"/>
              </a:rPr>
              <a:t>parameters</a:t>
            </a:r>
            <a:r>
              <a:rPr sz="1800" spc="-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can</a:t>
            </a:r>
            <a:r>
              <a:rPr sz="1800" spc="-10" dirty="0">
                <a:latin typeface="Times New Roman"/>
                <a:cs typeface="Times New Roman"/>
              </a:rPr>
              <a:t> </a:t>
            </a:r>
            <a:r>
              <a:rPr sz="1800" spc="-5" dirty="0">
                <a:latin typeface="Times New Roman"/>
                <a:cs typeface="Times New Roman"/>
              </a:rPr>
              <a:t>effect</a:t>
            </a:r>
            <a:r>
              <a:rPr sz="1800" spc="-15" dirty="0">
                <a:latin typeface="Times New Roman"/>
                <a:cs typeface="Times New Roman"/>
              </a:rPr>
              <a:t> </a:t>
            </a:r>
            <a:r>
              <a:rPr sz="1800" dirty="0">
                <a:latin typeface="Times New Roman"/>
                <a:cs typeface="Times New Roman"/>
              </a:rPr>
              <a:t>the outcome.</a:t>
            </a:r>
            <a:endParaRPr sz="1800">
              <a:latin typeface="Times New Roman"/>
              <a:cs typeface="Times New Roman"/>
            </a:endParaRPr>
          </a:p>
          <a:p>
            <a:pPr marL="299085" marR="5080" indent="-287020" algn="just">
              <a:lnSpc>
                <a:spcPct val="100000"/>
              </a:lnSpc>
              <a:buClr>
                <a:srgbClr val="E38312"/>
              </a:buClr>
              <a:buFont typeface="Wingdings"/>
              <a:buChar char=""/>
              <a:tabLst>
                <a:tab pos="299720" algn="l"/>
              </a:tabLst>
            </a:pPr>
            <a:r>
              <a:rPr sz="1800" dirty="0">
                <a:latin typeface="Times New Roman"/>
                <a:cs typeface="Times New Roman"/>
              </a:rPr>
              <a:t>The causes </a:t>
            </a:r>
            <a:r>
              <a:rPr sz="1800" spc="-5" dirty="0">
                <a:latin typeface="Times New Roman"/>
                <a:cs typeface="Times New Roman"/>
              </a:rPr>
              <a:t>consist </a:t>
            </a:r>
            <a:r>
              <a:rPr sz="1800" dirty="0">
                <a:latin typeface="Times New Roman"/>
                <a:cs typeface="Times New Roman"/>
              </a:rPr>
              <a:t>of work </a:t>
            </a:r>
            <a:r>
              <a:rPr sz="1800" spc="-5" dirty="0">
                <a:latin typeface="Times New Roman"/>
                <a:cs typeface="Times New Roman"/>
              </a:rPr>
              <a:t>type, </a:t>
            </a:r>
            <a:r>
              <a:rPr sz="1800" dirty="0">
                <a:latin typeface="Times New Roman"/>
                <a:cs typeface="Times New Roman"/>
              </a:rPr>
              <a:t>glucose </a:t>
            </a:r>
            <a:r>
              <a:rPr sz="1800" spc="-5" dirty="0">
                <a:latin typeface="Times New Roman"/>
                <a:cs typeface="Times New Roman"/>
              </a:rPr>
              <a:t>level, </a:t>
            </a:r>
            <a:r>
              <a:rPr sz="1800" spc="-10" dirty="0">
                <a:latin typeface="Times New Roman"/>
                <a:cs typeface="Times New Roman"/>
              </a:rPr>
              <a:t>body </a:t>
            </a:r>
            <a:r>
              <a:rPr sz="1800" spc="-5" dirty="0">
                <a:latin typeface="Times New Roman"/>
                <a:cs typeface="Times New Roman"/>
              </a:rPr>
              <a:t>mass </a:t>
            </a:r>
            <a:r>
              <a:rPr sz="1800" dirty="0">
                <a:latin typeface="Times New Roman"/>
                <a:cs typeface="Times New Roman"/>
              </a:rPr>
              <a:t>index, </a:t>
            </a:r>
            <a:r>
              <a:rPr sz="1800" spc="-10" dirty="0">
                <a:latin typeface="Times New Roman"/>
                <a:cs typeface="Times New Roman"/>
              </a:rPr>
              <a:t>gender, </a:t>
            </a:r>
            <a:r>
              <a:rPr sz="1800" spc="-5" dirty="0">
                <a:latin typeface="Times New Roman"/>
                <a:cs typeface="Times New Roman"/>
              </a:rPr>
              <a:t>residence type, </a:t>
            </a:r>
            <a:r>
              <a:rPr sz="1800" dirty="0">
                <a:latin typeface="Times New Roman"/>
                <a:cs typeface="Times New Roman"/>
              </a:rPr>
              <a:t>age, </a:t>
            </a:r>
            <a:r>
              <a:rPr sz="1800" spc="-5" dirty="0">
                <a:latin typeface="Times New Roman"/>
                <a:cs typeface="Times New Roman"/>
              </a:rPr>
              <a:t>average smoking status </a:t>
            </a:r>
            <a:r>
              <a:rPr sz="1800" dirty="0">
                <a:latin typeface="Times New Roman"/>
                <a:cs typeface="Times New Roman"/>
              </a:rPr>
              <a:t> of the </a:t>
            </a:r>
            <a:r>
              <a:rPr sz="1800" spc="-5" dirty="0">
                <a:latin typeface="Times New Roman"/>
                <a:cs typeface="Times New Roman"/>
              </a:rPr>
              <a:t>individual </a:t>
            </a:r>
            <a:r>
              <a:rPr sz="1800" dirty="0">
                <a:latin typeface="Times New Roman"/>
                <a:cs typeface="Times New Roman"/>
              </a:rPr>
              <a:t>and </a:t>
            </a:r>
            <a:r>
              <a:rPr sz="1800" spc="-5" dirty="0">
                <a:latin typeface="Times New Roman"/>
                <a:cs typeface="Times New Roman"/>
              </a:rPr>
              <a:t>any previous </a:t>
            </a:r>
            <a:r>
              <a:rPr sz="1800" dirty="0">
                <a:latin typeface="Times New Roman"/>
                <a:cs typeface="Times New Roman"/>
              </a:rPr>
              <a:t>heart </a:t>
            </a:r>
            <a:r>
              <a:rPr sz="1800" spc="-5" dirty="0">
                <a:latin typeface="Times New Roman"/>
                <a:cs typeface="Times New Roman"/>
              </a:rPr>
              <a:t>disease. </a:t>
            </a:r>
            <a:r>
              <a:rPr sz="1800" dirty="0">
                <a:latin typeface="Times New Roman"/>
                <a:cs typeface="Times New Roman"/>
              </a:rPr>
              <a:t>The proposed </a:t>
            </a:r>
            <a:r>
              <a:rPr sz="1800" spc="-5" dirty="0">
                <a:latin typeface="Times New Roman"/>
                <a:cs typeface="Times New Roman"/>
              </a:rPr>
              <a:t>models foresee stroke prediction </a:t>
            </a:r>
            <a:r>
              <a:rPr sz="1800" spc="-10" dirty="0">
                <a:latin typeface="Times New Roman"/>
                <a:cs typeface="Times New Roman"/>
              </a:rPr>
              <a:t>of </a:t>
            </a:r>
            <a:r>
              <a:rPr sz="1800" spc="-5" dirty="0">
                <a:latin typeface="Times New Roman"/>
                <a:cs typeface="Times New Roman"/>
              </a:rPr>
              <a:t>several individuals </a:t>
            </a:r>
            <a:r>
              <a:rPr sz="1800" dirty="0">
                <a:latin typeface="Times New Roman"/>
                <a:cs typeface="Times New Roman"/>
              </a:rPr>
              <a:t> </a:t>
            </a:r>
            <a:r>
              <a:rPr sz="1800" spc="-5" dirty="0">
                <a:latin typeface="Times New Roman"/>
                <a:cs typeface="Times New Roman"/>
              </a:rPr>
              <a:t>using </a:t>
            </a:r>
            <a:r>
              <a:rPr sz="1800" dirty="0">
                <a:latin typeface="Times New Roman"/>
                <a:cs typeface="Times New Roman"/>
              </a:rPr>
              <a:t>various </a:t>
            </a:r>
            <a:r>
              <a:rPr sz="1800" spc="-5" dirty="0">
                <a:latin typeface="Times New Roman"/>
                <a:cs typeface="Times New Roman"/>
              </a:rPr>
              <a:t>machine </a:t>
            </a:r>
            <a:r>
              <a:rPr sz="1800" dirty="0">
                <a:latin typeface="Times New Roman"/>
                <a:cs typeface="Times New Roman"/>
              </a:rPr>
              <a:t>learning algorithms like Decision </a:t>
            </a:r>
            <a:r>
              <a:rPr sz="1800" spc="-20" dirty="0">
                <a:latin typeface="Times New Roman"/>
                <a:cs typeface="Times New Roman"/>
              </a:rPr>
              <a:t>Tree </a:t>
            </a:r>
            <a:r>
              <a:rPr sz="1800" dirty="0">
                <a:latin typeface="Times New Roman"/>
                <a:cs typeface="Times New Roman"/>
              </a:rPr>
              <a:t>, </a:t>
            </a:r>
            <a:r>
              <a:rPr sz="1800" spc="-5" dirty="0">
                <a:latin typeface="Times New Roman"/>
                <a:cs typeface="Times New Roman"/>
              </a:rPr>
              <a:t>K-Nearest Neighbors, </a:t>
            </a:r>
            <a:r>
              <a:rPr sz="1800" dirty="0">
                <a:latin typeface="Times New Roman"/>
                <a:cs typeface="Times New Roman"/>
              </a:rPr>
              <a:t>Naive </a:t>
            </a:r>
            <a:r>
              <a:rPr sz="1800" spc="-5" dirty="0">
                <a:latin typeface="Times New Roman"/>
                <a:cs typeface="Times New Roman"/>
              </a:rPr>
              <a:t>Bayes, Support </a:t>
            </a:r>
            <a:r>
              <a:rPr sz="1800" spc="-35" dirty="0">
                <a:latin typeface="Times New Roman"/>
                <a:cs typeface="Times New Roman"/>
              </a:rPr>
              <a:t>Vector </a:t>
            </a:r>
            <a:r>
              <a:rPr sz="1800" spc="-30" dirty="0">
                <a:latin typeface="Times New Roman"/>
                <a:cs typeface="Times New Roman"/>
              </a:rPr>
              <a:t> </a:t>
            </a:r>
            <a:r>
              <a:rPr sz="1800" dirty="0">
                <a:latin typeface="Times New Roman"/>
                <a:cs typeface="Times New Roman"/>
              </a:rPr>
              <a:t>Machine,</a:t>
            </a:r>
            <a:r>
              <a:rPr sz="1800" spc="-15" dirty="0">
                <a:latin typeface="Times New Roman"/>
                <a:cs typeface="Times New Roman"/>
              </a:rPr>
              <a:t> </a:t>
            </a:r>
            <a:r>
              <a:rPr sz="1800" spc="-5" dirty="0">
                <a:latin typeface="Times New Roman"/>
                <a:cs typeface="Times New Roman"/>
              </a:rPr>
              <a:t>and </a:t>
            </a:r>
            <a:r>
              <a:rPr sz="1800" dirty="0">
                <a:latin typeface="Times New Roman"/>
                <a:cs typeface="Times New Roman"/>
              </a:rPr>
              <a:t>etc.</a:t>
            </a:r>
            <a:endParaRPr sz="18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9385" y="422275"/>
            <a:ext cx="10005060" cy="1978025"/>
          </a:xfrm>
          <a:prstGeom prst="rect">
            <a:avLst/>
          </a:prstGeom>
        </p:spPr>
        <p:txBody>
          <a:bodyPr vert="horz" wrap="square" lIns="0" tIns="13335" rIns="0" bIns="0" rtlCol="0">
            <a:spAutoFit/>
          </a:bodyPr>
          <a:lstStyle/>
          <a:p>
            <a:pPr marL="12700" algn="just">
              <a:lnSpc>
                <a:spcPct val="100000"/>
              </a:lnSpc>
              <a:spcBef>
                <a:spcPts val="105"/>
              </a:spcBef>
            </a:pPr>
            <a:r>
              <a:rPr sz="2000" dirty="0"/>
              <a:t>What</a:t>
            </a:r>
            <a:r>
              <a:rPr sz="2000" spc="-30" dirty="0"/>
              <a:t> </a:t>
            </a:r>
            <a:r>
              <a:rPr sz="2000" spc="-5" dirty="0"/>
              <a:t>is</a:t>
            </a:r>
            <a:r>
              <a:rPr sz="2000" spc="-25" dirty="0"/>
              <a:t> </a:t>
            </a:r>
            <a:r>
              <a:rPr dirty="0"/>
              <a:t>Brain</a:t>
            </a:r>
            <a:r>
              <a:rPr spc="-25" dirty="0"/>
              <a:t> </a:t>
            </a:r>
            <a:r>
              <a:rPr spc="-10" dirty="0"/>
              <a:t>Stroke</a:t>
            </a:r>
            <a:r>
              <a:rPr spc="-5" dirty="0"/>
              <a:t> </a:t>
            </a:r>
            <a:r>
              <a:rPr dirty="0"/>
              <a:t>?</a:t>
            </a:r>
            <a:endParaRPr sz="2000"/>
          </a:p>
          <a:p>
            <a:pPr marL="12700" marR="5080" indent="115570" algn="just">
              <a:lnSpc>
                <a:spcPct val="100000"/>
              </a:lnSpc>
              <a:spcBef>
                <a:spcPts val="5"/>
              </a:spcBef>
            </a:pPr>
            <a:r>
              <a:rPr b="0" spc="-5" dirty="0">
                <a:latin typeface="Times New Roman"/>
                <a:cs typeface="Times New Roman"/>
              </a:rPr>
              <a:t>Brain</a:t>
            </a:r>
            <a:r>
              <a:rPr b="0" spc="70" dirty="0">
                <a:latin typeface="Times New Roman"/>
                <a:cs typeface="Times New Roman"/>
              </a:rPr>
              <a:t> </a:t>
            </a:r>
            <a:r>
              <a:rPr b="0" spc="-5" dirty="0">
                <a:latin typeface="Times New Roman"/>
                <a:cs typeface="Times New Roman"/>
              </a:rPr>
              <a:t>Stroke</a:t>
            </a:r>
            <a:r>
              <a:rPr b="0" spc="75" dirty="0">
                <a:latin typeface="Times New Roman"/>
                <a:cs typeface="Times New Roman"/>
              </a:rPr>
              <a:t> </a:t>
            </a:r>
            <a:r>
              <a:rPr b="0" spc="-5" dirty="0">
                <a:latin typeface="Times New Roman"/>
                <a:cs typeface="Times New Roman"/>
              </a:rPr>
              <a:t>happens</a:t>
            </a:r>
            <a:r>
              <a:rPr b="0" spc="65" dirty="0">
                <a:latin typeface="Times New Roman"/>
                <a:cs typeface="Times New Roman"/>
              </a:rPr>
              <a:t> </a:t>
            </a:r>
            <a:r>
              <a:rPr b="0" dirty="0">
                <a:latin typeface="Times New Roman"/>
                <a:cs typeface="Times New Roman"/>
              </a:rPr>
              <a:t>when</a:t>
            </a:r>
            <a:r>
              <a:rPr b="0" spc="55" dirty="0">
                <a:latin typeface="Times New Roman"/>
                <a:cs typeface="Times New Roman"/>
              </a:rPr>
              <a:t> </a:t>
            </a:r>
            <a:r>
              <a:rPr b="0" dirty="0">
                <a:latin typeface="Times New Roman"/>
                <a:cs typeface="Times New Roman"/>
              </a:rPr>
              <a:t>there</a:t>
            </a:r>
            <a:r>
              <a:rPr b="0" spc="70" dirty="0">
                <a:latin typeface="Times New Roman"/>
                <a:cs typeface="Times New Roman"/>
              </a:rPr>
              <a:t> </a:t>
            </a:r>
            <a:r>
              <a:rPr b="0" spc="-5" dirty="0">
                <a:latin typeface="Times New Roman"/>
                <a:cs typeface="Times New Roman"/>
              </a:rPr>
              <a:t>is</a:t>
            </a:r>
            <a:r>
              <a:rPr b="0" spc="55" dirty="0">
                <a:latin typeface="Times New Roman"/>
                <a:cs typeface="Times New Roman"/>
              </a:rPr>
              <a:t> </a:t>
            </a:r>
            <a:r>
              <a:rPr b="0" dirty="0">
                <a:latin typeface="Times New Roman"/>
                <a:cs typeface="Times New Roman"/>
              </a:rPr>
              <a:t>a</a:t>
            </a:r>
            <a:r>
              <a:rPr b="0" spc="60" dirty="0">
                <a:latin typeface="Times New Roman"/>
                <a:cs typeface="Times New Roman"/>
              </a:rPr>
              <a:t> </a:t>
            </a:r>
            <a:r>
              <a:rPr b="0" spc="-5" dirty="0">
                <a:latin typeface="Times New Roman"/>
                <a:cs typeface="Times New Roman"/>
              </a:rPr>
              <a:t>blockage</a:t>
            </a:r>
            <a:r>
              <a:rPr b="0" spc="50" dirty="0">
                <a:latin typeface="Times New Roman"/>
                <a:cs typeface="Times New Roman"/>
              </a:rPr>
              <a:t> </a:t>
            </a:r>
            <a:r>
              <a:rPr b="0" dirty="0">
                <a:latin typeface="Times New Roman"/>
                <a:cs typeface="Times New Roman"/>
              </a:rPr>
              <a:t>in</a:t>
            </a:r>
            <a:r>
              <a:rPr b="0" spc="70" dirty="0">
                <a:latin typeface="Times New Roman"/>
                <a:cs typeface="Times New Roman"/>
              </a:rPr>
              <a:t> </a:t>
            </a:r>
            <a:r>
              <a:rPr b="0" spc="-5" dirty="0">
                <a:latin typeface="Times New Roman"/>
                <a:cs typeface="Times New Roman"/>
              </a:rPr>
              <a:t>the</a:t>
            </a:r>
            <a:r>
              <a:rPr b="0" spc="75" dirty="0">
                <a:latin typeface="Times New Roman"/>
                <a:cs typeface="Times New Roman"/>
              </a:rPr>
              <a:t> </a:t>
            </a:r>
            <a:r>
              <a:rPr b="0" spc="-5" dirty="0">
                <a:latin typeface="Times New Roman"/>
                <a:cs typeface="Times New Roman"/>
              </a:rPr>
              <a:t>blood</a:t>
            </a:r>
            <a:r>
              <a:rPr b="0" spc="50" dirty="0">
                <a:latin typeface="Times New Roman"/>
                <a:cs typeface="Times New Roman"/>
              </a:rPr>
              <a:t> </a:t>
            </a:r>
            <a:r>
              <a:rPr b="0" dirty="0">
                <a:latin typeface="Times New Roman"/>
                <a:cs typeface="Times New Roman"/>
              </a:rPr>
              <a:t>circulation</a:t>
            </a:r>
            <a:r>
              <a:rPr b="0" spc="65" dirty="0">
                <a:latin typeface="Times New Roman"/>
                <a:cs typeface="Times New Roman"/>
              </a:rPr>
              <a:t> </a:t>
            </a:r>
            <a:r>
              <a:rPr b="0" dirty="0">
                <a:latin typeface="Times New Roman"/>
                <a:cs typeface="Times New Roman"/>
              </a:rPr>
              <a:t>in</a:t>
            </a:r>
            <a:r>
              <a:rPr b="0" spc="55" dirty="0">
                <a:latin typeface="Times New Roman"/>
                <a:cs typeface="Times New Roman"/>
              </a:rPr>
              <a:t> </a:t>
            </a:r>
            <a:r>
              <a:rPr b="0" spc="-5" dirty="0">
                <a:latin typeface="Times New Roman"/>
                <a:cs typeface="Times New Roman"/>
              </a:rPr>
              <a:t>the</a:t>
            </a:r>
            <a:r>
              <a:rPr b="0" spc="75" dirty="0">
                <a:latin typeface="Times New Roman"/>
                <a:cs typeface="Times New Roman"/>
              </a:rPr>
              <a:t> </a:t>
            </a:r>
            <a:r>
              <a:rPr b="0" spc="-5" dirty="0">
                <a:latin typeface="Times New Roman"/>
                <a:cs typeface="Times New Roman"/>
              </a:rPr>
              <a:t>brain</a:t>
            </a:r>
            <a:r>
              <a:rPr b="0" spc="65" dirty="0">
                <a:latin typeface="Times New Roman"/>
                <a:cs typeface="Times New Roman"/>
              </a:rPr>
              <a:t> </a:t>
            </a:r>
            <a:r>
              <a:rPr b="0" dirty="0">
                <a:latin typeface="Times New Roman"/>
                <a:cs typeface="Times New Roman"/>
              </a:rPr>
              <a:t>or</a:t>
            </a:r>
            <a:r>
              <a:rPr b="0" spc="55" dirty="0">
                <a:latin typeface="Times New Roman"/>
                <a:cs typeface="Times New Roman"/>
              </a:rPr>
              <a:t> </a:t>
            </a:r>
            <a:r>
              <a:rPr b="0" dirty="0">
                <a:latin typeface="Times New Roman"/>
                <a:cs typeface="Times New Roman"/>
              </a:rPr>
              <a:t>when</a:t>
            </a:r>
            <a:r>
              <a:rPr b="0" spc="60" dirty="0">
                <a:latin typeface="Times New Roman"/>
                <a:cs typeface="Times New Roman"/>
              </a:rPr>
              <a:t> </a:t>
            </a:r>
            <a:r>
              <a:rPr b="0" dirty="0">
                <a:latin typeface="Times New Roman"/>
                <a:cs typeface="Times New Roman"/>
              </a:rPr>
              <a:t>a</a:t>
            </a:r>
            <a:r>
              <a:rPr b="0" spc="70" dirty="0">
                <a:latin typeface="Times New Roman"/>
                <a:cs typeface="Times New Roman"/>
              </a:rPr>
              <a:t> </a:t>
            </a:r>
            <a:r>
              <a:rPr b="0" spc="-5" dirty="0">
                <a:latin typeface="Times New Roman"/>
                <a:cs typeface="Times New Roman"/>
              </a:rPr>
              <a:t>blood</a:t>
            </a:r>
            <a:r>
              <a:rPr b="0" spc="70" dirty="0">
                <a:latin typeface="Times New Roman"/>
                <a:cs typeface="Times New Roman"/>
              </a:rPr>
              <a:t> </a:t>
            </a:r>
            <a:r>
              <a:rPr b="0" spc="-5" dirty="0">
                <a:latin typeface="Times New Roman"/>
                <a:cs typeface="Times New Roman"/>
              </a:rPr>
              <a:t>vessel </a:t>
            </a:r>
            <a:r>
              <a:rPr b="0" spc="-440" dirty="0">
                <a:latin typeface="Times New Roman"/>
                <a:cs typeface="Times New Roman"/>
              </a:rPr>
              <a:t> </a:t>
            </a:r>
            <a:r>
              <a:rPr b="0" dirty="0">
                <a:latin typeface="Times New Roman"/>
                <a:cs typeface="Times New Roman"/>
              </a:rPr>
              <a:t>in </a:t>
            </a:r>
            <a:r>
              <a:rPr b="0" spc="-5" dirty="0">
                <a:latin typeface="Times New Roman"/>
                <a:cs typeface="Times New Roman"/>
              </a:rPr>
              <a:t>the </a:t>
            </a:r>
            <a:r>
              <a:rPr b="0" dirty="0">
                <a:latin typeface="Times New Roman"/>
                <a:cs typeface="Times New Roman"/>
              </a:rPr>
              <a:t>brain </a:t>
            </a:r>
            <a:r>
              <a:rPr b="0" spc="-5" dirty="0">
                <a:latin typeface="Times New Roman"/>
                <a:cs typeface="Times New Roman"/>
              </a:rPr>
              <a:t>breaks </a:t>
            </a:r>
            <a:r>
              <a:rPr b="0" dirty="0">
                <a:latin typeface="Times New Roman"/>
                <a:cs typeface="Times New Roman"/>
              </a:rPr>
              <a:t>and </a:t>
            </a:r>
            <a:r>
              <a:rPr b="0" spc="-5" dirty="0">
                <a:latin typeface="Times New Roman"/>
                <a:cs typeface="Times New Roman"/>
              </a:rPr>
              <a:t>leaks. The </a:t>
            </a:r>
            <a:r>
              <a:rPr b="0" dirty="0">
                <a:latin typeface="Times New Roman"/>
                <a:cs typeface="Times New Roman"/>
              </a:rPr>
              <a:t>burst or </a:t>
            </a:r>
            <a:r>
              <a:rPr b="0" spc="-5" dirty="0">
                <a:latin typeface="Times New Roman"/>
                <a:cs typeface="Times New Roman"/>
              </a:rPr>
              <a:t>blockage prevents blood </a:t>
            </a:r>
            <a:r>
              <a:rPr b="0" dirty="0">
                <a:latin typeface="Times New Roman"/>
                <a:cs typeface="Times New Roman"/>
              </a:rPr>
              <a:t>and </a:t>
            </a:r>
            <a:r>
              <a:rPr b="0" spc="-5" dirty="0">
                <a:latin typeface="Times New Roman"/>
                <a:cs typeface="Times New Roman"/>
              </a:rPr>
              <a:t>oxygen reaching the brain tissue. </a:t>
            </a:r>
            <a:r>
              <a:rPr b="0" dirty="0">
                <a:latin typeface="Times New Roman"/>
                <a:cs typeface="Times New Roman"/>
              </a:rPr>
              <a:t> </a:t>
            </a:r>
            <a:r>
              <a:rPr b="0" spc="-15" dirty="0">
                <a:latin typeface="Times New Roman"/>
                <a:cs typeface="Times New Roman"/>
              </a:rPr>
              <a:t>Without </a:t>
            </a:r>
            <a:r>
              <a:rPr b="0" spc="-5" dirty="0">
                <a:latin typeface="Times New Roman"/>
                <a:cs typeface="Times New Roman"/>
              </a:rPr>
              <a:t>oxygen </a:t>
            </a:r>
            <a:r>
              <a:rPr b="0" dirty="0">
                <a:latin typeface="Times New Roman"/>
                <a:cs typeface="Times New Roman"/>
              </a:rPr>
              <a:t>the </a:t>
            </a:r>
            <a:r>
              <a:rPr b="0" spc="-5" dirty="0">
                <a:latin typeface="Times New Roman"/>
                <a:cs typeface="Times New Roman"/>
              </a:rPr>
              <a:t>tissues </a:t>
            </a:r>
            <a:r>
              <a:rPr b="0" dirty="0">
                <a:latin typeface="Times New Roman"/>
                <a:cs typeface="Times New Roman"/>
              </a:rPr>
              <a:t>and </a:t>
            </a:r>
            <a:r>
              <a:rPr b="0" spc="-5" dirty="0">
                <a:latin typeface="Times New Roman"/>
                <a:cs typeface="Times New Roman"/>
              </a:rPr>
              <a:t>cells </a:t>
            </a:r>
            <a:r>
              <a:rPr b="0" dirty="0">
                <a:latin typeface="Times New Roman"/>
                <a:cs typeface="Times New Roman"/>
              </a:rPr>
              <a:t>in </a:t>
            </a:r>
            <a:r>
              <a:rPr b="0" spc="-5" dirty="0">
                <a:latin typeface="Times New Roman"/>
                <a:cs typeface="Times New Roman"/>
              </a:rPr>
              <a:t>the brain </a:t>
            </a:r>
            <a:r>
              <a:rPr b="0" dirty="0">
                <a:latin typeface="Times New Roman"/>
                <a:cs typeface="Times New Roman"/>
              </a:rPr>
              <a:t>are </a:t>
            </a:r>
            <a:r>
              <a:rPr b="0" spc="-5" dirty="0">
                <a:latin typeface="Times New Roman"/>
                <a:cs typeface="Times New Roman"/>
              </a:rPr>
              <a:t>damaged </a:t>
            </a:r>
            <a:r>
              <a:rPr b="0" dirty="0">
                <a:latin typeface="Times New Roman"/>
                <a:cs typeface="Times New Roman"/>
              </a:rPr>
              <a:t>and die in </a:t>
            </a:r>
            <a:r>
              <a:rPr b="0" spc="-5" dirty="0">
                <a:latin typeface="Times New Roman"/>
                <a:cs typeface="Times New Roman"/>
              </a:rPr>
              <a:t>no time </a:t>
            </a:r>
            <a:r>
              <a:rPr b="0" dirty="0">
                <a:latin typeface="Times New Roman"/>
                <a:cs typeface="Times New Roman"/>
              </a:rPr>
              <a:t>leading to </a:t>
            </a:r>
            <a:r>
              <a:rPr b="0" spc="-5" dirty="0">
                <a:latin typeface="Times New Roman"/>
                <a:cs typeface="Times New Roman"/>
              </a:rPr>
              <a:t>many symptoms. </a:t>
            </a:r>
            <a:r>
              <a:rPr b="0" dirty="0">
                <a:latin typeface="Times New Roman"/>
                <a:cs typeface="Times New Roman"/>
              </a:rPr>
              <a:t> </a:t>
            </a:r>
            <a:r>
              <a:rPr b="0" spc="-5" dirty="0">
                <a:latin typeface="Times New Roman"/>
                <a:cs typeface="Times New Roman"/>
              </a:rPr>
              <a:t>Once</a:t>
            </a:r>
            <a:r>
              <a:rPr b="0" dirty="0">
                <a:latin typeface="Times New Roman"/>
                <a:cs typeface="Times New Roman"/>
              </a:rPr>
              <a:t> </a:t>
            </a:r>
            <a:r>
              <a:rPr b="0" spc="-5" dirty="0">
                <a:latin typeface="Times New Roman"/>
                <a:cs typeface="Times New Roman"/>
              </a:rPr>
              <a:t>brain</a:t>
            </a:r>
            <a:r>
              <a:rPr b="0" dirty="0">
                <a:latin typeface="Times New Roman"/>
                <a:cs typeface="Times New Roman"/>
              </a:rPr>
              <a:t> </a:t>
            </a:r>
            <a:r>
              <a:rPr b="0" spc="-5" dirty="0">
                <a:latin typeface="Times New Roman"/>
                <a:cs typeface="Times New Roman"/>
              </a:rPr>
              <a:t>cells</a:t>
            </a:r>
            <a:r>
              <a:rPr b="0" dirty="0">
                <a:latin typeface="Times New Roman"/>
                <a:cs typeface="Times New Roman"/>
              </a:rPr>
              <a:t> die,</a:t>
            </a:r>
            <a:r>
              <a:rPr b="0" spc="5" dirty="0">
                <a:latin typeface="Times New Roman"/>
                <a:cs typeface="Times New Roman"/>
              </a:rPr>
              <a:t> </a:t>
            </a:r>
            <a:r>
              <a:rPr b="0" dirty="0">
                <a:latin typeface="Times New Roman"/>
                <a:cs typeface="Times New Roman"/>
              </a:rPr>
              <a:t>they</a:t>
            </a:r>
            <a:r>
              <a:rPr b="0" spc="5" dirty="0">
                <a:latin typeface="Times New Roman"/>
                <a:cs typeface="Times New Roman"/>
              </a:rPr>
              <a:t> </a:t>
            </a:r>
            <a:r>
              <a:rPr b="0" dirty="0">
                <a:latin typeface="Times New Roman"/>
                <a:cs typeface="Times New Roman"/>
              </a:rPr>
              <a:t>generally</a:t>
            </a:r>
            <a:r>
              <a:rPr b="0" spc="5" dirty="0">
                <a:latin typeface="Times New Roman"/>
                <a:cs typeface="Times New Roman"/>
              </a:rPr>
              <a:t> </a:t>
            </a:r>
            <a:r>
              <a:rPr b="0" dirty="0">
                <a:latin typeface="Times New Roman"/>
                <a:cs typeface="Times New Roman"/>
              </a:rPr>
              <a:t>do not</a:t>
            </a:r>
            <a:r>
              <a:rPr b="0" spc="5" dirty="0">
                <a:latin typeface="Times New Roman"/>
                <a:cs typeface="Times New Roman"/>
              </a:rPr>
              <a:t> </a:t>
            </a:r>
            <a:r>
              <a:rPr b="0" spc="-5" dirty="0">
                <a:latin typeface="Times New Roman"/>
                <a:cs typeface="Times New Roman"/>
              </a:rPr>
              <a:t>regenerate</a:t>
            </a:r>
            <a:r>
              <a:rPr b="0" dirty="0">
                <a:latin typeface="Times New Roman"/>
                <a:cs typeface="Times New Roman"/>
              </a:rPr>
              <a:t> and</a:t>
            </a:r>
            <a:r>
              <a:rPr b="0" spc="5" dirty="0">
                <a:latin typeface="Times New Roman"/>
                <a:cs typeface="Times New Roman"/>
              </a:rPr>
              <a:t> </a:t>
            </a:r>
            <a:r>
              <a:rPr b="0" dirty="0">
                <a:latin typeface="Times New Roman"/>
                <a:cs typeface="Times New Roman"/>
              </a:rPr>
              <a:t>devastating</a:t>
            </a:r>
            <a:r>
              <a:rPr b="0" spc="5" dirty="0">
                <a:latin typeface="Times New Roman"/>
                <a:cs typeface="Times New Roman"/>
              </a:rPr>
              <a:t> </a:t>
            </a:r>
            <a:r>
              <a:rPr b="0" spc="-5" dirty="0">
                <a:latin typeface="Times New Roman"/>
                <a:cs typeface="Times New Roman"/>
              </a:rPr>
              <a:t>damage</a:t>
            </a:r>
            <a:r>
              <a:rPr b="0" dirty="0">
                <a:latin typeface="Times New Roman"/>
                <a:cs typeface="Times New Roman"/>
              </a:rPr>
              <a:t> </a:t>
            </a:r>
            <a:r>
              <a:rPr b="0" spc="-10" dirty="0">
                <a:latin typeface="Times New Roman"/>
                <a:cs typeface="Times New Roman"/>
              </a:rPr>
              <a:t>may</a:t>
            </a:r>
            <a:r>
              <a:rPr b="0" spc="-5" dirty="0">
                <a:latin typeface="Times New Roman"/>
                <a:cs typeface="Times New Roman"/>
              </a:rPr>
              <a:t> </a:t>
            </a:r>
            <a:r>
              <a:rPr b="0" spc="-15" dirty="0">
                <a:latin typeface="Times New Roman"/>
                <a:cs typeface="Times New Roman"/>
              </a:rPr>
              <a:t>occur,</a:t>
            </a:r>
            <a:r>
              <a:rPr b="0" spc="-10" dirty="0">
                <a:latin typeface="Times New Roman"/>
                <a:cs typeface="Times New Roman"/>
              </a:rPr>
              <a:t> </a:t>
            </a:r>
            <a:r>
              <a:rPr b="0" spc="-5" dirty="0">
                <a:latin typeface="Times New Roman"/>
                <a:cs typeface="Times New Roman"/>
              </a:rPr>
              <a:t>sometimes </a:t>
            </a:r>
            <a:r>
              <a:rPr b="0" spc="-434" dirty="0">
                <a:latin typeface="Times New Roman"/>
                <a:cs typeface="Times New Roman"/>
              </a:rPr>
              <a:t> </a:t>
            </a:r>
            <a:r>
              <a:rPr b="0" dirty="0">
                <a:latin typeface="Times New Roman"/>
                <a:cs typeface="Times New Roman"/>
              </a:rPr>
              <a:t>resulting in </a:t>
            </a:r>
            <a:r>
              <a:rPr b="0" spc="-5" dirty="0">
                <a:latin typeface="Times New Roman"/>
                <a:cs typeface="Times New Roman"/>
              </a:rPr>
              <a:t>physical, </a:t>
            </a:r>
            <a:r>
              <a:rPr b="0" dirty="0">
                <a:latin typeface="Times New Roman"/>
                <a:cs typeface="Times New Roman"/>
              </a:rPr>
              <a:t>cognitive and </a:t>
            </a:r>
            <a:r>
              <a:rPr b="0" spc="-5" dirty="0">
                <a:latin typeface="Times New Roman"/>
                <a:cs typeface="Times New Roman"/>
              </a:rPr>
              <a:t>mental disabilities. </a:t>
            </a:r>
            <a:r>
              <a:rPr b="0" spc="-10" dirty="0">
                <a:latin typeface="Times New Roman"/>
                <a:cs typeface="Times New Roman"/>
              </a:rPr>
              <a:t>It </a:t>
            </a:r>
            <a:r>
              <a:rPr b="0" spc="-5" dirty="0">
                <a:latin typeface="Times New Roman"/>
                <a:cs typeface="Times New Roman"/>
              </a:rPr>
              <a:t>is crucial </a:t>
            </a:r>
            <a:r>
              <a:rPr b="0" dirty="0">
                <a:latin typeface="Times New Roman"/>
                <a:cs typeface="Times New Roman"/>
              </a:rPr>
              <a:t>that </a:t>
            </a:r>
            <a:r>
              <a:rPr b="0" spc="-5" dirty="0">
                <a:latin typeface="Times New Roman"/>
                <a:cs typeface="Times New Roman"/>
              </a:rPr>
              <a:t>proper </a:t>
            </a:r>
            <a:r>
              <a:rPr b="0" dirty="0">
                <a:latin typeface="Times New Roman"/>
                <a:cs typeface="Times New Roman"/>
              </a:rPr>
              <a:t>blood flow and oxygen </a:t>
            </a:r>
            <a:r>
              <a:rPr b="0" spc="-10" dirty="0">
                <a:latin typeface="Times New Roman"/>
                <a:cs typeface="Times New Roman"/>
              </a:rPr>
              <a:t>be </a:t>
            </a:r>
            <a:r>
              <a:rPr b="0" spc="-5" dirty="0">
                <a:latin typeface="Times New Roman"/>
                <a:cs typeface="Times New Roman"/>
              </a:rPr>
              <a:t> </a:t>
            </a:r>
            <a:r>
              <a:rPr b="0" dirty="0">
                <a:latin typeface="Times New Roman"/>
                <a:cs typeface="Times New Roman"/>
              </a:rPr>
              <a:t>restored</a:t>
            </a:r>
            <a:r>
              <a:rPr b="0" spc="-5" dirty="0">
                <a:latin typeface="Times New Roman"/>
                <a:cs typeface="Times New Roman"/>
              </a:rPr>
              <a:t> </a:t>
            </a:r>
            <a:r>
              <a:rPr b="0" dirty="0">
                <a:latin typeface="Times New Roman"/>
                <a:cs typeface="Times New Roman"/>
              </a:rPr>
              <a:t>to</a:t>
            </a:r>
            <a:r>
              <a:rPr b="0" spc="-10" dirty="0">
                <a:latin typeface="Times New Roman"/>
                <a:cs typeface="Times New Roman"/>
              </a:rPr>
              <a:t> </a:t>
            </a:r>
            <a:r>
              <a:rPr b="0" dirty="0">
                <a:latin typeface="Times New Roman"/>
                <a:cs typeface="Times New Roman"/>
              </a:rPr>
              <a:t>the brain</a:t>
            </a:r>
            <a:r>
              <a:rPr b="0" spc="-5" dirty="0">
                <a:latin typeface="Times New Roman"/>
                <a:cs typeface="Times New Roman"/>
              </a:rPr>
              <a:t> as</a:t>
            </a:r>
            <a:r>
              <a:rPr b="0" spc="-15" dirty="0">
                <a:latin typeface="Times New Roman"/>
                <a:cs typeface="Times New Roman"/>
              </a:rPr>
              <a:t> </a:t>
            </a:r>
            <a:r>
              <a:rPr b="0" dirty="0">
                <a:latin typeface="Times New Roman"/>
                <a:cs typeface="Times New Roman"/>
              </a:rPr>
              <a:t>soon </a:t>
            </a:r>
            <a:r>
              <a:rPr b="0" spc="-5" dirty="0">
                <a:latin typeface="Times New Roman"/>
                <a:cs typeface="Times New Roman"/>
              </a:rPr>
              <a:t>as</a:t>
            </a:r>
            <a:r>
              <a:rPr b="0" dirty="0">
                <a:latin typeface="Times New Roman"/>
                <a:cs typeface="Times New Roman"/>
              </a:rPr>
              <a:t> </a:t>
            </a:r>
            <a:r>
              <a:rPr b="0" spc="-5" dirty="0">
                <a:latin typeface="Times New Roman"/>
                <a:cs typeface="Times New Roman"/>
              </a:rPr>
              <a:t>possible.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6</a:t>
            </a:fld>
            <a:endParaRPr dirty="0"/>
          </a:p>
        </p:txBody>
      </p:sp>
      <p:sp>
        <p:nvSpPr>
          <p:cNvPr id="3" name="object 3"/>
          <p:cNvSpPr txBox="1"/>
          <p:nvPr/>
        </p:nvSpPr>
        <p:spPr>
          <a:xfrm>
            <a:off x="1129385" y="2923794"/>
            <a:ext cx="10006330" cy="2769235"/>
          </a:xfrm>
          <a:prstGeom prst="rect">
            <a:avLst/>
          </a:prstGeom>
        </p:spPr>
        <p:txBody>
          <a:bodyPr vert="horz" wrap="square" lIns="0" tIns="12700" rIns="0" bIns="0" rtlCol="0">
            <a:spAutoFit/>
          </a:bodyPr>
          <a:lstStyle/>
          <a:p>
            <a:pPr marL="12700" algn="just">
              <a:lnSpc>
                <a:spcPct val="100000"/>
              </a:lnSpc>
              <a:spcBef>
                <a:spcPts val="100"/>
              </a:spcBef>
            </a:pPr>
            <a:r>
              <a:rPr sz="1800" b="1" spc="-5" dirty="0">
                <a:latin typeface="Times New Roman"/>
                <a:cs typeface="Times New Roman"/>
              </a:rPr>
              <a:t>What</a:t>
            </a:r>
            <a:r>
              <a:rPr sz="1800" b="1" dirty="0">
                <a:latin typeface="Times New Roman"/>
                <a:cs typeface="Times New Roman"/>
              </a:rPr>
              <a:t> </a:t>
            </a:r>
            <a:r>
              <a:rPr sz="1800" b="1" spc="-5" dirty="0">
                <a:latin typeface="Times New Roman"/>
                <a:cs typeface="Times New Roman"/>
              </a:rPr>
              <a:t>is</a:t>
            </a:r>
            <a:r>
              <a:rPr sz="1800" b="1" spc="-10" dirty="0">
                <a:latin typeface="Times New Roman"/>
                <a:cs typeface="Times New Roman"/>
              </a:rPr>
              <a:t> </a:t>
            </a:r>
            <a:r>
              <a:rPr sz="1800" b="1" spc="-5" dirty="0">
                <a:latin typeface="Times New Roman"/>
                <a:cs typeface="Times New Roman"/>
              </a:rPr>
              <a:t>the</a:t>
            </a:r>
            <a:r>
              <a:rPr sz="1800" b="1" spc="5" dirty="0">
                <a:latin typeface="Times New Roman"/>
                <a:cs typeface="Times New Roman"/>
              </a:rPr>
              <a:t> </a:t>
            </a:r>
            <a:r>
              <a:rPr sz="1800" b="1" spc="-10" dirty="0">
                <a:latin typeface="Times New Roman"/>
                <a:cs typeface="Times New Roman"/>
              </a:rPr>
              <a:t>problem</a:t>
            </a:r>
            <a:r>
              <a:rPr sz="1800" b="1" spc="-5" dirty="0">
                <a:latin typeface="Times New Roman"/>
                <a:cs typeface="Times New Roman"/>
              </a:rPr>
              <a:t> </a:t>
            </a:r>
            <a:r>
              <a:rPr sz="1800" b="1" spc="5" dirty="0">
                <a:latin typeface="Times New Roman"/>
                <a:cs typeface="Times New Roman"/>
              </a:rPr>
              <a:t>we</a:t>
            </a:r>
            <a:r>
              <a:rPr sz="1800" b="1" spc="-15" dirty="0">
                <a:latin typeface="Times New Roman"/>
                <a:cs typeface="Times New Roman"/>
              </a:rPr>
              <a:t> are</a:t>
            </a:r>
            <a:r>
              <a:rPr sz="1800" b="1" spc="-5" dirty="0">
                <a:latin typeface="Times New Roman"/>
                <a:cs typeface="Times New Roman"/>
              </a:rPr>
              <a:t> </a:t>
            </a:r>
            <a:r>
              <a:rPr sz="1800" b="1" dirty="0">
                <a:latin typeface="Times New Roman"/>
                <a:cs typeface="Times New Roman"/>
              </a:rPr>
              <a:t>trying</a:t>
            </a:r>
            <a:r>
              <a:rPr sz="1800" b="1" spc="-20" dirty="0">
                <a:latin typeface="Times New Roman"/>
                <a:cs typeface="Times New Roman"/>
              </a:rPr>
              <a:t> </a:t>
            </a:r>
            <a:r>
              <a:rPr sz="1800" b="1" dirty="0">
                <a:latin typeface="Times New Roman"/>
                <a:cs typeface="Times New Roman"/>
              </a:rPr>
              <a:t>to</a:t>
            </a:r>
            <a:r>
              <a:rPr sz="1800" b="1" spc="5" dirty="0">
                <a:latin typeface="Times New Roman"/>
                <a:cs typeface="Times New Roman"/>
              </a:rPr>
              <a:t> </a:t>
            </a:r>
            <a:r>
              <a:rPr sz="1800" b="1" dirty="0">
                <a:latin typeface="Times New Roman"/>
                <a:cs typeface="Times New Roman"/>
              </a:rPr>
              <a:t>solve</a:t>
            </a:r>
            <a:r>
              <a:rPr sz="1800" b="1" spc="-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5715" indent="172085" algn="just">
              <a:lnSpc>
                <a:spcPct val="100000"/>
              </a:lnSpc>
            </a:pPr>
            <a:r>
              <a:rPr sz="1800" spc="-5" dirty="0">
                <a:latin typeface="Times New Roman"/>
                <a:cs typeface="Times New Roman"/>
              </a:rPr>
              <a:t>Determine whether or </a:t>
            </a:r>
            <a:r>
              <a:rPr sz="1800" spc="-10" dirty="0">
                <a:latin typeface="Times New Roman"/>
                <a:cs typeface="Times New Roman"/>
              </a:rPr>
              <a:t>not </a:t>
            </a:r>
            <a:r>
              <a:rPr sz="1800" spc="-5" dirty="0">
                <a:latin typeface="Times New Roman"/>
                <a:cs typeface="Times New Roman"/>
              </a:rPr>
              <a:t>a patient will have a stroke in the next year automatically using </a:t>
            </a:r>
            <a:r>
              <a:rPr sz="1800" dirty="0">
                <a:latin typeface="Times New Roman"/>
                <a:cs typeface="Times New Roman"/>
              </a:rPr>
              <a:t>his/her historical </a:t>
            </a:r>
            <a:r>
              <a:rPr sz="1800" spc="5" dirty="0">
                <a:latin typeface="Times New Roman"/>
                <a:cs typeface="Times New Roman"/>
              </a:rPr>
              <a:t> </a:t>
            </a:r>
            <a:r>
              <a:rPr sz="1800" spc="-5" dirty="0">
                <a:latin typeface="Times New Roman"/>
                <a:cs typeface="Times New Roman"/>
              </a:rPr>
              <a:t>medical</a:t>
            </a:r>
            <a:r>
              <a:rPr sz="1800" spc="-15" dirty="0">
                <a:latin typeface="Times New Roman"/>
                <a:cs typeface="Times New Roman"/>
              </a:rPr>
              <a:t> </a:t>
            </a:r>
            <a:r>
              <a:rPr sz="1800" dirty="0">
                <a:latin typeface="Times New Roman"/>
                <a:cs typeface="Times New Roman"/>
              </a:rPr>
              <a:t>information.</a:t>
            </a:r>
            <a:endParaRPr sz="1800">
              <a:latin typeface="Times New Roman"/>
              <a:cs typeface="Times New Roman"/>
            </a:endParaRPr>
          </a:p>
          <a:p>
            <a:pPr>
              <a:lnSpc>
                <a:spcPct val="100000"/>
              </a:lnSpc>
              <a:spcBef>
                <a:spcPts val="30"/>
              </a:spcBef>
            </a:pPr>
            <a:endParaRPr sz="1850">
              <a:latin typeface="Times New Roman"/>
              <a:cs typeface="Times New Roman"/>
            </a:endParaRPr>
          </a:p>
          <a:p>
            <a:pPr marL="12700" algn="just">
              <a:lnSpc>
                <a:spcPct val="100000"/>
              </a:lnSpc>
            </a:pPr>
            <a:r>
              <a:rPr sz="1800" b="1" dirty="0">
                <a:latin typeface="Times New Roman"/>
                <a:cs typeface="Times New Roman"/>
              </a:rPr>
              <a:t>Scenario</a:t>
            </a:r>
            <a:r>
              <a:rPr sz="1800" b="1" spc="-45" dirty="0">
                <a:latin typeface="Times New Roman"/>
                <a:cs typeface="Times New Roman"/>
              </a:rPr>
              <a:t> </a:t>
            </a:r>
            <a:r>
              <a:rPr sz="1800" b="1" spc="-5" dirty="0">
                <a:latin typeface="Times New Roman"/>
                <a:cs typeface="Times New Roman"/>
              </a:rPr>
              <a:t>:</a:t>
            </a:r>
            <a:endParaRPr sz="1800">
              <a:latin typeface="Times New Roman"/>
              <a:cs typeface="Times New Roman"/>
            </a:endParaRPr>
          </a:p>
          <a:p>
            <a:pPr marL="12700" marR="5080" indent="106680" algn="just">
              <a:lnSpc>
                <a:spcPct val="100000"/>
              </a:lnSpc>
            </a:pPr>
            <a:r>
              <a:rPr sz="1800" spc="-65" dirty="0">
                <a:latin typeface="Times New Roman"/>
                <a:cs typeface="Times New Roman"/>
              </a:rPr>
              <a:t>You </a:t>
            </a:r>
            <a:r>
              <a:rPr sz="1800" dirty="0">
                <a:latin typeface="Times New Roman"/>
                <a:cs typeface="Times New Roman"/>
              </a:rPr>
              <a:t>have just been </a:t>
            </a:r>
            <a:r>
              <a:rPr sz="1800" spc="-5" dirty="0">
                <a:latin typeface="Times New Roman"/>
                <a:cs typeface="Times New Roman"/>
              </a:rPr>
              <a:t>hired </a:t>
            </a:r>
            <a:r>
              <a:rPr sz="1800" dirty="0">
                <a:latin typeface="Times New Roman"/>
                <a:cs typeface="Times New Roman"/>
              </a:rPr>
              <a:t>as a Data </a:t>
            </a:r>
            <a:r>
              <a:rPr sz="1800" spc="-5" dirty="0">
                <a:latin typeface="Times New Roman"/>
                <a:cs typeface="Times New Roman"/>
              </a:rPr>
              <a:t>Scientist </a:t>
            </a:r>
            <a:r>
              <a:rPr sz="1800" dirty="0">
                <a:latin typeface="Times New Roman"/>
                <a:cs typeface="Times New Roman"/>
              </a:rPr>
              <a:t>at a </a:t>
            </a:r>
            <a:r>
              <a:rPr sz="1800" spc="-5" dirty="0">
                <a:latin typeface="Times New Roman"/>
                <a:cs typeface="Times New Roman"/>
              </a:rPr>
              <a:t>Hospital </a:t>
            </a:r>
            <a:r>
              <a:rPr sz="1800" dirty="0">
                <a:latin typeface="Times New Roman"/>
                <a:cs typeface="Times New Roman"/>
              </a:rPr>
              <a:t>with an </a:t>
            </a:r>
            <a:r>
              <a:rPr sz="1800" spc="-5" dirty="0">
                <a:latin typeface="Times New Roman"/>
                <a:cs typeface="Times New Roman"/>
              </a:rPr>
              <a:t>alarming number of patients coming </a:t>
            </a:r>
            <a:r>
              <a:rPr sz="1800" dirty="0">
                <a:latin typeface="Times New Roman"/>
                <a:cs typeface="Times New Roman"/>
              </a:rPr>
              <a:t>in </a:t>
            </a:r>
            <a:r>
              <a:rPr sz="1800" spc="5" dirty="0">
                <a:latin typeface="Times New Roman"/>
                <a:cs typeface="Times New Roman"/>
              </a:rPr>
              <a:t> </a:t>
            </a:r>
            <a:r>
              <a:rPr sz="1800" dirty="0">
                <a:latin typeface="Times New Roman"/>
                <a:cs typeface="Times New Roman"/>
              </a:rPr>
              <a:t>reporting </a:t>
            </a:r>
            <a:r>
              <a:rPr sz="1800" spc="-5" dirty="0">
                <a:latin typeface="Times New Roman"/>
                <a:cs typeface="Times New Roman"/>
              </a:rPr>
              <a:t>various </a:t>
            </a:r>
            <a:r>
              <a:rPr sz="1800" dirty="0">
                <a:latin typeface="Times New Roman"/>
                <a:cs typeface="Times New Roman"/>
              </a:rPr>
              <a:t>stroke </a:t>
            </a:r>
            <a:r>
              <a:rPr sz="1800" spc="-5" dirty="0">
                <a:latin typeface="Times New Roman"/>
                <a:cs typeface="Times New Roman"/>
              </a:rPr>
              <a:t>symptoms. A </a:t>
            </a:r>
            <a:r>
              <a:rPr sz="1800" dirty="0">
                <a:latin typeface="Times New Roman"/>
                <a:cs typeface="Times New Roman"/>
              </a:rPr>
              <a:t>stroke </a:t>
            </a:r>
            <a:r>
              <a:rPr sz="1800" spc="-5" dirty="0">
                <a:latin typeface="Times New Roman"/>
                <a:cs typeface="Times New Roman"/>
              </a:rPr>
              <a:t>measures </a:t>
            </a:r>
            <a:r>
              <a:rPr sz="1800" dirty="0">
                <a:latin typeface="Times New Roman"/>
                <a:cs typeface="Times New Roman"/>
              </a:rPr>
              <a:t>vitals &amp; </a:t>
            </a:r>
            <a:r>
              <a:rPr sz="1800" spc="-5" dirty="0">
                <a:latin typeface="Times New Roman"/>
                <a:cs typeface="Times New Roman"/>
              </a:rPr>
              <a:t>hands </a:t>
            </a:r>
            <a:r>
              <a:rPr sz="1800" spc="5" dirty="0">
                <a:latin typeface="Times New Roman"/>
                <a:cs typeface="Times New Roman"/>
              </a:rPr>
              <a:t>you </a:t>
            </a:r>
            <a:r>
              <a:rPr sz="1800" dirty="0">
                <a:latin typeface="Times New Roman"/>
                <a:cs typeface="Times New Roman"/>
              </a:rPr>
              <a:t>this </a:t>
            </a:r>
            <a:r>
              <a:rPr sz="1800" spc="-5" dirty="0">
                <a:latin typeface="Times New Roman"/>
                <a:cs typeface="Times New Roman"/>
              </a:rPr>
              <a:t>data </a:t>
            </a:r>
            <a:r>
              <a:rPr sz="1800" dirty="0">
                <a:latin typeface="Times New Roman"/>
                <a:cs typeface="Times New Roman"/>
              </a:rPr>
              <a:t>to </a:t>
            </a:r>
            <a:r>
              <a:rPr sz="1800" spc="-5" dirty="0">
                <a:latin typeface="Times New Roman"/>
                <a:cs typeface="Times New Roman"/>
              </a:rPr>
              <a:t>perform Data Analysis </a:t>
            </a:r>
            <a:r>
              <a:rPr sz="1800" spc="-434"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predict</a:t>
            </a:r>
            <a:r>
              <a:rPr sz="1800" spc="5" dirty="0">
                <a:latin typeface="Times New Roman"/>
                <a:cs typeface="Times New Roman"/>
              </a:rPr>
              <a:t> </a:t>
            </a:r>
            <a:r>
              <a:rPr sz="1800" spc="-5" dirty="0">
                <a:latin typeface="Times New Roman"/>
                <a:cs typeface="Times New Roman"/>
              </a:rPr>
              <a:t>whether</a:t>
            </a:r>
            <a:r>
              <a:rPr sz="1800" dirty="0">
                <a:latin typeface="Times New Roman"/>
                <a:cs typeface="Times New Roman"/>
              </a:rPr>
              <a:t> </a:t>
            </a:r>
            <a:r>
              <a:rPr sz="1800" spc="-5" dirty="0">
                <a:latin typeface="Times New Roman"/>
                <a:cs typeface="Times New Roman"/>
              </a:rPr>
              <a:t>certain</a:t>
            </a:r>
            <a:r>
              <a:rPr sz="1800" dirty="0">
                <a:latin typeface="Times New Roman"/>
                <a:cs typeface="Times New Roman"/>
              </a:rPr>
              <a:t> patients</a:t>
            </a:r>
            <a:r>
              <a:rPr sz="1800" spc="5" dirty="0">
                <a:latin typeface="Times New Roman"/>
                <a:cs typeface="Times New Roman"/>
              </a:rPr>
              <a:t> </a:t>
            </a:r>
            <a:r>
              <a:rPr sz="1800" spc="-5" dirty="0">
                <a:latin typeface="Times New Roman"/>
                <a:cs typeface="Times New Roman"/>
              </a:rPr>
              <a:t>have</a:t>
            </a:r>
            <a:r>
              <a:rPr sz="1800" dirty="0">
                <a:latin typeface="Times New Roman"/>
                <a:cs typeface="Times New Roman"/>
              </a:rPr>
              <a:t> </a:t>
            </a:r>
            <a:r>
              <a:rPr sz="1800" spc="-5" dirty="0">
                <a:latin typeface="Times New Roman"/>
                <a:cs typeface="Times New Roman"/>
              </a:rPr>
              <a:t>Brain</a:t>
            </a:r>
            <a:r>
              <a:rPr sz="1800" dirty="0">
                <a:latin typeface="Times New Roman"/>
                <a:cs typeface="Times New Roman"/>
              </a:rPr>
              <a:t> Stroke.</a:t>
            </a:r>
            <a:r>
              <a:rPr sz="1800" spc="5" dirty="0">
                <a:latin typeface="Times New Roman"/>
                <a:cs typeface="Times New Roman"/>
              </a:rPr>
              <a:t> </a:t>
            </a:r>
            <a:r>
              <a:rPr sz="1800" spc="-80" dirty="0">
                <a:latin typeface="Times New Roman"/>
                <a:cs typeface="Times New Roman"/>
              </a:rPr>
              <a:t>We</a:t>
            </a:r>
            <a:r>
              <a:rPr sz="1800" spc="-75" dirty="0">
                <a:latin typeface="Times New Roman"/>
                <a:cs typeface="Times New Roman"/>
              </a:rPr>
              <a:t> </a:t>
            </a:r>
            <a:r>
              <a:rPr sz="1800" dirty="0">
                <a:latin typeface="Times New Roman"/>
                <a:cs typeface="Times New Roman"/>
              </a:rPr>
              <a:t>would</a:t>
            </a:r>
            <a:r>
              <a:rPr sz="1800" spc="5" dirty="0">
                <a:latin typeface="Times New Roman"/>
                <a:cs typeface="Times New Roman"/>
              </a:rPr>
              <a:t> </a:t>
            </a:r>
            <a:r>
              <a:rPr sz="1800" dirty="0">
                <a:latin typeface="Times New Roman"/>
                <a:cs typeface="Times New Roman"/>
              </a:rPr>
              <a:t>like</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spc="-5" dirty="0">
                <a:latin typeface="Times New Roman"/>
                <a:cs typeface="Times New Roman"/>
              </a:rPr>
              <a:t>make</a:t>
            </a:r>
            <a:r>
              <a:rPr sz="1800" dirty="0">
                <a:latin typeface="Times New Roman"/>
                <a:cs typeface="Times New Roman"/>
              </a:rPr>
              <a:t> a</a:t>
            </a:r>
            <a:r>
              <a:rPr sz="1800" spc="5" dirty="0">
                <a:latin typeface="Times New Roman"/>
                <a:cs typeface="Times New Roman"/>
              </a:rPr>
              <a:t> </a:t>
            </a:r>
            <a:r>
              <a:rPr sz="1800" spc="-5" dirty="0">
                <a:latin typeface="Times New Roman"/>
                <a:cs typeface="Times New Roman"/>
              </a:rPr>
              <a:t>Machine</a:t>
            </a:r>
            <a:r>
              <a:rPr sz="1800" spc="440" dirty="0">
                <a:latin typeface="Times New Roman"/>
                <a:cs typeface="Times New Roman"/>
              </a:rPr>
              <a:t> </a:t>
            </a:r>
            <a:r>
              <a:rPr sz="1800" dirty="0">
                <a:latin typeface="Times New Roman"/>
                <a:cs typeface="Times New Roman"/>
              </a:rPr>
              <a:t>Learning </a:t>
            </a:r>
            <a:r>
              <a:rPr sz="1800" spc="5" dirty="0">
                <a:latin typeface="Times New Roman"/>
                <a:cs typeface="Times New Roman"/>
              </a:rPr>
              <a:t> </a:t>
            </a:r>
            <a:r>
              <a:rPr sz="1800" dirty="0">
                <a:latin typeface="Times New Roman"/>
                <a:cs typeface="Times New Roman"/>
              </a:rPr>
              <a:t>algorithm where </a:t>
            </a:r>
            <a:r>
              <a:rPr sz="1800" spc="-5" dirty="0">
                <a:latin typeface="Times New Roman"/>
                <a:cs typeface="Times New Roman"/>
              </a:rPr>
              <a:t>we </a:t>
            </a:r>
            <a:r>
              <a:rPr sz="1800" dirty="0">
                <a:latin typeface="Times New Roman"/>
                <a:cs typeface="Times New Roman"/>
              </a:rPr>
              <a:t>can train </a:t>
            </a:r>
            <a:r>
              <a:rPr sz="1800" spc="-5" dirty="0">
                <a:latin typeface="Times New Roman"/>
                <a:cs typeface="Times New Roman"/>
              </a:rPr>
              <a:t>our AI </a:t>
            </a:r>
            <a:r>
              <a:rPr sz="1800" dirty="0">
                <a:latin typeface="Times New Roman"/>
                <a:cs typeface="Times New Roman"/>
              </a:rPr>
              <a:t>to learn &amp; </a:t>
            </a:r>
            <a:r>
              <a:rPr sz="1800" spc="-5" dirty="0">
                <a:latin typeface="Times New Roman"/>
                <a:cs typeface="Times New Roman"/>
              </a:rPr>
              <a:t>improve </a:t>
            </a:r>
            <a:r>
              <a:rPr sz="1800" dirty="0">
                <a:latin typeface="Times New Roman"/>
                <a:cs typeface="Times New Roman"/>
              </a:rPr>
              <a:t>from </a:t>
            </a:r>
            <a:r>
              <a:rPr sz="1800" spc="-5" dirty="0">
                <a:latin typeface="Times New Roman"/>
                <a:cs typeface="Times New Roman"/>
              </a:rPr>
              <a:t>experience. </a:t>
            </a:r>
            <a:r>
              <a:rPr sz="1800" dirty="0">
                <a:latin typeface="Times New Roman"/>
                <a:cs typeface="Times New Roman"/>
              </a:rPr>
              <a:t>Thus, </a:t>
            </a:r>
            <a:r>
              <a:rPr sz="1800" spc="-5" dirty="0">
                <a:latin typeface="Times New Roman"/>
                <a:cs typeface="Times New Roman"/>
              </a:rPr>
              <a:t>we </a:t>
            </a:r>
            <a:r>
              <a:rPr sz="1800" dirty="0">
                <a:latin typeface="Times New Roman"/>
                <a:cs typeface="Times New Roman"/>
              </a:rPr>
              <a:t>would want </a:t>
            </a:r>
            <a:r>
              <a:rPr sz="1800" spc="-5" dirty="0">
                <a:latin typeface="Times New Roman"/>
                <a:cs typeface="Times New Roman"/>
              </a:rPr>
              <a:t>to classify </a:t>
            </a:r>
            <a:r>
              <a:rPr sz="1800" dirty="0">
                <a:latin typeface="Times New Roman"/>
                <a:cs typeface="Times New Roman"/>
              </a:rPr>
              <a:t> patients</a:t>
            </a:r>
            <a:r>
              <a:rPr sz="1800" spc="-20" dirty="0">
                <a:latin typeface="Times New Roman"/>
                <a:cs typeface="Times New Roman"/>
              </a:rPr>
              <a:t> </a:t>
            </a:r>
            <a:r>
              <a:rPr sz="1800" spc="-5" dirty="0">
                <a:latin typeface="Times New Roman"/>
                <a:cs typeface="Times New Roman"/>
              </a:rPr>
              <a:t>as</a:t>
            </a:r>
            <a:r>
              <a:rPr sz="1800" dirty="0">
                <a:latin typeface="Times New Roman"/>
                <a:cs typeface="Times New Roman"/>
              </a:rPr>
              <a:t> either</a:t>
            </a:r>
            <a:r>
              <a:rPr sz="1800" spc="-15" dirty="0">
                <a:latin typeface="Times New Roman"/>
                <a:cs typeface="Times New Roman"/>
              </a:rPr>
              <a:t> </a:t>
            </a:r>
            <a:r>
              <a:rPr sz="1800" dirty="0">
                <a:latin typeface="Times New Roman"/>
                <a:cs typeface="Times New Roman"/>
              </a:rPr>
              <a:t>positive</a:t>
            </a:r>
            <a:r>
              <a:rPr sz="1800" spc="-15"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dirty="0">
                <a:latin typeface="Times New Roman"/>
                <a:cs typeface="Times New Roman"/>
              </a:rPr>
              <a:t>negative</a:t>
            </a:r>
            <a:r>
              <a:rPr sz="1800" spc="-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Brain</a:t>
            </a:r>
            <a:r>
              <a:rPr sz="1800" spc="-5" dirty="0">
                <a:latin typeface="Times New Roman"/>
                <a:cs typeface="Times New Roman"/>
              </a:rPr>
              <a:t> </a:t>
            </a:r>
            <a:r>
              <a:rPr sz="1800" dirty="0">
                <a:latin typeface="Times New Roman"/>
                <a:cs typeface="Times New Roman"/>
              </a:rPr>
              <a:t>Stroke.</a:t>
            </a:r>
            <a:endParaRPr sz="1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8892" y="989456"/>
            <a:ext cx="9985375" cy="2044064"/>
          </a:xfrm>
          <a:prstGeom prst="rect">
            <a:avLst/>
          </a:prstGeom>
        </p:spPr>
        <p:txBody>
          <a:bodyPr vert="horz" wrap="square" lIns="0" tIns="61594" rIns="0" bIns="0" rtlCol="0">
            <a:spAutoFit/>
          </a:bodyPr>
          <a:lstStyle/>
          <a:p>
            <a:pPr marL="12700">
              <a:lnSpc>
                <a:spcPct val="100000"/>
              </a:lnSpc>
              <a:spcBef>
                <a:spcPts val="484"/>
              </a:spcBef>
            </a:pPr>
            <a:r>
              <a:rPr sz="1800" b="1" dirty="0">
                <a:latin typeface="Times New Roman"/>
                <a:cs typeface="Times New Roman"/>
              </a:rPr>
              <a:t>Goal</a:t>
            </a:r>
            <a:r>
              <a:rPr sz="1800" b="1" spc="-10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299085" indent="-287020">
              <a:lnSpc>
                <a:spcPct val="100000"/>
              </a:lnSpc>
              <a:spcBef>
                <a:spcPts val="380"/>
              </a:spcBef>
              <a:buClr>
                <a:srgbClr val="E38312"/>
              </a:buClr>
              <a:buFont typeface="Wingdings"/>
              <a:buChar char=""/>
              <a:tabLst>
                <a:tab pos="299720" algn="l"/>
              </a:tabLst>
            </a:pPr>
            <a:r>
              <a:rPr sz="1800" dirty="0">
                <a:latin typeface="Times New Roman"/>
                <a:cs typeface="Times New Roman"/>
              </a:rPr>
              <a:t>Predict</a:t>
            </a:r>
            <a:r>
              <a:rPr sz="1800" spc="-20" dirty="0">
                <a:latin typeface="Times New Roman"/>
                <a:cs typeface="Times New Roman"/>
              </a:rPr>
              <a:t> </a:t>
            </a:r>
            <a:r>
              <a:rPr sz="1800" dirty="0">
                <a:latin typeface="Times New Roman"/>
                <a:cs typeface="Times New Roman"/>
              </a:rPr>
              <a:t>whether</a:t>
            </a:r>
            <a:r>
              <a:rPr sz="1800" spc="-10" dirty="0">
                <a:latin typeface="Times New Roman"/>
                <a:cs typeface="Times New Roman"/>
              </a:rPr>
              <a:t> </a:t>
            </a:r>
            <a:r>
              <a:rPr sz="1800" dirty="0">
                <a:latin typeface="Times New Roman"/>
                <a:cs typeface="Times New Roman"/>
              </a:rPr>
              <a:t>a patient</a:t>
            </a:r>
            <a:r>
              <a:rPr sz="1800" spc="-30" dirty="0">
                <a:latin typeface="Times New Roman"/>
                <a:cs typeface="Times New Roman"/>
              </a:rPr>
              <a:t> </a:t>
            </a:r>
            <a:r>
              <a:rPr sz="1800" dirty="0">
                <a:latin typeface="Times New Roman"/>
                <a:cs typeface="Times New Roman"/>
              </a:rPr>
              <a:t>should be</a:t>
            </a:r>
            <a:r>
              <a:rPr sz="1800" spc="-15" dirty="0">
                <a:latin typeface="Times New Roman"/>
                <a:cs typeface="Times New Roman"/>
              </a:rPr>
              <a:t> </a:t>
            </a:r>
            <a:r>
              <a:rPr sz="1800" dirty="0">
                <a:latin typeface="Times New Roman"/>
                <a:cs typeface="Times New Roman"/>
              </a:rPr>
              <a:t>diagnosed</a:t>
            </a:r>
            <a:r>
              <a:rPr sz="1800" spc="-10" dirty="0">
                <a:latin typeface="Times New Roman"/>
                <a:cs typeface="Times New Roman"/>
              </a:rPr>
              <a:t> </a:t>
            </a:r>
            <a:r>
              <a:rPr sz="1800" dirty="0">
                <a:latin typeface="Times New Roman"/>
                <a:cs typeface="Times New Roman"/>
              </a:rPr>
              <a:t>with</a:t>
            </a:r>
            <a:r>
              <a:rPr sz="1800" spc="-10" dirty="0">
                <a:latin typeface="Times New Roman"/>
                <a:cs typeface="Times New Roman"/>
              </a:rPr>
              <a:t> </a:t>
            </a:r>
            <a:r>
              <a:rPr sz="1800" dirty="0">
                <a:latin typeface="Times New Roman"/>
                <a:cs typeface="Times New Roman"/>
              </a:rPr>
              <a:t>Brain</a:t>
            </a:r>
            <a:r>
              <a:rPr sz="1800" spc="-15" dirty="0">
                <a:latin typeface="Times New Roman"/>
                <a:cs typeface="Times New Roman"/>
              </a:rPr>
              <a:t> </a:t>
            </a:r>
            <a:r>
              <a:rPr sz="1800" dirty="0">
                <a:latin typeface="Times New Roman"/>
                <a:cs typeface="Times New Roman"/>
              </a:rPr>
              <a:t>Stroke.</a:t>
            </a:r>
            <a:endParaRPr sz="1800">
              <a:latin typeface="Times New Roman"/>
              <a:cs typeface="Times New Roman"/>
            </a:endParaRPr>
          </a:p>
          <a:p>
            <a:pPr marL="299085" marR="5080" indent="-287020">
              <a:lnSpc>
                <a:spcPct val="100000"/>
              </a:lnSpc>
              <a:buClr>
                <a:srgbClr val="E38312"/>
              </a:buClr>
              <a:buFont typeface="Wingdings"/>
              <a:buChar char=""/>
              <a:tabLst>
                <a:tab pos="299720" algn="l"/>
              </a:tabLst>
            </a:pPr>
            <a:r>
              <a:rPr sz="1800" dirty="0">
                <a:latin typeface="Times New Roman"/>
                <a:cs typeface="Times New Roman"/>
              </a:rPr>
              <a:t>This</a:t>
            </a:r>
            <a:r>
              <a:rPr sz="1800" spc="60" dirty="0">
                <a:latin typeface="Times New Roman"/>
                <a:cs typeface="Times New Roman"/>
              </a:rPr>
              <a:t> </a:t>
            </a:r>
            <a:r>
              <a:rPr sz="1800" spc="-5" dirty="0">
                <a:latin typeface="Times New Roman"/>
                <a:cs typeface="Times New Roman"/>
              </a:rPr>
              <a:t>is</a:t>
            </a:r>
            <a:r>
              <a:rPr sz="1800" spc="70" dirty="0">
                <a:latin typeface="Times New Roman"/>
                <a:cs typeface="Times New Roman"/>
              </a:rPr>
              <a:t> </a:t>
            </a:r>
            <a:r>
              <a:rPr sz="1800" dirty="0">
                <a:latin typeface="Times New Roman"/>
                <a:cs typeface="Times New Roman"/>
              </a:rPr>
              <a:t>a</a:t>
            </a:r>
            <a:r>
              <a:rPr sz="1800" spc="55" dirty="0">
                <a:latin typeface="Times New Roman"/>
                <a:cs typeface="Times New Roman"/>
              </a:rPr>
              <a:t> </a:t>
            </a:r>
            <a:r>
              <a:rPr sz="1800" spc="-5" dirty="0">
                <a:latin typeface="Times New Roman"/>
                <a:cs typeface="Times New Roman"/>
              </a:rPr>
              <a:t>binary</a:t>
            </a:r>
            <a:r>
              <a:rPr sz="1800" spc="60" dirty="0">
                <a:latin typeface="Times New Roman"/>
                <a:cs typeface="Times New Roman"/>
              </a:rPr>
              <a:t> </a:t>
            </a:r>
            <a:r>
              <a:rPr sz="1800" dirty="0">
                <a:latin typeface="Times New Roman"/>
                <a:cs typeface="Times New Roman"/>
              </a:rPr>
              <a:t>outcome.</a:t>
            </a:r>
            <a:r>
              <a:rPr sz="1800" spc="70" dirty="0">
                <a:latin typeface="Times New Roman"/>
                <a:cs typeface="Times New Roman"/>
              </a:rPr>
              <a:t> </a:t>
            </a:r>
            <a:r>
              <a:rPr sz="1800" spc="-5" dirty="0">
                <a:latin typeface="Times New Roman"/>
                <a:cs typeface="Times New Roman"/>
              </a:rPr>
              <a:t>Positive</a:t>
            </a:r>
            <a:r>
              <a:rPr sz="1800" spc="80" dirty="0">
                <a:latin typeface="Times New Roman"/>
                <a:cs typeface="Times New Roman"/>
              </a:rPr>
              <a:t> </a:t>
            </a:r>
            <a:r>
              <a:rPr sz="1800" dirty="0">
                <a:latin typeface="Times New Roman"/>
                <a:cs typeface="Times New Roman"/>
              </a:rPr>
              <a:t>(+)</a:t>
            </a:r>
            <a:r>
              <a:rPr sz="1800" spc="65" dirty="0">
                <a:latin typeface="Times New Roman"/>
                <a:cs typeface="Times New Roman"/>
              </a:rPr>
              <a:t> </a:t>
            </a:r>
            <a:r>
              <a:rPr sz="1800" dirty="0">
                <a:latin typeface="Times New Roman"/>
                <a:cs typeface="Times New Roman"/>
              </a:rPr>
              <a:t>=</a:t>
            </a:r>
            <a:r>
              <a:rPr sz="1800" spc="70" dirty="0">
                <a:latin typeface="Times New Roman"/>
                <a:cs typeface="Times New Roman"/>
              </a:rPr>
              <a:t> </a:t>
            </a:r>
            <a:r>
              <a:rPr sz="1800" spc="-10" dirty="0">
                <a:latin typeface="Times New Roman"/>
                <a:cs typeface="Times New Roman"/>
              </a:rPr>
              <a:t>1,</a:t>
            </a:r>
            <a:r>
              <a:rPr sz="1800" spc="75" dirty="0">
                <a:latin typeface="Times New Roman"/>
                <a:cs typeface="Times New Roman"/>
              </a:rPr>
              <a:t> </a:t>
            </a:r>
            <a:r>
              <a:rPr sz="1800" spc="-5" dirty="0">
                <a:latin typeface="Times New Roman"/>
                <a:cs typeface="Times New Roman"/>
              </a:rPr>
              <a:t>patient</a:t>
            </a:r>
            <a:r>
              <a:rPr sz="1800" spc="70" dirty="0">
                <a:latin typeface="Times New Roman"/>
                <a:cs typeface="Times New Roman"/>
              </a:rPr>
              <a:t> </a:t>
            </a:r>
            <a:r>
              <a:rPr sz="1800" dirty="0">
                <a:latin typeface="Times New Roman"/>
                <a:cs typeface="Times New Roman"/>
              </a:rPr>
              <a:t>diagnosed</a:t>
            </a:r>
            <a:r>
              <a:rPr sz="1800" spc="60" dirty="0">
                <a:latin typeface="Times New Roman"/>
                <a:cs typeface="Times New Roman"/>
              </a:rPr>
              <a:t> </a:t>
            </a:r>
            <a:r>
              <a:rPr sz="1800" dirty="0">
                <a:latin typeface="Times New Roman"/>
                <a:cs typeface="Times New Roman"/>
              </a:rPr>
              <a:t>with</a:t>
            </a:r>
            <a:r>
              <a:rPr sz="1800" spc="60" dirty="0">
                <a:latin typeface="Times New Roman"/>
                <a:cs typeface="Times New Roman"/>
              </a:rPr>
              <a:t> </a:t>
            </a:r>
            <a:r>
              <a:rPr sz="1800" dirty="0">
                <a:latin typeface="Times New Roman"/>
                <a:cs typeface="Times New Roman"/>
              </a:rPr>
              <a:t>Brain</a:t>
            </a:r>
            <a:r>
              <a:rPr sz="1800" spc="65" dirty="0">
                <a:latin typeface="Times New Roman"/>
                <a:cs typeface="Times New Roman"/>
              </a:rPr>
              <a:t> </a:t>
            </a:r>
            <a:r>
              <a:rPr sz="1800" spc="-5" dirty="0">
                <a:latin typeface="Times New Roman"/>
                <a:cs typeface="Times New Roman"/>
              </a:rPr>
              <a:t>Stroke.</a:t>
            </a:r>
            <a:r>
              <a:rPr sz="1800" spc="75" dirty="0">
                <a:latin typeface="Times New Roman"/>
                <a:cs typeface="Times New Roman"/>
              </a:rPr>
              <a:t> </a:t>
            </a:r>
            <a:r>
              <a:rPr sz="1800" spc="-5" dirty="0">
                <a:latin typeface="Times New Roman"/>
                <a:cs typeface="Times New Roman"/>
              </a:rPr>
              <a:t>Negative</a:t>
            </a:r>
            <a:r>
              <a:rPr sz="1800" spc="75" dirty="0">
                <a:latin typeface="Times New Roman"/>
                <a:cs typeface="Times New Roman"/>
              </a:rPr>
              <a:t> </a:t>
            </a:r>
            <a:r>
              <a:rPr sz="1800" dirty="0">
                <a:latin typeface="Times New Roman"/>
                <a:cs typeface="Times New Roman"/>
              </a:rPr>
              <a:t>(-)</a:t>
            </a:r>
            <a:r>
              <a:rPr sz="1800" spc="55" dirty="0">
                <a:latin typeface="Times New Roman"/>
                <a:cs typeface="Times New Roman"/>
              </a:rPr>
              <a:t> </a:t>
            </a:r>
            <a:r>
              <a:rPr sz="1800" dirty="0">
                <a:latin typeface="Times New Roman"/>
                <a:cs typeface="Times New Roman"/>
              </a:rPr>
              <a:t>=</a:t>
            </a:r>
            <a:r>
              <a:rPr sz="1800" spc="75" dirty="0">
                <a:latin typeface="Times New Roman"/>
                <a:cs typeface="Times New Roman"/>
              </a:rPr>
              <a:t> </a:t>
            </a:r>
            <a:r>
              <a:rPr sz="1800" spc="-10" dirty="0">
                <a:latin typeface="Times New Roman"/>
                <a:cs typeface="Times New Roman"/>
              </a:rPr>
              <a:t>0,</a:t>
            </a:r>
            <a:r>
              <a:rPr sz="1800" spc="60" dirty="0">
                <a:latin typeface="Times New Roman"/>
                <a:cs typeface="Times New Roman"/>
              </a:rPr>
              <a:t> </a:t>
            </a:r>
            <a:r>
              <a:rPr sz="1800" spc="-5" dirty="0">
                <a:latin typeface="Times New Roman"/>
                <a:cs typeface="Times New Roman"/>
              </a:rPr>
              <a:t>patient </a:t>
            </a:r>
            <a:r>
              <a:rPr sz="1800" spc="-434"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dirty="0">
                <a:latin typeface="Times New Roman"/>
                <a:cs typeface="Times New Roman"/>
              </a:rPr>
              <a:t>diagnosed</a:t>
            </a:r>
            <a:r>
              <a:rPr sz="1800" spc="-5"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Brain</a:t>
            </a:r>
            <a:r>
              <a:rPr sz="1800" spc="-5" dirty="0">
                <a:latin typeface="Times New Roman"/>
                <a:cs typeface="Times New Roman"/>
              </a:rPr>
              <a:t> </a:t>
            </a:r>
            <a:r>
              <a:rPr sz="1800" dirty="0">
                <a:latin typeface="Times New Roman"/>
                <a:cs typeface="Times New Roman"/>
              </a:rPr>
              <a:t>Stroke.</a:t>
            </a:r>
            <a:endParaRPr sz="1800">
              <a:latin typeface="Times New Roman"/>
              <a:cs typeface="Times New Roman"/>
            </a:endParaRPr>
          </a:p>
          <a:p>
            <a:pPr marL="299085" indent="-287020">
              <a:lnSpc>
                <a:spcPct val="100000"/>
              </a:lnSpc>
              <a:spcBef>
                <a:spcPts val="5"/>
              </a:spcBef>
              <a:buClr>
                <a:srgbClr val="E38312"/>
              </a:buClr>
              <a:buFont typeface="Wingdings"/>
              <a:buChar char=""/>
              <a:tabLst>
                <a:tab pos="299720" algn="l"/>
              </a:tabLst>
            </a:pPr>
            <a:r>
              <a:rPr sz="1800" dirty="0">
                <a:latin typeface="Times New Roman"/>
                <a:cs typeface="Times New Roman"/>
              </a:rPr>
              <a:t>Experiment</a:t>
            </a:r>
            <a:r>
              <a:rPr sz="1800" spc="-15"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various</a:t>
            </a:r>
            <a:r>
              <a:rPr sz="1800" spc="-5" dirty="0">
                <a:latin typeface="Times New Roman"/>
                <a:cs typeface="Times New Roman"/>
              </a:rPr>
              <a:t> </a:t>
            </a:r>
            <a:r>
              <a:rPr sz="1800" dirty="0">
                <a:latin typeface="Times New Roman"/>
                <a:cs typeface="Times New Roman"/>
              </a:rPr>
              <a:t>Classification</a:t>
            </a:r>
            <a:r>
              <a:rPr sz="1800" spc="-25" dirty="0">
                <a:latin typeface="Times New Roman"/>
                <a:cs typeface="Times New Roman"/>
              </a:rPr>
              <a:t> </a:t>
            </a:r>
            <a:r>
              <a:rPr sz="1800" dirty="0">
                <a:latin typeface="Times New Roman"/>
                <a:cs typeface="Times New Roman"/>
              </a:rPr>
              <a:t>Models</a:t>
            </a:r>
            <a:r>
              <a:rPr sz="1800" spc="5" dirty="0">
                <a:latin typeface="Times New Roman"/>
                <a:cs typeface="Times New Roman"/>
              </a:rPr>
              <a:t> </a:t>
            </a:r>
            <a:r>
              <a:rPr sz="1800" dirty="0">
                <a:latin typeface="Times New Roman"/>
                <a:cs typeface="Times New Roman"/>
              </a:rPr>
              <a:t>&amp;</a:t>
            </a:r>
            <a:r>
              <a:rPr sz="1800" spc="-10" dirty="0">
                <a:latin typeface="Times New Roman"/>
                <a:cs typeface="Times New Roman"/>
              </a:rPr>
              <a:t> </a:t>
            </a:r>
            <a:r>
              <a:rPr sz="1800" spc="-5" dirty="0">
                <a:latin typeface="Times New Roman"/>
                <a:cs typeface="Times New Roman"/>
              </a:rPr>
              <a:t>see </a:t>
            </a:r>
            <a:r>
              <a:rPr sz="1800" dirty="0">
                <a:latin typeface="Times New Roman"/>
                <a:cs typeface="Times New Roman"/>
              </a:rPr>
              <a:t>which</a:t>
            </a:r>
            <a:r>
              <a:rPr sz="1800" spc="-5" dirty="0">
                <a:latin typeface="Times New Roman"/>
                <a:cs typeface="Times New Roman"/>
              </a:rPr>
              <a:t> </a:t>
            </a:r>
            <a:r>
              <a:rPr sz="1800" dirty="0">
                <a:latin typeface="Times New Roman"/>
                <a:cs typeface="Times New Roman"/>
              </a:rPr>
              <a:t>yields</a:t>
            </a:r>
            <a:r>
              <a:rPr sz="1800" spc="-35" dirty="0">
                <a:latin typeface="Times New Roman"/>
                <a:cs typeface="Times New Roman"/>
              </a:rPr>
              <a:t> </a:t>
            </a:r>
            <a:r>
              <a:rPr sz="1800" dirty="0">
                <a:latin typeface="Times New Roman"/>
                <a:cs typeface="Times New Roman"/>
              </a:rPr>
              <a:t>greatest</a:t>
            </a:r>
            <a:r>
              <a:rPr sz="1800" spc="-10" dirty="0">
                <a:latin typeface="Times New Roman"/>
                <a:cs typeface="Times New Roman"/>
              </a:rPr>
              <a:t> accuracy.</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spc="-5" dirty="0">
                <a:latin typeface="Times New Roman"/>
                <a:cs typeface="Times New Roman"/>
              </a:rPr>
              <a:t>Examine </a:t>
            </a:r>
            <a:r>
              <a:rPr sz="1800" dirty="0">
                <a:latin typeface="Times New Roman"/>
                <a:cs typeface="Times New Roman"/>
              </a:rPr>
              <a:t>trends</a:t>
            </a:r>
            <a:r>
              <a:rPr sz="1800" spc="-15" dirty="0">
                <a:latin typeface="Times New Roman"/>
                <a:cs typeface="Times New Roman"/>
              </a:rPr>
              <a:t> </a:t>
            </a:r>
            <a:r>
              <a:rPr sz="1800" dirty="0">
                <a:latin typeface="Times New Roman"/>
                <a:cs typeface="Times New Roman"/>
              </a:rPr>
              <a:t>&amp;</a:t>
            </a:r>
            <a:r>
              <a:rPr sz="1800" spc="-10" dirty="0">
                <a:latin typeface="Times New Roman"/>
                <a:cs typeface="Times New Roman"/>
              </a:rPr>
              <a:t> </a:t>
            </a:r>
            <a:r>
              <a:rPr sz="1800" dirty="0">
                <a:latin typeface="Times New Roman"/>
                <a:cs typeface="Times New Roman"/>
              </a:rPr>
              <a:t>correlations</a:t>
            </a:r>
            <a:r>
              <a:rPr sz="1800" spc="-20" dirty="0">
                <a:latin typeface="Times New Roman"/>
                <a:cs typeface="Times New Roman"/>
              </a:rPr>
              <a:t> </a:t>
            </a:r>
            <a:r>
              <a:rPr sz="1800" dirty="0">
                <a:latin typeface="Times New Roman"/>
                <a:cs typeface="Times New Roman"/>
              </a:rPr>
              <a:t>within</a:t>
            </a:r>
            <a:r>
              <a:rPr sz="1800" spc="-15" dirty="0">
                <a:latin typeface="Times New Roman"/>
                <a:cs typeface="Times New Roman"/>
              </a:rPr>
              <a:t> </a:t>
            </a:r>
            <a:r>
              <a:rPr sz="1800" dirty="0">
                <a:latin typeface="Times New Roman"/>
                <a:cs typeface="Times New Roman"/>
              </a:rPr>
              <a:t>our</a:t>
            </a:r>
            <a:r>
              <a:rPr sz="1800" spc="-15" dirty="0">
                <a:latin typeface="Times New Roman"/>
                <a:cs typeface="Times New Roman"/>
              </a:rPr>
              <a:t> </a:t>
            </a:r>
            <a:r>
              <a:rPr sz="1800" dirty="0">
                <a:latin typeface="Times New Roman"/>
                <a:cs typeface="Times New Roman"/>
              </a:rPr>
              <a:t>data.</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spc="-5" dirty="0">
                <a:latin typeface="Times New Roman"/>
                <a:cs typeface="Times New Roman"/>
              </a:rPr>
              <a:t>Determine</a:t>
            </a:r>
            <a:r>
              <a:rPr sz="1800" spc="5"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dirty="0">
                <a:latin typeface="Times New Roman"/>
                <a:cs typeface="Times New Roman"/>
              </a:rPr>
              <a:t>features</a:t>
            </a:r>
            <a:r>
              <a:rPr sz="1800" spc="-5" dirty="0">
                <a:latin typeface="Times New Roman"/>
                <a:cs typeface="Times New Roman"/>
              </a:rPr>
              <a:t> </a:t>
            </a:r>
            <a:r>
              <a:rPr sz="1800" dirty="0">
                <a:latin typeface="Times New Roman"/>
                <a:cs typeface="Times New Roman"/>
              </a:rPr>
              <a:t>are</a:t>
            </a:r>
            <a:r>
              <a:rPr sz="1800" spc="-10" dirty="0">
                <a:latin typeface="Times New Roman"/>
                <a:cs typeface="Times New Roman"/>
              </a:rPr>
              <a:t> </a:t>
            </a:r>
            <a:r>
              <a:rPr sz="1800" spc="-5" dirty="0">
                <a:latin typeface="Times New Roman"/>
                <a:cs typeface="Times New Roman"/>
              </a:rPr>
              <a:t>most</a:t>
            </a:r>
            <a:r>
              <a:rPr sz="1800" spc="20" dirty="0">
                <a:latin typeface="Times New Roman"/>
                <a:cs typeface="Times New Roman"/>
              </a:rPr>
              <a:t> </a:t>
            </a:r>
            <a:r>
              <a:rPr sz="1800" dirty="0">
                <a:latin typeface="Times New Roman"/>
                <a:cs typeface="Times New Roman"/>
              </a:rPr>
              <a:t>important</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Positive/Negative</a:t>
            </a:r>
            <a:r>
              <a:rPr sz="1800" spc="-10" dirty="0">
                <a:latin typeface="Times New Roman"/>
                <a:cs typeface="Times New Roman"/>
              </a:rPr>
              <a:t> </a:t>
            </a:r>
            <a:r>
              <a:rPr sz="1800" dirty="0">
                <a:latin typeface="Times New Roman"/>
                <a:cs typeface="Times New Roman"/>
              </a:rPr>
              <a:t>Brain</a:t>
            </a:r>
            <a:r>
              <a:rPr sz="1800" spc="-5" dirty="0">
                <a:latin typeface="Times New Roman"/>
                <a:cs typeface="Times New Roman"/>
              </a:rPr>
              <a:t> </a:t>
            </a:r>
            <a:r>
              <a:rPr sz="1800" dirty="0">
                <a:latin typeface="Times New Roman"/>
                <a:cs typeface="Times New Roman"/>
              </a:rPr>
              <a:t>Stroke </a:t>
            </a:r>
            <a:r>
              <a:rPr sz="1800" spc="-5" dirty="0">
                <a:latin typeface="Times New Roman"/>
                <a:cs typeface="Times New Roman"/>
              </a:rPr>
              <a:t>diagnosis.</a:t>
            </a:r>
            <a:endParaRPr sz="18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5" name="object 5"/>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5056759" y="304927"/>
            <a:ext cx="1695450" cy="452120"/>
          </a:xfrm>
          <a:prstGeom prst="rect">
            <a:avLst/>
          </a:prstGeom>
        </p:spPr>
        <p:txBody>
          <a:bodyPr vert="horz" wrap="square" lIns="0" tIns="12065" rIns="0" bIns="0" rtlCol="0">
            <a:spAutoFit/>
          </a:bodyPr>
          <a:lstStyle/>
          <a:p>
            <a:pPr marL="12700">
              <a:lnSpc>
                <a:spcPct val="100000"/>
              </a:lnSpc>
              <a:spcBef>
                <a:spcPts val="95"/>
              </a:spcBef>
            </a:pPr>
            <a:r>
              <a:rPr sz="2800" spc="-60" dirty="0">
                <a:solidFill>
                  <a:srgbClr val="404040"/>
                </a:solidFill>
              </a:rPr>
              <a:t>C</a:t>
            </a:r>
            <a:r>
              <a:rPr sz="2800" spc="-50" dirty="0">
                <a:solidFill>
                  <a:srgbClr val="404040"/>
                </a:solidFill>
              </a:rPr>
              <a:t>hapt</a:t>
            </a:r>
            <a:r>
              <a:rPr sz="2800" spc="-60" dirty="0">
                <a:solidFill>
                  <a:srgbClr val="404040"/>
                </a:solidFill>
              </a:rPr>
              <a:t>e</a:t>
            </a:r>
            <a:r>
              <a:rPr sz="2800" spc="-5" dirty="0">
                <a:solidFill>
                  <a:srgbClr val="404040"/>
                </a:solidFill>
              </a:rPr>
              <a:t>r</a:t>
            </a:r>
            <a:r>
              <a:rPr sz="2800" spc="-155" dirty="0">
                <a:solidFill>
                  <a:srgbClr val="404040"/>
                </a:solidFill>
              </a:rPr>
              <a:t> </a:t>
            </a:r>
            <a:r>
              <a:rPr sz="2800" spc="-5" dirty="0">
                <a:solidFill>
                  <a:srgbClr val="404040"/>
                </a:solidFill>
              </a:rPr>
              <a:t>-</a:t>
            </a:r>
            <a:r>
              <a:rPr sz="2800" spc="-100" dirty="0">
                <a:solidFill>
                  <a:srgbClr val="404040"/>
                </a:solidFill>
              </a:rPr>
              <a:t> </a:t>
            </a:r>
            <a:r>
              <a:rPr sz="2800" spc="-5" dirty="0">
                <a:solidFill>
                  <a:srgbClr val="404040"/>
                </a:solidFill>
              </a:rPr>
              <a:t>2</a:t>
            </a:r>
            <a:endParaRPr sz="28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8</a:t>
            </a:fld>
            <a:endParaRPr dirty="0"/>
          </a:p>
        </p:txBody>
      </p:sp>
      <p:sp>
        <p:nvSpPr>
          <p:cNvPr id="7" name="object 7"/>
          <p:cNvSpPr txBox="1"/>
          <p:nvPr/>
        </p:nvSpPr>
        <p:spPr>
          <a:xfrm>
            <a:off x="1176324" y="1080642"/>
            <a:ext cx="9029065" cy="4660265"/>
          </a:xfrm>
          <a:prstGeom prst="rect">
            <a:avLst/>
          </a:prstGeom>
        </p:spPr>
        <p:txBody>
          <a:bodyPr vert="horz" wrap="square" lIns="0" tIns="12700" rIns="0" bIns="0" rtlCol="0">
            <a:spAutoFit/>
          </a:bodyPr>
          <a:lstStyle/>
          <a:p>
            <a:pPr marL="413384" algn="ctr">
              <a:lnSpc>
                <a:spcPct val="100000"/>
              </a:lnSpc>
              <a:spcBef>
                <a:spcPts val="100"/>
              </a:spcBef>
            </a:pPr>
            <a:r>
              <a:rPr sz="2400" b="1" spc="-55" dirty="0">
                <a:solidFill>
                  <a:srgbClr val="404040"/>
                </a:solidFill>
                <a:latin typeface="Times New Roman"/>
                <a:cs typeface="Times New Roman"/>
              </a:rPr>
              <a:t>F</a:t>
            </a:r>
            <a:r>
              <a:rPr sz="2400" b="1" spc="-50" dirty="0">
                <a:solidFill>
                  <a:srgbClr val="404040"/>
                </a:solidFill>
                <a:latin typeface="Times New Roman"/>
                <a:cs typeface="Times New Roman"/>
              </a:rPr>
              <a:t>ea</a:t>
            </a:r>
            <a:r>
              <a:rPr sz="2400" b="1" spc="-45" dirty="0">
                <a:solidFill>
                  <a:srgbClr val="404040"/>
                </a:solidFill>
                <a:latin typeface="Times New Roman"/>
                <a:cs typeface="Times New Roman"/>
              </a:rPr>
              <a:t>t</a:t>
            </a:r>
            <a:r>
              <a:rPr sz="2400" b="1" spc="-60" dirty="0">
                <a:solidFill>
                  <a:srgbClr val="404040"/>
                </a:solidFill>
                <a:latin typeface="Times New Roman"/>
                <a:cs typeface="Times New Roman"/>
              </a:rPr>
              <a:t>u</a:t>
            </a:r>
            <a:r>
              <a:rPr sz="2400" b="1" spc="-95" dirty="0">
                <a:solidFill>
                  <a:srgbClr val="404040"/>
                </a:solidFill>
                <a:latin typeface="Times New Roman"/>
                <a:cs typeface="Times New Roman"/>
              </a:rPr>
              <a:t>r</a:t>
            </a:r>
            <a:r>
              <a:rPr sz="2400" b="1" spc="-50" dirty="0">
                <a:solidFill>
                  <a:srgbClr val="404040"/>
                </a:solidFill>
                <a:latin typeface="Times New Roman"/>
                <a:cs typeface="Times New Roman"/>
              </a:rPr>
              <a:t>e</a:t>
            </a:r>
            <a:r>
              <a:rPr sz="2400" b="1" spc="-5" dirty="0">
                <a:solidFill>
                  <a:srgbClr val="404040"/>
                </a:solidFill>
                <a:latin typeface="Times New Roman"/>
                <a:cs typeface="Times New Roman"/>
              </a:rPr>
              <a:t>s</a:t>
            </a:r>
            <a:r>
              <a:rPr sz="2400" b="1" spc="-130" dirty="0">
                <a:solidFill>
                  <a:srgbClr val="404040"/>
                </a:solidFill>
                <a:latin typeface="Times New Roman"/>
                <a:cs typeface="Times New Roman"/>
              </a:rPr>
              <a:t> </a:t>
            </a:r>
            <a:r>
              <a:rPr sz="2400" b="1" dirty="0">
                <a:solidFill>
                  <a:srgbClr val="404040"/>
                </a:solidFill>
                <a:latin typeface="Times New Roman"/>
                <a:cs typeface="Times New Roman"/>
              </a:rPr>
              <a:t>&amp;</a:t>
            </a:r>
            <a:r>
              <a:rPr sz="2400" b="1" spc="-95" dirty="0">
                <a:solidFill>
                  <a:srgbClr val="404040"/>
                </a:solidFill>
                <a:latin typeface="Times New Roman"/>
                <a:cs typeface="Times New Roman"/>
              </a:rPr>
              <a:t> </a:t>
            </a:r>
            <a:r>
              <a:rPr sz="2400" b="1" spc="-55" dirty="0">
                <a:solidFill>
                  <a:srgbClr val="404040"/>
                </a:solidFill>
                <a:latin typeface="Times New Roman"/>
                <a:cs typeface="Times New Roman"/>
              </a:rPr>
              <a:t>P</a:t>
            </a:r>
            <a:r>
              <a:rPr sz="2400" b="1" spc="-95" dirty="0">
                <a:solidFill>
                  <a:srgbClr val="404040"/>
                </a:solidFill>
                <a:latin typeface="Times New Roman"/>
                <a:cs typeface="Times New Roman"/>
              </a:rPr>
              <a:t>r</a:t>
            </a:r>
            <a:r>
              <a:rPr sz="2400" b="1" spc="-50" dirty="0">
                <a:solidFill>
                  <a:srgbClr val="404040"/>
                </a:solidFill>
                <a:latin typeface="Times New Roman"/>
                <a:cs typeface="Times New Roman"/>
              </a:rPr>
              <a:t>e</a:t>
            </a:r>
            <a:r>
              <a:rPr sz="2400" b="1" spc="-60" dirty="0">
                <a:solidFill>
                  <a:srgbClr val="404040"/>
                </a:solidFill>
                <a:latin typeface="Times New Roman"/>
                <a:cs typeface="Times New Roman"/>
              </a:rPr>
              <a:t>d</a:t>
            </a:r>
            <a:r>
              <a:rPr sz="2400" b="1" spc="-45" dirty="0">
                <a:solidFill>
                  <a:srgbClr val="404040"/>
                </a:solidFill>
                <a:latin typeface="Times New Roman"/>
                <a:cs typeface="Times New Roman"/>
              </a:rPr>
              <a:t>i</a:t>
            </a:r>
            <a:r>
              <a:rPr sz="2400" b="1" spc="-50" dirty="0">
                <a:solidFill>
                  <a:srgbClr val="404040"/>
                </a:solidFill>
                <a:latin typeface="Times New Roman"/>
                <a:cs typeface="Times New Roman"/>
              </a:rPr>
              <a:t>c</a:t>
            </a:r>
            <a:r>
              <a:rPr sz="2400" b="1" spc="-45" dirty="0">
                <a:solidFill>
                  <a:srgbClr val="404040"/>
                </a:solidFill>
                <a:latin typeface="Times New Roman"/>
                <a:cs typeface="Times New Roman"/>
              </a:rPr>
              <a:t>t</a:t>
            </a:r>
            <a:r>
              <a:rPr sz="2400" b="1" spc="-50" dirty="0">
                <a:solidFill>
                  <a:srgbClr val="404040"/>
                </a:solidFill>
                <a:latin typeface="Times New Roman"/>
                <a:cs typeface="Times New Roman"/>
              </a:rPr>
              <a:t>o</a:t>
            </a:r>
            <a:r>
              <a:rPr sz="2400" b="1" dirty="0">
                <a:solidFill>
                  <a:srgbClr val="404040"/>
                </a:solidFill>
                <a:latin typeface="Times New Roman"/>
                <a:cs typeface="Times New Roman"/>
              </a:rPr>
              <a:t>r</a:t>
            </a:r>
            <a:endParaRPr sz="2400">
              <a:latin typeface="Times New Roman"/>
              <a:cs typeface="Times New Roman"/>
            </a:endParaRPr>
          </a:p>
          <a:p>
            <a:pPr>
              <a:lnSpc>
                <a:spcPct val="100000"/>
              </a:lnSpc>
              <a:spcBef>
                <a:spcPts val="30"/>
              </a:spcBef>
            </a:pPr>
            <a:endParaRPr sz="2900">
              <a:latin typeface="Times New Roman"/>
              <a:cs typeface="Times New Roman"/>
            </a:endParaRPr>
          </a:p>
          <a:p>
            <a:pPr marL="12700">
              <a:lnSpc>
                <a:spcPct val="100000"/>
              </a:lnSpc>
            </a:pPr>
            <a:r>
              <a:rPr sz="1800" spc="-5" dirty="0">
                <a:latin typeface="Times New Roman"/>
                <a:cs typeface="Times New Roman"/>
              </a:rPr>
              <a:t>Our</a:t>
            </a:r>
            <a:r>
              <a:rPr sz="1800" spc="220" dirty="0">
                <a:latin typeface="Times New Roman"/>
                <a:cs typeface="Times New Roman"/>
              </a:rPr>
              <a:t> </a:t>
            </a:r>
            <a:r>
              <a:rPr sz="1800" dirty="0">
                <a:latin typeface="Times New Roman"/>
                <a:cs typeface="Times New Roman"/>
              </a:rPr>
              <a:t>Predictor</a:t>
            </a:r>
            <a:r>
              <a:rPr sz="1800" spc="229" dirty="0">
                <a:latin typeface="Times New Roman"/>
                <a:cs typeface="Times New Roman"/>
              </a:rPr>
              <a:t> </a:t>
            </a:r>
            <a:r>
              <a:rPr sz="1800" spc="-85" dirty="0">
                <a:latin typeface="Times New Roman"/>
                <a:cs typeface="Times New Roman"/>
              </a:rPr>
              <a:t>(Y,</a:t>
            </a:r>
            <a:r>
              <a:rPr sz="1800" spc="235" dirty="0">
                <a:latin typeface="Times New Roman"/>
                <a:cs typeface="Times New Roman"/>
              </a:rPr>
              <a:t> </a:t>
            </a:r>
            <a:r>
              <a:rPr sz="1800" spc="-5" dirty="0">
                <a:latin typeface="Times New Roman"/>
                <a:cs typeface="Times New Roman"/>
              </a:rPr>
              <a:t>Positive</a:t>
            </a:r>
            <a:r>
              <a:rPr sz="1800" spc="235" dirty="0">
                <a:latin typeface="Times New Roman"/>
                <a:cs typeface="Times New Roman"/>
              </a:rPr>
              <a:t> </a:t>
            </a:r>
            <a:r>
              <a:rPr sz="1800" dirty="0">
                <a:latin typeface="Times New Roman"/>
                <a:cs typeface="Times New Roman"/>
              </a:rPr>
              <a:t>or</a:t>
            </a:r>
            <a:r>
              <a:rPr sz="1800" spc="229" dirty="0">
                <a:latin typeface="Times New Roman"/>
                <a:cs typeface="Times New Roman"/>
              </a:rPr>
              <a:t> </a:t>
            </a:r>
            <a:r>
              <a:rPr sz="1800" spc="-5" dirty="0">
                <a:latin typeface="Times New Roman"/>
                <a:cs typeface="Times New Roman"/>
              </a:rPr>
              <a:t>Negative</a:t>
            </a:r>
            <a:r>
              <a:rPr sz="1800" spc="235" dirty="0">
                <a:latin typeface="Times New Roman"/>
                <a:cs typeface="Times New Roman"/>
              </a:rPr>
              <a:t> </a:t>
            </a:r>
            <a:r>
              <a:rPr sz="1800" spc="-5" dirty="0">
                <a:latin typeface="Times New Roman"/>
                <a:cs typeface="Times New Roman"/>
              </a:rPr>
              <a:t>diagnosis</a:t>
            </a:r>
            <a:r>
              <a:rPr sz="1800" spc="225" dirty="0">
                <a:latin typeface="Times New Roman"/>
                <a:cs typeface="Times New Roman"/>
              </a:rPr>
              <a:t> </a:t>
            </a:r>
            <a:r>
              <a:rPr sz="1800" dirty="0">
                <a:latin typeface="Times New Roman"/>
                <a:cs typeface="Times New Roman"/>
              </a:rPr>
              <a:t>of</a:t>
            </a:r>
            <a:r>
              <a:rPr sz="1800" spc="225" dirty="0">
                <a:latin typeface="Times New Roman"/>
                <a:cs typeface="Times New Roman"/>
              </a:rPr>
              <a:t> </a:t>
            </a:r>
            <a:r>
              <a:rPr sz="1800" dirty="0">
                <a:latin typeface="Times New Roman"/>
                <a:cs typeface="Times New Roman"/>
              </a:rPr>
              <a:t>Brain</a:t>
            </a:r>
            <a:r>
              <a:rPr sz="1800" spc="225" dirty="0">
                <a:latin typeface="Times New Roman"/>
                <a:cs typeface="Times New Roman"/>
              </a:rPr>
              <a:t> </a:t>
            </a:r>
            <a:r>
              <a:rPr sz="1800" spc="-5" dirty="0">
                <a:latin typeface="Times New Roman"/>
                <a:cs typeface="Times New Roman"/>
              </a:rPr>
              <a:t>Stroke)</a:t>
            </a:r>
            <a:r>
              <a:rPr sz="1800" spc="235" dirty="0">
                <a:latin typeface="Times New Roman"/>
                <a:cs typeface="Times New Roman"/>
              </a:rPr>
              <a:t> </a:t>
            </a:r>
            <a:r>
              <a:rPr sz="1800" spc="-5" dirty="0">
                <a:latin typeface="Times New Roman"/>
                <a:cs typeface="Times New Roman"/>
              </a:rPr>
              <a:t>is</a:t>
            </a:r>
            <a:r>
              <a:rPr sz="1800" spc="220" dirty="0">
                <a:latin typeface="Times New Roman"/>
                <a:cs typeface="Times New Roman"/>
              </a:rPr>
              <a:t> </a:t>
            </a:r>
            <a:r>
              <a:rPr sz="1800" spc="-5" dirty="0">
                <a:latin typeface="Times New Roman"/>
                <a:cs typeface="Times New Roman"/>
              </a:rPr>
              <a:t>determined</a:t>
            </a:r>
            <a:r>
              <a:rPr sz="1800" spc="225" dirty="0">
                <a:latin typeface="Times New Roman"/>
                <a:cs typeface="Times New Roman"/>
              </a:rPr>
              <a:t> </a:t>
            </a:r>
            <a:r>
              <a:rPr sz="1800" spc="-10" dirty="0">
                <a:latin typeface="Times New Roman"/>
                <a:cs typeface="Times New Roman"/>
              </a:rPr>
              <a:t>by</a:t>
            </a:r>
            <a:r>
              <a:rPr sz="1800" spc="235" dirty="0">
                <a:latin typeface="Times New Roman"/>
                <a:cs typeface="Times New Roman"/>
              </a:rPr>
              <a:t> </a:t>
            </a:r>
            <a:r>
              <a:rPr sz="1800" dirty="0">
                <a:latin typeface="Times New Roman"/>
                <a:cs typeface="Times New Roman"/>
              </a:rPr>
              <a:t>10</a:t>
            </a:r>
            <a:r>
              <a:rPr sz="1800" spc="229" dirty="0">
                <a:latin typeface="Times New Roman"/>
                <a:cs typeface="Times New Roman"/>
              </a:rPr>
              <a:t> </a:t>
            </a:r>
            <a:r>
              <a:rPr sz="1800" spc="-5" dirty="0">
                <a:latin typeface="Times New Roman"/>
                <a:cs typeface="Times New Roman"/>
              </a:rPr>
              <a:t>features</a:t>
            </a:r>
            <a:endParaRPr sz="1800">
              <a:latin typeface="Times New Roman"/>
              <a:cs typeface="Times New Roman"/>
            </a:endParaRPr>
          </a:p>
          <a:p>
            <a:pPr marL="12700">
              <a:lnSpc>
                <a:spcPct val="100000"/>
              </a:lnSpc>
            </a:pPr>
            <a:r>
              <a:rPr sz="1800" spc="-5" dirty="0">
                <a:latin typeface="Times New Roman"/>
                <a:cs typeface="Times New Roman"/>
              </a:rPr>
              <a:t>(X):</a:t>
            </a:r>
            <a:endParaRPr sz="1800">
              <a:latin typeface="Times New Roman"/>
              <a:cs typeface="Times New Roman"/>
            </a:endParaRPr>
          </a:p>
          <a:p>
            <a:pPr marL="299085" indent="-287020">
              <a:lnSpc>
                <a:spcPct val="100000"/>
              </a:lnSpc>
              <a:spcBef>
                <a:spcPts val="5"/>
              </a:spcBef>
              <a:buClr>
                <a:srgbClr val="E38312"/>
              </a:buClr>
              <a:buFont typeface="Wingdings"/>
              <a:buChar char=""/>
              <a:tabLst>
                <a:tab pos="299720" algn="l"/>
              </a:tabLst>
            </a:pPr>
            <a:r>
              <a:rPr sz="1800" dirty="0">
                <a:latin typeface="Times New Roman"/>
                <a:cs typeface="Times New Roman"/>
              </a:rPr>
              <a:t>Gender:</a:t>
            </a:r>
            <a:r>
              <a:rPr sz="1800" spc="-20" dirty="0">
                <a:latin typeface="Times New Roman"/>
                <a:cs typeface="Times New Roman"/>
              </a:rPr>
              <a:t> </a:t>
            </a:r>
            <a:r>
              <a:rPr sz="1800" spc="-5" dirty="0">
                <a:latin typeface="Times New Roman"/>
                <a:cs typeface="Times New Roman"/>
              </a:rPr>
              <a:t>"Male",</a:t>
            </a:r>
            <a:r>
              <a:rPr sz="1800" spc="-10" dirty="0">
                <a:latin typeface="Times New Roman"/>
                <a:cs typeface="Times New Roman"/>
              </a:rPr>
              <a:t> </a:t>
            </a:r>
            <a:r>
              <a:rPr sz="1800" spc="-5" dirty="0">
                <a:latin typeface="Times New Roman"/>
                <a:cs typeface="Times New Roman"/>
              </a:rPr>
              <a:t>"Female“.</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spc="-5" dirty="0">
                <a:latin typeface="Times New Roman"/>
                <a:cs typeface="Times New Roman"/>
              </a:rPr>
              <a:t>Age</a:t>
            </a:r>
            <a:r>
              <a:rPr sz="1800" spc="-15" dirty="0">
                <a:latin typeface="Times New Roman"/>
                <a:cs typeface="Times New Roman"/>
              </a:rPr>
              <a:t> </a:t>
            </a:r>
            <a:r>
              <a:rPr sz="1800" dirty="0">
                <a:latin typeface="Times New Roman"/>
                <a:cs typeface="Times New Roman"/>
              </a:rPr>
              <a:t>:</a:t>
            </a:r>
            <a:r>
              <a:rPr sz="1800" spc="345" dirty="0">
                <a:latin typeface="Times New Roman"/>
                <a:cs typeface="Times New Roman"/>
              </a:rPr>
              <a:t> </a:t>
            </a:r>
            <a:r>
              <a:rPr sz="1800" spc="-5" dirty="0">
                <a:latin typeface="Times New Roman"/>
                <a:cs typeface="Times New Roman"/>
              </a:rPr>
              <a:t>Age</a:t>
            </a:r>
            <a:r>
              <a:rPr sz="1800" spc="-15" dirty="0">
                <a:latin typeface="Times New Roman"/>
                <a:cs typeface="Times New Roman"/>
              </a:rPr>
              <a:t> </a:t>
            </a:r>
            <a:r>
              <a:rPr sz="1800" dirty="0">
                <a:latin typeface="Times New Roman"/>
                <a:cs typeface="Times New Roman"/>
              </a:rPr>
              <a:t>of the</a:t>
            </a:r>
            <a:r>
              <a:rPr sz="1800" spc="-10" dirty="0">
                <a:latin typeface="Times New Roman"/>
                <a:cs typeface="Times New Roman"/>
              </a:rPr>
              <a:t> </a:t>
            </a:r>
            <a:r>
              <a:rPr sz="1800" dirty="0">
                <a:latin typeface="Times New Roman"/>
                <a:cs typeface="Times New Roman"/>
              </a:rPr>
              <a:t>patient.</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dirty="0">
                <a:latin typeface="Times New Roman"/>
                <a:cs typeface="Times New Roman"/>
              </a:rPr>
              <a:t>Hypertension</a:t>
            </a:r>
            <a:r>
              <a:rPr sz="1800" spc="-2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0</a:t>
            </a:r>
            <a:r>
              <a:rPr sz="1800" spc="5" dirty="0">
                <a:latin typeface="Times New Roman"/>
                <a:cs typeface="Times New Roman"/>
              </a:rPr>
              <a:t> </a:t>
            </a:r>
            <a:r>
              <a:rPr sz="1800" dirty="0">
                <a:latin typeface="Times New Roman"/>
                <a:cs typeface="Times New Roman"/>
              </a:rPr>
              <a:t>if</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patient</a:t>
            </a:r>
            <a:r>
              <a:rPr sz="1800" spc="-25" dirty="0">
                <a:latin typeface="Times New Roman"/>
                <a:cs typeface="Times New Roman"/>
              </a:rPr>
              <a:t> </a:t>
            </a:r>
            <a:r>
              <a:rPr sz="1800" dirty="0">
                <a:latin typeface="Times New Roman"/>
                <a:cs typeface="Times New Roman"/>
              </a:rPr>
              <a:t>doesn't have</a:t>
            </a:r>
            <a:r>
              <a:rPr sz="1800" spc="-10" dirty="0">
                <a:latin typeface="Times New Roman"/>
                <a:cs typeface="Times New Roman"/>
              </a:rPr>
              <a:t> </a:t>
            </a:r>
            <a:r>
              <a:rPr sz="1800" dirty="0">
                <a:latin typeface="Times New Roman"/>
                <a:cs typeface="Times New Roman"/>
              </a:rPr>
              <a:t>hypertension,</a:t>
            </a:r>
            <a:r>
              <a:rPr sz="1800" spc="-25" dirty="0">
                <a:latin typeface="Times New Roman"/>
                <a:cs typeface="Times New Roman"/>
              </a:rPr>
              <a:t> </a:t>
            </a:r>
            <a:r>
              <a:rPr sz="1800" dirty="0">
                <a:latin typeface="Times New Roman"/>
                <a:cs typeface="Times New Roman"/>
              </a:rPr>
              <a:t>1</a:t>
            </a:r>
            <a:r>
              <a:rPr sz="1800" spc="5" dirty="0">
                <a:latin typeface="Times New Roman"/>
                <a:cs typeface="Times New Roman"/>
              </a:rPr>
              <a:t> </a:t>
            </a:r>
            <a:r>
              <a:rPr sz="1800" dirty="0">
                <a:latin typeface="Times New Roman"/>
                <a:cs typeface="Times New Roman"/>
              </a:rPr>
              <a:t>if</a:t>
            </a:r>
            <a:r>
              <a:rPr sz="1800" spc="-10" dirty="0">
                <a:latin typeface="Times New Roman"/>
                <a:cs typeface="Times New Roman"/>
              </a:rPr>
              <a:t> </a:t>
            </a:r>
            <a:r>
              <a:rPr sz="1800" dirty="0">
                <a:latin typeface="Times New Roman"/>
                <a:cs typeface="Times New Roman"/>
              </a:rPr>
              <a:t>the patient</a:t>
            </a:r>
            <a:r>
              <a:rPr sz="1800" spc="-15" dirty="0">
                <a:latin typeface="Times New Roman"/>
                <a:cs typeface="Times New Roman"/>
              </a:rPr>
              <a:t> </a:t>
            </a:r>
            <a:r>
              <a:rPr sz="1800" dirty="0">
                <a:latin typeface="Times New Roman"/>
                <a:cs typeface="Times New Roman"/>
              </a:rPr>
              <a:t>has</a:t>
            </a:r>
            <a:r>
              <a:rPr sz="1800" spc="-10" dirty="0">
                <a:latin typeface="Times New Roman"/>
                <a:cs typeface="Times New Roman"/>
              </a:rPr>
              <a:t> </a:t>
            </a:r>
            <a:r>
              <a:rPr sz="1800" dirty="0">
                <a:latin typeface="Times New Roman"/>
                <a:cs typeface="Times New Roman"/>
              </a:rPr>
              <a:t>hypertension.</a:t>
            </a:r>
            <a:endParaRPr sz="1800">
              <a:latin typeface="Times New Roman"/>
              <a:cs typeface="Times New Roman"/>
            </a:endParaRPr>
          </a:p>
          <a:p>
            <a:pPr marL="299085" marR="5715" indent="-287020">
              <a:lnSpc>
                <a:spcPct val="100000"/>
              </a:lnSpc>
              <a:buClr>
                <a:srgbClr val="E38312"/>
              </a:buClr>
              <a:buFont typeface="Wingdings"/>
              <a:buChar char=""/>
              <a:tabLst>
                <a:tab pos="299720" algn="l"/>
              </a:tabLst>
            </a:pPr>
            <a:r>
              <a:rPr sz="1800" spc="-5" dirty="0">
                <a:latin typeface="Times New Roman"/>
                <a:cs typeface="Times New Roman"/>
              </a:rPr>
              <a:t>Heart</a:t>
            </a:r>
            <a:r>
              <a:rPr sz="1800" spc="190" dirty="0">
                <a:latin typeface="Times New Roman"/>
                <a:cs typeface="Times New Roman"/>
              </a:rPr>
              <a:t> </a:t>
            </a:r>
            <a:r>
              <a:rPr sz="1800" dirty="0">
                <a:latin typeface="Times New Roman"/>
                <a:cs typeface="Times New Roman"/>
              </a:rPr>
              <a:t>_</a:t>
            </a:r>
            <a:r>
              <a:rPr sz="1800" spc="190" dirty="0">
                <a:latin typeface="Times New Roman"/>
                <a:cs typeface="Times New Roman"/>
              </a:rPr>
              <a:t> </a:t>
            </a:r>
            <a:r>
              <a:rPr sz="1800" spc="-5" dirty="0">
                <a:latin typeface="Times New Roman"/>
                <a:cs typeface="Times New Roman"/>
              </a:rPr>
              <a:t>disease</a:t>
            </a:r>
            <a:r>
              <a:rPr sz="1800" spc="175" dirty="0">
                <a:latin typeface="Times New Roman"/>
                <a:cs typeface="Times New Roman"/>
              </a:rPr>
              <a:t> </a:t>
            </a:r>
            <a:r>
              <a:rPr sz="1800" dirty="0">
                <a:latin typeface="Times New Roman"/>
                <a:cs typeface="Times New Roman"/>
              </a:rPr>
              <a:t>:</a:t>
            </a:r>
            <a:r>
              <a:rPr sz="1800" spc="190" dirty="0">
                <a:latin typeface="Times New Roman"/>
                <a:cs typeface="Times New Roman"/>
              </a:rPr>
              <a:t> </a:t>
            </a:r>
            <a:r>
              <a:rPr sz="1800" dirty="0">
                <a:latin typeface="Times New Roman"/>
                <a:cs typeface="Times New Roman"/>
              </a:rPr>
              <a:t>0</a:t>
            </a:r>
            <a:r>
              <a:rPr sz="1800" spc="190" dirty="0">
                <a:latin typeface="Times New Roman"/>
                <a:cs typeface="Times New Roman"/>
              </a:rPr>
              <a:t> </a:t>
            </a:r>
            <a:r>
              <a:rPr sz="1800" dirty="0">
                <a:latin typeface="Times New Roman"/>
                <a:cs typeface="Times New Roman"/>
              </a:rPr>
              <a:t>if</a:t>
            </a:r>
            <a:r>
              <a:rPr sz="1800" spc="175" dirty="0">
                <a:latin typeface="Times New Roman"/>
                <a:cs typeface="Times New Roman"/>
              </a:rPr>
              <a:t> </a:t>
            </a:r>
            <a:r>
              <a:rPr sz="1800" dirty="0">
                <a:latin typeface="Times New Roman"/>
                <a:cs typeface="Times New Roman"/>
              </a:rPr>
              <a:t>the</a:t>
            </a:r>
            <a:r>
              <a:rPr sz="1800" spc="195" dirty="0">
                <a:latin typeface="Times New Roman"/>
                <a:cs typeface="Times New Roman"/>
              </a:rPr>
              <a:t> </a:t>
            </a:r>
            <a:r>
              <a:rPr sz="1800" spc="-5" dirty="0">
                <a:latin typeface="Times New Roman"/>
                <a:cs typeface="Times New Roman"/>
              </a:rPr>
              <a:t>patient</a:t>
            </a:r>
            <a:r>
              <a:rPr sz="1800" spc="185" dirty="0">
                <a:latin typeface="Times New Roman"/>
                <a:cs typeface="Times New Roman"/>
              </a:rPr>
              <a:t> </a:t>
            </a:r>
            <a:r>
              <a:rPr sz="1800" dirty="0">
                <a:latin typeface="Times New Roman"/>
                <a:cs typeface="Times New Roman"/>
              </a:rPr>
              <a:t>doesn't</a:t>
            </a:r>
            <a:r>
              <a:rPr sz="1800" spc="180" dirty="0">
                <a:latin typeface="Times New Roman"/>
                <a:cs typeface="Times New Roman"/>
              </a:rPr>
              <a:t> </a:t>
            </a:r>
            <a:r>
              <a:rPr sz="1800" dirty="0">
                <a:latin typeface="Times New Roman"/>
                <a:cs typeface="Times New Roman"/>
              </a:rPr>
              <a:t>have</a:t>
            </a:r>
            <a:r>
              <a:rPr sz="1800" spc="190" dirty="0">
                <a:latin typeface="Times New Roman"/>
                <a:cs typeface="Times New Roman"/>
              </a:rPr>
              <a:t> </a:t>
            </a:r>
            <a:r>
              <a:rPr sz="1800" spc="-5" dirty="0">
                <a:latin typeface="Times New Roman"/>
                <a:cs typeface="Times New Roman"/>
              </a:rPr>
              <a:t>any</a:t>
            </a:r>
            <a:r>
              <a:rPr sz="1800" spc="200" dirty="0">
                <a:latin typeface="Times New Roman"/>
                <a:cs typeface="Times New Roman"/>
              </a:rPr>
              <a:t> </a:t>
            </a:r>
            <a:r>
              <a:rPr sz="1800" spc="-5" dirty="0">
                <a:latin typeface="Times New Roman"/>
                <a:cs typeface="Times New Roman"/>
              </a:rPr>
              <a:t>heart</a:t>
            </a:r>
            <a:r>
              <a:rPr sz="1800" spc="190" dirty="0">
                <a:latin typeface="Times New Roman"/>
                <a:cs typeface="Times New Roman"/>
              </a:rPr>
              <a:t> </a:t>
            </a:r>
            <a:r>
              <a:rPr sz="1800" spc="-5" dirty="0">
                <a:latin typeface="Times New Roman"/>
                <a:cs typeface="Times New Roman"/>
              </a:rPr>
              <a:t>diseases,</a:t>
            </a:r>
            <a:r>
              <a:rPr sz="1800" spc="180" dirty="0">
                <a:latin typeface="Times New Roman"/>
                <a:cs typeface="Times New Roman"/>
              </a:rPr>
              <a:t> </a:t>
            </a:r>
            <a:r>
              <a:rPr sz="1800" dirty="0">
                <a:latin typeface="Times New Roman"/>
                <a:cs typeface="Times New Roman"/>
              </a:rPr>
              <a:t>1</a:t>
            </a:r>
            <a:r>
              <a:rPr sz="1800" spc="190" dirty="0">
                <a:latin typeface="Times New Roman"/>
                <a:cs typeface="Times New Roman"/>
              </a:rPr>
              <a:t> </a:t>
            </a:r>
            <a:r>
              <a:rPr sz="1800" dirty="0">
                <a:latin typeface="Times New Roman"/>
                <a:cs typeface="Times New Roman"/>
              </a:rPr>
              <a:t>if</a:t>
            </a:r>
            <a:r>
              <a:rPr sz="1800" spc="185" dirty="0">
                <a:latin typeface="Times New Roman"/>
                <a:cs typeface="Times New Roman"/>
              </a:rPr>
              <a:t> </a:t>
            </a:r>
            <a:r>
              <a:rPr sz="1800" dirty="0">
                <a:latin typeface="Times New Roman"/>
                <a:cs typeface="Times New Roman"/>
              </a:rPr>
              <a:t>the</a:t>
            </a:r>
            <a:r>
              <a:rPr sz="1800" spc="185" dirty="0">
                <a:latin typeface="Times New Roman"/>
                <a:cs typeface="Times New Roman"/>
              </a:rPr>
              <a:t> </a:t>
            </a:r>
            <a:r>
              <a:rPr sz="1800" dirty="0">
                <a:latin typeface="Times New Roman"/>
                <a:cs typeface="Times New Roman"/>
              </a:rPr>
              <a:t>patient</a:t>
            </a:r>
            <a:r>
              <a:rPr sz="1800" spc="185" dirty="0">
                <a:latin typeface="Times New Roman"/>
                <a:cs typeface="Times New Roman"/>
              </a:rPr>
              <a:t> </a:t>
            </a:r>
            <a:r>
              <a:rPr sz="1800" spc="-5" dirty="0">
                <a:latin typeface="Times New Roman"/>
                <a:cs typeface="Times New Roman"/>
              </a:rPr>
              <a:t>has</a:t>
            </a:r>
            <a:r>
              <a:rPr sz="1800" spc="185" dirty="0">
                <a:latin typeface="Times New Roman"/>
                <a:cs typeface="Times New Roman"/>
              </a:rPr>
              <a:t> </a:t>
            </a:r>
            <a:r>
              <a:rPr sz="1800" dirty="0">
                <a:latin typeface="Times New Roman"/>
                <a:cs typeface="Times New Roman"/>
              </a:rPr>
              <a:t>a</a:t>
            </a:r>
            <a:r>
              <a:rPr sz="1800" spc="195" dirty="0">
                <a:latin typeface="Times New Roman"/>
                <a:cs typeface="Times New Roman"/>
              </a:rPr>
              <a:t> </a:t>
            </a:r>
            <a:r>
              <a:rPr sz="1800" spc="-5" dirty="0">
                <a:latin typeface="Times New Roman"/>
                <a:cs typeface="Times New Roman"/>
              </a:rPr>
              <a:t>heart </a:t>
            </a:r>
            <a:r>
              <a:rPr sz="1800" spc="-434" dirty="0">
                <a:latin typeface="Times New Roman"/>
                <a:cs typeface="Times New Roman"/>
              </a:rPr>
              <a:t> </a:t>
            </a:r>
            <a:r>
              <a:rPr sz="1800" dirty="0">
                <a:latin typeface="Times New Roman"/>
                <a:cs typeface="Times New Roman"/>
              </a:rPr>
              <a:t>disease.</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dirty="0">
                <a:latin typeface="Times New Roman"/>
                <a:cs typeface="Times New Roman"/>
              </a:rPr>
              <a:t>Ever</a:t>
            </a:r>
            <a:r>
              <a:rPr sz="1800" spc="-10" dirty="0">
                <a:latin typeface="Times New Roman"/>
                <a:cs typeface="Times New Roman"/>
              </a:rPr>
              <a:t> </a:t>
            </a:r>
            <a:r>
              <a:rPr sz="1800" dirty="0">
                <a:latin typeface="Times New Roman"/>
                <a:cs typeface="Times New Roman"/>
              </a:rPr>
              <a:t>_</a:t>
            </a:r>
            <a:r>
              <a:rPr sz="1800" spc="-15" dirty="0">
                <a:latin typeface="Times New Roman"/>
                <a:cs typeface="Times New Roman"/>
              </a:rPr>
              <a:t> </a:t>
            </a:r>
            <a:r>
              <a:rPr sz="1800" spc="-5" dirty="0">
                <a:latin typeface="Times New Roman"/>
                <a:cs typeface="Times New Roman"/>
              </a:rPr>
              <a:t>married </a:t>
            </a:r>
            <a:r>
              <a:rPr sz="1800" dirty="0">
                <a:latin typeface="Times New Roman"/>
                <a:cs typeface="Times New Roman"/>
              </a:rPr>
              <a:t>: </a:t>
            </a:r>
            <a:r>
              <a:rPr sz="1800" spc="-5" dirty="0">
                <a:latin typeface="Times New Roman"/>
                <a:cs typeface="Times New Roman"/>
              </a:rPr>
              <a:t>"No" or</a:t>
            </a:r>
            <a:r>
              <a:rPr sz="1800" dirty="0">
                <a:latin typeface="Times New Roman"/>
                <a:cs typeface="Times New Roman"/>
              </a:rPr>
              <a:t> </a:t>
            </a:r>
            <a:r>
              <a:rPr sz="1800" spc="-35" dirty="0">
                <a:latin typeface="Times New Roman"/>
                <a:cs typeface="Times New Roman"/>
              </a:rPr>
              <a:t>"Yes“.</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spc="-40" dirty="0">
                <a:latin typeface="Times New Roman"/>
                <a:cs typeface="Times New Roman"/>
              </a:rPr>
              <a:t>Work</a:t>
            </a:r>
            <a:r>
              <a:rPr sz="1800" spc="10" dirty="0">
                <a:latin typeface="Times New Roman"/>
                <a:cs typeface="Times New Roman"/>
              </a:rPr>
              <a:t> </a:t>
            </a:r>
            <a:r>
              <a:rPr sz="1800" dirty="0">
                <a:latin typeface="Times New Roman"/>
                <a:cs typeface="Times New Roman"/>
              </a:rPr>
              <a:t>_</a:t>
            </a:r>
            <a:r>
              <a:rPr sz="1800" spc="10" dirty="0">
                <a:latin typeface="Times New Roman"/>
                <a:cs typeface="Times New Roman"/>
              </a:rPr>
              <a:t> </a:t>
            </a:r>
            <a:r>
              <a:rPr sz="1800" spc="5" dirty="0">
                <a:latin typeface="Times New Roman"/>
                <a:cs typeface="Times New Roman"/>
              </a:rPr>
              <a:t>type</a:t>
            </a:r>
            <a:r>
              <a:rPr sz="1800" spc="-3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"Children",</a:t>
            </a:r>
            <a:r>
              <a:rPr sz="1800" spc="5" dirty="0">
                <a:latin typeface="Times New Roman"/>
                <a:cs typeface="Times New Roman"/>
              </a:rPr>
              <a:t> </a:t>
            </a:r>
            <a:r>
              <a:rPr sz="1800" spc="-5" dirty="0">
                <a:latin typeface="Times New Roman"/>
                <a:cs typeface="Times New Roman"/>
              </a:rPr>
              <a:t>"Govt</a:t>
            </a:r>
            <a:r>
              <a:rPr sz="1800" spc="10" dirty="0">
                <a:latin typeface="Times New Roman"/>
                <a:cs typeface="Times New Roman"/>
              </a:rPr>
              <a:t> </a:t>
            </a:r>
            <a:r>
              <a:rPr sz="1800" dirty="0">
                <a:latin typeface="Times New Roman"/>
                <a:cs typeface="Times New Roman"/>
              </a:rPr>
              <a:t>_</a:t>
            </a:r>
            <a:r>
              <a:rPr sz="1800" spc="-5" dirty="0">
                <a:latin typeface="Times New Roman"/>
                <a:cs typeface="Times New Roman"/>
              </a:rPr>
              <a:t> job",</a:t>
            </a:r>
            <a:r>
              <a:rPr sz="1800" spc="5" dirty="0">
                <a:latin typeface="Times New Roman"/>
                <a:cs typeface="Times New Roman"/>
              </a:rPr>
              <a:t> </a:t>
            </a:r>
            <a:r>
              <a:rPr sz="1800" spc="-5" dirty="0">
                <a:latin typeface="Times New Roman"/>
                <a:cs typeface="Times New Roman"/>
              </a:rPr>
              <a:t>"Never</a:t>
            </a:r>
            <a:r>
              <a:rPr sz="1800" spc="15" dirty="0">
                <a:latin typeface="Times New Roman"/>
                <a:cs typeface="Times New Roman"/>
              </a:rPr>
              <a:t> </a:t>
            </a:r>
            <a:r>
              <a:rPr sz="1800" dirty="0">
                <a:latin typeface="Times New Roman"/>
                <a:cs typeface="Times New Roman"/>
              </a:rPr>
              <a:t>_</a:t>
            </a:r>
            <a:r>
              <a:rPr sz="1800" spc="-5" dirty="0">
                <a:latin typeface="Times New Roman"/>
                <a:cs typeface="Times New Roman"/>
              </a:rPr>
              <a:t> worked",</a:t>
            </a:r>
            <a:r>
              <a:rPr sz="1800" spc="15" dirty="0">
                <a:latin typeface="Times New Roman"/>
                <a:cs typeface="Times New Roman"/>
              </a:rPr>
              <a:t> </a:t>
            </a:r>
            <a:r>
              <a:rPr sz="1800" spc="-5" dirty="0">
                <a:latin typeface="Times New Roman"/>
                <a:cs typeface="Times New Roman"/>
              </a:rPr>
              <a:t>"Private"</a:t>
            </a:r>
            <a:r>
              <a:rPr sz="1800" dirty="0">
                <a:latin typeface="Times New Roman"/>
                <a:cs typeface="Times New Roman"/>
              </a:rPr>
              <a:t> or</a:t>
            </a:r>
            <a:r>
              <a:rPr sz="1800" spc="10" dirty="0">
                <a:latin typeface="Times New Roman"/>
                <a:cs typeface="Times New Roman"/>
              </a:rPr>
              <a:t> </a:t>
            </a:r>
            <a:r>
              <a:rPr sz="1800" dirty="0">
                <a:latin typeface="Times New Roman"/>
                <a:cs typeface="Times New Roman"/>
              </a:rPr>
              <a:t>"Self-employed“.</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dirty="0">
                <a:latin typeface="Times New Roman"/>
                <a:cs typeface="Times New Roman"/>
              </a:rPr>
              <a:t>Residence</a:t>
            </a:r>
            <a:r>
              <a:rPr sz="1800" spc="-20" dirty="0">
                <a:latin typeface="Times New Roman"/>
                <a:cs typeface="Times New Roman"/>
              </a:rPr>
              <a:t> </a:t>
            </a:r>
            <a:r>
              <a:rPr sz="1800" dirty="0">
                <a:latin typeface="Times New Roman"/>
                <a:cs typeface="Times New Roman"/>
              </a:rPr>
              <a:t>_ </a:t>
            </a:r>
            <a:r>
              <a:rPr sz="1800" spc="5" dirty="0">
                <a:latin typeface="Times New Roman"/>
                <a:cs typeface="Times New Roman"/>
              </a:rPr>
              <a:t>type</a:t>
            </a:r>
            <a:r>
              <a:rPr sz="1800" spc="-3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"Rural"</a:t>
            </a:r>
            <a:r>
              <a:rPr sz="1800" spc="-10" dirty="0">
                <a:latin typeface="Times New Roman"/>
                <a:cs typeface="Times New Roman"/>
              </a:rPr>
              <a:t> </a:t>
            </a:r>
            <a:r>
              <a:rPr sz="1800" dirty="0">
                <a:latin typeface="Times New Roman"/>
                <a:cs typeface="Times New Roman"/>
              </a:rPr>
              <a:t>or </a:t>
            </a:r>
            <a:r>
              <a:rPr sz="1800" spc="-5" dirty="0">
                <a:latin typeface="Times New Roman"/>
                <a:cs typeface="Times New Roman"/>
              </a:rPr>
              <a:t>"Urban“.</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spc="-50" dirty="0">
                <a:latin typeface="Times New Roman"/>
                <a:cs typeface="Times New Roman"/>
              </a:rPr>
              <a:t>Avg</a:t>
            </a:r>
            <a:r>
              <a:rPr sz="1800" spc="-5" dirty="0">
                <a:latin typeface="Times New Roman"/>
                <a:cs typeface="Times New Roman"/>
              </a:rPr>
              <a:t> </a:t>
            </a:r>
            <a:r>
              <a:rPr sz="1800" dirty="0">
                <a:latin typeface="Times New Roman"/>
                <a:cs typeface="Times New Roman"/>
              </a:rPr>
              <a:t>_</a:t>
            </a:r>
            <a:r>
              <a:rPr sz="1800" spc="-15" dirty="0">
                <a:latin typeface="Times New Roman"/>
                <a:cs typeface="Times New Roman"/>
              </a:rPr>
              <a:t> </a:t>
            </a:r>
            <a:r>
              <a:rPr sz="1800" dirty="0">
                <a:latin typeface="Times New Roman"/>
                <a:cs typeface="Times New Roman"/>
              </a:rPr>
              <a:t>glucose</a:t>
            </a:r>
            <a:r>
              <a:rPr sz="1800" spc="-10" dirty="0">
                <a:latin typeface="Times New Roman"/>
                <a:cs typeface="Times New Roman"/>
              </a:rPr>
              <a:t> </a:t>
            </a:r>
            <a:r>
              <a:rPr sz="1800" dirty="0">
                <a:latin typeface="Times New Roman"/>
                <a:cs typeface="Times New Roman"/>
              </a:rPr>
              <a:t>_ level</a:t>
            </a:r>
            <a:r>
              <a:rPr sz="1800" spc="-10" dirty="0">
                <a:latin typeface="Times New Roman"/>
                <a:cs typeface="Times New Roman"/>
              </a:rPr>
              <a:t> </a:t>
            </a:r>
            <a:r>
              <a:rPr sz="1800" dirty="0">
                <a:latin typeface="Times New Roman"/>
                <a:cs typeface="Times New Roman"/>
              </a:rPr>
              <a:t>:</a:t>
            </a:r>
            <a:r>
              <a:rPr sz="1800" spc="350" dirty="0">
                <a:latin typeface="Times New Roman"/>
                <a:cs typeface="Times New Roman"/>
              </a:rPr>
              <a:t> </a:t>
            </a:r>
            <a:r>
              <a:rPr sz="1800" spc="-20" dirty="0">
                <a:latin typeface="Times New Roman"/>
                <a:cs typeface="Times New Roman"/>
              </a:rPr>
              <a:t>Average</a:t>
            </a:r>
            <a:r>
              <a:rPr sz="1800" spc="-15" dirty="0">
                <a:latin typeface="Times New Roman"/>
                <a:cs typeface="Times New Roman"/>
              </a:rPr>
              <a:t> </a:t>
            </a:r>
            <a:r>
              <a:rPr sz="1800" dirty="0">
                <a:latin typeface="Times New Roman"/>
                <a:cs typeface="Times New Roman"/>
              </a:rPr>
              <a:t>glucose</a:t>
            </a:r>
            <a:r>
              <a:rPr sz="1800" spc="-10" dirty="0">
                <a:latin typeface="Times New Roman"/>
                <a:cs typeface="Times New Roman"/>
              </a:rPr>
              <a:t> </a:t>
            </a:r>
            <a:r>
              <a:rPr sz="1800" dirty="0">
                <a:latin typeface="Times New Roman"/>
                <a:cs typeface="Times New Roman"/>
              </a:rPr>
              <a:t>level</a:t>
            </a:r>
            <a:r>
              <a:rPr sz="1800" spc="-15"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blood.</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spc="-5" dirty="0">
                <a:latin typeface="Times New Roman"/>
                <a:cs typeface="Times New Roman"/>
              </a:rPr>
              <a:t>Bmi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Body</a:t>
            </a:r>
            <a:r>
              <a:rPr sz="1800" spc="-20" dirty="0">
                <a:latin typeface="Times New Roman"/>
                <a:cs typeface="Times New Roman"/>
              </a:rPr>
              <a:t> </a:t>
            </a:r>
            <a:r>
              <a:rPr sz="1800" spc="-5" dirty="0">
                <a:latin typeface="Times New Roman"/>
                <a:cs typeface="Times New Roman"/>
              </a:rPr>
              <a:t>Mass</a:t>
            </a:r>
            <a:r>
              <a:rPr sz="1800" dirty="0">
                <a:latin typeface="Times New Roman"/>
                <a:cs typeface="Times New Roman"/>
              </a:rPr>
              <a:t> Index.</a:t>
            </a:r>
            <a:endParaRPr sz="1800">
              <a:latin typeface="Times New Roman"/>
              <a:cs typeface="Times New Roman"/>
            </a:endParaRPr>
          </a:p>
          <a:p>
            <a:pPr marL="299085" indent="-287020">
              <a:lnSpc>
                <a:spcPct val="100000"/>
              </a:lnSpc>
              <a:buClr>
                <a:srgbClr val="E38312"/>
              </a:buClr>
              <a:buFont typeface="Wingdings"/>
              <a:buChar char=""/>
              <a:tabLst>
                <a:tab pos="299720" algn="l"/>
              </a:tabLst>
            </a:pPr>
            <a:r>
              <a:rPr sz="1800" spc="-5" dirty="0">
                <a:latin typeface="Times New Roman"/>
                <a:cs typeface="Times New Roman"/>
              </a:rPr>
              <a:t>Smoking</a:t>
            </a:r>
            <a:r>
              <a:rPr sz="1800" spc="10" dirty="0">
                <a:latin typeface="Times New Roman"/>
                <a:cs typeface="Times New Roman"/>
              </a:rPr>
              <a:t> </a:t>
            </a:r>
            <a:r>
              <a:rPr sz="1800" dirty="0">
                <a:latin typeface="Times New Roman"/>
                <a:cs typeface="Times New Roman"/>
              </a:rPr>
              <a:t>_</a:t>
            </a:r>
            <a:r>
              <a:rPr sz="1800" spc="10" dirty="0">
                <a:latin typeface="Times New Roman"/>
                <a:cs typeface="Times New Roman"/>
              </a:rPr>
              <a:t> </a:t>
            </a:r>
            <a:r>
              <a:rPr sz="1800" dirty="0">
                <a:latin typeface="Times New Roman"/>
                <a:cs typeface="Times New Roman"/>
              </a:rPr>
              <a:t>status</a:t>
            </a:r>
            <a:r>
              <a:rPr sz="1800" spc="-5" dirty="0">
                <a:latin typeface="Times New Roman"/>
                <a:cs typeface="Times New Roman"/>
              </a:rPr>
              <a:t> </a:t>
            </a:r>
            <a:r>
              <a:rPr sz="1800" dirty="0">
                <a:latin typeface="Times New Roman"/>
                <a:cs typeface="Times New Roman"/>
              </a:rPr>
              <a:t>: </a:t>
            </a:r>
            <a:r>
              <a:rPr sz="1800" spc="-5" dirty="0">
                <a:latin typeface="Times New Roman"/>
                <a:cs typeface="Times New Roman"/>
              </a:rPr>
              <a:t>"Formerly</a:t>
            </a:r>
            <a:r>
              <a:rPr sz="1800" spc="20" dirty="0">
                <a:latin typeface="Times New Roman"/>
                <a:cs typeface="Times New Roman"/>
              </a:rPr>
              <a:t> </a:t>
            </a:r>
            <a:r>
              <a:rPr sz="1800" spc="-5" dirty="0">
                <a:latin typeface="Times New Roman"/>
                <a:cs typeface="Times New Roman"/>
              </a:rPr>
              <a:t>smoked",</a:t>
            </a:r>
            <a:r>
              <a:rPr sz="1800" spc="20" dirty="0">
                <a:latin typeface="Times New Roman"/>
                <a:cs typeface="Times New Roman"/>
              </a:rPr>
              <a:t> </a:t>
            </a:r>
            <a:r>
              <a:rPr sz="1800" spc="-5" dirty="0">
                <a:latin typeface="Times New Roman"/>
                <a:cs typeface="Times New Roman"/>
              </a:rPr>
              <a:t>"Never</a:t>
            </a:r>
            <a:r>
              <a:rPr sz="1800" spc="15" dirty="0">
                <a:latin typeface="Times New Roman"/>
                <a:cs typeface="Times New Roman"/>
              </a:rPr>
              <a:t> </a:t>
            </a:r>
            <a:r>
              <a:rPr sz="1800" spc="-5" dirty="0">
                <a:latin typeface="Times New Roman"/>
                <a:cs typeface="Times New Roman"/>
              </a:rPr>
              <a:t>smoked",</a:t>
            </a:r>
            <a:r>
              <a:rPr sz="1800" spc="20" dirty="0">
                <a:latin typeface="Times New Roman"/>
                <a:cs typeface="Times New Roman"/>
              </a:rPr>
              <a:t> </a:t>
            </a:r>
            <a:r>
              <a:rPr sz="1800" spc="-5" dirty="0">
                <a:latin typeface="Times New Roman"/>
                <a:cs typeface="Times New Roman"/>
              </a:rPr>
              <a:t>"Smokes"</a:t>
            </a:r>
            <a:r>
              <a:rPr sz="1800" spc="35" dirty="0">
                <a:latin typeface="Times New Roman"/>
                <a:cs typeface="Times New Roman"/>
              </a:rPr>
              <a:t> </a:t>
            </a:r>
            <a:r>
              <a:rPr sz="1800" dirty="0">
                <a:latin typeface="Times New Roman"/>
                <a:cs typeface="Times New Roman"/>
              </a:rPr>
              <a:t>or</a:t>
            </a:r>
            <a:r>
              <a:rPr sz="1800" spc="-5" dirty="0">
                <a:latin typeface="Times New Roman"/>
                <a:cs typeface="Times New Roman"/>
              </a:rPr>
              <a:t> "Unknown“.</a:t>
            </a:r>
            <a:endParaRPr sz="1800">
              <a:latin typeface="Times New Roman"/>
              <a:cs typeface="Times New Roman"/>
            </a:endParaRPr>
          </a:p>
          <a:p>
            <a:pPr marL="299085" indent="-287020">
              <a:lnSpc>
                <a:spcPct val="100000"/>
              </a:lnSpc>
              <a:spcBef>
                <a:spcPts val="5"/>
              </a:spcBef>
              <a:buClr>
                <a:srgbClr val="E38312"/>
              </a:buClr>
              <a:buFont typeface="Wingdings"/>
              <a:buChar char=""/>
              <a:tabLst>
                <a:tab pos="299720" algn="l"/>
              </a:tabLst>
            </a:pPr>
            <a:r>
              <a:rPr sz="1800" dirty="0">
                <a:latin typeface="Times New Roman"/>
                <a:cs typeface="Times New Roman"/>
              </a:rPr>
              <a:t>Stroke</a:t>
            </a:r>
            <a:r>
              <a:rPr sz="1800" spc="-1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40" dirty="0">
                <a:latin typeface="Times New Roman"/>
                <a:cs typeface="Times New Roman"/>
              </a:rPr>
              <a:t>"Yes"</a:t>
            </a:r>
            <a:r>
              <a:rPr sz="1800" spc="15" dirty="0">
                <a:latin typeface="Times New Roman"/>
                <a:cs typeface="Times New Roman"/>
              </a:rPr>
              <a:t> </a:t>
            </a:r>
            <a:r>
              <a:rPr sz="1800" dirty="0">
                <a:latin typeface="Times New Roman"/>
                <a:cs typeface="Times New Roman"/>
              </a:rPr>
              <a:t>if</a:t>
            </a:r>
            <a:r>
              <a:rPr sz="1800" spc="-15" dirty="0">
                <a:latin typeface="Times New Roman"/>
                <a:cs typeface="Times New Roman"/>
              </a:rPr>
              <a:t> </a:t>
            </a:r>
            <a:r>
              <a:rPr sz="1800" dirty="0">
                <a:latin typeface="Times New Roman"/>
                <a:cs typeface="Times New Roman"/>
              </a:rPr>
              <a:t>the patient</a:t>
            </a:r>
            <a:r>
              <a:rPr sz="1800" spc="-20" dirty="0">
                <a:latin typeface="Times New Roman"/>
                <a:cs typeface="Times New Roman"/>
              </a:rPr>
              <a:t> </a:t>
            </a:r>
            <a:r>
              <a:rPr sz="1800" dirty="0">
                <a:latin typeface="Times New Roman"/>
                <a:cs typeface="Times New Roman"/>
              </a:rPr>
              <a:t>had</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stroke</a:t>
            </a:r>
            <a:r>
              <a:rPr sz="1800" spc="-10"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spc="-5" dirty="0">
                <a:latin typeface="Times New Roman"/>
                <a:cs typeface="Times New Roman"/>
              </a:rPr>
              <a:t>"No"</a:t>
            </a:r>
            <a:r>
              <a:rPr sz="1800" spc="10" dirty="0">
                <a:latin typeface="Times New Roman"/>
                <a:cs typeface="Times New Roman"/>
              </a:rPr>
              <a:t> </a:t>
            </a:r>
            <a:r>
              <a:rPr sz="1800" dirty="0">
                <a:latin typeface="Times New Roman"/>
                <a:cs typeface="Times New Roman"/>
              </a:rPr>
              <a:t>if</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patient</a:t>
            </a:r>
            <a:r>
              <a:rPr sz="1800" spc="-20" dirty="0">
                <a:latin typeface="Times New Roman"/>
                <a:cs typeface="Times New Roman"/>
              </a:rPr>
              <a:t> </a:t>
            </a:r>
            <a:r>
              <a:rPr sz="1800" dirty="0">
                <a:latin typeface="Times New Roman"/>
                <a:cs typeface="Times New Roman"/>
              </a:rPr>
              <a:t>not</a:t>
            </a:r>
            <a:r>
              <a:rPr sz="1800" spc="-5" dirty="0">
                <a:latin typeface="Times New Roman"/>
                <a:cs typeface="Times New Roman"/>
              </a:rPr>
              <a:t> </a:t>
            </a:r>
            <a:r>
              <a:rPr sz="1800" dirty="0">
                <a:latin typeface="Times New Roman"/>
                <a:cs typeface="Times New Roman"/>
              </a:rPr>
              <a:t>had</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stroke.</a:t>
            </a:r>
            <a:endParaRPr sz="18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5877" y="1300098"/>
            <a:ext cx="8229600" cy="194627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Note</a:t>
            </a:r>
            <a:r>
              <a:rPr sz="1800" b="1" spc="-9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a:lnSpc>
                <a:spcPct val="100000"/>
              </a:lnSpc>
            </a:pPr>
            <a:r>
              <a:rPr sz="1800" spc="-5" dirty="0">
                <a:latin typeface="Times New Roman"/>
                <a:cs typeface="Times New Roman"/>
              </a:rPr>
              <a:t>"Unknown"</a:t>
            </a:r>
            <a:r>
              <a:rPr sz="1800" spc="10" dirty="0">
                <a:latin typeface="Times New Roman"/>
                <a:cs typeface="Times New Roman"/>
              </a:rPr>
              <a:t> </a:t>
            </a:r>
            <a:r>
              <a:rPr sz="1800" dirty="0">
                <a:latin typeface="Times New Roman"/>
                <a:cs typeface="Times New Roman"/>
              </a:rPr>
              <a:t>in</a:t>
            </a:r>
            <a:r>
              <a:rPr sz="1800" spc="-5" dirty="0">
                <a:latin typeface="Times New Roman"/>
                <a:cs typeface="Times New Roman"/>
              </a:rPr>
              <a:t> smoking</a:t>
            </a:r>
            <a:r>
              <a:rPr sz="1800" spc="10" dirty="0">
                <a:latin typeface="Times New Roman"/>
                <a:cs typeface="Times New Roman"/>
              </a:rPr>
              <a:t> </a:t>
            </a:r>
            <a:r>
              <a:rPr sz="1800" dirty="0">
                <a:latin typeface="Times New Roman"/>
                <a:cs typeface="Times New Roman"/>
              </a:rPr>
              <a:t>_</a:t>
            </a:r>
            <a:r>
              <a:rPr sz="1800" spc="10" dirty="0">
                <a:latin typeface="Times New Roman"/>
                <a:cs typeface="Times New Roman"/>
              </a:rPr>
              <a:t> </a:t>
            </a:r>
            <a:r>
              <a:rPr sz="1800" dirty="0">
                <a:latin typeface="Times New Roman"/>
                <a:cs typeface="Times New Roman"/>
              </a:rPr>
              <a:t>status</a:t>
            </a:r>
            <a:r>
              <a:rPr sz="1800" spc="-5" dirty="0">
                <a:latin typeface="Times New Roman"/>
                <a:cs typeface="Times New Roman"/>
              </a:rPr>
              <a:t> means</a:t>
            </a:r>
            <a:r>
              <a:rPr sz="1800" spc="10"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information </a:t>
            </a:r>
            <a:r>
              <a:rPr sz="1800" spc="-5" dirty="0">
                <a:latin typeface="Times New Roman"/>
                <a:cs typeface="Times New Roman"/>
              </a:rPr>
              <a:t>is</a:t>
            </a:r>
            <a:r>
              <a:rPr sz="1800" dirty="0">
                <a:latin typeface="Times New Roman"/>
                <a:cs typeface="Times New Roman"/>
              </a:rPr>
              <a:t> unavailable</a:t>
            </a:r>
            <a:r>
              <a:rPr sz="1800" spc="-1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this</a:t>
            </a:r>
            <a:r>
              <a:rPr sz="1800" spc="-5" dirty="0">
                <a:latin typeface="Times New Roman"/>
                <a:cs typeface="Times New Roman"/>
              </a:rPr>
              <a:t> </a:t>
            </a:r>
            <a:r>
              <a:rPr sz="1800" dirty="0">
                <a:latin typeface="Times New Roman"/>
                <a:cs typeface="Times New Roman"/>
              </a:rPr>
              <a:t>patient.</a:t>
            </a:r>
            <a:endParaRPr sz="1800">
              <a:latin typeface="Times New Roman"/>
              <a:cs typeface="Times New Roman"/>
            </a:endParaRPr>
          </a:p>
          <a:p>
            <a:pPr>
              <a:lnSpc>
                <a:spcPct val="100000"/>
              </a:lnSpc>
              <a:spcBef>
                <a:spcPts val="30"/>
              </a:spcBef>
            </a:pPr>
            <a:endParaRPr sz="1850">
              <a:latin typeface="Times New Roman"/>
              <a:cs typeface="Times New Roman"/>
            </a:endParaRPr>
          </a:p>
          <a:p>
            <a:pPr marL="12700">
              <a:lnSpc>
                <a:spcPct val="100000"/>
              </a:lnSpc>
            </a:pPr>
            <a:r>
              <a:rPr sz="1800" spc="-5" dirty="0">
                <a:latin typeface="Times New Roman"/>
                <a:cs typeface="Times New Roman"/>
              </a:rPr>
              <a:t>Our </a:t>
            </a:r>
            <a:r>
              <a:rPr sz="1800" dirty="0">
                <a:latin typeface="Times New Roman"/>
                <a:cs typeface="Times New Roman"/>
              </a:rPr>
              <a:t>data</a:t>
            </a:r>
            <a:r>
              <a:rPr sz="1800" spc="-25" dirty="0">
                <a:latin typeface="Times New Roman"/>
                <a:cs typeface="Times New Roman"/>
              </a:rPr>
              <a:t> </a:t>
            </a:r>
            <a:r>
              <a:rPr sz="1800" dirty="0">
                <a:latin typeface="Times New Roman"/>
                <a:cs typeface="Times New Roman"/>
              </a:rPr>
              <a:t>has</a:t>
            </a:r>
            <a:r>
              <a:rPr sz="1800" spc="-10" dirty="0">
                <a:latin typeface="Times New Roman"/>
                <a:cs typeface="Times New Roman"/>
              </a:rPr>
              <a:t> </a:t>
            </a:r>
            <a:r>
              <a:rPr sz="1800" dirty="0">
                <a:latin typeface="Times New Roman"/>
                <a:cs typeface="Times New Roman"/>
              </a:rPr>
              <a:t>3</a:t>
            </a:r>
            <a:r>
              <a:rPr sz="1800" spc="-15" dirty="0">
                <a:latin typeface="Times New Roman"/>
                <a:cs typeface="Times New Roman"/>
              </a:rPr>
              <a:t> </a:t>
            </a:r>
            <a:r>
              <a:rPr sz="1800" spc="5" dirty="0">
                <a:latin typeface="Times New Roman"/>
                <a:cs typeface="Times New Roman"/>
              </a:rPr>
              <a:t>types</a:t>
            </a:r>
            <a:r>
              <a:rPr sz="1800" spc="-30" dirty="0">
                <a:latin typeface="Times New Roman"/>
                <a:cs typeface="Times New Roman"/>
              </a:rPr>
              <a:t> </a:t>
            </a:r>
            <a:r>
              <a:rPr sz="1800" spc="-5" dirty="0">
                <a:latin typeface="Times New Roman"/>
                <a:cs typeface="Times New Roman"/>
              </a:rPr>
              <a:t>of</a:t>
            </a:r>
            <a:r>
              <a:rPr sz="1800" spc="-20" dirty="0">
                <a:latin typeface="Times New Roman"/>
                <a:cs typeface="Times New Roman"/>
              </a:rPr>
              <a:t> </a:t>
            </a:r>
            <a:r>
              <a:rPr sz="1800" dirty="0">
                <a:latin typeface="Times New Roman"/>
                <a:cs typeface="Times New Roman"/>
              </a:rPr>
              <a:t>data:</a:t>
            </a:r>
            <a:endParaRPr sz="1800">
              <a:latin typeface="Times New Roman"/>
              <a:cs typeface="Times New Roman"/>
            </a:endParaRPr>
          </a:p>
          <a:p>
            <a:pPr marL="12700">
              <a:lnSpc>
                <a:spcPct val="100000"/>
              </a:lnSpc>
              <a:spcBef>
                <a:spcPts val="5"/>
              </a:spcBef>
            </a:pPr>
            <a:r>
              <a:rPr sz="1800" b="1" spc="-5" dirty="0">
                <a:latin typeface="Times New Roman"/>
                <a:cs typeface="Times New Roman"/>
              </a:rPr>
              <a:t>Continuous</a:t>
            </a:r>
            <a:r>
              <a:rPr sz="1800" spc="-5" dirty="0">
                <a:latin typeface="Times New Roman"/>
                <a:cs typeface="Times New Roman"/>
              </a:rPr>
              <a:t>:</a:t>
            </a:r>
            <a:r>
              <a:rPr sz="1800" spc="-20" dirty="0">
                <a:latin typeface="Times New Roman"/>
                <a:cs typeface="Times New Roman"/>
              </a:rPr>
              <a:t> </a:t>
            </a:r>
            <a:r>
              <a:rPr sz="1800" spc="-5" dirty="0">
                <a:latin typeface="Times New Roman"/>
                <a:cs typeface="Times New Roman"/>
              </a:rPr>
              <a:t>Which</a:t>
            </a:r>
            <a:r>
              <a:rPr sz="1800" spc="5" dirty="0">
                <a:latin typeface="Times New Roman"/>
                <a:cs typeface="Times New Roman"/>
              </a:rPr>
              <a:t> </a:t>
            </a:r>
            <a:r>
              <a:rPr sz="1800" spc="-5" dirty="0">
                <a:latin typeface="Times New Roman"/>
                <a:cs typeface="Times New Roman"/>
              </a:rPr>
              <a:t>is</a:t>
            </a:r>
            <a:r>
              <a:rPr sz="1800" spc="-15" dirty="0">
                <a:latin typeface="Times New Roman"/>
                <a:cs typeface="Times New Roman"/>
              </a:rPr>
              <a:t> </a:t>
            </a:r>
            <a:r>
              <a:rPr sz="1800" dirty="0">
                <a:latin typeface="Times New Roman"/>
                <a:cs typeface="Times New Roman"/>
              </a:rPr>
              <a:t>quantitative</a:t>
            </a:r>
            <a:r>
              <a:rPr sz="1800" spc="-15" dirty="0">
                <a:latin typeface="Times New Roman"/>
                <a:cs typeface="Times New Roman"/>
              </a:rPr>
              <a:t> </a:t>
            </a:r>
            <a:r>
              <a:rPr sz="1800" dirty="0">
                <a:latin typeface="Times New Roman"/>
                <a:cs typeface="Times New Roman"/>
              </a:rPr>
              <a:t>data</a:t>
            </a:r>
            <a:r>
              <a:rPr sz="1800" spc="-20" dirty="0">
                <a:latin typeface="Times New Roman"/>
                <a:cs typeface="Times New Roman"/>
              </a:rPr>
              <a:t> </a:t>
            </a:r>
            <a:r>
              <a:rPr sz="1800" dirty="0">
                <a:latin typeface="Times New Roman"/>
                <a:cs typeface="Times New Roman"/>
              </a:rPr>
              <a:t>that</a:t>
            </a:r>
            <a:r>
              <a:rPr sz="1800" spc="-5" dirty="0">
                <a:latin typeface="Times New Roman"/>
                <a:cs typeface="Times New Roman"/>
              </a:rPr>
              <a:t> </a:t>
            </a:r>
            <a:r>
              <a:rPr sz="1800" dirty="0">
                <a:latin typeface="Times New Roman"/>
                <a:cs typeface="Times New Roman"/>
              </a:rPr>
              <a:t>can</a:t>
            </a:r>
            <a:r>
              <a:rPr sz="1800" spc="-15" dirty="0">
                <a:latin typeface="Times New Roman"/>
                <a:cs typeface="Times New Roman"/>
              </a:rPr>
              <a:t> </a:t>
            </a:r>
            <a:r>
              <a:rPr sz="1800" dirty="0">
                <a:latin typeface="Times New Roman"/>
                <a:cs typeface="Times New Roman"/>
              </a:rPr>
              <a:t>be</a:t>
            </a:r>
            <a:r>
              <a:rPr sz="1800" spc="-5" dirty="0">
                <a:latin typeface="Times New Roman"/>
                <a:cs typeface="Times New Roman"/>
              </a:rPr>
              <a:t> </a:t>
            </a:r>
            <a:r>
              <a:rPr sz="1800" dirty="0">
                <a:latin typeface="Times New Roman"/>
                <a:cs typeface="Times New Roman"/>
              </a:rPr>
              <a:t>measured.</a:t>
            </a:r>
            <a:endParaRPr sz="1800">
              <a:latin typeface="Times New Roman"/>
              <a:cs typeface="Times New Roman"/>
            </a:endParaRPr>
          </a:p>
          <a:p>
            <a:pPr marL="12700">
              <a:lnSpc>
                <a:spcPct val="100000"/>
              </a:lnSpc>
            </a:pPr>
            <a:r>
              <a:rPr sz="1800" b="1" spc="-5" dirty="0">
                <a:latin typeface="Times New Roman"/>
                <a:cs typeface="Times New Roman"/>
              </a:rPr>
              <a:t>Ordinal</a:t>
            </a:r>
            <a:r>
              <a:rPr sz="1800" b="1" dirty="0">
                <a:latin typeface="Times New Roman"/>
                <a:cs typeface="Times New Roman"/>
              </a:rPr>
              <a:t> </a:t>
            </a:r>
            <a:r>
              <a:rPr sz="1800" b="1" spc="-5" dirty="0">
                <a:latin typeface="Times New Roman"/>
                <a:cs typeface="Times New Roman"/>
              </a:rPr>
              <a:t>Data</a:t>
            </a:r>
            <a:r>
              <a:rPr sz="1800" spc="-5" dirty="0">
                <a:latin typeface="Times New Roman"/>
                <a:cs typeface="Times New Roman"/>
              </a:rPr>
              <a:t>: </a:t>
            </a:r>
            <a:r>
              <a:rPr sz="1800" dirty="0">
                <a:latin typeface="Times New Roman"/>
                <a:cs typeface="Times New Roman"/>
              </a:rPr>
              <a:t>Categorical</a:t>
            </a:r>
            <a:r>
              <a:rPr sz="1800" spc="-5" dirty="0">
                <a:latin typeface="Times New Roman"/>
                <a:cs typeface="Times New Roman"/>
              </a:rPr>
              <a:t> </a:t>
            </a:r>
            <a:r>
              <a:rPr sz="1800" dirty="0">
                <a:latin typeface="Times New Roman"/>
                <a:cs typeface="Times New Roman"/>
              </a:rPr>
              <a:t>data</a:t>
            </a:r>
            <a:r>
              <a:rPr sz="1800" spc="-10" dirty="0">
                <a:latin typeface="Times New Roman"/>
                <a:cs typeface="Times New Roman"/>
              </a:rPr>
              <a:t> </a:t>
            </a:r>
            <a:r>
              <a:rPr sz="1800" dirty="0">
                <a:latin typeface="Times New Roman"/>
                <a:cs typeface="Times New Roman"/>
              </a:rPr>
              <a:t>that</a:t>
            </a:r>
            <a:r>
              <a:rPr sz="1800" spc="-5" dirty="0">
                <a:latin typeface="Times New Roman"/>
                <a:cs typeface="Times New Roman"/>
              </a:rPr>
              <a:t> has</a:t>
            </a:r>
            <a:r>
              <a:rPr sz="1800" spc="-10" dirty="0">
                <a:latin typeface="Times New Roman"/>
                <a:cs typeface="Times New Roman"/>
              </a:rPr>
              <a:t> </a:t>
            </a:r>
            <a:r>
              <a:rPr sz="1800" dirty="0">
                <a:latin typeface="Times New Roman"/>
                <a:cs typeface="Times New Roman"/>
              </a:rPr>
              <a:t>a order</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it</a:t>
            </a:r>
            <a:r>
              <a:rPr sz="1800" spc="-15" dirty="0">
                <a:latin typeface="Times New Roman"/>
                <a:cs typeface="Times New Roman"/>
              </a:rPr>
              <a:t> </a:t>
            </a:r>
            <a:r>
              <a:rPr sz="1800" dirty="0">
                <a:latin typeface="Times New Roman"/>
                <a:cs typeface="Times New Roman"/>
              </a:rPr>
              <a:t>(0,1,2,3,etc).</a:t>
            </a:r>
            <a:endParaRPr sz="1800">
              <a:latin typeface="Times New Roman"/>
              <a:cs typeface="Times New Roman"/>
            </a:endParaRPr>
          </a:p>
          <a:p>
            <a:pPr marL="12700">
              <a:lnSpc>
                <a:spcPct val="100000"/>
              </a:lnSpc>
            </a:pPr>
            <a:r>
              <a:rPr sz="1800" b="1" dirty="0">
                <a:latin typeface="Times New Roman"/>
                <a:cs typeface="Times New Roman"/>
              </a:rPr>
              <a:t>Binary</a:t>
            </a:r>
            <a:r>
              <a:rPr sz="1800" b="1" spc="-5" dirty="0">
                <a:latin typeface="Times New Roman"/>
                <a:cs typeface="Times New Roman"/>
              </a:rPr>
              <a:t> Data</a:t>
            </a:r>
            <a:r>
              <a:rPr sz="1800" spc="-5" dirty="0">
                <a:latin typeface="Times New Roman"/>
                <a:cs typeface="Times New Roman"/>
              </a:rPr>
              <a:t>:</a:t>
            </a:r>
            <a:r>
              <a:rPr sz="1800" spc="5" dirty="0">
                <a:latin typeface="Times New Roman"/>
                <a:cs typeface="Times New Roman"/>
              </a:rPr>
              <a:t> </a:t>
            </a:r>
            <a:r>
              <a:rPr sz="1800" dirty="0">
                <a:latin typeface="Times New Roman"/>
                <a:cs typeface="Times New Roman"/>
              </a:rPr>
              <a:t>Data </a:t>
            </a:r>
            <a:r>
              <a:rPr sz="1800" spc="-5" dirty="0">
                <a:latin typeface="Times New Roman"/>
                <a:cs typeface="Times New Roman"/>
              </a:rPr>
              <a:t>whose </a:t>
            </a:r>
            <a:r>
              <a:rPr sz="1800" dirty="0">
                <a:latin typeface="Times New Roman"/>
                <a:cs typeface="Times New Roman"/>
              </a:rPr>
              <a:t>unit can</a:t>
            </a:r>
            <a:r>
              <a:rPr sz="1800" spc="-10" dirty="0">
                <a:latin typeface="Times New Roman"/>
                <a:cs typeface="Times New Roman"/>
              </a:rPr>
              <a:t> </a:t>
            </a:r>
            <a:r>
              <a:rPr sz="1800" dirty="0">
                <a:latin typeface="Times New Roman"/>
                <a:cs typeface="Times New Roman"/>
              </a:rPr>
              <a:t>take on</a:t>
            </a:r>
            <a:r>
              <a:rPr sz="1800" spc="-10" dirty="0">
                <a:latin typeface="Times New Roman"/>
                <a:cs typeface="Times New Roman"/>
              </a:rPr>
              <a:t> </a:t>
            </a:r>
            <a:r>
              <a:rPr sz="1800" dirty="0">
                <a:latin typeface="Times New Roman"/>
                <a:cs typeface="Times New Roman"/>
              </a:rPr>
              <a:t>only</a:t>
            </a:r>
            <a:r>
              <a:rPr sz="1800" spc="-5" dirty="0">
                <a:latin typeface="Times New Roman"/>
                <a:cs typeface="Times New Roman"/>
              </a:rPr>
              <a:t> two</a:t>
            </a:r>
            <a:r>
              <a:rPr sz="1800" spc="5" dirty="0">
                <a:latin typeface="Times New Roman"/>
                <a:cs typeface="Times New Roman"/>
              </a:rPr>
              <a:t> </a:t>
            </a:r>
            <a:r>
              <a:rPr sz="1800" spc="-5" dirty="0">
                <a:latin typeface="Times New Roman"/>
                <a:cs typeface="Times New Roman"/>
              </a:rPr>
              <a:t>possible</a:t>
            </a:r>
            <a:r>
              <a:rPr sz="1800" dirty="0">
                <a:latin typeface="Times New Roman"/>
                <a:cs typeface="Times New Roman"/>
              </a:rPr>
              <a:t> states(0&amp;1).</a:t>
            </a:r>
            <a:endParaRPr sz="18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4573</Words>
  <Application>Microsoft Office PowerPoint</Application>
  <PresentationFormat>Widescreen</PresentationFormat>
  <Paragraphs>286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Calibri Light</vt:lpstr>
      <vt:lpstr>Times New Roman</vt:lpstr>
      <vt:lpstr>Wingdings</vt:lpstr>
      <vt:lpstr>Office Theme</vt:lpstr>
      <vt:lpstr>PowerPoint Presentation</vt:lpstr>
      <vt:lpstr>ABSTARCT</vt:lpstr>
      <vt:lpstr>PowerPoint Presentation</vt:lpstr>
      <vt:lpstr>PowerPoint Presentation</vt:lpstr>
      <vt:lpstr>PowerPoint Presentation</vt:lpstr>
      <vt:lpstr>What is Brain Stroke ? Brain Stroke happens when there is a blockage in the blood circulation in the brain or when a blood vessel  in the brain breaks and leaks. The burst or blockage prevents blood and oxygen reaching the brain tissue.  Without oxygen the tissues and cells in the brain are damaged and die in no time leading to many symptoms.  Once brain cells die, they generally do not regenerate and devastating damage may occur, sometimes  resulting in physical, cognitive and mental disabilities. It is crucial that proper blood flow and oxygen be  restored to the brain as soon as possible.</vt:lpstr>
      <vt:lpstr>PowerPoint Presentation</vt:lpstr>
      <vt:lpstr>Chapter - 2</vt:lpstr>
      <vt:lpstr>PowerPoint Presentation</vt:lpstr>
      <vt:lpstr>Chapter – 3</vt:lpstr>
      <vt:lpstr>Supervised Data</vt:lpstr>
      <vt:lpstr>PowerPoint Presentation</vt:lpstr>
      <vt:lpstr>Random Forest :</vt:lpstr>
      <vt:lpstr>K Nearest Neighbor (KNN) :</vt:lpstr>
      <vt:lpstr>Naive Bayes :</vt:lpstr>
      <vt:lpstr>PowerPoint Presentation</vt:lpstr>
      <vt:lpstr>AdaBoost Classifier :</vt:lpstr>
      <vt:lpstr>Implementation 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 4</vt:lpstr>
      <vt:lpstr>PowerPoint Presentation</vt:lpstr>
      <vt:lpstr>Chapter – 5</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NANDHITHA R</dc:creator>
  <cp:lastModifiedBy>USER</cp:lastModifiedBy>
  <cp:revision>1</cp:revision>
  <dcterms:created xsi:type="dcterms:W3CDTF">2023-02-16T13:15:32Z</dcterms:created>
  <dcterms:modified xsi:type="dcterms:W3CDTF">2023-02-16T13:18:03Z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2023-02-04T00:00:00Z</vt:filetime>
  </property>
  <property fmtid="{D5CDD505-2E9C-101B-9397-08002B2CF9AE}" pid="3" name="Creator">
    <vt:lpwstr>Microsoft® PowerPoint® 2021</vt:lpwstr>
  </property>
  <property fmtid="{D5CDD505-2E9C-101B-9397-08002B2CF9AE}" pid="4" name="LastSaved">
    <vt:filetime>2023-02-16T00:00:00Z</vt:filetime>
  </property>
</Properties>
</file>