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7/27/2025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A620-27B7-4A68-ABF0-6B8354A1E12B}"/>
              </a:ext>
            </a:extLst>
          </p:cNvPr>
          <p:cNvSpPr>
            <a:spLocks noGrp="1"/>
          </p:cNvSpPr>
          <p:nvPr>
            <p:ph type="ctrTitle"/>
          </p:nvPr>
        </p:nvSpPr>
        <p:spPr/>
        <p:txBody>
          <a:bodyPr/>
          <a:lstStyle/>
          <a:p>
            <a:r>
              <a:rPr lang="en-US" dirty="0"/>
              <a:t>The Art of Visual Storytelling in UI</a:t>
            </a:r>
            <a:endParaRPr lang="en-IN" dirty="0"/>
          </a:p>
        </p:txBody>
      </p:sp>
      <p:sp>
        <p:nvSpPr>
          <p:cNvPr id="3" name="Subtitle 2">
            <a:extLst>
              <a:ext uri="{FF2B5EF4-FFF2-40B4-BE49-F238E27FC236}">
                <a16:creationId xmlns:a16="http://schemas.microsoft.com/office/drawing/2014/main" id="{929BE895-0656-4F99-BE4A-0AE59DD8B67D}"/>
              </a:ext>
            </a:extLst>
          </p:cNvPr>
          <p:cNvSpPr>
            <a:spLocks noGrp="1"/>
          </p:cNvSpPr>
          <p:nvPr>
            <p:ph type="subTitle" idx="1"/>
          </p:nvPr>
        </p:nvSpPr>
        <p:spPr/>
        <p:txBody>
          <a:bodyPr/>
          <a:lstStyle/>
          <a:p>
            <a:r>
              <a:rPr lang="en-IN" dirty="0"/>
              <a:t>By Soumya Ranjan </a:t>
            </a:r>
            <a:r>
              <a:rPr lang="en-IN" dirty="0" err="1"/>
              <a:t>Panigrahy</a:t>
            </a:r>
            <a:endParaRPr lang="en-IN" dirty="0"/>
          </a:p>
        </p:txBody>
      </p:sp>
    </p:spTree>
    <p:extLst>
      <p:ext uri="{BB962C8B-B14F-4D97-AF65-F5344CB8AC3E}">
        <p14:creationId xmlns:p14="http://schemas.microsoft.com/office/powerpoint/2010/main" val="3748104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4EF5-0793-4413-86A8-BF8EEBF26DF2}"/>
              </a:ext>
            </a:extLst>
          </p:cNvPr>
          <p:cNvSpPr>
            <a:spLocks noGrp="1"/>
          </p:cNvSpPr>
          <p:nvPr>
            <p:ph type="title"/>
          </p:nvPr>
        </p:nvSpPr>
        <p:spPr/>
        <p:txBody>
          <a:bodyPr/>
          <a:lstStyle/>
          <a:p>
            <a:r>
              <a:rPr lang="en-IN" b="1" dirty="0"/>
              <a:t>Prototype / Interactions</a:t>
            </a:r>
          </a:p>
        </p:txBody>
      </p:sp>
      <p:pic>
        <p:nvPicPr>
          <p:cNvPr id="5" name="Content Placeholder 4">
            <a:extLst>
              <a:ext uri="{FF2B5EF4-FFF2-40B4-BE49-F238E27FC236}">
                <a16:creationId xmlns:a16="http://schemas.microsoft.com/office/drawing/2014/main" id="{5FC86FB7-F10E-42C7-B136-55F628320549}"/>
              </a:ext>
            </a:extLst>
          </p:cNvPr>
          <p:cNvPicPr>
            <a:picLocks noGrp="1" noChangeAspect="1"/>
          </p:cNvPicPr>
          <p:nvPr>
            <p:ph idx="1"/>
          </p:nvPr>
        </p:nvPicPr>
        <p:blipFill>
          <a:blip r:embed="rId2"/>
          <a:stretch>
            <a:fillRect/>
          </a:stretch>
        </p:blipFill>
        <p:spPr>
          <a:xfrm>
            <a:off x="1249489" y="2065867"/>
            <a:ext cx="9004047" cy="4106862"/>
          </a:xfrm>
        </p:spPr>
      </p:pic>
    </p:spTree>
    <p:extLst>
      <p:ext uri="{BB962C8B-B14F-4D97-AF65-F5344CB8AC3E}">
        <p14:creationId xmlns:p14="http://schemas.microsoft.com/office/powerpoint/2010/main" val="43763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2C606-6C83-42B4-BE78-BD9845CB9D8B}"/>
              </a:ext>
            </a:extLst>
          </p:cNvPr>
          <p:cNvSpPr>
            <a:spLocks noGrp="1"/>
          </p:cNvSpPr>
          <p:nvPr>
            <p:ph type="title"/>
          </p:nvPr>
        </p:nvSpPr>
        <p:spPr/>
        <p:txBody>
          <a:bodyPr/>
          <a:lstStyle/>
          <a:p>
            <a:r>
              <a:rPr lang="en-IN" b="1" dirty="0"/>
              <a:t>Learnings &amp; Reflections</a:t>
            </a:r>
          </a:p>
        </p:txBody>
      </p:sp>
      <p:sp>
        <p:nvSpPr>
          <p:cNvPr id="3" name="Content Placeholder 2">
            <a:extLst>
              <a:ext uri="{FF2B5EF4-FFF2-40B4-BE49-F238E27FC236}">
                <a16:creationId xmlns:a16="http://schemas.microsoft.com/office/drawing/2014/main" id="{74D783C3-7397-40E3-B2C2-C0BE2C9FF7C5}"/>
              </a:ext>
            </a:extLst>
          </p:cNvPr>
          <p:cNvSpPr>
            <a:spLocks noGrp="1"/>
          </p:cNvSpPr>
          <p:nvPr>
            <p:ph idx="1"/>
          </p:nvPr>
        </p:nvSpPr>
        <p:spPr/>
        <p:txBody>
          <a:bodyPr>
            <a:normAutofit/>
          </a:bodyPr>
          <a:lstStyle/>
          <a:p>
            <a:r>
              <a:rPr lang="en-US" sz="2800" dirty="0"/>
              <a:t>Improved understanding of mobile-first design.</a:t>
            </a:r>
          </a:p>
          <a:p>
            <a:r>
              <a:rPr lang="en-US" sz="2800" dirty="0"/>
              <a:t>Learned to maintain visual hierarchy and balance.</a:t>
            </a:r>
          </a:p>
          <a:p>
            <a:r>
              <a:rPr lang="en-US" sz="2800" dirty="0"/>
              <a:t> </a:t>
            </a:r>
            <a:r>
              <a:rPr lang="en-US" sz="2800" dirty="0" err="1"/>
              <a:t>Realised</a:t>
            </a:r>
            <a:r>
              <a:rPr lang="en-US" sz="2800" dirty="0"/>
              <a:t> the importance of user testing early.</a:t>
            </a:r>
          </a:p>
          <a:p>
            <a:r>
              <a:rPr lang="en-US" sz="2800" dirty="0"/>
              <a:t>Would explore more interaction feedback in future versions.</a:t>
            </a:r>
            <a:endParaRPr lang="en-IN" sz="2800" dirty="0"/>
          </a:p>
        </p:txBody>
      </p:sp>
    </p:spTree>
    <p:extLst>
      <p:ext uri="{BB962C8B-B14F-4D97-AF65-F5344CB8AC3E}">
        <p14:creationId xmlns:p14="http://schemas.microsoft.com/office/powerpoint/2010/main" val="262747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9416-50FB-4A3F-AE79-EB70818C9326}"/>
              </a:ext>
            </a:extLst>
          </p:cNvPr>
          <p:cNvSpPr>
            <a:spLocks noGrp="1"/>
          </p:cNvSpPr>
          <p:nvPr>
            <p:ph type="title"/>
          </p:nvPr>
        </p:nvSpPr>
        <p:spPr>
          <a:xfrm>
            <a:off x="685801" y="98619"/>
            <a:ext cx="10131425" cy="1456267"/>
          </a:xfrm>
        </p:spPr>
        <p:txBody>
          <a:bodyPr/>
          <a:lstStyle/>
          <a:p>
            <a:r>
              <a:rPr lang="en-IN" b="1" dirty="0"/>
              <a:t>Final Conclusion</a:t>
            </a:r>
          </a:p>
        </p:txBody>
      </p:sp>
      <p:sp>
        <p:nvSpPr>
          <p:cNvPr id="3" name="Content Placeholder 2">
            <a:extLst>
              <a:ext uri="{FF2B5EF4-FFF2-40B4-BE49-F238E27FC236}">
                <a16:creationId xmlns:a16="http://schemas.microsoft.com/office/drawing/2014/main" id="{A0FCB50E-41AB-4908-830E-6CE22B07A4CD}"/>
              </a:ext>
            </a:extLst>
          </p:cNvPr>
          <p:cNvSpPr>
            <a:spLocks noGrp="1"/>
          </p:cNvSpPr>
          <p:nvPr>
            <p:ph idx="1"/>
          </p:nvPr>
        </p:nvSpPr>
        <p:spPr/>
        <p:txBody>
          <a:bodyPr>
            <a:noAutofit/>
          </a:bodyPr>
          <a:lstStyle/>
          <a:p>
            <a:r>
              <a:rPr lang="en-US" sz="2400" dirty="0"/>
              <a:t>In conclusion, this e-commerce mobile UI design aims to create a seamless, visually engaging, and intuitive shopping experience for users. By focusing on mobile-first principles, we’ve simplified product discovery, enhanced visual hierarchy, and ensured ease of navigation. The choice of typography, color schemes, and layout effectively communicates the brand while maintaining user-centric functionality.</a:t>
            </a:r>
          </a:p>
          <a:p>
            <a:r>
              <a:rPr lang="en-US" sz="2400" dirty="0"/>
              <a:t>The project not only deepened our understanding of modern UI design but also highlighted the critical importance of user testing and interaction feedback in shaping successful products. As we move forward, further exploration of interactive elements and </a:t>
            </a:r>
            <a:r>
              <a:rPr lang="en-US" sz="2400" dirty="0" err="1"/>
              <a:t>personalised</a:t>
            </a:r>
            <a:r>
              <a:rPr lang="en-US" sz="2400" dirty="0"/>
              <a:t> experiences will enhance future versions of the design.</a:t>
            </a:r>
          </a:p>
          <a:p>
            <a:r>
              <a:rPr lang="en-US" sz="2400" dirty="0"/>
              <a:t>Thank you for your attention. I look forward to any questions or feedback you may have.</a:t>
            </a:r>
            <a:endParaRPr lang="en-IN" sz="2400" dirty="0"/>
          </a:p>
        </p:txBody>
      </p:sp>
    </p:spTree>
    <p:extLst>
      <p:ext uri="{BB962C8B-B14F-4D97-AF65-F5344CB8AC3E}">
        <p14:creationId xmlns:p14="http://schemas.microsoft.com/office/powerpoint/2010/main" val="118865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FF8F-DD8D-4012-B71B-313DDED2ACFD}"/>
              </a:ext>
            </a:extLst>
          </p:cNvPr>
          <p:cNvSpPr>
            <a:spLocks noGrp="1"/>
          </p:cNvSpPr>
          <p:nvPr>
            <p:ph type="title"/>
          </p:nvPr>
        </p:nvSpPr>
        <p:spPr/>
        <p:txBody>
          <a:bodyPr/>
          <a:lstStyle/>
          <a:p>
            <a:r>
              <a:rPr lang="en-IN" b="1" dirty="0"/>
              <a:t>Project overview</a:t>
            </a:r>
          </a:p>
        </p:txBody>
      </p:sp>
      <p:sp>
        <p:nvSpPr>
          <p:cNvPr id="3" name="Content Placeholder 2">
            <a:extLst>
              <a:ext uri="{FF2B5EF4-FFF2-40B4-BE49-F238E27FC236}">
                <a16:creationId xmlns:a16="http://schemas.microsoft.com/office/drawing/2014/main" id="{A2AEAC73-5C60-4010-8E6B-BB35C1E4AADC}"/>
              </a:ext>
            </a:extLst>
          </p:cNvPr>
          <p:cNvSpPr>
            <a:spLocks noGrp="1"/>
          </p:cNvSpPr>
          <p:nvPr>
            <p:ph idx="1"/>
          </p:nvPr>
        </p:nvSpPr>
        <p:spPr/>
        <p:txBody>
          <a:bodyPr/>
          <a:lstStyle/>
          <a:p>
            <a:r>
              <a:rPr lang="en-US" sz="2800" dirty="0"/>
              <a:t>To design a homepage for an e-commerce mobile application that is visually engaging, accessible, and user-friendly. This project will help me to apply UI/UX fundamentals, including visual hierarchy, typography, color theory, spacing, and accessibility, to create a compelling first impression that enhances user engagement. </a:t>
            </a:r>
          </a:p>
          <a:p>
            <a:r>
              <a:rPr lang="en-IN" sz="2800" dirty="0"/>
              <a:t>Platform: Mobile (iOS/Android)</a:t>
            </a:r>
          </a:p>
          <a:p>
            <a:r>
              <a:rPr lang="en-US" sz="2800" dirty="0"/>
              <a:t>Focus: Usability, aesthetics, and product discoverability.</a:t>
            </a:r>
          </a:p>
          <a:p>
            <a:endParaRPr lang="en-IN" dirty="0"/>
          </a:p>
        </p:txBody>
      </p:sp>
    </p:spTree>
    <p:extLst>
      <p:ext uri="{BB962C8B-B14F-4D97-AF65-F5344CB8AC3E}">
        <p14:creationId xmlns:p14="http://schemas.microsoft.com/office/powerpoint/2010/main" val="12656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607-9A00-41EA-BD13-9987DCE6E74F}"/>
              </a:ext>
            </a:extLst>
          </p:cNvPr>
          <p:cNvSpPr>
            <a:spLocks noGrp="1"/>
          </p:cNvSpPr>
          <p:nvPr>
            <p:ph type="title"/>
          </p:nvPr>
        </p:nvSpPr>
        <p:spPr/>
        <p:txBody>
          <a:bodyPr/>
          <a:lstStyle/>
          <a:p>
            <a:r>
              <a:rPr lang="en-IN" b="1" dirty="0"/>
              <a:t>User Problem Statement</a:t>
            </a:r>
          </a:p>
        </p:txBody>
      </p:sp>
      <p:sp>
        <p:nvSpPr>
          <p:cNvPr id="3" name="Content Placeholder 2">
            <a:extLst>
              <a:ext uri="{FF2B5EF4-FFF2-40B4-BE49-F238E27FC236}">
                <a16:creationId xmlns:a16="http://schemas.microsoft.com/office/drawing/2014/main" id="{A7440BB2-A2B7-459F-935F-226C37845E79}"/>
              </a:ext>
            </a:extLst>
          </p:cNvPr>
          <p:cNvSpPr>
            <a:spLocks noGrp="1"/>
          </p:cNvSpPr>
          <p:nvPr>
            <p:ph idx="1"/>
          </p:nvPr>
        </p:nvSpPr>
        <p:spPr/>
        <p:txBody>
          <a:bodyPr>
            <a:normAutofit/>
          </a:bodyPr>
          <a:lstStyle/>
          <a:p>
            <a:r>
              <a:rPr lang="en-US" sz="2800" dirty="0"/>
              <a:t>Users face overwhelming product listings.</a:t>
            </a:r>
          </a:p>
          <a:p>
            <a:r>
              <a:rPr lang="en-US" sz="2800" dirty="0"/>
              <a:t>Navigation is unintuitive in many shopping apps.</a:t>
            </a:r>
          </a:p>
          <a:p>
            <a:r>
              <a:rPr lang="en-US" sz="2800" dirty="0"/>
              <a:t>Lack of personalization and visual engagement</a:t>
            </a:r>
            <a:endParaRPr lang="en-IN" sz="2800" dirty="0"/>
          </a:p>
        </p:txBody>
      </p:sp>
    </p:spTree>
    <p:extLst>
      <p:ext uri="{BB962C8B-B14F-4D97-AF65-F5344CB8AC3E}">
        <p14:creationId xmlns:p14="http://schemas.microsoft.com/office/powerpoint/2010/main" val="1052900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2952-E87B-4208-906D-84C10B81CE5F}"/>
              </a:ext>
            </a:extLst>
          </p:cNvPr>
          <p:cNvSpPr>
            <a:spLocks noGrp="1"/>
          </p:cNvSpPr>
          <p:nvPr>
            <p:ph type="title"/>
          </p:nvPr>
        </p:nvSpPr>
        <p:spPr/>
        <p:txBody>
          <a:bodyPr/>
          <a:lstStyle/>
          <a:p>
            <a:r>
              <a:rPr lang="en-IN" b="1" dirty="0"/>
              <a:t>Design Goals</a:t>
            </a:r>
          </a:p>
        </p:txBody>
      </p:sp>
      <p:sp>
        <p:nvSpPr>
          <p:cNvPr id="3" name="Content Placeholder 2">
            <a:extLst>
              <a:ext uri="{FF2B5EF4-FFF2-40B4-BE49-F238E27FC236}">
                <a16:creationId xmlns:a16="http://schemas.microsoft.com/office/drawing/2014/main" id="{905AC544-C06D-49A0-92B5-A7B4A479DFFF}"/>
              </a:ext>
            </a:extLst>
          </p:cNvPr>
          <p:cNvSpPr>
            <a:spLocks noGrp="1"/>
          </p:cNvSpPr>
          <p:nvPr>
            <p:ph idx="1"/>
          </p:nvPr>
        </p:nvSpPr>
        <p:spPr/>
        <p:txBody>
          <a:bodyPr/>
          <a:lstStyle/>
          <a:p>
            <a:r>
              <a:rPr lang="en-IN" sz="2800" dirty="0"/>
              <a:t>Simplify product discovery.</a:t>
            </a:r>
          </a:p>
          <a:p>
            <a:r>
              <a:rPr lang="en-IN" sz="2800" dirty="0"/>
              <a:t>Maintain high visual engagement.</a:t>
            </a:r>
          </a:p>
          <a:p>
            <a:r>
              <a:rPr lang="en-IN" sz="2800" dirty="0"/>
              <a:t>Ensure intuitive and fast navigation.</a:t>
            </a:r>
          </a:p>
          <a:p>
            <a:r>
              <a:rPr lang="en-US" sz="2800" dirty="0"/>
              <a:t>Deliver a seamless mobile-first experience</a:t>
            </a:r>
            <a:r>
              <a:rPr lang="en-US" dirty="0"/>
              <a:t>.</a:t>
            </a:r>
            <a:endParaRPr lang="en-IN" dirty="0"/>
          </a:p>
        </p:txBody>
      </p:sp>
    </p:spTree>
    <p:extLst>
      <p:ext uri="{BB962C8B-B14F-4D97-AF65-F5344CB8AC3E}">
        <p14:creationId xmlns:p14="http://schemas.microsoft.com/office/powerpoint/2010/main" val="273634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7D3C-1F5A-48BC-A999-58A9AD324DA0}"/>
              </a:ext>
            </a:extLst>
          </p:cNvPr>
          <p:cNvSpPr>
            <a:spLocks noGrp="1"/>
          </p:cNvSpPr>
          <p:nvPr>
            <p:ph type="title"/>
          </p:nvPr>
        </p:nvSpPr>
        <p:spPr/>
        <p:txBody>
          <a:bodyPr/>
          <a:lstStyle/>
          <a:p>
            <a:r>
              <a:rPr lang="en-IN" b="1" dirty="0"/>
              <a:t>Target Users</a:t>
            </a:r>
          </a:p>
        </p:txBody>
      </p:sp>
      <p:sp>
        <p:nvSpPr>
          <p:cNvPr id="3" name="Content Placeholder 2">
            <a:extLst>
              <a:ext uri="{FF2B5EF4-FFF2-40B4-BE49-F238E27FC236}">
                <a16:creationId xmlns:a16="http://schemas.microsoft.com/office/drawing/2014/main" id="{49C001F8-E8A8-42AE-8325-590193E69972}"/>
              </a:ext>
            </a:extLst>
          </p:cNvPr>
          <p:cNvSpPr>
            <a:spLocks noGrp="1"/>
          </p:cNvSpPr>
          <p:nvPr>
            <p:ph idx="1"/>
          </p:nvPr>
        </p:nvSpPr>
        <p:spPr/>
        <p:txBody>
          <a:bodyPr>
            <a:normAutofit/>
          </a:bodyPr>
          <a:lstStyle/>
          <a:p>
            <a:r>
              <a:rPr lang="en-IN" sz="2800" dirty="0"/>
              <a:t>Age Group: 18–35 years</a:t>
            </a:r>
          </a:p>
          <a:p>
            <a:r>
              <a:rPr lang="en-IN" sz="2800" dirty="0"/>
              <a:t>Urban, tech-savvy users</a:t>
            </a:r>
          </a:p>
          <a:p>
            <a:r>
              <a:rPr lang="en-US" sz="2800" dirty="0"/>
              <a:t>Expect a </a:t>
            </a:r>
            <a:r>
              <a:rPr lang="en-US" sz="2800" dirty="0" err="1"/>
              <a:t>personalised</a:t>
            </a:r>
            <a:r>
              <a:rPr lang="en-US" sz="2800" dirty="0"/>
              <a:t> and quick shopping experience</a:t>
            </a:r>
            <a:endParaRPr lang="en-IN" sz="2800" dirty="0"/>
          </a:p>
          <a:p>
            <a:r>
              <a:rPr lang="en-US" sz="2800" dirty="0"/>
              <a:t>Mobile-first shoppers who value speed and design</a:t>
            </a:r>
            <a:endParaRPr lang="en-IN" sz="2800" dirty="0"/>
          </a:p>
        </p:txBody>
      </p:sp>
    </p:spTree>
    <p:extLst>
      <p:ext uri="{BB962C8B-B14F-4D97-AF65-F5344CB8AC3E}">
        <p14:creationId xmlns:p14="http://schemas.microsoft.com/office/powerpoint/2010/main" val="346963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8FA0-2032-4C92-9941-67418DCBDE60}"/>
              </a:ext>
            </a:extLst>
          </p:cNvPr>
          <p:cNvSpPr>
            <a:spLocks noGrp="1"/>
          </p:cNvSpPr>
          <p:nvPr>
            <p:ph type="title"/>
          </p:nvPr>
        </p:nvSpPr>
        <p:spPr>
          <a:xfrm>
            <a:off x="829241" y="609600"/>
            <a:ext cx="10131425" cy="1456267"/>
          </a:xfrm>
        </p:spPr>
        <p:txBody>
          <a:bodyPr/>
          <a:lstStyle/>
          <a:p>
            <a:r>
              <a:rPr lang="en-IN" b="1" dirty="0"/>
              <a:t>Wireframes / Low-Fidelity Sketch</a:t>
            </a:r>
          </a:p>
        </p:txBody>
      </p:sp>
      <p:pic>
        <p:nvPicPr>
          <p:cNvPr id="5" name="Content Placeholder 4">
            <a:extLst>
              <a:ext uri="{FF2B5EF4-FFF2-40B4-BE49-F238E27FC236}">
                <a16:creationId xmlns:a16="http://schemas.microsoft.com/office/drawing/2014/main" id="{CA9B7249-8D52-4725-960B-78D80660EE70}"/>
              </a:ext>
            </a:extLst>
          </p:cNvPr>
          <p:cNvPicPr>
            <a:picLocks noGrp="1" noChangeAspect="1"/>
          </p:cNvPicPr>
          <p:nvPr>
            <p:ph idx="1"/>
          </p:nvPr>
        </p:nvPicPr>
        <p:blipFill>
          <a:blip r:embed="rId2"/>
          <a:stretch>
            <a:fillRect/>
          </a:stretch>
        </p:blipFill>
        <p:spPr>
          <a:xfrm>
            <a:off x="1586919" y="1935350"/>
            <a:ext cx="9018161" cy="4106862"/>
          </a:xfrm>
        </p:spPr>
      </p:pic>
    </p:spTree>
    <p:extLst>
      <p:ext uri="{BB962C8B-B14F-4D97-AF65-F5344CB8AC3E}">
        <p14:creationId xmlns:p14="http://schemas.microsoft.com/office/powerpoint/2010/main" val="137560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069F-6DF3-4C2B-8A46-6F3DF318BC6D}"/>
              </a:ext>
            </a:extLst>
          </p:cNvPr>
          <p:cNvSpPr>
            <a:spLocks noGrp="1"/>
          </p:cNvSpPr>
          <p:nvPr>
            <p:ph type="title"/>
          </p:nvPr>
        </p:nvSpPr>
        <p:spPr>
          <a:xfrm>
            <a:off x="542366" y="2554942"/>
            <a:ext cx="10131425" cy="1456267"/>
          </a:xfrm>
        </p:spPr>
        <p:txBody>
          <a:bodyPr/>
          <a:lstStyle/>
          <a:p>
            <a:r>
              <a:rPr lang="en-IN" b="1" dirty="0"/>
              <a:t>Final High-Fidelity UI</a:t>
            </a:r>
          </a:p>
        </p:txBody>
      </p:sp>
      <p:pic>
        <p:nvPicPr>
          <p:cNvPr id="5" name="Content Placeholder 4">
            <a:extLst>
              <a:ext uri="{FF2B5EF4-FFF2-40B4-BE49-F238E27FC236}">
                <a16:creationId xmlns:a16="http://schemas.microsoft.com/office/drawing/2014/main" id="{60FBD8BB-3E20-4D41-9BB6-B4C2ED45D169}"/>
              </a:ext>
            </a:extLst>
          </p:cNvPr>
          <p:cNvPicPr>
            <a:picLocks noGrp="1" noChangeAspect="1"/>
          </p:cNvPicPr>
          <p:nvPr>
            <p:ph idx="1"/>
          </p:nvPr>
        </p:nvPicPr>
        <p:blipFill>
          <a:blip r:embed="rId2"/>
          <a:stretch>
            <a:fillRect/>
          </a:stretch>
        </p:blipFill>
        <p:spPr>
          <a:xfrm>
            <a:off x="7139993" y="121524"/>
            <a:ext cx="3298105" cy="6639379"/>
          </a:xfrm>
        </p:spPr>
      </p:pic>
    </p:spTree>
    <p:extLst>
      <p:ext uri="{BB962C8B-B14F-4D97-AF65-F5344CB8AC3E}">
        <p14:creationId xmlns:p14="http://schemas.microsoft.com/office/powerpoint/2010/main" val="23393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0E26-006C-49AE-A48B-66078D11C964}"/>
              </a:ext>
            </a:extLst>
          </p:cNvPr>
          <p:cNvSpPr>
            <a:spLocks noGrp="1"/>
          </p:cNvSpPr>
          <p:nvPr>
            <p:ph type="title"/>
          </p:nvPr>
        </p:nvSpPr>
        <p:spPr/>
        <p:txBody>
          <a:bodyPr/>
          <a:lstStyle/>
          <a:p>
            <a:r>
              <a:rPr lang="en-IN" b="1" dirty="0"/>
              <a:t>Typography &amp; </a:t>
            </a:r>
            <a:r>
              <a:rPr lang="en-IN" b="1" dirty="0" err="1"/>
              <a:t>Color</a:t>
            </a:r>
            <a:r>
              <a:rPr lang="en-IN" b="1" dirty="0"/>
              <a:t> Style Guide</a:t>
            </a:r>
          </a:p>
        </p:txBody>
      </p:sp>
      <p:sp>
        <p:nvSpPr>
          <p:cNvPr id="3" name="Content Placeholder 2">
            <a:extLst>
              <a:ext uri="{FF2B5EF4-FFF2-40B4-BE49-F238E27FC236}">
                <a16:creationId xmlns:a16="http://schemas.microsoft.com/office/drawing/2014/main" id="{46CFA513-C3CC-4FA8-AF4C-A69194B435F1}"/>
              </a:ext>
            </a:extLst>
          </p:cNvPr>
          <p:cNvSpPr>
            <a:spLocks noGrp="1"/>
          </p:cNvSpPr>
          <p:nvPr>
            <p:ph idx="1"/>
          </p:nvPr>
        </p:nvSpPr>
        <p:spPr/>
        <p:txBody>
          <a:bodyPr/>
          <a:lstStyle/>
          <a:p>
            <a:r>
              <a:rPr lang="en-IN" sz="2800" dirty="0"/>
              <a:t>Font: Roboto (modern, clean look)</a:t>
            </a:r>
          </a:p>
          <a:p>
            <a:r>
              <a:rPr lang="en-US" sz="2800" dirty="0"/>
              <a:t>Colors: #F5D0D1 (BG), #7A3E3E (Accent), #000000 (Text), #FFC107 (Highlight)</a:t>
            </a:r>
          </a:p>
          <a:p>
            <a:r>
              <a:rPr lang="en-US" sz="2800" dirty="0"/>
              <a:t>Clear hierarchy using font size and weight</a:t>
            </a:r>
            <a:r>
              <a:rPr lang="en-US" dirty="0"/>
              <a:t>.</a:t>
            </a:r>
          </a:p>
          <a:p>
            <a:endParaRPr lang="en-IN" dirty="0"/>
          </a:p>
        </p:txBody>
      </p:sp>
    </p:spTree>
    <p:extLst>
      <p:ext uri="{BB962C8B-B14F-4D97-AF65-F5344CB8AC3E}">
        <p14:creationId xmlns:p14="http://schemas.microsoft.com/office/powerpoint/2010/main" val="196793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FEBF-BE71-4AC1-86AC-FA47EDDCB8AC}"/>
              </a:ext>
            </a:extLst>
          </p:cNvPr>
          <p:cNvSpPr>
            <a:spLocks noGrp="1"/>
          </p:cNvSpPr>
          <p:nvPr>
            <p:ph type="title"/>
          </p:nvPr>
        </p:nvSpPr>
        <p:spPr/>
        <p:txBody>
          <a:bodyPr/>
          <a:lstStyle/>
          <a:p>
            <a:r>
              <a:rPr lang="en-IN" b="1" dirty="0"/>
              <a:t>Design Justification</a:t>
            </a:r>
          </a:p>
        </p:txBody>
      </p:sp>
      <p:sp>
        <p:nvSpPr>
          <p:cNvPr id="3" name="Content Placeholder 2">
            <a:extLst>
              <a:ext uri="{FF2B5EF4-FFF2-40B4-BE49-F238E27FC236}">
                <a16:creationId xmlns:a16="http://schemas.microsoft.com/office/drawing/2014/main" id="{3DE94503-7CE8-4310-AFB4-DD532F1942FD}"/>
              </a:ext>
            </a:extLst>
          </p:cNvPr>
          <p:cNvSpPr>
            <a:spLocks noGrp="1"/>
          </p:cNvSpPr>
          <p:nvPr>
            <p:ph idx="1"/>
          </p:nvPr>
        </p:nvSpPr>
        <p:spPr/>
        <p:txBody>
          <a:bodyPr/>
          <a:lstStyle/>
          <a:p>
            <a:r>
              <a:rPr lang="en-US" sz="2800" dirty="0"/>
              <a:t>Light backgrounds enhance product focus.</a:t>
            </a:r>
          </a:p>
          <a:p>
            <a:r>
              <a:rPr lang="en-US" sz="2800" dirty="0"/>
              <a:t>Deep accent color (#7A3E3E) adds brand depth.</a:t>
            </a:r>
          </a:p>
          <a:p>
            <a:r>
              <a:rPr lang="en-IN" sz="2800" dirty="0"/>
              <a:t>Bold fonts guide user attention.</a:t>
            </a:r>
          </a:p>
          <a:p>
            <a:r>
              <a:rPr lang="en-US" sz="2800" dirty="0"/>
              <a:t>Carousel and cards ensure discoverability.</a:t>
            </a:r>
          </a:p>
          <a:p>
            <a:r>
              <a:rPr lang="fr-FR" sz="2800" dirty="0"/>
              <a:t>Consistent </a:t>
            </a:r>
            <a:r>
              <a:rPr lang="fr-FR" sz="2800" dirty="0" err="1"/>
              <a:t>icons</a:t>
            </a:r>
            <a:r>
              <a:rPr lang="fr-FR" sz="2800" dirty="0"/>
              <a:t> </a:t>
            </a:r>
            <a:r>
              <a:rPr lang="fr-FR" sz="2800" dirty="0" err="1"/>
              <a:t>improve</a:t>
            </a:r>
            <a:r>
              <a:rPr lang="fr-FR" sz="2800" dirty="0"/>
              <a:t> interaction </a:t>
            </a:r>
            <a:r>
              <a:rPr lang="fr-FR" sz="2800" dirty="0" err="1"/>
              <a:t>clarity</a:t>
            </a:r>
            <a:r>
              <a:rPr lang="fr-FR" dirty="0"/>
              <a:t>.</a:t>
            </a:r>
            <a:endParaRPr lang="en-US" dirty="0"/>
          </a:p>
          <a:p>
            <a:endParaRPr lang="en-IN" dirty="0"/>
          </a:p>
        </p:txBody>
      </p:sp>
    </p:spTree>
    <p:extLst>
      <p:ext uri="{BB962C8B-B14F-4D97-AF65-F5344CB8AC3E}">
        <p14:creationId xmlns:p14="http://schemas.microsoft.com/office/powerpoint/2010/main" val="637855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8474</TotalTime>
  <Words>416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The Art of Visual Storytelling in UI</vt:lpstr>
      <vt:lpstr>Project overview</vt:lpstr>
      <vt:lpstr>User Problem Statement</vt:lpstr>
      <vt:lpstr>Design Goals</vt:lpstr>
      <vt:lpstr>Target Users</vt:lpstr>
      <vt:lpstr>Wireframes / Low-Fidelity Sketch</vt:lpstr>
      <vt:lpstr>Final High-Fidelity UI</vt:lpstr>
      <vt:lpstr>Typography &amp; Color Style Guide</vt:lpstr>
      <vt:lpstr>Design Justification</vt:lpstr>
      <vt:lpstr>Prototype / Interactions</vt:lpstr>
      <vt:lpstr>Learnings &amp; Reflections</vt:lpstr>
      <vt:lpstr>Final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 ranjan</dc:creator>
  <cp:lastModifiedBy>soumya ranjan</cp:lastModifiedBy>
  <cp:revision>7</cp:revision>
  <dcterms:created xsi:type="dcterms:W3CDTF">2025-07-27T16:32:28Z</dcterms:created>
  <dcterms:modified xsi:type="dcterms:W3CDTF">2025-08-02T13:46:33Z</dcterms:modified>
</cp:coreProperties>
</file>