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57" r:id="rId4"/>
    <p:sldId id="263" r:id="rId5"/>
    <p:sldId id="262" r:id="rId6"/>
    <p:sldId id="264" r:id="rId7"/>
    <p:sldId id="265" r:id="rId8"/>
    <p:sldId id="260" r:id="rId9"/>
    <p:sldId id="258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7" autoAdjust="0"/>
    <p:restoredTop sz="94605" autoAdjust="0"/>
  </p:normalViewPr>
  <p:slideViewPr>
    <p:cSldViewPr snapToGrid="0" snapToObjects="1">
      <p:cViewPr varScale="1">
        <p:scale>
          <a:sx n="110" d="100"/>
          <a:sy n="110" d="100"/>
        </p:scale>
        <p:origin x="-1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pPr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C07D-36AB-2444-93C5-156FEF9C6BE1}" type="datetimeFigureOut">
              <a:rPr lang="en-US" smtClean="0"/>
              <a:t>8/29/14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58AFC-5D1F-984F-A9E0-3D23B21B50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BE8C07D-36AB-2444-93C5-156FEF9C6BE1}" type="datetimeFigureOut">
              <a:rPr lang="en-US" smtClean="0"/>
              <a:pPr/>
              <a:t>8/29/14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96E58AFC-5D1F-984F-A9E0-3D23B21B50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172.22.164.5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derdiaries.com/2014/03/02/mspec-over-mstest-nuni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 Refresh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510689"/>
          </a:xfrm>
        </p:spPr>
        <p:txBody>
          <a:bodyPr>
            <a:normAutofit/>
          </a:bodyPr>
          <a:lstStyle/>
          <a:p>
            <a:r>
              <a:rPr lang="en-US" dirty="0" smtClean="0"/>
              <a:t>Summer 2014</a:t>
            </a:r>
          </a:p>
        </p:txBody>
      </p:sp>
    </p:spTree>
    <p:extLst>
      <p:ext uri="{BB962C8B-B14F-4D97-AF65-F5344CB8AC3E}">
        <p14:creationId xmlns:p14="http://schemas.microsoft.com/office/powerpoint/2010/main" val="2063999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27168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>
                <a:latin typeface="Inconsolata"/>
                <a:cs typeface="Inconsolata"/>
              </a:rPr>
              <a:t>https://</a:t>
            </a:r>
            <a:r>
              <a:rPr lang="en-US" sz="900" dirty="0" err="1" smtClean="0">
                <a:latin typeface="Inconsolata"/>
                <a:cs typeface="Inconsolata"/>
              </a:rPr>
              <a:t>en.wikipedia.org</a:t>
            </a:r>
            <a:r>
              <a:rPr lang="en-US" sz="900" dirty="0" smtClean="0">
                <a:latin typeface="Inconsolata"/>
                <a:cs typeface="Inconsolata"/>
              </a:rPr>
              <a:t>/wiki/</a:t>
            </a:r>
            <a:r>
              <a:rPr lang="en-US" sz="900" dirty="0" err="1" smtClean="0">
                <a:latin typeface="Inconsolata"/>
                <a:cs typeface="Inconsolata"/>
              </a:rPr>
              <a:t>Capability_Maturity_Model_Integration</a:t>
            </a:r>
            <a:endParaRPr lang="en-US" sz="900" dirty="0">
              <a:latin typeface="Inconsolata"/>
              <a:cs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8494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42619" y="1419474"/>
            <a:ext cx="3099570" cy="453074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51590" y="1591666"/>
            <a:ext cx="2271992" cy="2130848"/>
          </a:xfrm>
          <a:prstGeom prst="roundRect">
            <a:avLst/>
          </a:prstGeom>
          <a:solidFill>
            <a:schemeClr val="accent1">
              <a:alpha val="51000"/>
            </a:schemeClr>
          </a:solidFill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22441" y="2969185"/>
            <a:ext cx="2551814" cy="213084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1000"/>
            </a:schemeClr>
          </a:solidFill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52115" y="1754655"/>
            <a:ext cx="2374568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Issue Tracking</a:t>
            </a:r>
          </a:p>
          <a:p>
            <a:pPr algn="ctr"/>
            <a:endParaRPr lang="en-US" sz="1600" dirty="0" smtClean="0">
              <a:latin typeface="Arial"/>
              <a:cs typeface="Arial"/>
            </a:endParaRPr>
          </a:p>
          <a:p>
            <a:pPr algn="ctr"/>
            <a:endParaRPr lang="en-US" sz="1600" dirty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Version Control</a:t>
            </a:r>
          </a:p>
          <a:p>
            <a:pPr algn="ctr"/>
            <a:endParaRPr lang="en-US" sz="1600" dirty="0" smtClean="0">
              <a:latin typeface="Arial"/>
              <a:cs typeface="Arial"/>
            </a:endParaRPr>
          </a:p>
          <a:p>
            <a:pPr algn="ctr"/>
            <a:endParaRPr lang="en-US" sz="1600" dirty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Integrated Testing</a:t>
            </a:r>
          </a:p>
          <a:p>
            <a:pPr algn="ctr"/>
            <a:endParaRPr lang="en-US" sz="1600" dirty="0" smtClean="0">
              <a:latin typeface="Arial"/>
              <a:cs typeface="Arial"/>
            </a:endParaRPr>
          </a:p>
          <a:p>
            <a:pPr algn="ctr"/>
            <a:endParaRPr lang="en-US" sz="1600" dirty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Availability Monitoring</a:t>
            </a:r>
          </a:p>
          <a:p>
            <a:pPr algn="ctr"/>
            <a:endParaRPr lang="en-US" sz="1600" dirty="0" smtClean="0">
              <a:latin typeface="Arial"/>
              <a:cs typeface="Arial"/>
            </a:endParaRPr>
          </a:p>
          <a:p>
            <a:pPr algn="ctr"/>
            <a:endParaRPr lang="en-US" sz="1600" dirty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Continuous Deployment</a:t>
            </a:r>
          </a:p>
          <a:p>
            <a:pPr algn="ctr"/>
            <a:endParaRPr lang="en-US" sz="1600" dirty="0">
              <a:latin typeface="Arial"/>
              <a:cs typeface="Arial"/>
            </a:endParaRPr>
          </a:p>
          <a:p>
            <a:pPr algn="ctr"/>
            <a:endParaRPr lang="en-US" sz="1600" dirty="0" smtClean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Secure Development</a:t>
            </a:r>
          </a:p>
        </p:txBody>
      </p:sp>
    </p:spTree>
    <p:extLst>
      <p:ext uri="{BB962C8B-B14F-4D97-AF65-F5344CB8AC3E}">
        <p14:creationId xmlns:p14="http://schemas.microsoft.com/office/powerpoint/2010/main" val="72532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53"/>
            <a:ext cx="8229600" cy="855358"/>
          </a:xfrm>
        </p:spPr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2071" y="1431328"/>
            <a:ext cx="3318837" cy="42780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Subversion</a:t>
            </a:r>
            <a:endParaRPr lang="en-US" sz="1600" b="1" dirty="0">
              <a:latin typeface="Arial"/>
              <a:cs typeface="Arial"/>
            </a:endParaRP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	GUI: SVN</a:t>
            </a:r>
            <a:endParaRPr lang="en-US" sz="1600" dirty="0">
              <a:latin typeface="Arial"/>
              <a:cs typeface="Arial"/>
            </a:endParaRP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	IDE: Visual Studio</a:t>
            </a:r>
            <a:endParaRPr lang="en-US" sz="1600" dirty="0">
              <a:latin typeface="Arial"/>
              <a:cs typeface="Arial"/>
            </a:endParaRPr>
          </a:p>
          <a:p>
            <a:endParaRPr lang="en-US" sz="1600" dirty="0" smtClean="0">
              <a:latin typeface="Arial"/>
              <a:cs typeface="Arial"/>
            </a:endParaRPr>
          </a:p>
          <a:p>
            <a:endParaRPr lang="en-US" sz="1600" b="1" dirty="0">
              <a:latin typeface="Arial"/>
              <a:cs typeface="Arial"/>
            </a:endParaRPr>
          </a:p>
          <a:p>
            <a:r>
              <a:rPr lang="en-US" sz="1600" b="1" dirty="0" err="1" smtClean="0">
                <a:latin typeface="Arial"/>
                <a:cs typeface="Arial"/>
              </a:rPr>
              <a:t>Git</a:t>
            </a:r>
            <a:r>
              <a:rPr lang="en-US" sz="1600" dirty="0">
                <a:latin typeface="Arial"/>
                <a:cs typeface="Arial"/>
              </a:rPr>
              <a:t> (</a:t>
            </a:r>
            <a:r>
              <a:rPr lang="en-US" sz="1600" dirty="0">
                <a:latin typeface="Arial"/>
                <a:cs typeface="Arial"/>
                <a:hlinkClick r:id="rId2"/>
              </a:rPr>
              <a:t>http://172.22.164.52</a:t>
            </a:r>
            <a:r>
              <a:rPr lang="en-US" sz="1600" dirty="0">
                <a:latin typeface="Arial"/>
                <a:cs typeface="Arial"/>
              </a:rPr>
              <a:t>)</a:t>
            </a:r>
            <a:endParaRPr lang="en-US" sz="1600" b="1" dirty="0" smtClean="0">
              <a:latin typeface="Arial"/>
              <a:cs typeface="Arial"/>
            </a:endParaRPr>
          </a:p>
          <a:p>
            <a:endParaRPr lang="en-US" sz="1600" dirty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	Command Line (</a:t>
            </a:r>
            <a:r>
              <a:rPr lang="en-US" sz="1600" dirty="0" err="1" smtClean="0">
                <a:latin typeface="Inconsolata"/>
                <a:cs typeface="Inconsolata"/>
              </a:rPr>
              <a:t>git</a:t>
            </a:r>
            <a:r>
              <a:rPr lang="en-US" sz="1600" dirty="0" smtClean="0">
                <a:latin typeface="Arial"/>
                <a:cs typeface="Arial"/>
              </a:rPr>
              <a:t>)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	GUI: </a:t>
            </a:r>
            <a:r>
              <a:rPr lang="en-US" sz="1600" dirty="0" err="1" smtClean="0">
                <a:latin typeface="Arial"/>
                <a:cs typeface="Arial"/>
              </a:rPr>
              <a:t>Github</a:t>
            </a:r>
            <a:r>
              <a:rPr lang="en-US" sz="1600" dirty="0" smtClean="0">
                <a:latin typeface="Arial"/>
                <a:cs typeface="Arial"/>
              </a:rPr>
              <a:t> App, </a:t>
            </a:r>
            <a:r>
              <a:rPr lang="en-US" sz="1600" dirty="0" err="1" smtClean="0">
                <a:latin typeface="Arial"/>
                <a:cs typeface="Arial"/>
              </a:rPr>
              <a:t>SourceTree</a:t>
            </a:r>
            <a:endParaRPr lang="en-US" sz="1600" dirty="0" smtClean="0">
              <a:latin typeface="Arial"/>
              <a:cs typeface="Arial"/>
            </a:endParaRPr>
          </a:p>
          <a:p>
            <a:endParaRPr lang="en-US" sz="1600" dirty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	IDE: Eclipse, </a:t>
            </a:r>
            <a:r>
              <a:rPr lang="en-US" sz="1600" dirty="0" err="1" smtClean="0">
                <a:latin typeface="Arial"/>
                <a:cs typeface="Arial"/>
              </a:rPr>
              <a:t>Xcode</a:t>
            </a:r>
            <a:r>
              <a:rPr lang="en-US" sz="1600" dirty="0" smtClean="0">
                <a:latin typeface="Arial"/>
                <a:cs typeface="Arial"/>
              </a:rPr>
              <a:t>, etc.</a:t>
            </a:r>
          </a:p>
          <a:p>
            <a:endParaRPr lang="en-US" sz="1600" dirty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	Editors: Sublime </a:t>
            </a:r>
            <a:r>
              <a:rPr lang="en-US" sz="1600" dirty="0" smtClean="0">
                <a:latin typeface="Arial"/>
                <a:cs typeface="Arial"/>
              </a:rPr>
              <a:t>Text, Atom</a:t>
            </a:r>
            <a:endParaRPr lang="en-US" sz="1600" dirty="0" smtClean="0">
              <a:latin typeface="Arial"/>
              <a:cs typeface="Arial"/>
            </a:endParaRPr>
          </a:p>
          <a:p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886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53"/>
            <a:ext cx="8229600" cy="855358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2071" y="1431328"/>
            <a:ext cx="6181200" cy="4524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/>
                <a:cs typeface="Arial"/>
              </a:rPr>
              <a:t>Unit Testing</a:t>
            </a:r>
            <a:endParaRPr lang="en-US" sz="1600" b="1" dirty="0"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cs typeface="Arial"/>
              </a:rPr>
              <a:t>	</a:t>
            </a:r>
            <a:r>
              <a:rPr lang="en-US" sz="1600" dirty="0">
                <a:latin typeface="Arial"/>
                <a:cs typeface="Arial"/>
                <a:hlinkClick r:id="rId2"/>
              </a:rPr>
              <a:t>http://coderdiaries.com/2014/03/02/mspec-over-mstest-nunit/</a:t>
            </a:r>
            <a:endParaRPr lang="en-US" sz="1600" dirty="0">
              <a:latin typeface="Arial"/>
              <a:cs typeface="Arial"/>
            </a:endParaRP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cs typeface="Arial"/>
              </a:rPr>
              <a:t>	</a:t>
            </a:r>
            <a:r>
              <a:rPr lang="en-US" sz="1600" dirty="0" smtClean="0">
                <a:latin typeface="Arial"/>
                <a:cs typeface="Arial"/>
              </a:rPr>
              <a:t>Test (e.g., </a:t>
            </a:r>
            <a:r>
              <a:rPr lang="en-US" sz="1600" dirty="0" err="1" smtClean="0">
                <a:latin typeface="Arial"/>
                <a:cs typeface="Arial"/>
              </a:rPr>
              <a:t>NUnit</a:t>
            </a:r>
            <a:r>
              <a:rPr lang="en-US" sz="1600" dirty="0" smtClean="0">
                <a:latin typeface="Arial"/>
                <a:cs typeface="Arial"/>
              </a:rPr>
              <a:t>, </a:t>
            </a:r>
            <a:r>
              <a:rPr lang="en-US" sz="1600" dirty="0" err="1" smtClean="0">
                <a:latin typeface="Arial"/>
                <a:cs typeface="Arial"/>
              </a:rPr>
              <a:t>JUnit</a:t>
            </a:r>
            <a:r>
              <a:rPr lang="en-US" sz="1600" dirty="0" smtClean="0">
                <a:latin typeface="Arial"/>
                <a:cs typeface="Arial"/>
              </a:rPr>
              <a:t>, etc.)</a:t>
            </a:r>
          </a:p>
          <a:p>
            <a:endParaRPr lang="en-US" sz="1600" dirty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	Specification (e.g., </a:t>
            </a:r>
            <a:r>
              <a:rPr lang="en-US" sz="1600" dirty="0" err="1" smtClean="0">
                <a:latin typeface="Arial"/>
                <a:cs typeface="Arial"/>
              </a:rPr>
              <a:t>MSpec</a:t>
            </a:r>
            <a:r>
              <a:rPr lang="en-US" sz="1600" dirty="0" smtClean="0">
                <a:latin typeface="Arial"/>
                <a:cs typeface="Arial"/>
              </a:rPr>
              <a:t>, </a:t>
            </a:r>
            <a:r>
              <a:rPr lang="en-US" sz="1600" dirty="0" err="1" smtClean="0">
                <a:latin typeface="Arial"/>
                <a:cs typeface="Arial"/>
              </a:rPr>
              <a:t>NSpec</a:t>
            </a:r>
            <a:r>
              <a:rPr lang="en-US" sz="1600" dirty="0" smtClean="0">
                <a:latin typeface="Arial"/>
                <a:cs typeface="Arial"/>
              </a:rPr>
              <a:t>, etc.)</a:t>
            </a:r>
          </a:p>
          <a:p>
            <a:endParaRPr lang="en-US" sz="1600" b="1" dirty="0" smtClean="0">
              <a:latin typeface="Arial"/>
              <a:cs typeface="Arial"/>
            </a:endParaRPr>
          </a:p>
          <a:p>
            <a:endParaRPr lang="en-US" sz="1600" b="1" dirty="0">
              <a:latin typeface="Arial"/>
              <a:cs typeface="Arial"/>
            </a:endParaRPr>
          </a:p>
          <a:p>
            <a:r>
              <a:rPr lang="en-US" sz="1600" b="1" dirty="0" smtClean="0">
                <a:latin typeface="Arial"/>
                <a:cs typeface="Arial"/>
              </a:rPr>
              <a:t>System Testing</a:t>
            </a:r>
          </a:p>
          <a:p>
            <a:endParaRPr lang="en-US" sz="1600" dirty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	Tools (Web: </a:t>
            </a:r>
            <a:r>
              <a:rPr lang="en-US" sz="1600" dirty="0" err="1" smtClean="0">
                <a:latin typeface="Arial"/>
                <a:cs typeface="Arial"/>
              </a:rPr>
              <a:t>Watir</a:t>
            </a:r>
            <a:r>
              <a:rPr lang="en-US" sz="1600" dirty="0" smtClean="0">
                <a:latin typeface="Arial"/>
                <a:cs typeface="Arial"/>
              </a:rPr>
              <a:t> </a:t>
            </a:r>
            <a:r>
              <a:rPr lang="en-US" sz="1600" dirty="0" err="1" smtClean="0">
                <a:latin typeface="Arial"/>
                <a:cs typeface="Arial"/>
              </a:rPr>
              <a:t>Webdriver</a:t>
            </a:r>
            <a:r>
              <a:rPr lang="en-US" sz="1600" dirty="0" smtClean="0">
                <a:latin typeface="Arial"/>
                <a:cs typeface="Arial"/>
              </a:rPr>
              <a:t>, Selenium </a:t>
            </a:r>
            <a:r>
              <a:rPr lang="en-US" sz="1600" dirty="0" err="1" smtClean="0">
                <a:latin typeface="Arial"/>
                <a:cs typeface="Arial"/>
              </a:rPr>
              <a:t>Webdriver</a:t>
            </a:r>
            <a:r>
              <a:rPr lang="en-US" sz="1600" dirty="0" smtClean="0">
                <a:latin typeface="Arial"/>
                <a:cs typeface="Arial"/>
              </a:rPr>
              <a:t>)</a:t>
            </a: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	</a:t>
            </a:r>
            <a:r>
              <a:rPr lang="en-US" sz="1600" dirty="0">
                <a:latin typeface="Arial"/>
                <a:cs typeface="Arial"/>
              </a:rPr>
              <a:t>Specification </a:t>
            </a:r>
            <a:r>
              <a:rPr lang="en-US" sz="1600" dirty="0" smtClean="0">
                <a:latin typeface="Arial"/>
                <a:cs typeface="Arial"/>
              </a:rPr>
              <a:t>(e.g</a:t>
            </a:r>
            <a:r>
              <a:rPr lang="en-US" sz="1600" dirty="0">
                <a:latin typeface="Arial"/>
                <a:cs typeface="Arial"/>
              </a:rPr>
              <a:t>., </a:t>
            </a:r>
            <a:r>
              <a:rPr lang="en-US" sz="1600" dirty="0" err="1">
                <a:latin typeface="Arial"/>
                <a:cs typeface="Arial"/>
              </a:rPr>
              <a:t>MSpec</a:t>
            </a:r>
            <a:r>
              <a:rPr lang="en-US" sz="1600" dirty="0">
                <a:latin typeface="Arial"/>
                <a:cs typeface="Arial"/>
              </a:rPr>
              <a:t>, </a:t>
            </a:r>
            <a:r>
              <a:rPr lang="en-US" sz="1600" dirty="0" err="1">
                <a:latin typeface="Arial"/>
                <a:cs typeface="Arial"/>
              </a:rPr>
              <a:t>NSpec</a:t>
            </a:r>
            <a:r>
              <a:rPr lang="en-US" sz="1600" dirty="0">
                <a:latin typeface="Arial"/>
                <a:cs typeface="Arial"/>
              </a:rPr>
              <a:t>, etc.</a:t>
            </a:r>
            <a:r>
              <a:rPr lang="en-US" sz="1600" dirty="0" smtClean="0">
                <a:latin typeface="Arial"/>
                <a:cs typeface="Arial"/>
              </a:rPr>
              <a:t>)</a:t>
            </a:r>
          </a:p>
          <a:p>
            <a:endParaRPr lang="en-US" sz="1600" dirty="0">
              <a:latin typeface="Arial"/>
              <a:cs typeface="Arial"/>
            </a:endParaRPr>
          </a:p>
          <a:p>
            <a:endParaRPr lang="en-US" sz="1600" dirty="0" smtClean="0">
              <a:latin typeface="Arial"/>
              <a:cs typeface="Arial"/>
            </a:endParaRPr>
          </a:p>
          <a:p>
            <a:r>
              <a:rPr lang="en-US" sz="1600" b="1" dirty="0" smtClean="0">
                <a:latin typeface="Arial"/>
                <a:cs typeface="Arial"/>
              </a:rPr>
              <a:t>Build Tools</a:t>
            </a:r>
            <a:r>
              <a:rPr lang="en-US" sz="1600" dirty="0" smtClean="0">
                <a:latin typeface="Arial"/>
                <a:cs typeface="Arial"/>
              </a:rPr>
              <a:t> (for multiple test files)</a:t>
            </a:r>
            <a:endParaRPr lang="en-US" sz="1600" b="1" dirty="0" smtClean="0">
              <a:latin typeface="Arial"/>
              <a:cs typeface="Arial"/>
            </a:endParaRPr>
          </a:p>
          <a:p>
            <a:endParaRPr lang="en-US" sz="1600" dirty="0">
              <a:latin typeface="Arial"/>
              <a:cs typeface="Arial"/>
            </a:endParaRPr>
          </a:p>
          <a:p>
            <a:r>
              <a:rPr lang="en-US" sz="1600" dirty="0" smtClean="0">
                <a:latin typeface="Arial"/>
                <a:cs typeface="Arial"/>
              </a:rPr>
              <a:t>	Cake, </a:t>
            </a:r>
            <a:r>
              <a:rPr lang="en-US" sz="1600" smtClean="0">
                <a:latin typeface="Arial"/>
                <a:cs typeface="Arial"/>
              </a:rPr>
              <a:t>Rake, Maven</a:t>
            </a:r>
            <a:r>
              <a:rPr lang="en-US" sz="1600" dirty="0" smtClean="0">
                <a:latin typeface="Arial"/>
                <a:cs typeface="Arial"/>
              </a:rPr>
              <a:t>, etc.</a:t>
            </a: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5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588656"/>
            <a:ext cx="8042276" cy="4343400"/>
          </a:xfrm>
        </p:spPr>
        <p:txBody>
          <a:bodyPr/>
          <a:lstStyle/>
          <a:p>
            <a:r>
              <a:rPr lang="en-US" dirty="0" smtClean="0"/>
              <a:t>Version Control + Unit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4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Delivery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190173"/>
            <a:ext cx="7785100" cy="4394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607975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ourier"/>
                <a:cs typeface="Courier"/>
              </a:rPr>
              <a:t>source: http</a:t>
            </a:r>
            <a:r>
              <a:rPr lang="en-US" sz="1000" dirty="0">
                <a:latin typeface="Courier"/>
                <a:cs typeface="Courier"/>
              </a:rPr>
              <a:t>://</a:t>
            </a:r>
            <a:r>
              <a:rPr lang="en-US" sz="1000" dirty="0" err="1">
                <a:latin typeface="Courier"/>
                <a:cs typeface="Courier"/>
              </a:rPr>
              <a:t>www.zdnet.com</a:t>
            </a:r>
            <a:r>
              <a:rPr lang="en-US" sz="1000" dirty="0">
                <a:latin typeface="Courier"/>
                <a:cs typeface="Courier"/>
              </a:rPr>
              <a:t>/heres-how-microsoft-is-supporting-the-open-source-docker-container-model-7000030393/</a:t>
            </a:r>
          </a:p>
        </p:txBody>
      </p:sp>
    </p:spTree>
    <p:extLst>
      <p:ext uri="{BB962C8B-B14F-4D97-AF65-F5344CB8AC3E}">
        <p14:creationId xmlns:p14="http://schemas.microsoft.com/office/powerpoint/2010/main" val="87731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 vs. Deployment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739900"/>
            <a:ext cx="7112000" cy="3365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607975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latin typeface="Courier"/>
                <a:cs typeface="Courier"/>
              </a:rPr>
              <a:t>source</a:t>
            </a:r>
            <a:r>
              <a:rPr lang="en-US" sz="1000" dirty="0">
                <a:latin typeface="Courier"/>
                <a:cs typeface="Courier"/>
              </a:rPr>
              <a:t>: http://</a:t>
            </a:r>
            <a:r>
              <a:rPr lang="en-US" sz="1000" dirty="0" err="1">
                <a:latin typeface="Courier"/>
                <a:cs typeface="Courier"/>
              </a:rPr>
              <a:t>puppetlabs.com</a:t>
            </a:r>
            <a:r>
              <a:rPr lang="en-US" sz="1000" dirty="0">
                <a:latin typeface="Courier"/>
                <a:cs typeface="Courier"/>
              </a:rPr>
              <a:t>/blog/continuous-delivery-</a:t>
            </a:r>
            <a:r>
              <a:rPr lang="en-US" sz="1000" dirty="0" err="1">
                <a:latin typeface="Courier"/>
                <a:cs typeface="Courier"/>
              </a:rPr>
              <a:t>vs</a:t>
            </a:r>
            <a:r>
              <a:rPr lang="en-US" sz="1000" dirty="0">
                <a:latin typeface="Courier"/>
                <a:cs typeface="Courier"/>
              </a:rPr>
              <a:t>-continuous-deployment-</a:t>
            </a:r>
            <a:r>
              <a:rPr lang="en-US" sz="1000" dirty="0" err="1">
                <a:latin typeface="Courier"/>
                <a:cs typeface="Courier"/>
              </a:rPr>
              <a:t>whats</a:t>
            </a:r>
            <a:r>
              <a:rPr lang="en-US" sz="1000" dirty="0">
                <a:latin typeface="Courier"/>
                <a:cs typeface="Courier"/>
              </a:rPr>
              <a:t>-diff</a:t>
            </a:r>
          </a:p>
        </p:txBody>
      </p:sp>
    </p:spTree>
    <p:extLst>
      <p:ext uri="{BB962C8B-B14F-4D97-AF65-F5344CB8AC3E}">
        <p14:creationId xmlns:p14="http://schemas.microsoft.com/office/powerpoint/2010/main" val="122434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655" y="2272248"/>
            <a:ext cx="873816" cy="1019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098" y="1099602"/>
            <a:ext cx="937136" cy="1000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098" y="3523744"/>
            <a:ext cx="842156" cy="9877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22285" y="3255987"/>
            <a:ext cx="62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9098" y="4090289"/>
            <a:ext cx="104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Develop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51445" y="5412451"/>
            <a:ext cx="109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Refactor</a:t>
            </a:r>
            <a:endParaRPr lang="en-US" dirty="0"/>
          </a:p>
        </p:txBody>
      </p:sp>
      <p:sp>
        <p:nvSpPr>
          <p:cNvPr id="13" name="Circular Arrow 12"/>
          <p:cNvSpPr/>
          <p:nvPr/>
        </p:nvSpPr>
        <p:spPr>
          <a:xfrm rot="21171167" flipH="1">
            <a:off x="1936047" y="2918530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ular Arrow 14"/>
          <p:cNvSpPr/>
          <p:nvPr/>
        </p:nvSpPr>
        <p:spPr>
          <a:xfrm rot="4385177">
            <a:off x="6980897" y="2383828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ircular Arrow 15"/>
          <p:cNvSpPr/>
          <p:nvPr/>
        </p:nvSpPr>
        <p:spPr>
          <a:xfrm rot="11558653">
            <a:off x="5391930" y="3175269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ircular Arrow 16"/>
          <p:cNvSpPr/>
          <p:nvPr/>
        </p:nvSpPr>
        <p:spPr>
          <a:xfrm rot="14020168" flipH="1">
            <a:off x="1421945" y="4448408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ular Arrow 19"/>
          <p:cNvSpPr/>
          <p:nvPr/>
        </p:nvSpPr>
        <p:spPr>
          <a:xfrm rot="18292709">
            <a:off x="5527120" y="1291105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rot="10606868" flipH="1">
            <a:off x="3740278" y="2509605"/>
            <a:ext cx="1033270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/>
          <p:cNvSpPr/>
          <p:nvPr/>
        </p:nvSpPr>
        <p:spPr>
          <a:xfrm rot="3022531">
            <a:off x="2694928" y="1820810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70857" y="1607591"/>
            <a:ext cx="7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285" y="2726617"/>
            <a:ext cx="606730" cy="606730"/>
          </a:xfrm>
          <a:prstGeom prst="rect">
            <a:avLst/>
          </a:prstGeom>
        </p:spPr>
      </p:pic>
      <p:sp>
        <p:nvSpPr>
          <p:cNvPr id="25" name="Circular Arrow 24"/>
          <p:cNvSpPr/>
          <p:nvPr/>
        </p:nvSpPr>
        <p:spPr>
          <a:xfrm rot="10363111" flipH="1">
            <a:off x="1842920" y="2829720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424" y="3480199"/>
            <a:ext cx="663806" cy="66380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0107" y="4834687"/>
            <a:ext cx="781873" cy="667198"/>
          </a:xfrm>
          <a:prstGeom prst="rect">
            <a:avLst/>
          </a:prstGeom>
        </p:spPr>
      </p:pic>
      <p:sp>
        <p:nvSpPr>
          <p:cNvPr id="30" name="Circular Arrow 29"/>
          <p:cNvSpPr/>
          <p:nvPr/>
        </p:nvSpPr>
        <p:spPr>
          <a:xfrm rot="7505069" flipH="1">
            <a:off x="3172580" y="3882609"/>
            <a:ext cx="1054714" cy="106542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3621335"/>
              <a:gd name="adj5" fmla="val 125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93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74897"/>
          </a:xfrm>
        </p:spPr>
        <p:txBody>
          <a:bodyPr/>
          <a:lstStyle/>
          <a:p>
            <a:r>
              <a:rPr lang="en-US" dirty="0" smtClean="0"/>
              <a:t>Solutions Capability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286000"/>
            <a:ext cx="224773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latin typeface="Arial"/>
                <a:cs typeface="Arial"/>
              </a:rPr>
              <a:t>Development</a:t>
            </a:r>
          </a:p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endParaRPr lang="en-US" sz="1600" b="1" dirty="0">
              <a:latin typeface="Arial"/>
              <a:cs typeface="Arial"/>
            </a:endParaRP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Operations</a:t>
            </a:r>
          </a:p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endParaRPr lang="en-US" sz="1600" b="1" dirty="0">
              <a:latin typeface="Arial"/>
              <a:cs typeface="Arial"/>
            </a:endParaRP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Process Maturity</a:t>
            </a:r>
          </a:p>
          <a:p>
            <a:pPr algn="ctr"/>
            <a:endParaRPr lang="en-US" sz="1600" b="1" dirty="0">
              <a:latin typeface="Arial"/>
              <a:cs typeface="Arial"/>
            </a:endParaRPr>
          </a:p>
          <a:p>
            <a:pPr algn="ctr"/>
            <a:endParaRPr lang="en-US" sz="1600" b="1" dirty="0" smtClean="0">
              <a:latin typeface="Arial"/>
              <a:cs typeface="Arial"/>
            </a:endParaRPr>
          </a:p>
          <a:p>
            <a:pPr algn="ctr"/>
            <a:r>
              <a:rPr lang="en-US" sz="1600" b="1" dirty="0" smtClean="0">
                <a:latin typeface="Arial"/>
                <a:cs typeface="Arial"/>
              </a:rPr>
              <a:t>Continuous Learning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999424" y="1088513"/>
            <a:ext cx="2366078" cy="56938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Arial"/>
                <a:cs typeface="Arial"/>
              </a:rPr>
              <a:t>Needs Assessment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Identifying IT Weaknesses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Identifying Potential Bottlenecks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Identifying Future Candidates</a:t>
            </a:r>
          </a:p>
          <a:p>
            <a:pPr algn="ctr"/>
            <a:endParaRPr lang="en-US" sz="1600" dirty="0" smtClean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Testing Regimen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Test Driven Development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Continuous Integration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Behavior Driven Development</a:t>
            </a:r>
          </a:p>
          <a:p>
            <a:pPr algn="ctr"/>
            <a:endParaRPr lang="en-US" sz="1600" dirty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Platform Awareness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Programming Languages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Development Paradigms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Solution Architectures</a:t>
            </a:r>
          </a:p>
          <a:p>
            <a:pPr algn="ctr"/>
            <a:endParaRPr lang="en-US" sz="1600" dirty="0" smtClean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Continuous Deployment</a:t>
            </a:r>
          </a:p>
          <a:p>
            <a:pPr algn="ctr"/>
            <a:r>
              <a:rPr lang="en-US" sz="1200" dirty="0" err="1" smtClean="0">
                <a:latin typeface="Arial"/>
                <a:cs typeface="Arial"/>
              </a:rPr>
              <a:t>Canisterized</a:t>
            </a:r>
            <a:r>
              <a:rPr lang="en-US" sz="1200" dirty="0" smtClean="0">
                <a:latin typeface="Arial"/>
                <a:cs typeface="Arial"/>
              </a:rPr>
              <a:t> Deployment </a:t>
            </a:r>
          </a:p>
          <a:p>
            <a:pPr algn="ctr"/>
            <a:r>
              <a:rPr lang="en-US" sz="1200" dirty="0" err="1" smtClean="0">
                <a:latin typeface="Arial"/>
                <a:cs typeface="Arial"/>
              </a:rPr>
              <a:t>DevOps</a:t>
            </a:r>
            <a:r>
              <a:rPr lang="en-US" sz="1200" dirty="0" smtClean="0">
                <a:latin typeface="Arial"/>
                <a:cs typeface="Arial"/>
              </a:rPr>
              <a:t> Paradigm</a:t>
            </a:r>
          </a:p>
          <a:p>
            <a:pPr algn="ctr"/>
            <a:endParaRPr lang="en-US" sz="1600" dirty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New Solutions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Solution Ideation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Prototyping</a:t>
            </a:r>
          </a:p>
          <a:p>
            <a:pPr algn="ctr"/>
            <a:endParaRPr lang="en-US" sz="1200" dirty="0">
              <a:latin typeface="Arial"/>
              <a:cs typeface="Arial"/>
            </a:endParaRPr>
          </a:p>
          <a:p>
            <a:pPr algn="ctr"/>
            <a:r>
              <a:rPr lang="en-US" sz="1600" dirty="0" smtClean="0">
                <a:latin typeface="Arial"/>
                <a:cs typeface="Arial"/>
              </a:rPr>
              <a:t>Continuous Learning</a:t>
            </a:r>
          </a:p>
          <a:p>
            <a:pPr algn="ctr"/>
            <a:r>
              <a:rPr lang="en-US" sz="1200" dirty="0" err="1" smtClean="0">
                <a:latin typeface="Arial"/>
                <a:cs typeface="Arial"/>
              </a:rPr>
              <a:t>Dev</a:t>
            </a:r>
            <a:r>
              <a:rPr lang="en-US" sz="1200" dirty="0" smtClean="0">
                <a:latin typeface="Arial"/>
                <a:cs typeface="Arial"/>
              </a:rPr>
              <a:t> Community Awareness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Online Learning Tools</a:t>
            </a:r>
          </a:p>
          <a:p>
            <a:pPr algn="ctr"/>
            <a:r>
              <a:rPr lang="en-US" sz="1200" dirty="0" smtClean="0">
                <a:latin typeface="Arial"/>
                <a:cs typeface="Arial"/>
              </a:rPr>
              <a:t>Workshops and Seminars</a:t>
            </a:r>
          </a:p>
        </p:txBody>
      </p:sp>
    </p:spTree>
    <p:extLst>
      <p:ext uri="{BB962C8B-B14F-4D97-AF65-F5344CB8AC3E}">
        <p14:creationId xmlns:p14="http://schemas.microsoft.com/office/powerpoint/2010/main" val="3922290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1758</TotalTime>
  <Words>163</Words>
  <Application>Microsoft Macintosh PowerPoint</Application>
  <PresentationFormat>On-screen Show (4:3)</PresentationFormat>
  <Paragraphs>103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Breeze</vt:lpstr>
      <vt:lpstr>IT Refresh Program</vt:lpstr>
      <vt:lpstr>PowerPoint Presentation</vt:lpstr>
      <vt:lpstr>Version Control</vt:lpstr>
      <vt:lpstr>Testing</vt:lpstr>
      <vt:lpstr>Continuous Integration</vt:lpstr>
      <vt:lpstr>Continuous Delivery</vt:lpstr>
      <vt:lpstr>Delivery vs. Deployment</vt:lpstr>
      <vt:lpstr>PowerPoint Presentation</vt:lpstr>
      <vt:lpstr>Solutions Capability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Refresh Program</dc:title>
  <dc:creator>Soumya Ray</dc:creator>
  <cp:lastModifiedBy>Soumya Ray</cp:lastModifiedBy>
  <cp:revision>75</cp:revision>
  <dcterms:created xsi:type="dcterms:W3CDTF">2014-07-28T00:55:32Z</dcterms:created>
  <dcterms:modified xsi:type="dcterms:W3CDTF">2014-08-29T07:33:31Z</dcterms:modified>
</cp:coreProperties>
</file>