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61" r:id="rId3"/>
    <p:sldId id="257" r:id="rId4"/>
    <p:sldId id="263" r:id="rId5"/>
    <p:sldId id="262" r:id="rId6"/>
    <p:sldId id="264" r:id="rId7"/>
    <p:sldId id="265" r:id="rId8"/>
    <p:sldId id="260" r:id="rId9"/>
    <p:sldId id="258" r:id="rId10"/>
    <p:sldId id="259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97" autoAdjust="0"/>
    <p:restoredTop sz="94605" autoAdjust="0"/>
  </p:normalViewPr>
  <p:slideViewPr>
    <p:cSldViewPr snapToGrid="0" snapToObjects="1">
      <p:cViewPr varScale="1">
        <p:scale>
          <a:sx n="110" d="100"/>
          <a:sy n="110" d="100"/>
        </p:scale>
        <p:origin x="-120" y="-4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8C07D-36AB-2444-93C5-156FEF9C6BE1}" type="datetimeFigureOut">
              <a:rPr lang="en-US" smtClean="0"/>
              <a:t>8/15/14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58AFC-5D1F-984F-A9E0-3D23B21B50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8C07D-36AB-2444-93C5-156FEF9C6BE1}" type="datetimeFigureOut">
              <a:rPr lang="en-US" smtClean="0"/>
              <a:t>8/15/14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58AFC-5D1F-984F-A9E0-3D23B21B508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8C07D-36AB-2444-93C5-156FEF9C6BE1}" type="datetimeFigureOut">
              <a:rPr lang="en-US" smtClean="0"/>
              <a:t>8/15/14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58AFC-5D1F-984F-A9E0-3D23B21B50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8C07D-36AB-2444-93C5-156FEF9C6BE1}" type="datetimeFigureOut">
              <a:rPr lang="en-US" smtClean="0"/>
              <a:t>8/15/14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58AFC-5D1F-984F-A9E0-3D23B21B50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8C07D-36AB-2444-93C5-156FEF9C6BE1}" type="datetimeFigureOut">
              <a:rPr lang="en-US" smtClean="0"/>
              <a:t>8/15/14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58AFC-5D1F-984F-A9E0-3D23B21B50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8C07D-36AB-2444-93C5-156FEF9C6BE1}" type="datetimeFigureOut">
              <a:rPr lang="en-US" smtClean="0"/>
              <a:pPr/>
              <a:t>8/15/14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58AFC-5D1F-984F-A9E0-3D23B21B50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8C07D-36AB-2444-93C5-156FEF9C6BE1}" type="datetimeFigureOut">
              <a:rPr lang="en-US" smtClean="0"/>
              <a:t>8/15/14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58AFC-5D1F-984F-A9E0-3D23B21B50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8C07D-36AB-2444-93C5-156FEF9C6BE1}" type="datetimeFigureOut">
              <a:rPr lang="en-US" smtClean="0"/>
              <a:t>8/15/14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58AFC-5D1F-984F-A9E0-3D23B21B50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8C07D-36AB-2444-93C5-156FEF9C6BE1}" type="datetimeFigureOut">
              <a:rPr lang="en-US" smtClean="0"/>
              <a:t>8/15/14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58AFC-5D1F-984F-A9E0-3D23B21B50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8C07D-36AB-2444-93C5-156FEF9C6BE1}" type="datetimeFigureOut">
              <a:rPr lang="en-US" smtClean="0"/>
              <a:t>8/15/14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58AFC-5D1F-984F-A9E0-3D23B21B50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8C07D-36AB-2444-93C5-156FEF9C6BE1}" type="datetimeFigureOut">
              <a:rPr lang="en-US" smtClean="0"/>
              <a:t>8/15/14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58AFC-5D1F-984F-A9E0-3D23B21B50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8C07D-36AB-2444-93C5-156FEF9C6BE1}" type="datetimeFigureOut">
              <a:rPr lang="en-US" smtClean="0"/>
              <a:t>8/15/14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58AFC-5D1F-984F-A9E0-3D23B21B50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0BE8C07D-36AB-2444-93C5-156FEF9C6BE1}" type="datetimeFigureOut">
              <a:rPr lang="en-US" smtClean="0"/>
              <a:pPr/>
              <a:t>8/15/14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96E58AFC-5D1F-984F-A9E0-3D23B21B508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172.22.164.52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oderdiaries.com/2014/03/02/mspec-over-mstest-nunit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IT Refresh </a:t>
            </a:r>
            <a:r>
              <a:rPr lang="en-US" dirty="0" smtClean="0"/>
              <a:t>Program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510689"/>
          </a:xfrm>
        </p:spPr>
        <p:txBody>
          <a:bodyPr>
            <a:normAutofit/>
          </a:bodyPr>
          <a:lstStyle/>
          <a:p>
            <a:r>
              <a:rPr lang="en-US" dirty="0" smtClean="0"/>
              <a:t>Summer 2014</a:t>
            </a:r>
          </a:p>
        </p:txBody>
      </p:sp>
    </p:spTree>
    <p:extLst>
      <p:ext uri="{BB962C8B-B14F-4D97-AF65-F5344CB8AC3E}">
        <p14:creationId xmlns:p14="http://schemas.microsoft.com/office/powerpoint/2010/main" val="20639991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6627168"/>
            <a:ext cx="4572000" cy="2308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900" dirty="0" smtClean="0">
                <a:latin typeface="Inconsolata"/>
                <a:cs typeface="Inconsolata"/>
              </a:rPr>
              <a:t>https://</a:t>
            </a:r>
            <a:r>
              <a:rPr lang="en-US" sz="900" dirty="0" err="1" smtClean="0">
                <a:latin typeface="Inconsolata"/>
                <a:cs typeface="Inconsolata"/>
              </a:rPr>
              <a:t>en.wikipedia.org</a:t>
            </a:r>
            <a:r>
              <a:rPr lang="en-US" sz="900" dirty="0" smtClean="0">
                <a:latin typeface="Inconsolata"/>
                <a:cs typeface="Inconsolata"/>
              </a:rPr>
              <a:t>/wiki/</a:t>
            </a:r>
            <a:r>
              <a:rPr lang="en-US" sz="900" dirty="0" err="1" smtClean="0">
                <a:latin typeface="Inconsolata"/>
                <a:cs typeface="Inconsolata"/>
              </a:rPr>
              <a:t>Capability_Maturity_Model_Integration</a:t>
            </a:r>
            <a:endParaRPr lang="en-US" sz="900" dirty="0">
              <a:latin typeface="Inconsolata"/>
              <a:cs typeface="Inconsolata"/>
            </a:endParaRPr>
          </a:p>
        </p:txBody>
      </p:sp>
    </p:spTree>
    <p:extLst>
      <p:ext uri="{BB962C8B-B14F-4D97-AF65-F5344CB8AC3E}">
        <p14:creationId xmlns:p14="http://schemas.microsoft.com/office/powerpoint/2010/main" val="84945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142619" y="1419474"/>
            <a:ext cx="3099570" cy="453074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3551590" y="1591666"/>
            <a:ext cx="2271992" cy="2130848"/>
          </a:xfrm>
          <a:prstGeom prst="roundRect">
            <a:avLst/>
          </a:prstGeom>
          <a:solidFill>
            <a:schemeClr val="accent1">
              <a:alpha val="51000"/>
            </a:schemeClr>
          </a:solidFill>
          <a:ln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3422441" y="2969185"/>
            <a:ext cx="2551814" cy="2130848"/>
          </a:xfrm>
          <a:prstGeom prst="roundRect">
            <a:avLst/>
          </a:prstGeom>
          <a:solidFill>
            <a:schemeClr val="accent6">
              <a:lumMod val="20000"/>
              <a:lumOff val="80000"/>
              <a:alpha val="51000"/>
            </a:schemeClr>
          </a:solidFill>
          <a:ln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552115" y="1754655"/>
            <a:ext cx="2374568" cy="40318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 smtClean="0">
                <a:latin typeface="Arial"/>
                <a:cs typeface="Arial"/>
              </a:rPr>
              <a:t>Issue Tracking</a:t>
            </a:r>
          </a:p>
          <a:p>
            <a:pPr algn="ctr"/>
            <a:endParaRPr lang="en-US" sz="1600" dirty="0" smtClean="0">
              <a:latin typeface="Arial"/>
              <a:cs typeface="Arial"/>
            </a:endParaRPr>
          </a:p>
          <a:p>
            <a:pPr algn="ctr"/>
            <a:endParaRPr lang="en-US" sz="1600" dirty="0">
              <a:latin typeface="Arial"/>
              <a:cs typeface="Arial"/>
            </a:endParaRPr>
          </a:p>
          <a:p>
            <a:pPr algn="ctr"/>
            <a:r>
              <a:rPr lang="en-US" sz="1600" dirty="0" smtClean="0">
                <a:latin typeface="Arial"/>
                <a:cs typeface="Arial"/>
              </a:rPr>
              <a:t>Version Control</a:t>
            </a:r>
          </a:p>
          <a:p>
            <a:pPr algn="ctr"/>
            <a:endParaRPr lang="en-US" sz="1600" dirty="0" smtClean="0">
              <a:latin typeface="Arial"/>
              <a:cs typeface="Arial"/>
            </a:endParaRPr>
          </a:p>
          <a:p>
            <a:pPr algn="ctr"/>
            <a:endParaRPr lang="en-US" sz="1600" dirty="0">
              <a:latin typeface="Arial"/>
              <a:cs typeface="Arial"/>
            </a:endParaRPr>
          </a:p>
          <a:p>
            <a:pPr algn="ctr"/>
            <a:r>
              <a:rPr lang="en-US" sz="1600" dirty="0" smtClean="0">
                <a:latin typeface="Arial"/>
                <a:cs typeface="Arial"/>
              </a:rPr>
              <a:t>Integrated Testing</a:t>
            </a:r>
          </a:p>
          <a:p>
            <a:pPr algn="ctr"/>
            <a:endParaRPr lang="en-US" sz="1600" dirty="0" smtClean="0">
              <a:latin typeface="Arial"/>
              <a:cs typeface="Arial"/>
            </a:endParaRPr>
          </a:p>
          <a:p>
            <a:pPr algn="ctr"/>
            <a:endParaRPr lang="en-US" sz="1600" dirty="0">
              <a:latin typeface="Arial"/>
              <a:cs typeface="Arial"/>
            </a:endParaRPr>
          </a:p>
          <a:p>
            <a:pPr algn="ctr"/>
            <a:r>
              <a:rPr lang="en-US" sz="1600" dirty="0" smtClean="0">
                <a:latin typeface="Arial"/>
                <a:cs typeface="Arial"/>
              </a:rPr>
              <a:t>Availability Monitoring</a:t>
            </a:r>
          </a:p>
          <a:p>
            <a:pPr algn="ctr"/>
            <a:endParaRPr lang="en-US" sz="1600" dirty="0" smtClean="0">
              <a:latin typeface="Arial"/>
              <a:cs typeface="Arial"/>
            </a:endParaRPr>
          </a:p>
          <a:p>
            <a:pPr algn="ctr"/>
            <a:endParaRPr lang="en-US" sz="1600" dirty="0">
              <a:latin typeface="Arial"/>
              <a:cs typeface="Arial"/>
            </a:endParaRPr>
          </a:p>
          <a:p>
            <a:pPr algn="ctr"/>
            <a:r>
              <a:rPr lang="en-US" sz="1600" dirty="0" smtClean="0">
                <a:latin typeface="Arial"/>
                <a:cs typeface="Arial"/>
              </a:rPr>
              <a:t>Continuous Deployment</a:t>
            </a:r>
          </a:p>
          <a:p>
            <a:pPr algn="ctr"/>
            <a:endParaRPr lang="en-US" sz="1600" dirty="0">
              <a:latin typeface="Arial"/>
              <a:cs typeface="Arial"/>
            </a:endParaRPr>
          </a:p>
          <a:p>
            <a:pPr algn="ctr"/>
            <a:endParaRPr lang="en-US" sz="1600" dirty="0" smtClean="0">
              <a:latin typeface="Arial"/>
              <a:cs typeface="Arial"/>
            </a:endParaRPr>
          </a:p>
          <a:p>
            <a:pPr algn="ctr"/>
            <a:r>
              <a:rPr lang="en-US" sz="1600" dirty="0" smtClean="0">
                <a:latin typeface="Arial"/>
                <a:cs typeface="Arial"/>
              </a:rPr>
              <a:t>Secure Development</a:t>
            </a:r>
          </a:p>
        </p:txBody>
      </p:sp>
    </p:spTree>
    <p:extLst>
      <p:ext uri="{BB962C8B-B14F-4D97-AF65-F5344CB8AC3E}">
        <p14:creationId xmlns:p14="http://schemas.microsoft.com/office/powerpoint/2010/main" val="725328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353"/>
            <a:ext cx="8229600" cy="855358"/>
          </a:xfrm>
        </p:spPr>
        <p:txBody>
          <a:bodyPr/>
          <a:lstStyle/>
          <a:p>
            <a:r>
              <a:rPr lang="en-US" dirty="0" smtClean="0"/>
              <a:t>Version Control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62071" y="1431328"/>
            <a:ext cx="3318837" cy="42780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latin typeface="Arial"/>
                <a:cs typeface="Arial"/>
              </a:rPr>
              <a:t>Subversion</a:t>
            </a:r>
            <a:endParaRPr lang="en-US" sz="1600" b="1" dirty="0">
              <a:latin typeface="Arial"/>
              <a:cs typeface="Arial"/>
            </a:endParaRPr>
          </a:p>
          <a:p>
            <a:endParaRPr lang="en-US" sz="1600" dirty="0" smtClean="0">
              <a:latin typeface="Arial"/>
              <a:cs typeface="Arial"/>
            </a:endParaRPr>
          </a:p>
          <a:p>
            <a:r>
              <a:rPr lang="en-US" sz="1600" dirty="0" smtClean="0">
                <a:latin typeface="Arial"/>
                <a:cs typeface="Arial"/>
              </a:rPr>
              <a:t>	GUI: SVN</a:t>
            </a:r>
            <a:endParaRPr lang="en-US" sz="1600" dirty="0">
              <a:latin typeface="Arial"/>
              <a:cs typeface="Arial"/>
            </a:endParaRPr>
          </a:p>
          <a:p>
            <a:endParaRPr lang="en-US" sz="1600" dirty="0" smtClean="0">
              <a:latin typeface="Arial"/>
              <a:cs typeface="Arial"/>
            </a:endParaRPr>
          </a:p>
          <a:p>
            <a:r>
              <a:rPr lang="en-US" sz="1600" dirty="0" smtClean="0">
                <a:latin typeface="Arial"/>
                <a:cs typeface="Arial"/>
              </a:rPr>
              <a:t>	IDE: Visual Studio</a:t>
            </a:r>
            <a:endParaRPr lang="en-US" sz="1600" dirty="0">
              <a:latin typeface="Arial"/>
              <a:cs typeface="Arial"/>
            </a:endParaRPr>
          </a:p>
          <a:p>
            <a:endParaRPr lang="en-US" sz="1600" dirty="0" smtClean="0">
              <a:latin typeface="Arial"/>
              <a:cs typeface="Arial"/>
            </a:endParaRPr>
          </a:p>
          <a:p>
            <a:endParaRPr lang="en-US" sz="1600" b="1" dirty="0">
              <a:latin typeface="Arial"/>
              <a:cs typeface="Arial"/>
            </a:endParaRPr>
          </a:p>
          <a:p>
            <a:r>
              <a:rPr lang="en-US" sz="1600" b="1" dirty="0" err="1" smtClean="0">
                <a:latin typeface="Arial"/>
                <a:cs typeface="Arial"/>
              </a:rPr>
              <a:t>Git</a:t>
            </a:r>
            <a:r>
              <a:rPr lang="en-US" sz="1600" dirty="0">
                <a:latin typeface="Arial"/>
                <a:cs typeface="Arial"/>
              </a:rPr>
              <a:t> (</a:t>
            </a:r>
            <a:r>
              <a:rPr lang="en-US" sz="1600" dirty="0">
                <a:latin typeface="Arial"/>
                <a:cs typeface="Arial"/>
                <a:hlinkClick r:id="rId2"/>
              </a:rPr>
              <a:t>http://172.22.164.52</a:t>
            </a:r>
            <a:r>
              <a:rPr lang="en-US" sz="1600" dirty="0">
                <a:latin typeface="Arial"/>
                <a:cs typeface="Arial"/>
              </a:rPr>
              <a:t>)</a:t>
            </a:r>
            <a:endParaRPr lang="en-US" sz="1600" b="1" dirty="0" smtClean="0">
              <a:latin typeface="Arial"/>
              <a:cs typeface="Arial"/>
            </a:endParaRPr>
          </a:p>
          <a:p>
            <a:endParaRPr lang="en-US" sz="1600" dirty="0">
              <a:latin typeface="Arial"/>
              <a:cs typeface="Arial"/>
            </a:endParaRPr>
          </a:p>
          <a:p>
            <a:r>
              <a:rPr lang="en-US" sz="1600" dirty="0" smtClean="0">
                <a:latin typeface="Arial"/>
                <a:cs typeface="Arial"/>
              </a:rPr>
              <a:t>	</a:t>
            </a:r>
            <a:r>
              <a:rPr lang="en-US" sz="1600" dirty="0" smtClean="0">
                <a:latin typeface="Arial"/>
                <a:cs typeface="Arial"/>
              </a:rPr>
              <a:t>Command Line (</a:t>
            </a:r>
            <a:r>
              <a:rPr lang="en-US" sz="1600" dirty="0" err="1" smtClean="0">
                <a:latin typeface="Inconsolata"/>
                <a:cs typeface="Inconsolata"/>
              </a:rPr>
              <a:t>git</a:t>
            </a:r>
            <a:r>
              <a:rPr lang="en-US" sz="1600" dirty="0" smtClean="0">
                <a:latin typeface="Arial"/>
                <a:cs typeface="Arial"/>
              </a:rPr>
              <a:t>)</a:t>
            </a:r>
            <a:endParaRPr lang="en-US" sz="1600" dirty="0" smtClean="0">
              <a:latin typeface="Arial"/>
              <a:cs typeface="Arial"/>
            </a:endParaRPr>
          </a:p>
          <a:p>
            <a:endParaRPr lang="en-US" sz="1600" dirty="0" smtClean="0">
              <a:latin typeface="Arial"/>
              <a:cs typeface="Arial"/>
            </a:endParaRPr>
          </a:p>
          <a:p>
            <a:r>
              <a:rPr lang="en-US" sz="1600" dirty="0" smtClean="0">
                <a:latin typeface="Arial"/>
                <a:cs typeface="Arial"/>
              </a:rPr>
              <a:t>	</a:t>
            </a:r>
            <a:r>
              <a:rPr lang="en-US" sz="1600" dirty="0" smtClean="0">
                <a:latin typeface="Arial"/>
                <a:cs typeface="Arial"/>
              </a:rPr>
              <a:t>GUI: </a:t>
            </a:r>
            <a:r>
              <a:rPr lang="en-US" sz="1600" dirty="0" err="1" smtClean="0">
                <a:latin typeface="Arial"/>
                <a:cs typeface="Arial"/>
              </a:rPr>
              <a:t>Github</a:t>
            </a:r>
            <a:r>
              <a:rPr lang="en-US" sz="1600" dirty="0" smtClean="0">
                <a:latin typeface="Arial"/>
                <a:cs typeface="Arial"/>
              </a:rPr>
              <a:t> App, </a:t>
            </a:r>
            <a:r>
              <a:rPr lang="en-US" sz="1600" dirty="0" err="1" smtClean="0">
                <a:latin typeface="Arial"/>
                <a:cs typeface="Arial"/>
              </a:rPr>
              <a:t>SourceTree</a:t>
            </a:r>
            <a:endParaRPr lang="en-US" sz="1600" dirty="0" smtClean="0">
              <a:latin typeface="Arial"/>
              <a:cs typeface="Arial"/>
            </a:endParaRPr>
          </a:p>
          <a:p>
            <a:endParaRPr lang="en-US" sz="1600" dirty="0">
              <a:latin typeface="Arial"/>
              <a:cs typeface="Arial"/>
            </a:endParaRPr>
          </a:p>
          <a:p>
            <a:r>
              <a:rPr lang="en-US" sz="1600" dirty="0" smtClean="0">
                <a:latin typeface="Arial"/>
                <a:cs typeface="Arial"/>
              </a:rPr>
              <a:t>	IDE: Eclipse, </a:t>
            </a:r>
            <a:r>
              <a:rPr lang="en-US" sz="1600" dirty="0" err="1" smtClean="0">
                <a:latin typeface="Arial"/>
                <a:cs typeface="Arial"/>
              </a:rPr>
              <a:t>Xcode</a:t>
            </a:r>
            <a:r>
              <a:rPr lang="en-US" sz="1600" dirty="0" smtClean="0">
                <a:latin typeface="Arial"/>
                <a:cs typeface="Arial"/>
              </a:rPr>
              <a:t>, etc.</a:t>
            </a:r>
          </a:p>
          <a:p>
            <a:endParaRPr lang="en-US" sz="1600" dirty="0">
              <a:latin typeface="Arial"/>
              <a:cs typeface="Arial"/>
            </a:endParaRPr>
          </a:p>
          <a:p>
            <a:r>
              <a:rPr lang="en-US" sz="1600" dirty="0" smtClean="0">
                <a:latin typeface="Arial"/>
                <a:cs typeface="Arial"/>
              </a:rPr>
              <a:t>	Editors: Sublime Text</a:t>
            </a:r>
          </a:p>
          <a:p>
            <a:endParaRPr lang="en-US" sz="16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28865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353"/>
            <a:ext cx="8229600" cy="855358"/>
          </a:xfrm>
        </p:spPr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62071" y="1431328"/>
            <a:ext cx="6181200" cy="45243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latin typeface="Arial"/>
                <a:cs typeface="Arial"/>
              </a:rPr>
              <a:t>Unit </a:t>
            </a:r>
            <a:r>
              <a:rPr lang="en-US" sz="1600" b="1" dirty="0" smtClean="0">
                <a:latin typeface="Arial"/>
                <a:cs typeface="Arial"/>
              </a:rPr>
              <a:t>Testing</a:t>
            </a:r>
            <a:endParaRPr lang="en-US" sz="1600" b="1" dirty="0">
              <a:latin typeface="Arial"/>
              <a:cs typeface="Arial"/>
            </a:endParaRPr>
          </a:p>
          <a:p>
            <a:r>
              <a:rPr lang="en-US" sz="1600" dirty="0">
                <a:latin typeface="Arial"/>
                <a:cs typeface="Arial"/>
              </a:rPr>
              <a:t>	</a:t>
            </a:r>
            <a:r>
              <a:rPr lang="en-US" sz="1600" dirty="0">
                <a:latin typeface="Arial"/>
                <a:cs typeface="Arial"/>
                <a:hlinkClick r:id="rId2"/>
              </a:rPr>
              <a:t>http://coderdiaries.com/2014/03/02/mspec-over-mstest-nunit/</a:t>
            </a:r>
            <a:endParaRPr lang="en-US" sz="1600" dirty="0">
              <a:latin typeface="Arial"/>
              <a:cs typeface="Arial"/>
            </a:endParaRPr>
          </a:p>
          <a:p>
            <a:endParaRPr lang="en-US" sz="1600" dirty="0" smtClean="0">
              <a:latin typeface="Arial"/>
              <a:cs typeface="Arial"/>
            </a:endParaRPr>
          </a:p>
          <a:p>
            <a:r>
              <a:rPr lang="en-US" sz="1600" dirty="0">
                <a:latin typeface="Arial"/>
                <a:cs typeface="Arial"/>
              </a:rPr>
              <a:t>	</a:t>
            </a:r>
            <a:r>
              <a:rPr lang="en-US" sz="1600" dirty="0" smtClean="0">
                <a:latin typeface="Arial"/>
                <a:cs typeface="Arial"/>
              </a:rPr>
              <a:t>Test (e.g., </a:t>
            </a:r>
            <a:r>
              <a:rPr lang="en-US" sz="1600" dirty="0" err="1" smtClean="0">
                <a:latin typeface="Arial"/>
                <a:cs typeface="Arial"/>
              </a:rPr>
              <a:t>NUnit</a:t>
            </a:r>
            <a:r>
              <a:rPr lang="en-US" sz="1600" dirty="0" smtClean="0">
                <a:latin typeface="Arial"/>
                <a:cs typeface="Arial"/>
              </a:rPr>
              <a:t>, </a:t>
            </a:r>
            <a:r>
              <a:rPr lang="en-US" sz="1600" dirty="0" err="1" smtClean="0">
                <a:latin typeface="Arial"/>
                <a:cs typeface="Arial"/>
              </a:rPr>
              <a:t>JUnit</a:t>
            </a:r>
            <a:r>
              <a:rPr lang="en-US" sz="1600" dirty="0" smtClean="0">
                <a:latin typeface="Arial"/>
                <a:cs typeface="Arial"/>
              </a:rPr>
              <a:t>, etc.)</a:t>
            </a:r>
            <a:endParaRPr lang="en-US" sz="1600" dirty="0" smtClean="0">
              <a:latin typeface="Arial"/>
              <a:cs typeface="Arial"/>
            </a:endParaRPr>
          </a:p>
          <a:p>
            <a:endParaRPr lang="en-US" sz="1600" dirty="0">
              <a:latin typeface="Arial"/>
              <a:cs typeface="Arial"/>
            </a:endParaRPr>
          </a:p>
          <a:p>
            <a:r>
              <a:rPr lang="en-US" sz="1600" dirty="0" smtClean="0">
                <a:latin typeface="Arial"/>
                <a:cs typeface="Arial"/>
              </a:rPr>
              <a:t>	</a:t>
            </a:r>
            <a:r>
              <a:rPr lang="en-US" sz="1600" dirty="0" smtClean="0">
                <a:latin typeface="Arial"/>
                <a:cs typeface="Arial"/>
              </a:rPr>
              <a:t>Specification (e.g., </a:t>
            </a:r>
            <a:r>
              <a:rPr lang="en-US" sz="1600" dirty="0" err="1" smtClean="0">
                <a:latin typeface="Arial"/>
                <a:cs typeface="Arial"/>
              </a:rPr>
              <a:t>MSpec</a:t>
            </a:r>
            <a:r>
              <a:rPr lang="en-US" sz="1600" dirty="0" smtClean="0">
                <a:latin typeface="Arial"/>
                <a:cs typeface="Arial"/>
              </a:rPr>
              <a:t>, </a:t>
            </a:r>
            <a:r>
              <a:rPr lang="en-US" sz="1600" dirty="0" err="1" smtClean="0">
                <a:latin typeface="Arial"/>
                <a:cs typeface="Arial"/>
              </a:rPr>
              <a:t>NSpec</a:t>
            </a:r>
            <a:r>
              <a:rPr lang="en-US" sz="1600" dirty="0" smtClean="0">
                <a:latin typeface="Arial"/>
                <a:cs typeface="Arial"/>
              </a:rPr>
              <a:t>, etc.)</a:t>
            </a:r>
            <a:endParaRPr lang="en-US" sz="1600" dirty="0" smtClean="0">
              <a:latin typeface="Arial"/>
              <a:cs typeface="Arial"/>
            </a:endParaRPr>
          </a:p>
          <a:p>
            <a:endParaRPr lang="en-US" sz="1600" b="1" dirty="0" smtClean="0">
              <a:latin typeface="Arial"/>
              <a:cs typeface="Arial"/>
            </a:endParaRPr>
          </a:p>
          <a:p>
            <a:endParaRPr lang="en-US" sz="1600" b="1" dirty="0">
              <a:latin typeface="Arial"/>
              <a:cs typeface="Arial"/>
            </a:endParaRPr>
          </a:p>
          <a:p>
            <a:r>
              <a:rPr lang="en-US" sz="1600" b="1" dirty="0" smtClean="0">
                <a:latin typeface="Arial"/>
                <a:cs typeface="Arial"/>
              </a:rPr>
              <a:t>System Testing</a:t>
            </a:r>
          </a:p>
          <a:p>
            <a:endParaRPr lang="en-US" sz="1600" dirty="0">
              <a:latin typeface="Arial"/>
              <a:cs typeface="Arial"/>
            </a:endParaRPr>
          </a:p>
          <a:p>
            <a:r>
              <a:rPr lang="en-US" sz="1600" dirty="0" smtClean="0">
                <a:latin typeface="Arial"/>
                <a:cs typeface="Arial"/>
              </a:rPr>
              <a:t>	</a:t>
            </a:r>
            <a:r>
              <a:rPr lang="en-US" sz="1600" dirty="0" smtClean="0">
                <a:latin typeface="Arial"/>
                <a:cs typeface="Arial"/>
              </a:rPr>
              <a:t>Tools</a:t>
            </a:r>
            <a:r>
              <a:rPr lang="en-US" sz="1600" dirty="0" smtClean="0">
                <a:latin typeface="Arial"/>
                <a:cs typeface="Arial"/>
              </a:rPr>
              <a:t> (Web: </a:t>
            </a:r>
            <a:r>
              <a:rPr lang="en-US" sz="1600" dirty="0" err="1" smtClean="0">
                <a:latin typeface="Arial"/>
                <a:cs typeface="Arial"/>
              </a:rPr>
              <a:t>Watir</a:t>
            </a:r>
            <a:r>
              <a:rPr lang="en-US" sz="1600" dirty="0" smtClean="0">
                <a:latin typeface="Arial"/>
                <a:cs typeface="Arial"/>
              </a:rPr>
              <a:t> </a:t>
            </a:r>
            <a:r>
              <a:rPr lang="en-US" sz="1600" dirty="0" err="1" smtClean="0">
                <a:latin typeface="Arial"/>
                <a:cs typeface="Arial"/>
              </a:rPr>
              <a:t>Webdriver</a:t>
            </a:r>
            <a:r>
              <a:rPr lang="en-US" sz="1600" dirty="0" smtClean="0">
                <a:latin typeface="Arial"/>
                <a:cs typeface="Arial"/>
              </a:rPr>
              <a:t>, Selenium </a:t>
            </a:r>
            <a:r>
              <a:rPr lang="en-US" sz="1600" dirty="0" err="1" smtClean="0">
                <a:latin typeface="Arial"/>
                <a:cs typeface="Arial"/>
              </a:rPr>
              <a:t>Webdriver</a:t>
            </a:r>
            <a:r>
              <a:rPr lang="en-US" sz="1600" dirty="0" smtClean="0">
                <a:latin typeface="Arial"/>
                <a:cs typeface="Arial"/>
              </a:rPr>
              <a:t>)</a:t>
            </a:r>
            <a:endParaRPr lang="en-US" sz="1600" dirty="0" smtClean="0">
              <a:latin typeface="Arial"/>
              <a:cs typeface="Arial"/>
            </a:endParaRPr>
          </a:p>
          <a:p>
            <a:endParaRPr lang="en-US" sz="1600" dirty="0" smtClean="0">
              <a:latin typeface="Arial"/>
              <a:cs typeface="Arial"/>
            </a:endParaRPr>
          </a:p>
          <a:p>
            <a:r>
              <a:rPr lang="en-US" sz="1600" dirty="0" smtClean="0">
                <a:latin typeface="Arial"/>
                <a:cs typeface="Arial"/>
              </a:rPr>
              <a:t>	</a:t>
            </a:r>
            <a:r>
              <a:rPr lang="en-US" sz="1600" dirty="0">
                <a:latin typeface="Arial"/>
                <a:cs typeface="Arial"/>
              </a:rPr>
              <a:t>Specification </a:t>
            </a:r>
            <a:r>
              <a:rPr lang="en-US" sz="1600" dirty="0" smtClean="0">
                <a:latin typeface="Arial"/>
                <a:cs typeface="Arial"/>
              </a:rPr>
              <a:t>(e.g</a:t>
            </a:r>
            <a:r>
              <a:rPr lang="en-US" sz="1600" dirty="0">
                <a:latin typeface="Arial"/>
                <a:cs typeface="Arial"/>
              </a:rPr>
              <a:t>., </a:t>
            </a:r>
            <a:r>
              <a:rPr lang="en-US" sz="1600" dirty="0" err="1">
                <a:latin typeface="Arial"/>
                <a:cs typeface="Arial"/>
              </a:rPr>
              <a:t>MSpec</a:t>
            </a:r>
            <a:r>
              <a:rPr lang="en-US" sz="1600" dirty="0">
                <a:latin typeface="Arial"/>
                <a:cs typeface="Arial"/>
              </a:rPr>
              <a:t>, </a:t>
            </a:r>
            <a:r>
              <a:rPr lang="en-US" sz="1600" dirty="0" err="1">
                <a:latin typeface="Arial"/>
                <a:cs typeface="Arial"/>
              </a:rPr>
              <a:t>NSpec</a:t>
            </a:r>
            <a:r>
              <a:rPr lang="en-US" sz="1600" dirty="0">
                <a:latin typeface="Arial"/>
                <a:cs typeface="Arial"/>
              </a:rPr>
              <a:t>, etc.</a:t>
            </a:r>
            <a:r>
              <a:rPr lang="en-US" sz="1600" dirty="0" smtClean="0">
                <a:latin typeface="Arial"/>
                <a:cs typeface="Arial"/>
              </a:rPr>
              <a:t>)</a:t>
            </a:r>
          </a:p>
          <a:p>
            <a:endParaRPr lang="en-US" sz="1600" dirty="0">
              <a:latin typeface="Arial"/>
              <a:cs typeface="Arial"/>
            </a:endParaRPr>
          </a:p>
          <a:p>
            <a:endParaRPr lang="en-US" sz="1600" dirty="0" smtClean="0">
              <a:latin typeface="Arial"/>
              <a:cs typeface="Arial"/>
            </a:endParaRPr>
          </a:p>
          <a:p>
            <a:r>
              <a:rPr lang="en-US" sz="1600" b="1" dirty="0" smtClean="0">
                <a:latin typeface="Arial"/>
                <a:cs typeface="Arial"/>
              </a:rPr>
              <a:t>Build Tools</a:t>
            </a:r>
            <a:r>
              <a:rPr lang="en-US" sz="1600" dirty="0" smtClean="0">
                <a:latin typeface="Arial"/>
                <a:cs typeface="Arial"/>
              </a:rPr>
              <a:t> (for multiple test files)</a:t>
            </a:r>
            <a:endParaRPr lang="en-US" sz="1600" b="1" dirty="0" smtClean="0">
              <a:latin typeface="Arial"/>
              <a:cs typeface="Arial"/>
            </a:endParaRPr>
          </a:p>
          <a:p>
            <a:endParaRPr lang="en-US" sz="1600" dirty="0">
              <a:latin typeface="Arial"/>
              <a:cs typeface="Arial"/>
            </a:endParaRPr>
          </a:p>
          <a:p>
            <a:r>
              <a:rPr lang="en-US" sz="1600" dirty="0" smtClean="0">
                <a:latin typeface="Arial"/>
                <a:cs typeface="Arial"/>
              </a:rPr>
              <a:t>	Cake, Maven, etc.</a:t>
            </a:r>
            <a:endParaRPr lang="en-US" sz="16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158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Continuous Integration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588656"/>
            <a:ext cx="8042276" cy="4343400"/>
          </a:xfrm>
        </p:spPr>
        <p:txBody>
          <a:bodyPr/>
          <a:lstStyle/>
          <a:p>
            <a:r>
              <a:rPr lang="en-US" dirty="0" smtClean="0"/>
              <a:t>Version Control + Unit Testing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741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Continuous Delivery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100" y="2190173"/>
            <a:ext cx="7785100" cy="43942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6607975"/>
            <a:ext cx="91440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>
                <a:latin typeface="Courier"/>
                <a:cs typeface="Courier"/>
              </a:rPr>
              <a:t>source: http</a:t>
            </a:r>
            <a:r>
              <a:rPr lang="en-US" sz="1000" dirty="0">
                <a:latin typeface="Courier"/>
                <a:cs typeface="Courier"/>
              </a:rPr>
              <a:t>://</a:t>
            </a:r>
            <a:r>
              <a:rPr lang="en-US" sz="1000" dirty="0" err="1">
                <a:latin typeface="Courier"/>
                <a:cs typeface="Courier"/>
              </a:rPr>
              <a:t>www.zdnet.com</a:t>
            </a:r>
            <a:r>
              <a:rPr lang="en-US" sz="1000" dirty="0">
                <a:latin typeface="Courier"/>
                <a:cs typeface="Courier"/>
              </a:rPr>
              <a:t>/heres-how-microsoft-is-supporting-the-open-source-docker-container-model-7000030393/</a:t>
            </a:r>
          </a:p>
        </p:txBody>
      </p:sp>
    </p:spTree>
    <p:extLst>
      <p:ext uri="{BB962C8B-B14F-4D97-AF65-F5344CB8AC3E}">
        <p14:creationId xmlns:p14="http://schemas.microsoft.com/office/powerpoint/2010/main" val="877317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Delivery vs. Deployment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0" y="1739900"/>
            <a:ext cx="7112000" cy="33655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6607975"/>
            <a:ext cx="91440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>
                <a:latin typeface="Courier"/>
                <a:cs typeface="Courier"/>
              </a:rPr>
              <a:t>source</a:t>
            </a:r>
            <a:r>
              <a:rPr lang="en-US" sz="1000" dirty="0">
                <a:latin typeface="Courier"/>
                <a:cs typeface="Courier"/>
              </a:rPr>
              <a:t>: http://</a:t>
            </a:r>
            <a:r>
              <a:rPr lang="en-US" sz="1000" dirty="0" err="1">
                <a:latin typeface="Courier"/>
                <a:cs typeface="Courier"/>
              </a:rPr>
              <a:t>puppetlabs.com</a:t>
            </a:r>
            <a:r>
              <a:rPr lang="en-US" sz="1000" dirty="0">
                <a:latin typeface="Courier"/>
                <a:cs typeface="Courier"/>
              </a:rPr>
              <a:t>/blog/continuous-delivery-</a:t>
            </a:r>
            <a:r>
              <a:rPr lang="en-US" sz="1000" dirty="0" err="1">
                <a:latin typeface="Courier"/>
                <a:cs typeface="Courier"/>
              </a:rPr>
              <a:t>vs</a:t>
            </a:r>
            <a:r>
              <a:rPr lang="en-US" sz="1000" dirty="0">
                <a:latin typeface="Courier"/>
                <a:cs typeface="Courier"/>
              </a:rPr>
              <a:t>-continuous-deployment-</a:t>
            </a:r>
            <a:r>
              <a:rPr lang="en-US" sz="1000" dirty="0" err="1">
                <a:latin typeface="Courier"/>
                <a:cs typeface="Courier"/>
              </a:rPr>
              <a:t>whats</a:t>
            </a:r>
            <a:r>
              <a:rPr lang="en-US" sz="1000" dirty="0">
                <a:latin typeface="Courier"/>
                <a:cs typeface="Courier"/>
              </a:rPr>
              <a:t>-diff</a:t>
            </a:r>
          </a:p>
        </p:txBody>
      </p:sp>
    </p:spTree>
    <p:extLst>
      <p:ext uri="{BB962C8B-B14F-4D97-AF65-F5344CB8AC3E}">
        <p14:creationId xmlns:p14="http://schemas.microsoft.com/office/powerpoint/2010/main" val="1224341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0891" y="1359865"/>
            <a:ext cx="873816" cy="101945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7334" y="187219"/>
            <a:ext cx="937136" cy="100045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7334" y="2611361"/>
            <a:ext cx="842156" cy="98779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133521" y="2343604"/>
            <a:ext cx="626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Test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540334" y="3177906"/>
            <a:ext cx="1044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Develop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262681" y="4500068"/>
            <a:ext cx="109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Refactor</a:t>
            </a:r>
            <a:endParaRPr lang="en-US" dirty="0"/>
          </a:p>
        </p:txBody>
      </p:sp>
      <p:sp>
        <p:nvSpPr>
          <p:cNvPr id="13" name="Circular Arrow 12"/>
          <p:cNvSpPr/>
          <p:nvPr/>
        </p:nvSpPr>
        <p:spPr>
          <a:xfrm rot="21171167" flipH="1">
            <a:off x="2847283" y="2006147"/>
            <a:ext cx="1054714" cy="1065425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3621335"/>
              <a:gd name="adj5" fmla="val 12500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Circular Arrow 14"/>
          <p:cNvSpPr/>
          <p:nvPr/>
        </p:nvSpPr>
        <p:spPr>
          <a:xfrm rot="4385177">
            <a:off x="7892133" y="1471445"/>
            <a:ext cx="1054714" cy="1065425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3621335"/>
              <a:gd name="adj5" fmla="val 125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Circular Arrow 15"/>
          <p:cNvSpPr/>
          <p:nvPr/>
        </p:nvSpPr>
        <p:spPr>
          <a:xfrm rot="11558653">
            <a:off x="6303166" y="2262886"/>
            <a:ext cx="1054714" cy="1065425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3621335"/>
              <a:gd name="adj5" fmla="val 125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Circular Arrow 16"/>
          <p:cNvSpPr/>
          <p:nvPr/>
        </p:nvSpPr>
        <p:spPr>
          <a:xfrm rot="14020168" flipH="1">
            <a:off x="2333181" y="3536025"/>
            <a:ext cx="1054714" cy="1065425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3621335"/>
              <a:gd name="adj5" fmla="val 12500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Circular Arrow 19"/>
          <p:cNvSpPr/>
          <p:nvPr/>
        </p:nvSpPr>
        <p:spPr>
          <a:xfrm rot="18292709">
            <a:off x="6438356" y="378722"/>
            <a:ext cx="1054714" cy="1065425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3621335"/>
              <a:gd name="adj5" fmla="val 125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Circular Arrow 20"/>
          <p:cNvSpPr/>
          <p:nvPr/>
        </p:nvSpPr>
        <p:spPr>
          <a:xfrm rot="10606868" flipH="1">
            <a:off x="4651514" y="1597222"/>
            <a:ext cx="1033270" cy="1065425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3621335"/>
              <a:gd name="adj5" fmla="val 125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Circular Arrow 21"/>
          <p:cNvSpPr/>
          <p:nvPr/>
        </p:nvSpPr>
        <p:spPr>
          <a:xfrm rot="3022531">
            <a:off x="3606164" y="908427"/>
            <a:ext cx="1054714" cy="1065425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3621335"/>
              <a:gd name="adj5" fmla="val 12500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182093" y="695208"/>
            <a:ext cx="737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Start</a:t>
            </a:r>
            <a:endParaRPr lang="en-US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33521" y="1814234"/>
            <a:ext cx="606730" cy="606730"/>
          </a:xfrm>
          <a:prstGeom prst="rect">
            <a:avLst/>
          </a:prstGeom>
        </p:spPr>
      </p:pic>
      <p:sp>
        <p:nvSpPr>
          <p:cNvPr id="25" name="Circular Arrow 24"/>
          <p:cNvSpPr/>
          <p:nvPr/>
        </p:nvSpPr>
        <p:spPr>
          <a:xfrm rot="10363111" flipH="1">
            <a:off x="2754156" y="1917337"/>
            <a:ext cx="1054714" cy="1065425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3621335"/>
              <a:gd name="adj5" fmla="val 12500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68660" y="2567816"/>
            <a:ext cx="663806" cy="663806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51343" y="3922304"/>
            <a:ext cx="781873" cy="667198"/>
          </a:xfrm>
          <a:prstGeom prst="rect">
            <a:avLst/>
          </a:prstGeom>
        </p:spPr>
      </p:pic>
      <p:sp>
        <p:nvSpPr>
          <p:cNvPr id="30" name="Circular Arrow 29"/>
          <p:cNvSpPr/>
          <p:nvPr/>
        </p:nvSpPr>
        <p:spPr>
          <a:xfrm rot="7505069" flipH="1">
            <a:off x="4083816" y="2970226"/>
            <a:ext cx="1054714" cy="1065425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3621335"/>
              <a:gd name="adj5" fmla="val 12500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69353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774897"/>
          </a:xfrm>
        </p:spPr>
        <p:txBody>
          <a:bodyPr/>
          <a:lstStyle/>
          <a:p>
            <a:r>
              <a:rPr lang="en-US" dirty="0" smtClean="0"/>
              <a:t>Solutions Capability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2286000"/>
            <a:ext cx="2247731" cy="2554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dirty="0" smtClean="0">
                <a:latin typeface="Arial"/>
                <a:cs typeface="Arial"/>
              </a:rPr>
              <a:t>Development</a:t>
            </a:r>
          </a:p>
          <a:p>
            <a:pPr algn="ctr"/>
            <a:endParaRPr lang="en-US" sz="1600" b="1" dirty="0" smtClean="0">
              <a:latin typeface="Arial"/>
              <a:cs typeface="Arial"/>
            </a:endParaRPr>
          </a:p>
          <a:p>
            <a:pPr algn="ctr"/>
            <a:endParaRPr lang="en-US" sz="1600" b="1" dirty="0">
              <a:latin typeface="Arial"/>
              <a:cs typeface="Arial"/>
            </a:endParaRPr>
          </a:p>
          <a:p>
            <a:pPr algn="ctr"/>
            <a:r>
              <a:rPr lang="en-US" sz="1600" b="1" dirty="0" smtClean="0">
                <a:latin typeface="Arial"/>
                <a:cs typeface="Arial"/>
              </a:rPr>
              <a:t>Operations</a:t>
            </a:r>
          </a:p>
          <a:p>
            <a:pPr algn="ctr"/>
            <a:endParaRPr lang="en-US" sz="1600" b="1" dirty="0" smtClean="0">
              <a:latin typeface="Arial"/>
              <a:cs typeface="Arial"/>
            </a:endParaRPr>
          </a:p>
          <a:p>
            <a:pPr algn="ctr"/>
            <a:endParaRPr lang="en-US" sz="1600" b="1" dirty="0">
              <a:latin typeface="Arial"/>
              <a:cs typeface="Arial"/>
            </a:endParaRPr>
          </a:p>
          <a:p>
            <a:pPr algn="ctr"/>
            <a:r>
              <a:rPr lang="en-US" sz="1600" b="1" dirty="0" smtClean="0">
                <a:latin typeface="Arial"/>
                <a:cs typeface="Arial"/>
              </a:rPr>
              <a:t>Process Maturity</a:t>
            </a:r>
          </a:p>
          <a:p>
            <a:pPr algn="ctr"/>
            <a:endParaRPr lang="en-US" sz="1600" b="1" dirty="0">
              <a:latin typeface="Arial"/>
              <a:cs typeface="Arial"/>
            </a:endParaRPr>
          </a:p>
          <a:p>
            <a:pPr algn="ctr"/>
            <a:endParaRPr lang="en-US" sz="1600" b="1" dirty="0" smtClean="0">
              <a:latin typeface="Arial"/>
              <a:cs typeface="Arial"/>
            </a:endParaRPr>
          </a:p>
          <a:p>
            <a:pPr algn="ctr"/>
            <a:r>
              <a:rPr lang="en-US" sz="1600" b="1" dirty="0" smtClean="0">
                <a:latin typeface="Arial"/>
                <a:cs typeface="Arial"/>
              </a:rPr>
              <a:t>Continuous Learning</a:t>
            </a:r>
          </a:p>
        </p:txBody>
      </p:sp>
      <p:sp>
        <p:nvSpPr>
          <p:cNvPr id="7" name="Rectangle 6"/>
          <p:cNvSpPr/>
          <p:nvPr/>
        </p:nvSpPr>
        <p:spPr>
          <a:xfrm>
            <a:off x="5999424" y="1088513"/>
            <a:ext cx="2366078" cy="56938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 smtClean="0">
                <a:latin typeface="Arial"/>
                <a:cs typeface="Arial"/>
              </a:rPr>
              <a:t>Needs Assessment</a:t>
            </a:r>
          </a:p>
          <a:p>
            <a:pPr algn="ctr"/>
            <a:r>
              <a:rPr lang="en-US" sz="1200" dirty="0" smtClean="0">
                <a:latin typeface="Arial"/>
                <a:cs typeface="Arial"/>
              </a:rPr>
              <a:t>Identifying IT Weaknesses</a:t>
            </a:r>
          </a:p>
          <a:p>
            <a:pPr algn="ctr"/>
            <a:r>
              <a:rPr lang="en-US" sz="1200" dirty="0" smtClean="0">
                <a:latin typeface="Arial"/>
                <a:cs typeface="Arial"/>
              </a:rPr>
              <a:t>Identifying Potential Bottlenecks</a:t>
            </a:r>
          </a:p>
          <a:p>
            <a:pPr algn="ctr"/>
            <a:r>
              <a:rPr lang="en-US" sz="1200" dirty="0" smtClean="0">
                <a:latin typeface="Arial"/>
                <a:cs typeface="Arial"/>
              </a:rPr>
              <a:t>Identifying Future Candidates</a:t>
            </a:r>
          </a:p>
          <a:p>
            <a:pPr algn="ctr"/>
            <a:endParaRPr lang="en-US" sz="1600" dirty="0" smtClean="0">
              <a:latin typeface="Arial"/>
              <a:cs typeface="Arial"/>
            </a:endParaRPr>
          </a:p>
          <a:p>
            <a:pPr algn="ctr"/>
            <a:r>
              <a:rPr lang="en-US" sz="1600" dirty="0" smtClean="0">
                <a:latin typeface="Arial"/>
                <a:cs typeface="Arial"/>
              </a:rPr>
              <a:t>Testing Regimen</a:t>
            </a:r>
          </a:p>
          <a:p>
            <a:pPr algn="ctr"/>
            <a:r>
              <a:rPr lang="en-US" sz="1200" dirty="0" smtClean="0">
                <a:latin typeface="Arial"/>
                <a:cs typeface="Arial"/>
              </a:rPr>
              <a:t>Test Driven Development</a:t>
            </a:r>
          </a:p>
          <a:p>
            <a:pPr algn="ctr"/>
            <a:r>
              <a:rPr lang="en-US" sz="1200" dirty="0" smtClean="0">
                <a:latin typeface="Arial"/>
                <a:cs typeface="Arial"/>
              </a:rPr>
              <a:t>Continuous Integration</a:t>
            </a:r>
          </a:p>
          <a:p>
            <a:pPr algn="ctr"/>
            <a:r>
              <a:rPr lang="en-US" sz="1200" dirty="0" smtClean="0">
                <a:latin typeface="Arial"/>
                <a:cs typeface="Arial"/>
              </a:rPr>
              <a:t>Behavior Driven Development</a:t>
            </a:r>
          </a:p>
          <a:p>
            <a:pPr algn="ctr"/>
            <a:endParaRPr lang="en-US" sz="1600" dirty="0">
              <a:latin typeface="Arial"/>
              <a:cs typeface="Arial"/>
            </a:endParaRPr>
          </a:p>
          <a:p>
            <a:pPr algn="ctr"/>
            <a:r>
              <a:rPr lang="en-US" sz="1600" dirty="0" smtClean="0">
                <a:latin typeface="Arial"/>
                <a:cs typeface="Arial"/>
              </a:rPr>
              <a:t>Platform Awareness</a:t>
            </a:r>
          </a:p>
          <a:p>
            <a:pPr algn="ctr"/>
            <a:r>
              <a:rPr lang="en-US" sz="1200" dirty="0" smtClean="0">
                <a:latin typeface="Arial"/>
                <a:cs typeface="Arial"/>
              </a:rPr>
              <a:t>Programming Languages</a:t>
            </a:r>
          </a:p>
          <a:p>
            <a:pPr algn="ctr"/>
            <a:r>
              <a:rPr lang="en-US" sz="1200" dirty="0" smtClean="0">
                <a:latin typeface="Arial"/>
                <a:cs typeface="Arial"/>
              </a:rPr>
              <a:t>Development Paradigms</a:t>
            </a:r>
          </a:p>
          <a:p>
            <a:pPr algn="ctr"/>
            <a:r>
              <a:rPr lang="en-US" sz="1200" dirty="0" smtClean="0">
                <a:latin typeface="Arial"/>
                <a:cs typeface="Arial"/>
              </a:rPr>
              <a:t>Solution Architectures</a:t>
            </a:r>
          </a:p>
          <a:p>
            <a:pPr algn="ctr"/>
            <a:endParaRPr lang="en-US" sz="1600" dirty="0" smtClean="0">
              <a:latin typeface="Arial"/>
              <a:cs typeface="Arial"/>
            </a:endParaRPr>
          </a:p>
          <a:p>
            <a:pPr algn="ctr"/>
            <a:r>
              <a:rPr lang="en-US" sz="1600" dirty="0" smtClean="0">
                <a:latin typeface="Arial"/>
                <a:cs typeface="Arial"/>
              </a:rPr>
              <a:t>Continuous Deployment</a:t>
            </a:r>
          </a:p>
          <a:p>
            <a:pPr algn="ctr"/>
            <a:r>
              <a:rPr lang="en-US" sz="1200" dirty="0" err="1" smtClean="0">
                <a:latin typeface="Arial"/>
                <a:cs typeface="Arial"/>
              </a:rPr>
              <a:t>Canisterized</a:t>
            </a:r>
            <a:r>
              <a:rPr lang="en-US" sz="1200" dirty="0" smtClean="0">
                <a:latin typeface="Arial"/>
                <a:cs typeface="Arial"/>
              </a:rPr>
              <a:t> Deployment </a:t>
            </a:r>
          </a:p>
          <a:p>
            <a:pPr algn="ctr"/>
            <a:r>
              <a:rPr lang="en-US" sz="1200" dirty="0" err="1" smtClean="0">
                <a:latin typeface="Arial"/>
                <a:cs typeface="Arial"/>
              </a:rPr>
              <a:t>DevOps</a:t>
            </a:r>
            <a:r>
              <a:rPr lang="en-US" sz="1200" dirty="0" smtClean="0">
                <a:latin typeface="Arial"/>
                <a:cs typeface="Arial"/>
              </a:rPr>
              <a:t> Paradigm</a:t>
            </a:r>
          </a:p>
          <a:p>
            <a:pPr algn="ctr"/>
            <a:endParaRPr lang="en-US" sz="1600" dirty="0">
              <a:latin typeface="Arial"/>
              <a:cs typeface="Arial"/>
            </a:endParaRPr>
          </a:p>
          <a:p>
            <a:pPr algn="ctr"/>
            <a:r>
              <a:rPr lang="en-US" sz="1600" dirty="0" smtClean="0">
                <a:latin typeface="Arial"/>
                <a:cs typeface="Arial"/>
              </a:rPr>
              <a:t>New Solutions</a:t>
            </a:r>
          </a:p>
          <a:p>
            <a:pPr algn="ctr"/>
            <a:r>
              <a:rPr lang="en-US" sz="1200" dirty="0" smtClean="0">
                <a:latin typeface="Arial"/>
                <a:cs typeface="Arial"/>
              </a:rPr>
              <a:t>Solution Ideation</a:t>
            </a:r>
          </a:p>
          <a:p>
            <a:pPr algn="ctr"/>
            <a:r>
              <a:rPr lang="en-US" sz="1200" dirty="0" smtClean="0">
                <a:latin typeface="Arial"/>
                <a:cs typeface="Arial"/>
              </a:rPr>
              <a:t>Prototyping</a:t>
            </a:r>
          </a:p>
          <a:p>
            <a:pPr algn="ctr"/>
            <a:endParaRPr lang="en-US" sz="1200" dirty="0">
              <a:latin typeface="Arial"/>
              <a:cs typeface="Arial"/>
            </a:endParaRPr>
          </a:p>
          <a:p>
            <a:pPr algn="ctr"/>
            <a:r>
              <a:rPr lang="en-US" sz="1600" dirty="0" smtClean="0">
                <a:latin typeface="Arial"/>
                <a:cs typeface="Arial"/>
              </a:rPr>
              <a:t>Continuous Learning</a:t>
            </a:r>
          </a:p>
          <a:p>
            <a:pPr algn="ctr"/>
            <a:r>
              <a:rPr lang="en-US" sz="1200" dirty="0" err="1" smtClean="0">
                <a:latin typeface="Arial"/>
                <a:cs typeface="Arial"/>
              </a:rPr>
              <a:t>Dev</a:t>
            </a:r>
            <a:r>
              <a:rPr lang="en-US" sz="1200" dirty="0" smtClean="0">
                <a:latin typeface="Arial"/>
                <a:cs typeface="Arial"/>
              </a:rPr>
              <a:t> Community Awareness</a:t>
            </a:r>
          </a:p>
          <a:p>
            <a:pPr algn="ctr"/>
            <a:r>
              <a:rPr lang="en-US" sz="1200" dirty="0" smtClean="0">
                <a:latin typeface="Arial"/>
                <a:cs typeface="Arial"/>
              </a:rPr>
              <a:t>Online Learning Tools</a:t>
            </a:r>
          </a:p>
          <a:p>
            <a:pPr algn="ctr"/>
            <a:r>
              <a:rPr lang="en-US" sz="1200" dirty="0" smtClean="0">
                <a:latin typeface="Arial"/>
                <a:cs typeface="Arial"/>
              </a:rPr>
              <a:t>Workshops and Seminars</a:t>
            </a:r>
          </a:p>
        </p:txBody>
      </p:sp>
    </p:spTree>
    <p:extLst>
      <p:ext uri="{BB962C8B-B14F-4D97-AF65-F5344CB8AC3E}">
        <p14:creationId xmlns:p14="http://schemas.microsoft.com/office/powerpoint/2010/main" val="39222904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1756</TotalTime>
  <Words>163</Words>
  <Application>Microsoft Macintosh PowerPoint</Application>
  <PresentationFormat>On-screen Show (4:3)</PresentationFormat>
  <Paragraphs>103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Breeze</vt:lpstr>
      <vt:lpstr>IT Refresh Program</vt:lpstr>
      <vt:lpstr>PowerPoint Presentation</vt:lpstr>
      <vt:lpstr>Version Control</vt:lpstr>
      <vt:lpstr>Testing</vt:lpstr>
      <vt:lpstr>Continuous Integration</vt:lpstr>
      <vt:lpstr>Continuous Delivery</vt:lpstr>
      <vt:lpstr>Delivery vs. Deployment</vt:lpstr>
      <vt:lpstr>PowerPoint Presentation</vt:lpstr>
      <vt:lpstr>Solutions Capability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Refresh Program</dc:title>
  <dc:creator>Soumya Ray</dc:creator>
  <cp:lastModifiedBy>Soumya Ray</cp:lastModifiedBy>
  <cp:revision>72</cp:revision>
  <dcterms:created xsi:type="dcterms:W3CDTF">2014-07-28T00:55:32Z</dcterms:created>
  <dcterms:modified xsi:type="dcterms:W3CDTF">2014-08-15T04:18:53Z</dcterms:modified>
</cp:coreProperties>
</file>