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07625" y="3657600"/>
            <a:ext cx="7162800" cy="662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www.canva.com/p/sir-aqui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hyperlink" Target="https://www.tableau.com/learn/articles/data-visualization#:~:text=Data visualization is the graphical,outliers, and patterns in data." TargetMode="External"/><Relationship Id="rId5" Type="http://schemas.openxmlformats.org/officeDocument/2006/relationships/hyperlink" Target="https://flask.palletsprojects.com/en/3.0.x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3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2"/>
          <p:cNvSpPr txBox="1"/>
          <p:nvPr/>
        </p:nvSpPr>
        <p:spPr>
          <a:xfrm>
            <a:off x="7391520" y="4867066"/>
            <a:ext cx="8016149" cy="695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700"/>
              </a:lnSpc>
              <a:defRPr sz="4000">
                <a:solidFill>
                  <a:srgbClr val="7B3E5F"/>
                </a:solidFill>
                <a:latin typeface="Blinker Bold"/>
                <a:ea typeface="Blinker Bold"/>
                <a:cs typeface="Blinker Bold"/>
                <a:sym typeface="Blinker Bold"/>
              </a:defRPr>
            </a:lvl1pPr>
          </a:lstStyle>
          <a:p>
            <a:pPr/>
            <a:r>
              <a:t>Team Name: Health Tech Pioneers</a:t>
            </a:r>
          </a:p>
        </p:txBody>
      </p:sp>
      <p:sp>
        <p:nvSpPr>
          <p:cNvPr id="95" name="TextBox 3"/>
          <p:cNvSpPr txBox="1"/>
          <p:nvPr/>
        </p:nvSpPr>
        <p:spPr>
          <a:xfrm>
            <a:off x="7063375" y="5869575"/>
            <a:ext cx="8507263" cy="2031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400"/>
              </a:lnSpc>
              <a:defRPr sz="3800">
                <a:solidFill>
                  <a:srgbClr val="7B3E5F"/>
                </a:solidFill>
                <a:latin typeface="Blinker Bold"/>
                <a:ea typeface="Blinker Bold"/>
                <a:cs typeface="Blinker Bold"/>
                <a:sym typeface="Blinker Bold"/>
              </a:defRPr>
            </a:pPr>
            <a:r>
              <a:t>Saptarshi Mukherjee (220150019)</a:t>
            </a:r>
          </a:p>
          <a:p>
            <a:pPr algn="ctr">
              <a:lnSpc>
                <a:spcPts val="5400"/>
              </a:lnSpc>
              <a:defRPr sz="3800">
                <a:solidFill>
                  <a:srgbClr val="7B3E5F"/>
                </a:solidFill>
                <a:latin typeface="Blinker Bold"/>
                <a:ea typeface="Blinker Bold"/>
                <a:cs typeface="Blinker Bold"/>
                <a:sym typeface="Blinker Bold"/>
              </a:defRPr>
            </a:pPr>
            <a:r>
              <a:t>Ishan Chandra Gupta (220150034)</a:t>
            </a:r>
          </a:p>
          <a:p>
            <a:pPr algn="ctr">
              <a:lnSpc>
                <a:spcPts val="5400"/>
              </a:lnSpc>
              <a:defRPr sz="3800">
                <a:solidFill>
                  <a:srgbClr val="7B3E5F"/>
                </a:solidFill>
                <a:latin typeface="Blinker Bold"/>
                <a:ea typeface="Blinker Bold"/>
                <a:cs typeface="Blinker Bold"/>
                <a:sym typeface="Blinker Bold"/>
              </a:defRPr>
            </a:pPr>
            <a:r>
              <a:t>Soumya Savarn (220150031)</a:t>
            </a:r>
          </a:p>
        </p:txBody>
      </p:sp>
      <p:sp>
        <p:nvSpPr>
          <p:cNvPr id="96" name="Freeform 4"/>
          <p:cNvSpPr/>
          <p:nvPr/>
        </p:nvSpPr>
        <p:spPr>
          <a:xfrm>
            <a:off x="7726340" y="3363348"/>
            <a:ext cx="6289167" cy="15894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7" name="Freeform 6"/>
          <p:cNvSpPr/>
          <p:nvPr/>
        </p:nvSpPr>
        <p:spPr>
          <a:xfrm>
            <a:off x="-431049" y="8426660"/>
            <a:ext cx="19150098" cy="2785596"/>
          </a:xfrm>
          <a:prstGeom prst="rect">
            <a:avLst/>
          </a:prstGeom>
          <a:solidFill>
            <a:srgbClr val="54243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8" name="Freeform 8"/>
          <p:cNvSpPr/>
          <p:nvPr/>
        </p:nvSpPr>
        <p:spPr>
          <a:xfrm>
            <a:off x="134001" y="2998646"/>
            <a:ext cx="5417445" cy="625965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9" name="TextBox 9"/>
          <p:cNvSpPr txBox="1"/>
          <p:nvPr/>
        </p:nvSpPr>
        <p:spPr>
          <a:xfrm>
            <a:off x="6522473" y="588878"/>
            <a:ext cx="9048165" cy="274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1000"/>
              </a:lnSpc>
              <a:defRPr sz="7800">
                <a:solidFill>
                  <a:srgbClr val="54243E"/>
                </a:solidFill>
                <a:latin typeface="Bobby Jones"/>
                <a:ea typeface="Bobby Jones"/>
                <a:cs typeface="Bobby Jones"/>
                <a:sym typeface="Bobby Jones"/>
              </a:defRPr>
            </a:lvl1pPr>
          </a:lstStyle>
          <a:p>
            <a:pPr/>
            <a:r>
              <a:t>Fit AI - your pythonic way to wellness</a:t>
            </a:r>
          </a:p>
        </p:txBody>
      </p:sp>
      <p:sp>
        <p:nvSpPr>
          <p:cNvPr id="100" name="Freeform 10"/>
          <p:cNvSpPr/>
          <p:nvPr/>
        </p:nvSpPr>
        <p:spPr>
          <a:xfrm>
            <a:off x="15977384" y="6236806"/>
            <a:ext cx="1937879" cy="218985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1" name="TextBox 11"/>
          <p:cNvSpPr txBox="1"/>
          <p:nvPr/>
        </p:nvSpPr>
        <p:spPr>
          <a:xfrm>
            <a:off x="10093059" y="9468391"/>
            <a:ext cx="8625990" cy="628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000"/>
              </a:lnSpc>
              <a:defRPr sz="3600">
                <a:solidFill>
                  <a:srgbClr val="FFE3DD"/>
                </a:solidFill>
                <a:latin typeface="Garamond"/>
                <a:ea typeface="Garamond"/>
                <a:cs typeface="Garamond"/>
                <a:sym typeface="Garamond"/>
              </a:defRPr>
            </a:pPr>
            <a:r>
              <a:t>Design template credits: </a:t>
            </a:r>
            <a:r>
              <a:rPr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Sir Aqui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3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2"/>
          <p:cNvSpPr txBox="1"/>
          <p:nvPr/>
        </p:nvSpPr>
        <p:spPr>
          <a:xfrm>
            <a:off x="15468353" y="9621170"/>
            <a:ext cx="2651009" cy="537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400"/>
              </a:lnSpc>
              <a:defRPr sz="3100">
                <a:solidFill>
                  <a:srgbClr val="7B3E5F"/>
                </a:solidFill>
                <a:latin typeface="เอฟซี ฟาสท์เทสท์"/>
                <a:ea typeface="เอฟซี ฟาสท์เทสท์"/>
                <a:cs typeface="เอฟซี ฟาสท์เทสท์"/>
                <a:sym typeface="เอฟซี ฟาสท์เทสท์"/>
              </a:defRPr>
            </a:lvl1pPr>
          </a:lstStyle>
          <a:p>
            <a:pPr/>
            <a:r>
              <a:t>FIT AI</a:t>
            </a:r>
          </a:p>
        </p:txBody>
      </p:sp>
      <p:sp>
        <p:nvSpPr>
          <p:cNvPr id="104" name="Freeform 3"/>
          <p:cNvSpPr/>
          <p:nvPr/>
        </p:nvSpPr>
        <p:spPr>
          <a:xfrm>
            <a:off x="-1" y="37415"/>
            <a:ext cx="16207135" cy="874196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5" name="Freeform 4"/>
          <p:cNvSpPr/>
          <p:nvPr/>
        </p:nvSpPr>
        <p:spPr>
          <a:xfrm>
            <a:off x="15824919" y="7497988"/>
            <a:ext cx="1937878" cy="21898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6" name="TextBox 5"/>
          <p:cNvSpPr txBox="1"/>
          <p:nvPr/>
        </p:nvSpPr>
        <p:spPr>
          <a:xfrm>
            <a:off x="1202077" y="9682298"/>
            <a:ext cx="4468028" cy="491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4000"/>
              </a:lnSpc>
              <a:defRPr sz="2900">
                <a:solidFill>
                  <a:srgbClr val="0078C5"/>
                </a:solidFill>
                <a:latin typeface="Blinker"/>
                <a:ea typeface="Blinker"/>
                <a:cs typeface="Blinker"/>
                <a:sym typeface="Blinker"/>
              </a:defRPr>
            </a:pPr>
            <a:r>
              <a:t>  </a:t>
            </a:r>
            <a:r>
              <a:rPr>
                <a:solidFill>
                  <a:schemeClr val="accent5">
                    <a:satOff val="-6843"/>
                    <a:lumOff val="-10705"/>
                  </a:schemeClr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2.  </a:t>
            </a:r>
            <a:r>
              <a:t>  </a:t>
            </a:r>
            <a:r>
              <a:rPr>
                <a:solidFill>
                  <a:schemeClr val="accent5">
                    <a:satOff val="-6843"/>
                    <a:lumOff val="-10705"/>
                  </a:schemeClr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Data Visualisation </a:t>
            </a:r>
          </a:p>
        </p:txBody>
      </p:sp>
      <p:sp>
        <p:nvSpPr>
          <p:cNvPr id="107" name="TextBox 6"/>
          <p:cNvSpPr txBox="1"/>
          <p:nvPr/>
        </p:nvSpPr>
        <p:spPr>
          <a:xfrm>
            <a:off x="1491523" y="8612229"/>
            <a:ext cx="2458642" cy="573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700"/>
              </a:lnSpc>
              <a:defRPr sz="3300">
                <a:solidFill>
                  <a:srgbClr val="7B3E5F"/>
                </a:solidFill>
                <a:latin typeface="Canva Sans 2"/>
                <a:ea typeface="Canva Sans 2"/>
                <a:cs typeface="Canva Sans 2"/>
                <a:sym typeface="Canva Sans 2"/>
              </a:defRPr>
            </a:lvl1pPr>
          </a:lstStyle>
          <a:p>
            <a:pPr/>
            <a:r>
              <a:t>References:</a:t>
            </a:r>
          </a:p>
        </p:txBody>
      </p:sp>
      <p:sp>
        <p:nvSpPr>
          <p:cNvPr id="108" name="TextBox 7"/>
          <p:cNvSpPr txBox="1"/>
          <p:nvPr/>
        </p:nvSpPr>
        <p:spPr>
          <a:xfrm>
            <a:off x="1202076" y="9241607"/>
            <a:ext cx="3768997" cy="491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000"/>
              </a:lnSpc>
              <a:defRPr sz="2900">
                <a:solidFill>
                  <a:schemeClr val="accent5">
                    <a:satOff val="-6843"/>
                    <a:lumOff val="-10705"/>
                  </a:schemeClr>
                </a:solidFill>
                <a:uFill>
                  <a:solidFill>
                    <a:srgbClr val="0000FF"/>
                  </a:solidFill>
                </a:uFill>
                <a:latin typeface="Blinker"/>
                <a:ea typeface="Blinker"/>
                <a:cs typeface="Blinker"/>
                <a:sym typeface="Blinker"/>
                <a:hlinkClick r:id="rId5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5" invalidUrl="" action="" tgtFrame="" tooltip="" history="1" highlightClick="0" endSnd="0"/>
              </a:rPr>
              <a:t>     1.    Flask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3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 2"/>
          <p:cNvSpPr/>
          <p:nvPr/>
        </p:nvSpPr>
        <p:spPr>
          <a:xfrm>
            <a:off x="-3789301" y="-329161"/>
            <a:ext cx="7122347" cy="8229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1" name="Freeform 3"/>
          <p:cNvSpPr/>
          <p:nvPr/>
        </p:nvSpPr>
        <p:spPr>
          <a:xfrm rot="21152899">
            <a:off x="15253509" y="-206269"/>
            <a:ext cx="5066618" cy="935113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2" name="Freeform 5"/>
          <p:cNvSpPr/>
          <p:nvPr/>
        </p:nvSpPr>
        <p:spPr>
          <a:xfrm>
            <a:off x="1697320" y="2764953"/>
            <a:ext cx="3388048" cy="486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42" y="21600"/>
                </a:moveTo>
                <a:lnTo>
                  <a:pt x="858" y="21600"/>
                </a:lnTo>
                <a:cubicBezTo>
                  <a:pt x="385" y="21600"/>
                  <a:pt x="0" y="21332"/>
                  <a:pt x="0" y="21003"/>
                </a:cubicBezTo>
                <a:lnTo>
                  <a:pt x="0" y="597"/>
                </a:lnTo>
                <a:cubicBezTo>
                  <a:pt x="0" y="268"/>
                  <a:pt x="385" y="0"/>
                  <a:pt x="858" y="0"/>
                </a:cubicBezTo>
                <a:lnTo>
                  <a:pt x="20742" y="0"/>
                </a:lnTo>
                <a:cubicBezTo>
                  <a:pt x="21215" y="0"/>
                  <a:pt x="21600" y="268"/>
                  <a:pt x="21600" y="597"/>
                </a:cubicBezTo>
                <a:lnTo>
                  <a:pt x="21600" y="21003"/>
                </a:lnTo>
                <a:cubicBezTo>
                  <a:pt x="21600" y="21332"/>
                  <a:pt x="21215" y="21600"/>
                  <a:pt x="20742" y="21600"/>
                </a:cubicBezTo>
                <a:close/>
              </a:path>
            </a:pathLst>
          </a:custGeom>
          <a:solidFill>
            <a:srgbClr val="54243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3" name="Freeform 7"/>
          <p:cNvSpPr/>
          <p:nvPr/>
        </p:nvSpPr>
        <p:spPr>
          <a:xfrm>
            <a:off x="5532423" y="2764953"/>
            <a:ext cx="3388050" cy="486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42" y="21600"/>
                </a:moveTo>
                <a:lnTo>
                  <a:pt x="858" y="21600"/>
                </a:lnTo>
                <a:cubicBezTo>
                  <a:pt x="385" y="21600"/>
                  <a:pt x="0" y="21332"/>
                  <a:pt x="0" y="21003"/>
                </a:cubicBezTo>
                <a:lnTo>
                  <a:pt x="0" y="597"/>
                </a:lnTo>
                <a:cubicBezTo>
                  <a:pt x="0" y="268"/>
                  <a:pt x="385" y="0"/>
                  <a:pt x="858" y="0"/>
                </a:cubicBezTo>
                <a:lnTo>
                  <a:pt x="20742" y="0"/>
                </a:lnTo>
                <a:cubicBezTo>
                  <a:pt x="21215" y="0"/>
                  <a:pt x="21600" y="268"/>
                  <a:pt x="21600" y="597"/>
                </a:cubicBezTo>
                <a:lnTo>
                  <a:pt x="21600" y="21003"/>
                </a:lnTo>
                <a:cubicBezTo>
                  <a:pt x="21600" y="21332"/>
                  <a:pt x="21215" y="21600"/>
                  <a:pt x="20742" y="21600"/>
                </a:cubicBezTo>
                <a:close/>
              </a:path>
            </a:pathLst>
          </a:custGeom>
          <a:solidFill>
            <a:srgbClr val="54243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4" name="Freeform 9"/>
          <p:cNvSpPr/>
          <p:nvPr/>
        </p:nvSpPr>
        <p:spPr>
          <a:xfrm>
            <a:off x="9367528" y="2764953"/>
            <a:ext cx="3388050" cy="486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42" y="21600"/>
                </a:moveTo>
                <a:lnTo>
                  <a:pt x="858" y="21600"/>
                </a:lnTo>
                <a:cubicBezTo>
                  <a:pt x="385" y="21600"/>
                  <a:pt x="0" y="21332"/>
                  <a:pt x="0" y="21003"/>
                </a:cubicBezTo>
                <a:lnTo>
                  <a:pt x="0" y="597"/>
                </a:lnTo>
                <a:cubicBezTo>
                  <a:pt x="0" y="268"/>
                  <a:pt x="385" y="0"/>
                  <a:pt x="858" y="0"/>
                </a:cubicBezTo>
                <a:lnTo>
                  <a:pt x="20742" y="0"/>
                </a:lnTo>
                <a:cubicBezTo>
                  <a:pt x="21215" y="0"/>
                  <a:pt x="21600" y="268"/>
                  <a:pt x="21600" y="597"/>
                </a:cubicBezTo>
                <a:lnTo>
                  <a:pt x="21600" y="21003"/>
                </a:lnTo>
                <a:cubicBezTo>
                  <a:pt x="21600" y="21332"/>
                  <a:pt x="21215" y="21600"/>
                  <a:pt x="20742" y="21600"/>
                </a:cubicBezTo>
                <a:close/>
              </a:path>
            </a:pathLst>
          </a:custGeom>
          <a:solidFill>
            <a:srgbClr val="54243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5" name="Freeform 11"/>
          <p:cNvSpPr/>
          <p:nvPr/>
        </p:nvSpPr>
        <p:spPr>
          <a:xfrm>
            <a:off x="13202631" y="2764953"/>
            <a:ext cx="3388050" cy="486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42" y="21600"/>
                </a:moveTo>
                <a:lnTo>
                  <a:pt x="858" y="21600"/>
                </a:lnTo>
                <a:cubicBezTo>
                  <a:pt x="385" y="21600"/>
                  <a:pt x="0" y="21332"/>
                  <a:pt x="0" y="21003"/>
                </a:cubicBezTo>
                <a:lnTo>
                  <a:pt x="0" y="597"/>
                </a:lnTo>
                <a:cubicBezTo>
                  <a:pt x="0" y="268"/>
                  <a:pt x="385" y="0"/>
                  <a:pt x="858" y="0"/>
                </a:cubicBezTo>
                <a:lnTo>
                  <a:pt x="20742" y="0"/>
                </a:lnTo>
                <a:cubicBezTo>
                  <a:pt x="21215" y="0"/>
                  <a:pt x="21600" y="268"/>
                  <a:pt x="21600" y="597"/>
                </a:cubicBezTo>
                <a:lnTo>
                  <a:pt x="21600" y="21003"/>
                </a:lnTo>
                <a:cubicBezTo>
                  <a:pt x="21600" y="21332"/>
                  <a:pt x="21215" y="21600"/>
                  <a:pt x="20742" y="21600"/>
                </a:cubicBezTo>
                <a:close/>
              </a:path>
            </a:pathLst>
          </a:custGeom>
          <a:solidFill>
            <a:srgbClr val="54243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6" name="TextBox 12"/>
          <p:cNvSpPr txBox="1"/>
          <p:nvPr/>
        </p:nvSpPr>
        <p:spPr>
          <a:xfrm>
            <a:off x="2062527" y="3224583"/>
            <a:ext cx="2657636" cy="767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200"/>
              </a:lnSpc>
              <a:defRPr sz="4700">
                <a:solidFill>
                  <a:srgbClr val="FFE3DD"/>
                </a:solidFill>
                <a:latin typeface="Bobby Jones"/>
                <a:ea typeface="Bobby Jones"/>
                <a:cs typeface="Bobby Jones"/>
                <a:sym typeface="Bobby Jone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117" name="TextBox 13"/>
          <p:cNvSpPr txBox="1"/>
          <p:nvPr/>
        </p:nvSpPr>
        <p:spPr>
          <a:xfrm>
            <a:off x="2062527" y="4333478"/>
            <a:ext cx="2657636" cy="232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700"/>
              </a:lnSpc>
              <a:defRPr sz="2400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defRPr>
            </a:pPr>
            <a:r>
              <a:t>With a very </a:t>
            </a:r>
            <a:r>
              <a:rPr b="1">
                <a:latin typeface="Blinker Bold"/>
                <a:ea typeface="Blinker Bold"/>
                <a:cs typeface="Blinker Bold"/>
                <a:sym typeface="Blinker Bold"/>
              </a:rPr>
              <a:t>simple</a:t>
            </a:r>
            <a:r>
              <a:rPr>
                <a:latin typeface="Blinker Bold"/>
                <a:ea typeface="Blinker Bold"/>
                <a:cs typeface="Blinker Bold"/>
                <a:sym typeface="Blinker Bold"/>
              </a:rPr>
              <a:t> UI </a:t>
            </a:r>
            <a:r>
              <a:t>anyone can start with registering his </a:t>
            </a:r>
            <a:r>
              <a:rPr>
                <a:latin typeface="Blinker Bold"/>
                <a:ea typeface="Blinker Bold"/>
                <a:cs typeface="Blinker Bold"/>
                <a:sym typeface="Blinker Bold"/>
              </a:rPr>
              <a:t>daily logs </a:t>
            </a:r>
            <a:r>
              <a:t>of </a:t>
            </a:r>
            <a:r>
              <a:rPr>
                <a:latin typeface="Blinker Bold"/>
                <a:ea typeface="Blinker Bold"/>
                <a:cs typeface="Blinker Bold"/>
                <a:sym typeface="Blinker Bold"/>
              </a:rPr>
              <a:t>activity</a:t>
            </a:r>
            <a:r>
              <a:t> and </a:t>
            </a:r>
            <a:r>
              <a:rPr b="1">
                <a:latin typeface="Blinker Bold"/>
                <a:ea typeface="Blinker Bold"/>
                <a:cs typeface="Blinker Bold"/>
                <a:sym typeface="Blinker Bold"/>
              </a:rPr>
              <a:t>health status</a:t>
            </a:r>
          </a:p>
        </p:txBody>
      </p:sp>
      <p:sp>
        <p:nvSpPr>
          <p:cNvPr id="118" name="TextBox 14"/>
          <p:cNvSpPr txBox="1"/>
          <p:nvPr/>
        </p:nvSpPr>
        <p:spPr>
          <a:xfrm>
            <a:off x="5900270" y="3224583"/>
            <a:ext cx="2657634" cy="767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200"/>
              </a:lnSpc>
              <a:defRPr sz="4700">
                <a:solidFill>
                  <a:srgbClr val="FFE3DD"/>
                </a:solidFill>
                <a:latin typeface="Bobby Jones"/>
                <a:ea typeface="Bobby Jones"/>
                <a:cs typeface="Bobby Jones"/>
                <a:sym typeface="Bobby Jones"/>
              </a:defRPr>
            </a:lvl1pPr>
          </a:lstStyle>
          <a:p>
            <a:pPr/>
            <a:r>
              <a:t>Feedback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9732736" y="3224583"/>
            <a:ext cx="2657634" cy="767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200"/>
              </a:lnSpc>
              <a:defRPr sz="4700">
                <a:solidFill>
                  <a:srgbClr val="FFE3DD"/>
                </a:solidFill>
                <a:latin typeface="Bobby Jones"/>
                <a:ea typeface="Bobby Jones"/>
                <a:cs typeface="Bobby Jones"/>
                <a:sym typeface="Bobby Jones"/>
              </a:defRPr>
            </a:lvl1pPr>
          </a:lstStyle>
          <a:p>
            <a:pPr/>
            <a:r>
              <a:t>Improvise</a:t>
            </a:r>
          </a:p>
        </p:txBody>
      </p:sp>
      <p:sp>
        <p:nvSpPr>
          <p:cNvPr id="120" name="TextBox 16"/>
          <p:cNvSpPr txBox="1"/>
          <p:nvPr/>
        </p:nvSpPr>
        <p:spPr>
          <a:xfrm>
            <a:off x="13574726" y="3224583"/>
            <a:ext cx="2657635" cy="767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200"/>
              </a:lnSpc>
              <a:defRPr sz="4700">
                <a:solidFill>
                  <a:srgbClr val="FFE3DD"/>
                </a:solidFill>
                <a:latin typeface="Bobby Jones"/>
                <a:ea typeface="Bobby Jones"/>
                <a:cs typeface="Bobby Jones"/>
                <a:sym typeface="Bobby Jones"/>
              </a:defRPr>
            </a:lvl1pPr>
          </a:lstStyle>
          <a:p>
            <a:pPr/>
            <a:r>
              <a:t>Outcome</a:t>
            </a:r>
          </a:p>
        </p:txBody>
      </p:sp>
      <p:sp>
        <p:nvSpPr>
          <p:cNvPr id="121" name="TextBox 17"/>
          <p:cNvSpPr txBox="1"/>
          <p:nvPr/>
        </p:nvSpPr>
        <p:spPr>
          <a:xfrm>
            <a:off x="2096887" y="920715"/>
            <a:ext cx="14094227" cy="120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600"/>
              </a:lnSpc>
              <a:defRPr sz="8000">
                <a:solidFill>
                  <a:srgbClr val="54243E"/>
                </a:solidFill>
                <a:latin typeface="Bobby Jones"/>
                <a:ea typeface="Bobby Jones"/>
                <a:cs typeface="Bobby Jones"/>
                <a:sym typeface="Bobby Jones"/>
              </a:defRPr>
            </a:lvl1pPr>
          </a:lstStyle>
          <a:p>
            <a:pPr/>
            <a:r>
              <a:t>Loop of learning</a:t>
            </a:r>
          </a:p>
        </p:txBody>
      </p:sp>
      <p:sp>
        <p:nvSpPr>
          <p:cNvPr id="122" name="TextBox 18"/>
          <p:cNvSpPr txBox="1"/>
          <p:nvPr/>
        </p:nvSpPr>
        <p:spPr>
          <a:xfrm>
            <a:off x="5897631" y="4333478"/>
            <a:ext cx="2657634" cy="2795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700"/>
              </a:lnSpc>
              <a:defRPr sz="2400">
                <a:solidFill>
                  <a:srgbClr val="FFE3DD"/>
                </a:solidFill>
                <a:latin typeface="Blinker"/>
                <a:ea typeface="Blinker"/>
                <a:cs typeface="Blinker"/>
                <a:sym typeface="Blinker"/>
              </a:defRPr>
            </a:pPr>
            <a:r>
              <a:t>Ask for a </a:t>
            </a:r>
            <a:r>
              <a:rPr b="1">
                <a:latin typeface="Blinker Bold"/>
                <a:ea typeface="Blinker Bold"/>
                <a:cs typeface="Blinker Bold"/>
                <a:sym typeface="Blinker Bold"/>
              </a:rPr>
              <a:t>feedback</a:t>
            </a:r>
            <a:r>
              <a:t> whenever needed and </a:t>
            </a:r>
            <a:r>
              <a:rPr b="1">
                <a:latin typeface="Blinker Bold"/>
                <a:ea typeface="Blinker Bold"/>
                <a:cs typeface="Blinker Bold"/>
                <a:sym typeface="Blinker Bold"/>
              </a:rPr>
              <a:t>model</a:t>
            </a:r>
            <a:r>
              <a:rPr>
                <a:latin typeface="Blinker Bold"/>
                <a:ea typeface="Blinker Bold"/>
                <a:cs typeface="Blinker Bold"/>
                <a:sym typeface="Blinker Bold"/>
              </a:rPr>
              <a:t> will give you a </a:t>
            </a:r>
            <a:r>
              <a:rPr b="1">
                <a:latin typeface="Blinker Bold"/>
                <a:ea typeface="Blinker Bold"/>
                <a:cs typeface="Blinker Bold"/>
                <a:sym typeface="Blinker Bold"/>
              </a:rPr>
              <a:t>suggestion</a:t>
            </a:r>
            <a:r>
              <a:rPr>
                <a:latin typeface="Blinker Bold"/>
                <a:ea typeface="Blinker Bold"/>
                <a:cs typeface="Blinker Bold"/>
                <a:sym typeface="Blinker Bold"/>
              </a:rPr>
              <a:t> </a:t>
            </a:r>
            <a:r>
              <a:t>depending upon your </a:t>
            </a:r>
            <a:r>
              <a:rPr b="1">
                <a:latin typeface="Blinker Bold"/>
                <a:ea typeface="Blinker Bold"/>
                <a:cs typeface="Blinker Bold"/>
                <a:sym typeface="Blinker Bold"/>
              </a:rPr>
              <a:t>current</a:t>
            </a:r>
            <a:r>
              <a:rPr>
                <a:latin typeface="Blinker Bold"/>
                <a:ea typeface="Blinker Bold"/>
                <a:cs typeface="Blinker Bold"/>
                <a:sym typeface="Blinker Bold"/>
              </a:rPr>
              <a:t> state</a:t>
            </a:r>
          </a:p>
        </p:txBody>
      </p:sp>
      <p:sp>
        <p:nvSpPr>
          <p:cNvPr id="123" name="TextBox 19"/>
          <p:cNvSpPr txBox="1"/>
          <p:nvPr/>
        </p:nvSpPr>
        <p:spPr>
          <a:xfrm>
            <a:off x="9732736" y="4352528"/>
            <a:ext cx="2870922" cy="291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300"/>
              </a:lnSpc>
              <a:defRPr sz="2200">
                <a:solidFill>
                  <a:srgbClr val="FFE3DD"/>
                </a:solidFill>
                <a:latin typeface="Blinker Bold"/>
                <a:ea typeface="Blinker Bold"/>
                <a:cs typeface="Blinker Bold"/>
                <a:sym typeface="Blinker Bold"/>
              </a:defRPr>
            </a:pPr>
            <a:r>
              <a:t>Adjusts </a:t>
            </a:r>
            <a:r>
              <a:rPr b="1"/>
              <a:t>output</a:t>
            </a:r>
            <a:r>
              <a:t> </a:t>
            </a:r>
            <a:r>
              <a:rPr>
                <a:latin typeface="Blinker"/>
                <a:ea typeface="Blinker"/>
                <a:cs typeface="Blinker"/>
                <a:sym typeface="Blinker"/>
              </a:rPr>
              <a:t>based on </a:t>
            </a:r>
            <a:r>
              <a:rPr b="1"/>
              <a:t>target</a:t>
            </a:r>
            <a:r>
              <a:rPr>
                <a:latin typeface="Blinker"/>
                <a:ea typeface="Blinker"/>
                <a:cs typeface="Blinker"/>
                <a:sym typeface="Blinker"/>
              </a:rPr>
              <a:t> and </a:t>
            </a:r>
            <a:r>
              <a:t>current trend</a:t>
            </a:r>
            <a:r>
              <a:rPr>
                <a:latin typeface="Blinker"/>
                <a:ea typeface="Blinker"/>
                <a:cs typeface="Blinker"/>
                <a:sym typeface="Blinker"/>
              </a:rPr>
              <a:t>. Both User and machine will become aware of the future and a </a:t>
            </a:r>
            <a:r>
              <a:t>continuous</a:t>
            </a:r>
            <a:r>
              <a:rPr b="1"/>
              <a:t> loop of learning </a:t>
            </a:r>
            <a:r>
              <a:t>will start</a:t>
            </a:r>
          </a:p>
        </p:txBody>
      </p:sp>
      <p:sp>
        <p:nvSpPr>
          <p:cNvPr id="124" name="TextBox 20"/>
          <p:cNvSpPr txBox="1"/>
          <p:nvPr/>
        </p:nvSpPr>
        <p:spPr>
          <a:xfrm>
            <a:off x="13574726" y="4343003"/>
            <a:ext cx="2616389" cy="3089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500"/>
              </a:lnSpc>
              <a:defRPr b="1" sz="2300">
                <a:solidFill>
                  <a:srgbClr val="FFE3DD"/>
                </a:solidFill>
                <a:latin typeface="Blinker Bold"/>
                <a:ea typeface="Blinker Bold"/>
                <a:cs typeface="Blinker Bold"/>
                <a:sym typeface="Blinker Bold"/>
              </a:defRPr>
            </a:pPr>
            <a:r>
              <a:t>Predictive</a:t>
            </a:r>
            <a:r>
              <a:rPr b="0"/>
              <a:t> capability</a:t>
            </a:r>
            <a:r>
              <a:rPr b="0">
                <a:latin typeface="Blinker"/>
                <a:ea typeface="Blinker"/>
                <a:cs typeface="Blinker"/>
                <a:sym typeface="Blinker"/>
              </a:rPr>
              <a:t> will set the foundation for a more </a:t>
            </a:r>
            <a:r>
              <a:rPr b="0"/>
              <a:t>informed</a:t>
            </a:r>
            <a:r>
              <a:rPr b="0">
                <a:latin typeface="Blinker"/>
                <a:ea typeface="Blinker"/>
                <a:cs typeface="Blinker"/>
                <a:sym typeface="Blinker"/>
              </a:rPr>
              <a:t>, </a:t>
            </a:r>
            <a:r>
              <a:t>motivated</a:t>
            </a:r>
            <a:r>
              <a:rPr b="0">
                <a:latin typeface="Blinker"/>
                <a:ea typeface="Blinker"/>
                <a:cs typeface="Blinker"/>
                <a:sym typeface="Blinker"/>
              </a:rPr>
              <a:t>, and </a:t>
            </a:r>
            <a:r>
              <a:t>health-conscious</a:t>
            </a:r>
            <a:r>
              <a:rPr b="0">
                <a:latin typeface="Blinker"/>
                <a:ea typeface="Blinker"/>
                <a:cs typeface="Blinker"/>
                <a:sym typeface="Blinker"/>
              </a:rPr>
              <a:t> </a:t>
            </a:r>
            <a:r>
              <a:rPr b="0"/>
              <a:t>society</a:t>
            </a:r>
          </a:p>
        </p:txBody>
      </p:sp>
      <p:sp>
        <p:nvSpPr>
          <p:cNvPr id="125" name="Freeform 21"/>
          <p:cNvSpPr/>
          <p:nvPr/>
        </p:nvSpPr>
        <p:spPr>
          <a:xfrm>
            <a:off x="6110851" y="7765688"/>
            <a:ext cx="2055487" cy="232275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6" name="Freeform 22"/>
          <p:cNvSpPr/>
          <p:nvPr/>
        </p:nvSpPr>
        <p:spPr>
          <a:xfrm>
            <a:off x="9732735" y="7765688"/>
            <a:ext cx="2657635" cy="232275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