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7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8288000" cy="10287000"/>
  <p:notesSz cx="6858000" cy="9144000"/>
  <p:embeddedFontLst>
    <p:embeddedFont>
      <p:font typeface="Cooper BT Bold" panose="020B0604020202020204" charset="0"/>
      <p:regular r:id="rId24"/>
    </p:embeddedFont>
    <p:embeddedFont>
      <p:font typeface="Cooper BT Light" panose="020B0604020202020204" charset="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0E408B-C9A5-4E86-901E-2331D588389B}" v="6" dt="2025-04-20T16:31:57.1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72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umya Savarn" userId="1c7d055830980e20" providerId="LiveId" clId="{AE0E408B-C9A5-4E86-901E-2331D588389B}"/>
    <pc:docChg chg="custSel addSld modSld sldOrd">
      <pc:chgData name="Soumya Savarn" userId="1c7d055830980e20" providerId="LiveId" clId="{AE0E408B-C9A5-4E86-901E-2331D588389B}" dt="2025-04-20T16:32:42.055" v="34" actId="1076"/>
      <pc:docMkLst>
        <pc:docMk/>
      </pc:docMkLst>
      <pc:sldChg chg="addSp modSp mod">
        <pc:chgData name="Soumya Savarn" userId="1c7d055830980e20" providerId="LiveId" clId="{AE0E408B-C9A5-4E86-901E-2331D588389B}" dt="2025-04-20T16:29:11.917" v="4" actId="1076"/>
        <pc:sldMkLst>
          <pc:docMk/>
          <pc:sldMk cId="0" sldId="265"/>
        </pc:sldMkLst>
        <pc:picChg chg="add mod">
          <ac:chgData name="Soumya Savarn" userId="1c7d055830980e20" providerId="LiveId" clId="{AE0E408B-C9A5-4E86-901E-2331D588389B}" dt="2025-04-20T16:29:11.917" v="4" actId="1076"/>
          <ac:picMkLst>
            <pc:docMk/>
            <pc:sldMk cId="0" sldId="265"/>
            <ac:picMk id="15" creationId="{E7362955-8A2C-71FF-B288-774451561AD7}"/>
          </ac:picMkLst>
        </pc:picChg>
      </pc:sldChg>
      <pc:sldChg chg="addSp delSp modSp new mod ord">
        <pc:chgData name="Soumya Savarn" userId="1c7d055830980e20" providerId="LiveId" clId="{AE0E408B-C9A5-4E86-901E-2331D588389B}" dt="2025-04-20T16:32:42.055" v="34" actId="1076"/>
        <pc:sldMkLst>
          <pc:docMk/>
          <pc:sldMk cId="3425855074" sldId="277"/>
        </pc:sldMkLst>
        <pc:spChg chg="add mod">
          <ac:chgData name="Soumya Savarn" userId="1c7d055830980e20" providerId="LiveId" clId="{AE0E408B-C9A5-4E86-901E-2331D588389B}" dt="2025-04-20T16:30:07.358" v="7"/>
          <ac:spMkLst>
            <pc:docMk/>
            <pc:sldMk cId="3425855074" sldId="277"/>
            <ac:spMk id="2" creationId="{C4ED2BB5-AF4C-A97D-98D0-DF26C2031DBC}"/>
          </ac:spMkLst>
        </pc:spChg>
        <pc:spChg chg="add mod">
          <ac:chgData name="Soumya Savarn" userId="1c7d055830980e20" providerId="LiveId" clId="{AE0E408B-C9A5-4E86-901E-2331D588389B}" dt="2025-04-20T16:29:26.747" v="6"/>
          <ac:spMkLst>
            <pc:docMk/>
            <pc:sldMk cId="3425855074" sldId="277"/>
            <ac:spMk id="3" creationId="{205F5DE2-8F50-2FD7-B0F1-A027BF663FCD}"/>
          </ac:spMkLst>
        </pc:spChg>
        <pc:spChg chg="mod">
          <ac:chgData name="Soumya Savarn" userId="1c7d055830980e20" providerId="LiveId" clId="{AE0E408B-C9A5-4E86-901E-2331D588389B}" dt="2025-04-20T16:29:26.747" v="6"/>
          <ac:spMkLst>
            <pc:docMk/>
            <pc:sldMk cId="3425855074" sldId="277"/>
            <ac:spMk id="6" creationId="{48F9F5BD-1371-20B0-0CAF-AA0E4EB6D2E3}"/>
          </ac:spMkLst>
        </pc:spChg>
        <pc:spChg chg="mod">
          <ac:chgData name="Soumya Savarn" userId="1c7d055830980e20" providerId="LiveId" clId="{AE0E408B-C9A5-4E86-901E-2331D588389B}" dt="2025-04-20T16:29:26.747" v="6"/>
          <ac:spMkLst>
            <pc:docMk/>
            <pc:sldMk cId="3425855074" sldId="277"/>
            <ac:spMk id="7" creationId="{6CFC61EA-FD40-0BAC-105E-00142BFEFF6A}"/>
          </ac:spMkLst>
        </pc:spChg>
        <pc:spChg chg="mod">
          <ac:chgData name="Soumya Savarn" userId="1c7d055830980e20" providerId="LiveId" clId="{AE0E408B-C9A5-4E86-901E-2331D588389B}" dt="2025-04-20T16:29:26.747" v="6"/>
          <ac:spMkLst>
            <pc:docMk/>
            <pc:sldMk cId="3425855074" sldId="277"/>
            <ac:spMk id="8" creationId="{423E94E8-CEB0-D906-E8C7-ADE7D3B930BC}"/>
          </ac:spMkLst>
        </pc:spChg>
        <pc:spChg chg="add mod">
          <ac:chgData name="Soumya Savarn" userId="1c7d055830980e20" providerId="LiveId" clId="{AE0E408B-C9A5-4E86-901E-2331D588389B}" dt="2025-04-20T16:29:26.747" v="6"/>
          <ac:spMkLst>
            <pc:docMk/>
            <pc:sldMk cId="3425855074" sldId="277"/>
            <ac:spMk id="9" creationId="{66BD0696-1508-F026-9B8E-646C213F22DA}"/>
          </ac:spMkLst>
        </pc:spChg>
        <pc:spChg chg="add mod">
          <ac:chgData name="Soumya Savarn" userId="1c7d055830980e20" providerId="LiveId" clId="{AE0E408B-C9A5-4E86-901E-2331D588389B}" dt="2025-04-20T16:29:26.747" v="6"/>
          <ac:spMkLst>
            <pc:docMk/>
            <pc:sldMk cId="3425855074" sldId="277"/>
            <ac:spMk id="10" creationId="{4EFBB5D2-68DD-088E-151F-681E45E7E030}"/>
          </ac:spMkLst>
        </pc:spChg>
        <pc:spChg chg="add mod">
          <ac:chgData name="Soumya Savarn" userId="1c7d055830980e20" providerId="LiveId" clId="{AE0E408B-C9A5-4E86-901E-2331D588389B}" dt="2025-04-20T16:29:26.747" v="6"/>
          <ac:spMkLst>
            <pc:docMk/>
            <pc:sldMk cId="3425855074" sldId="277"/>
            <ac:spMk id="11" creationId="{C45CF741-6E27-7F2C-45F7-D79F44E66387}"/>
          </ac:spMkLst>
        </pc:spChg>
        <pc:spChg chg="add del mod">
          <ac:chgData name="Soumya Savarn" userId="1c7d055830980e20" providerId="LiveId" clId="{AE0E408B-C9A5-4E86-901E-2331D588389B}" dt="2025-04-20T16:30:11.787" v="8" actId="478"/>
          <ac:spMkLst>
            <pc:docMk/>
            <pc:sldMk cId="3425855074" sldId="277"/>
            <ac:spMk id="12" creationId="{35CF4D41-F705-C4A1-FDB6-CE3CBBD9B7D6}"/>
          </ac:spMkLst>
        </pc:spChg>
        <pc:spChg chg="add mod">
          <ac:chgData name="Soumya Savarn" userId="1c7d055830980e20" providerId="LiveId" clId="{AE0E408B-C9A5-4E86-901E-2331D588389B}" dt="2025-04-20T16:29:26.747" v="6"/>
          <ac:spMkLst>
            <pc:docMk/>
            <pc:sldMk cId="3425855074" sldId="277"/>
            <ac:spMk id="13" creationId="{DF48AD46-0530-61AB-3686-D2A5B990810E}"/>
          </ac:spMkLst>
        </pc:spChg>
        <pc:spChg chg="add del mod">
          <ac:chgData name="Soumya Savarn" userId="1c7d055830980e20" providerId="LiveId" clId="{AE0E408B-C9A5-4E86-901E-2331D588389B}" dt="2025-04-20T16:32:31.717" v="29"/>
          <ac:spMkLst>
            <pc:docMk/>
            <pc:sldMk cId="3425855074" sldId="277"/>
            <ac:spMk id="17" creationId="{1FA8A721-6335-40BF-8F2A-BDFF2A0B0781}"/>
          </ac:spMkLst>
        </pc:spChg>
        <pc:spChg chg="add mod">
          <ac:chgData name="Soumya Savarn" userId="1c7d055830980e20" providerId="LiveId" clId="{AE0E408B-C9A5-4E86-901E-2331D588389B}" dt="2025-04-20T16:32:10.390" v="26" actId="255"/>
          <ac:spMkLst>
            <pc:docMk/>
            <pc:sldMk cId="3425855074" sldId="277"/>
            <ac:spMk id="19" creationId="{B1EC6E15-E1BE-7F98-A84E-C22C6F41A0A7}"/>
          </ac:spMkLst>
        </pc:spChg>
        <pc:picChg chg="add del mod">
          <ac:chgData name="Soumya Savarn" userId="1c7d055830980e20" providerId="LiveId" clId="{AE0E408B-C9A5-4E86-901E-2331D588389B}" dt="2025-04-20T16:30:31.153" v="14" actId="478"/>
          <ac:picMkLst>
            <pc:docMk/>
            <pc:sldMk cId="3425855074" sldId="277"/>
            <ac:picMk id="15" creationId="{69DA1373-78FB-AD0F-899D-73D3C5075247}"/>
          </ac:picMkLst>
        </pc:picChg>
        <pc:picChg chg="add mod">
          <ac:chgData name="Soumya Savarn" userId="1c7d055830980e20" providerId="LiveId" clId="{AE0E408B-C9A5-4E86-901E-2331D588389B}" dt="2025-04-20T16:32:42.055" v="34" actId="1076"/>
          <ac:picMkLst>
            <pc:docMk/>
            <pc:sldMk cId="3425855074" sldId="277"/>
            <ac:picMk id="21" creationId="{C3FA862E-9E4C-6ECF-A2A8-2AA6540C313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tensorflow.org/tutorials/generative/pix2pix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hyperlink" Target="https://www.kaggle.com/code/soumyasavarn/imagegeneration-model-pix2pix-trai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kaggle.com/code/soumyasavarn/model-testing-pix2pix?scriptVersionId=235064753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ovariance" TargetMode="External"/><Relationship Id="rId3" Type="http://schemas.openxmlformats.org/officeDocument/2006/relationships/image" Target="../media/image2.svg"/><Relationship Id="rId7" Type="http://schemas.openxmlformats.org/officeDocument/2006/relationships/hyperlink" Target="https://en.wikipedia.org/wiki/Mea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hyperlink" Target="https://en.wikipedia.org/wiki/Fr%C3%A9chet_inception_distance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www.kaggle.com/datasets/hopesb/student-depression-dataset" TargetMode="External"/><Relationship Id="rId2" Type="http://schemas.openxmlformats.org/officeDocument/2006/relationships/hyperlink" Target="https://www.kaggle.com/datasets/defileroff/comic-faces-paired-synthetic-v2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766795" y="2652858"/>
            <a:ext cx="12737178" cy="3568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60"/>
              </a:lnSpc>
            </a:pPr>
            <a:r>
              <a:rPr lang="en-US" sz="8000" b="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SYNTHETIC DATA GENERATION USING GANS</a:t>
            </a:r>
          </a:p>
        </p:txBody>
      </p:sp>
      <p:sp>
        <p:nvSpPr>
          <p:cNvPr id="3" name="Freeform 3"/>
          <p:cNvSpPr/>
          <p:nvPr/>
        </p:nvSpPr>
        <p:spPr>
          <a:xfrm>
            <a:off x="-1889093" y="-2025661"/>
            <a:ext cx="4010284" cy="5327672"/>
          </a:xfrm>
          <a:custGeom>
            <a:avLst/>
            <a:gdLst/>
            <a:ahLst/>
            <a:cxnLst/>
            <a:rect l="l" t="t" r="r" b="b"/>
            <a:pathLst>
              <a:path w="4010284" h="5327672">
                <a:moveTo>
                  <a:pt x="0" y="0"/>
                </a:moveTo>
                <a:lnTo>
                  <a:pt x="4010284" y="0"/>
                </a:lnTo>
                <a:lnTo>
                  <a:pt x="4010284" y="5327672"/>
                </a:lnTo>
                <a:lnTo>
                  <a:pt x="0" y="53276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 rot="746247">
            <a:off x="-1156514" y="5381726"/>
            <a:ext cx="6088034" cy="7200900"/>
          </a:xfrm>
          <a:custGeom>
            <a:avLst/>
            <a:gdLst/>
            <a:ahLst/>
            <a:cxnLst/>
            <a:rect l="l" t="t" r="r" b="b"/>
            <a:pathLst>
              <a:path w="6088034" h="7200900">
                <a:moveTo>
                  <a:pt x="0" y="0"/>
                </a:moveTo>
                <a:lnTo>
                  <a:pt x="6088034" y="0"/>
                </a:lnTo>
                <a:lnTo>
                  <a:pt x="6088034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 rot="-10690362">
            <a:off x="12526631" y="-2276459"/>
            <a:ext cx="6088034" cy="7200900"/>
          </a:xfrm>
          <a:custGeom>
            <a:avLst/>
            <a:gdLst/>
            <a:ahLst/>
            <a:cxnLst/>
            <a:rect l="l" t="t" r="r" b="b"/>
            <a:pathLst>
              <a:path w="6088034" h="7200900">
                <a:moveTo>
                  <a:pt x="0" y="0"/>
                </a:moveTo>
                <a:lnTo>
                  <a:pt x="6088034" y="0"/>
                </a:lnTo>
                <a:lnTo>
                  <a:pt x="6088034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 rot="10659771">
            <a:off x="16282858" y="6968873"/>
            <a:ext cx="4010284" cy="5327672"/>
          </a:xfrm>
          <a:custGeom>
            <a:avLst/>
            <a:gdLst/>
            <a:ahLst/>
            <a:cxnLst/>
            <a:rect l="l" t="t" r="r" b="b"/>
            <a:pathLst>
              <a:path w="4010284" h="5327672">
                <a:moveTo>
                  <a:pt x="0" y="0"/>
                </a:moveTo>
                <a:lnTo>
                  <a:pt x="4010284" y="0"/>
                </a:lnTo>
                <a:lnTo>
                  <a:pt x="4010284" y="5327672"/>
                </a:lnTo>
                <a:lnTo>
                  <a:pt x="0" y="53276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TextBox 7"/>
          <p:cNvSpPr txBox="1"/>
          <p:nvPr/>
        </p:nvSpPr>
        <p:spPr>
          <a:xfrm>
            <a:off x="4387707" y="7096319"/>
            <a:ext cx="9512586" cy="1586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 b="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Presented By : Soumya Savarn (220150031)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702946" y="8725001"/>
            <a:ext cx="6882108" cy="5374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76"/>
              </a:lnSpc>
            </a:pPr>
            <a:r>
              <a:rPr lang="en-US" sz="3126" b="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DA312 | Advanced ML Laboratory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45440" y="904875"/>
            <a:ext cx="16103709" cy="1191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b="1" dirty="0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PIX2PIX GAN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702946" y="8809807"/>
            <a:ext cx="6882108" cy="931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b="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DA312 | Advanced ML Laboratory</a:t>
            </a:r>
          </a:p>
          <a:p>
            <a:pPr algn="ctr">
              <a:lnSpc>
                <a:spcPts val="3779"/>
              </a:lnSpc>
            </a:pPr>
            <a:endParaRPr lang="en-US" sz="2700" b="1">
              <a:solidFill>
                <a:srgbClr val="331C2C"/>
              </a:solidFill>
              <a:latin typeface="Cooper BT Bold"/>
              <a:ea typeface="Cooper BT Bold"/>
              <a:cs typeface="Cooper BT Bold"/>
              <a:sym typeface="Cooper BT Bold"/>
            </a:endParaRPr>
          </a:p>
        </p:txBody>
      </p:sp>
      <p:sp>
        <p:nvSpPr>
          <p:cNvPr id="4" name="Freeform 4"/>
          <p:cNvSpPr/>
          <p:nvPr/>
        </p:nvSpPr>
        <p:spPr>
          <a:xfrm rot="10659771">
            <a:off x="16939064" y="7804610"/>
            <a:ext cx="3371126" cy="4478549"/>
          </a:xfrm>
          <a:custGeom>
            <a:avLst/>
            <a:gdLst/>
            <a:ahLst/>
            <a:cxnLst/>
            <a:rect l="l" t="t" r="r" b="b"/>
            <a:pathLst>
              <a:path w="3371126" h="4478549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5" name="Group 5"/>
          <p:cNvGrpSpPr/>
          <p:nvPr/>
        </p:nvGrpSpPr>
        <p:grpSpPr>
          <a:xfrm>
            <a:off x="16479430" y="8470436"/>
            <a:ext cx="1193520" cy="1159060"/>
            <a:chOff x="0" y="0"/>
            <a:chExt cx="1591360" cy="1545414"/>
          </a:xfrm>
        </p:grpSpPr>
        <p:grpSp>
          <p:nvGrpSpPr>
            <p:cNvPr id="6" name="Group 6"/>
            <p:cNvGrpSpPr/>
            <p:nvPr/>
          </p:nvGrpSpPr>
          <p:grpSpPr>
            <a:xfrm>
              <a:off x="22973" y="0"/>
              <a:ext cx="1545414" cy="1545414"/>
              <a:chOff x="0" y="0"/>
              <a:chExt cx="812800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EB3C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9" name="TextBox 9"/>
            <p:cNvSpPr txBox="1"/>
            <p:nvPr/>
          </p:nvSpPr>
          <p:spPr>
            <a:xfrm>
              <a:off x="0" y="209522"/>
              <a:ext cx="1591360" cy="10707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790"/>
                </a:lnSpc>
              </a:pPr>
              <a:r>
                <a:rPr lang="en-US" sz="4850" b="1">
                  <a:solidFill>
                    <a:srgbClr val="331C2C"/>
                  </a:solidFill>
                  <a:latin typeface="Cooper BT Bold"/>
                  <a:ea typeface="Cooper BT Bold"/>
                  <a:cs typeface="Cooper BT Bold"/>
                  <a:sym typeface="Cooper BT Bold"/>
                </a:rPr>
                <a:t>4</a:t>
              </a:r>
            </a:p>
          </p:txBody>
        </p:sp>
      </p:grpSp>
      <p:sp>
        <p:nvSpPr>
          <p:cNvPr id="10" name="Freeform 10"/>
          <p:cNvSpPr/>
          <p:nvPr/>
        </p:nvSpPr>
        <p:spPr>
          <a:xfrm rot="-10690362">
            <a:off x="14516937" y="-1346836"/>
            <a:ext cx="4134546" cy="4890324"/>
          </a:xfrm>
          <a:custGeom>
            <a:avLst/>
            <a:gdLst/>
            <a:ahLst/>
            <a:cxnLst/>
            <a:rect l="l" t="t" r="r" b="b"/>
            <a:pathLst>
              <a:path w="4134546" h="4890324">
                <a:moveTo>
                  <a:pt x="0" y="0"/>
                </a:moveTo>
                <a:lnTo>
                  <a:pt x="4134546" y="0"/>
                </a:lnTo>
                <a:lnTo>
                  <a:pt x="4134546" y="4890323"/>
                </a:lnTo>
                <a:lnTo>
                  <a:pt x="0" y="48903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>
          <a:xfrm>
            <a:off x="-1889093" y="-1787536"/>
            <a:ext cx="3105152" cy="4125202"/>
          </a:xfrm>
          <a:custGeom>
            <a:avLst/>
            <a:gdLst/>
            <a:ahLst/>
            <a:cxnLst/>
            <a:rect l="l" t="t" r="r" b="b"/>
            <a:pathLst>
              <a:path w="3105152" h="412520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Freeform 12"/>
          <p:cNvSpPr/>
          <p:nvPr/>
        </p:nvSpPr>
        <p:spPr>
          <a:xfrm rot="665646">
            <a:off x="-607849" y="7151772"/>
            <a:ext cx="4135775" cy="4891777"/>
          </a:xfrm>
          <a:custGeom>
            <a:avLst/>
            <a:gdLst/>
            <a:ahLst/>
            <a:cxnLst/>
            <a:rect l="l" t="t" r="r" b="b"/>
            <a:pathLst>
              <a:path w="4135775" h="4891777">
                <a:moveTo>
                  <a:pt x="0" y="0"/>
                </a:moveTo>
                <a:lnTo>
                  <a:pt x="4135775" y="0"/>
                </a:lnTo>
                <a:lnTo>
                  <a:pt x="4135775" y="4891776"/>
                </a:lnTo>
                <a:lnTo>
                  <a:pt x="0" y="489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3" name="TextBox 13"/>
          <p:cNvSpPr txBox="1"/>
          <p:nvPr/>
        </p:nvSpPr>
        <p:spPr>
          <a:xfrm>
            <a:off x="3440659" y="7979694"/>
            <a:ext cx="14847341" cy="19263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5"/>
              </a:lnSpc>
            </a:pPr>
            <a:r>
              <a:rPr lang="en-US" sz="3661" u="sng" dirty="0">
                <a:solidFill>
                  <a:srgbClr val="331C2C"/>
                </a:solidFill>
                <a:latin typeface="Cooper BT Light"/>
                <a:ea typeface="Cooper BT Light"/>
                <a:cs typeface="Cooper BT Light"/>
                <a:sym typeface="Cooper BT Light"/>
                <a:hlinkClick r:id="rId6" tooltip="https://www.tensorflow.org/tutorials/generative/pix2pix"/>
              </a:rPr>
              <a:t>https://www.tensorflow.org/tutorials/generative/pix2pix</a:t>
            </a:r>
          </a:p>
          <a:p>
            <a:pPr algn="l">
              <a:lnSpc>
                <a:spcPts val="5125"/>
              </a:lnSpc>
            </a:pPr>
            <a:endParaRPr lang="en-US" sz="3661" u="sng" dirty="0">
              <a:solidFill>
                <a:srgbClr val="331C2C"/>
              </a:solidFill>
              <a:latin typeface="Cooper BT Light"/>
              <a:ea typeface="Cooper BT Light"/>
              <a:cs typeface="Cooper BT Light"/>
              <a:sym typeface="Cooper BT Light"/>
              <a:hlinkClick r:id="rId6" tooltip="https://www.tensorflow.org/tutorials/generative/pix2pix"/>
            </a:endParaRPr>
          </a:p>
          <a:p>
            <a:pPr algn="l">
              <a:lnSpc>
                <a:spcPts val="5125"/>
              </a:lnSpc>
            </a:pPr>
            <a:endParaRPr lang="en-US" sz="3661" u="sng" dirty="0">
              <a:solidFill>
                <a:srgbClr val="331C2C"/>
              </a:solidFill>
              <a:latin typeface="Cooper BT Light"/>
              <a:ea typeface="Cooper BT Light"/>
              <a:cs typeface="Cooper BT Light"/>
              <a:sym typeface="Cooper BT Light"/>
              <a:hlinkClick r:id="rId6" tooltip="https://www.tensorflow.org/tutorials/generative/pix2pix"/>
            </a:endParaRPr>
          </a:p>
        </p:txBody>
      </p:sp>
      <p:pic>
        <p:nvPicPr>
          <p:cNvPr id="15" name="Picture 1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7362955-8A2C-71FF-B288-774451561A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267" y="2096770"/>
            <a:ext cx="13993466" cy="557938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45440" y="904875"/>
            <a:ext cx="16103709" cy="1191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b="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PIX2PIX GAN</a:t>
            </a:r>
          </a:p>
        </p:txBody>
      </p:sp>
      <p:sp>
        <p:nvSpPr>
          <p:cNvPr id="3" name="Freeform 3"/>
          <p:cNvSpPr/>
          <p:nvPr/>
        </p:nvSpPr>
        <p:spPr>
          <a:xfrm rot="10659771">
            <a:off x="16939064" y="7804610"/>
            <a:ext cx="3371126" cy="4478549"/>
          </a:xfrm>
          <a:custGeom>
            <a:avLst/>
            <a:gdLst/>
            <a:ahLst/>
            <a:cxnLst/>
            <a:rect l="l" t="t" r="r" b="b"/>
            <a:pathLst>
              <a:path w="3371126" h="4478549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4" name="Group 4"/>
          <p:cNvGrpSpPr/>
          <p:nvPr/>
        </p:nvGrpSpPr>
        <p:grpSpPr>
          <a:xfrm>
            <a:off x="16479430" y="8470436"/>
            <a:ext cx="1193520" cy="1159060"/>
            <a:chOff x="0" y="0"/>
            <a:chExt cx="1591360" cy="1545414"/>
          </a:xfrm>
        </p:grpSpPr>
        <p:grpSp>
          <p:nvGrpSpPr>
            <p:cNvPr id="5" name="Group 5"/>
            <p:cNvGrpSpPr/>
            <p:nvPr/>
          </p:nvGrpSpPr>
          <p:grpSpPr>
            <a:xfrm>
              <a:off x="22973" y="0"/>
              <a:ext cx="1545414" cy="1545414"/>
              <a:chOff x="0" y="0"/>
              <a:chExt cx="812800" cy="8128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EB3C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" name="TextBox 7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8" name="TextBox 8"/>
            <p:cNvSpPr txBox="1"/>
            <p:nvPr/>
          </p:nvSpPr>
          <p:spPr>
            <a:xfrm>
              <a:off x="0" y="209522"/>
              <a:ext cx="1591360" cy="10707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790"/>
                </a:lnSpc>
              </a:pPr>
              <a:r>
                <a:rPr lang="en-US" sz="4850" b="1">
                  <a:solidFill>
                    <a:srgbClr val="331C2C"/>
                  </a:solidFill>
                  <a:latin typeface="Cooper BT Bold"/>
                  <a:ea typeface="Cooper BT Bold"/>
                  <a:cs typeface="Cooper BT Bold"/>
                  <a:sym typeface="Cooper BT Bold"/>
                </a:rPr>
                <a:t>4</a:t>
              </a:r>
            </a:p>
          </p:txBody>
        </p:sp>
      </p:grpSp>
      <p:sp>
        <p:nvSpPr>
          <p:cNvPr id="9" name="Freeform 9"/>
          <p:cNvSpPr/>
          <p:nvPr/>
        </p:nvSpPr>
        <p:spPr>
          <a:xfrm rot="-10690362">
            <a:off x="14516937" y="-1346836"/>
            <a:ext cx="4134546" cy="4890324"/>
          </a:xfrm>
          <a:custGeom>
            <a:avLst/>
            <a:gdLst/>
            <a:ahLst/>
            <a:cxnLst/>
            <a:rect l="l" t="t" r="r" b="b"/>
            <a:pathLst>
              <a:path w="4134546" h="4890324">
                <a:moveTo>
                  <a:pt x="0" y="0"/>
                </a:moveTo>
                <a:lnTo>
                  <a:pt x="4134546" y="0"/>
                </a:lnTo>
                <a:lnTo>
                  <a:pt x="4134546" y="4890323"/>
                </a:lnTo>
                <a:lnTo>
                  <a:pt x="0" y="48903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Freeform 10"/>
          <p:cNvSpPr/>
          <p:nvPr/>
        </p:nvSpPr>
        <p:spPr>
          <a:xfrm>
            <a:off x="-1889093" y="-1787536"/>
            <a:ext cx="3105152" cy="4125202"/>
          </a:xfrm>
          <a:custGeom>
            <a:avLst/>
            <a:gdLst/>
            <a:ahLst/>
            <a:cxnLst/>
            <a:rect l="l" t="t" r="r" b="b"/>
            <a:pathLst>
              <a:path w="3105152" h="412520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>
          <a:xfrm rot="665646">
            <a:off x="-607849" y="7151772"/>
            <a:ext cx="4135775" cy="4891777"/>
          </a:xfrm>
          <a:custGeom>
            <a:avLst/>
            <a:gdLst/>
            <a:ahLst/>
            <a:cxnLst/>
            <a:rect l="l" t="t" r="r" b="b"/>
            <a:pathLst>
              <a:path w="4135775" h="4891777">
                <a:moveTo>
                  <a:pt x="0" y="0"/>
                </a:moveTo>
                <a:lnTo>
                  <a:pt x="4135775" y="0"/>
                </a:lnTo>
                <a:lnTo>
                  <a:pt x="4135775" y="4891776"/>
                </a:lnTo>
                <a:lnTo>
                  <a:pt x="0" y="489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Freeform 12"/>
          <p:cNvSpPr/>
          <p:nvPr/>
        </p:nvSpPr>
        <p:spPr>
          <a:xfrm>
            <a:off x="5719145" y="2381178"/>
            <a:ext cx="6156300" cy="6191847"/>
          </a:xfrm>
          <a:custGeom>
            <a:avLst/>
            <a:gdLst/>
            <a:ahLst/>
            <a:cxnLst/>
            <a:rect l="l" t="t" r="r" b="b"/>
            <a:pathLst>
              <a:path w="6156300" h="6191847">
                <a:moveTo>
                  <a:pt x="0" y="0"/>
                </a:moveTo>
                <a:lnTo>
                  <a:pt x="6156299" y="0"/>
                </a:lnTo>
                <a:lnTo>
                  <a:pt x="6156299" y="6191846"/>
                </a:lnTo>
                <a:lnTo>
                  <a:pt x="0" y="619184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852" b="-852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3" name="TextBox 13"/>
          <p:cNvSpPr txBox="1"/>
          <p:nvPr/>
        </p:nvSpPr>
        <p:spPr>
          <a:xfrm>
            <a:off x="5356241" y="9355455"/>
            <a:ext cx="6882108" cy="931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b="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DA312 | Advanced ML Laboratory</a:t>
            </a:r>
          </a:p>
          <a:p>
            <a:pPr algn="ctr">
              <a:lnSpc>
                <a:spcPts val="3779"/>
              </a:lnSpc>
            </a:pPr>
            <a:endParaRPr lang="en-US" sz="2700" b="1">
              <a:solidFill>
                <a:srgbClr val="331C2C"/>
              </a:solidFill>
              <a:latin typeface="Cooper BT Bold"/>
              <a:ea typeface="Cooper BT Bold"/>
              <a:cs typeface="Cooper BT Bold"/>
              <a:sym typeface="Cooper BT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891694" y="8710183"/>
            <a:ext cx="15555114" cy="1793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56"/>
              </a:lnSpc>
            </a:pPr>
            <a:r>
              <a:rPr lang="en-US" sz="2683" u="sng">
                <a:solidFill>
                  <a:srgbClr val="331C2C"/>
                </a:solidFill>
                <a:latin typeface="Cooper BT Light"/>
                <a:ea typeface="Cooper BT Light"/>
                <a:cs typeface="Cooper BT Light"/>
                <a:sym typeface="Cooper BT Light"/>
                <a:hlinkClick r:id="rId7" tooltip="https://www.kaggle.com/code/soumyasavarn/imagegeneration-model-pix2pix-training"/>
              </a:rPr>
              <a:t>https://www.kaggle.com/code/soumyasavarn/imagegeneration-model-pix2pix-training</a:t>
            </a:r>
          </a:p>
          <a:p>
            <a:pPr algn="l">
              <a:lnSpc>
                <a:spcPts val="5369"/>
              </a:lnSpc>
            </a:pPr>
            <a:endParaRPr lang="en-US" sz="2683" u="sng">
              <a:solidFill>
                <a:srgbClr val="331C2C"/>
              </a:solidFill>
              <a:latin typeface="Cooper BT Light"/>
              <a:ea typeface="Cooper BT Light"/>
              <a:cs typeface="Cooper BT Light"/>
              <a:sym typeface="Cooper BT Light"/>
              <a:hlinkClick r:id="rId7" tooltip="https://www.kaggle.com/code/soumyasavarn/imagegeneration-model-pix2pix-training"/>
            </a:endParaRPr>
          </a:p>
          <a:p>
            <a:pPr algn="l">
              <a:lnSpc>
                <a:spcPts val="5369"/>
              </a:lnSpc>
            </a:pPr>
            <a:endParaRPr lang="en-US" sz="2683" u="sng">
              <a:solidFill>
                <a:srgbClr val="331C2C"/>
              </a:solidFill>
              <a:latin typeface="Cooper BT Light"/>
              <a:ea typeface="Cooper BT Light"/>
              <a:cs typeface="Cooper BT Light"/>
              <a:sym typeface="Cooper BT Light"/>
              <a:hlinkClick r:id="rId7" tooltip="https://www.kaggle.com/code/soumyasavarn/imagegeneration-model-pix2pix-training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C4ED2BB5-AF4C-A97D-98D0-DF26C2031DBC}"/>
              </a:ext>
            </a:extLst>
          </p:cNvPr>
          <p:cNvSpPr txBox="1"/>
          <p:nvPr/>
        </p:nvSpPr>
        <p:spPr>
          <a:xfrm>
            <a:off x="1092146" y="904875"/>
            <a:ext cx="16103709" cy="1191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b="1" dirty="0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PIX2PIX GAN</a:t>
            </a:r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205F5DE2-8F50-2FD7-B0F1-A027BF663FCD}"/>
              </a:ext>
            </a:extLst>
          </p:cNvPr>
          <p:cNvSpPr/>
          <p:nvPr/>
        </p:nvSpPr>
        <p:spPr>
          <a:xfrm rot="10659771">
            <a:off x="16939064" y="7804610"/>
            <a:ext cx="3371126" cy="4478549"/>
          </a:xfrm>
          <a:custGeom>
            <a:avLst/>
            <a:gdLst/>
            <a:ahLst/>
            <a:cxnLst/>
            <a:rect l="l" t="t" r="r" b="b"/>
            <a:pathLst>
              <a:path w="3371126" h="4478549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0338F098-5A06-525E-CABC-E67E5547ED42}"/>
              </a:ext>
            </a:extLst>
          </p:cNvPr>
          <p:cNvGrpSpPr/>
          <p:nvPr/>
        </p:nvGrpSpPr>
        <p:grpSpPr>
          <a:xfrm>
            <a:off x="16479430" y="8470436"/>
            <a:ext cx="1193520" cy="1159060"/>
            <a:chOff x="0" y="0"/>
            <a:chExt cx="1591360" cy="1545414"/>
          </a:xfrm>
        </p:grpSpPr>
        <p:grpSp>
          <p:nvGrpSpPr>
            <p:cNvPr id="5" name="Group 5">
              <a:extLst>
                <a:ext uri="{FF2B5EF4-FFF2-40B4-BE49-F238E27FC236}">
                  <a16:creationId xmlns:a16="http://schemas.microsoft.com/office/drawing/2014/main" id="{FC8CB6C1-840B-027F-C9EC-98F2B2FA5054}"/>
                </a:ext>
              </a:extLst>
            </p:cNvPr>
            <p:cNvGrpSpPr/>
            <p:nvPr/>
          </p:nvGrpSpPr>
          <p:grpSpPr>
            <a:xfrm>
              <a:off x="22973" y="0"/>
              <a:ext cx="1545414" cy="1545414"/>
              <a:chOff x="0" y="0"/>
              <a:chExt cx="812800" cy="812800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6CFC61EA-FD40-0BAC-105E-00142BFEFF6A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EB3C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23E94E8-CEB0-D906-E8C7-ADE7D3B930BC}"/>
                  </a:ext>
                </a:extLst>
              </p:cNvPr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6" name="TextBox 8">
              <a:extLst>
                <a:ext uri="{FF2B5EF4-FFF2-40B4-BE49-F238E27FC236}">
                  <a16:creationId xmlns:a16="http://schemas.microsoft.com/office/drawing/2014/main" id="{48F9F5BD-1371-20B0-0CAF-AA0E4EB6D2E3}"/>
                </a:ext>
              </a:extLst>
            </p:cNvPr>
            <p:cNvSpPr txBox="1"/>
            <p:nvPr/>
          </p:nvSpPr>
          <p:spPr>
            <a:xfrm>
              <a:off x="0" y="209522"/>
              <a:ext cx="1591360" cy="10707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790"/>
                </a:lnSpc>
              </a:pPr>
              <a:r>
                <a:rPr lang="en-US" sz="4850" b="1">
                  <a:solidFill>
                    <a:srgbClr val="331C2C"/>
                  </a:solidFill>
                  <a:latin typeface="Cooper BT Bold"/>
                  <a:ea typeface="Cooper BT Bold"/>
                  <a:cs typeface="Cooper BT Bold"/>
                  <a:sym typeface="Cooper BT Bold"/>
                </a:rPr>
                <a:t>4</a:t>
              </a:r>
            </a:p>
          </p:txBody>
        </p:sp>
      </p:grpSp>
      <p:sp>
        <p:nvSpPr>
          <p:cNvPr id="9" name="Freeform 9">
            <a:extLst>
              <a:ext uri="{FF2B5EF4-FFF2-40B4-BE49-F238E27FC236}">
                <a16:creationId xmlns:a16="http://schemas.microsoft.com/office/drawing/2014/main" id="{66BD0696-1508-F026-9B8E-646C213F22DA}"/>
              </a:ext>
            </a:extLst>
          </p:cNvPr>
          <p:cNvSpPr/>
          <p:nvPr/>
        </p:nvSpPr>
        <p:spPr>
          <a:xfrm rot="-10690362">
            <a:off x="14516937" y="-1346836"/>
            <a:ext cx="4134546" cy="4890324"/>
          </a:xfrm>
          <a:custGeom>
            <a:avLst/>
            <a:gdLst/>
            <a:ahLst/>
            <a:cxnLst/>
            <a:rect l="l" t="t" r="r" b="b"/>
            <a:pathLst>
              <a:path w="4134546" h="4890324">
                <a:moveTo>
                  <a:pt x="0" y="0"/>
                </a:moveTo>
                <a:lnTo>
                  <a:pt x="4134546" y="0"/>
                </a:lnTo>
                <a:lnTo>
                  <a:pt x="4134546" y="4890323"/>
                </a:lnTo>
                <a:lnTo>
                  <a:pt x="0" y="48903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4EFBB5D2-68DD-088E-151F-681E45E7E030}"/>
              </a:ext>
            </a:extLst>
          </p:cNvPr>
          <p:cNvSpPr/>
          <p:nvPr/>
        </p:nvSpPr>
        <p:spPr>
          <a:xfrm>
            <a:off x="-1889093" y="-1787536"/>
            <a:ext cx="3105152" cy="4125202"/>
          </a:xfrm>
          <a:custGeom>
            <a:avLst/>
            <a:gdLst/>
            <a:ahLst/>
            <a:cxnLst/>
            <a:rect l="l" t="t" r="r" b="b"/>
            <a:pathLst>
              <a:path w="3105152" h="412520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C45CF741-6E27-7F2C-45F7-D79F44E66387}"/>
              </a:ext>
            </a:extLst>
          </p:cNvPr>
          <p:cNvSpPr/>
          <p:nvPr/>
        </p:nvSpPr>
        <p:spPr>
          <a:xfrm rot="665646">
            <a:off x="-607849" y="7151772"/>
            <a:ext cx="4135775" cy="4891777"/>
          </a:xfrm>
          <a:custGeom>
            <a:avLst/>
            <a:gdLst/>
            <a:ahLst/>
            <a:cxnLst/>
            <a:rect l="l" t="t" r="r" b="b"/>
            <a:pathLst>
              <a:path w="4135775" h="4891777">
                <a:moveTo>
                  <a:pt x="0" y="0"/>
                </a:moveTo>
                <a:lnTo>
                  <a:pt x="4135775" y="0"/>
                </a:lnTo>
                <a:lnTo>
                  <a:pt x="4135775" y="4891776"/>
                </a:lnTo>
                <a:lnTo>
                  <a:pt x="0" y="489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DF48AD46-0530-61AB-3686-D2A5B990810E}"/>
              </a:ext>
            </a:extLst>
          </p:cNvPr>
          <p:cNvSpPr txBox="1"/>
          <p:nvPr/>
        </p:nvSpPr>
        <p:spPr>
          <a:xfrm>
            <a:off x="5702946" y="9797415"/>
            <a:ext cx="6882108" cy="931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b="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DA312 | Advanced ML Laboratory</a:t>
            </a:r>
          </a:p>
          <a:p>
            <a:pPr algn="ctr">
              <a:lnSpc>
                <a:spcPts val="3779"/>
              </a:lnSpc>
            </a:pPr>
            <a:endParaRPr lang="en-US" sz="2700" b="1">
              <a:solidFill>
                <a:srgbClr val="331C2C"/>
              </a:solidFill>
              <a:latin typeface="Cooper BT Bold"/>
              <a:ea typeface="Cooper BT Bold"/>
              <a:cs typeface="Cooper BT Bold"/>
              <a:sym typeface="Cooper BT Bold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EC6E15-E1BE-7F98-A84E-C22C6F41A0A7}"/>
              </a:ext>
            </a:extLst>
          </p:cNvPr>
          <p:cNvSpPr txBox="1"/>
          <p:nvPr/>
        </p:nvSpPr>
        <p:spPr>
          <a:xfrm>
            <a:off x="3429000" y="8342160"/>
            <a:ext cx="11145186" cy="10885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b="1" dirty="0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  <a:hlinkClick r:id="rId6"/>
              </a:rPr>
              <a:t>https://www.kaggle.com/code/soumyasavarn/model-testing-pix2pix?scriptVersionId=235064753</a:t>
            </a:r>
            <a:endParaRPr lang="en-US" b="1" dirty="0">
              <a:solidFill>
                <a:srgbClr val="331C2C"/>
              </a:solidFill>
              <a:latin typeface="Cooper BT Bold"/>
              <a:ea typeface="Cooper BT Bold"/>
              <a:cs typeface="Cooper BT Bold"/>
              <a:sym typeface="Cooper BT Bold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3FA862E-9E4C-6ECF-A2A8-2AA6540C31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3600" y="3321530"/>
            <a:ext cx="14950483" cy="345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855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72481" y="651851"/>
            <a:ext cx="16103709" cy="2110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PERFORMANCE BOOST ON IRIS DATASET</a:t>
            </a:r>
          </a:p>
        </p:txBody>
      </p:sp>
      <p:sp>
        <p:nvSpPr>
          <p:cNvPr id="3" name="Freeform 3"/>
          <p:cNvSpPr/>
          <p:nvPr/>
        </p:nvSpPr>
        <p:spPr>
          <a:xfrm rot="10659771">
            <a:off x="16939064" y="7804610"/>
            <a:ext cx="3371126" cy="4478549"/>
          </a:xfrm>
          <a:custGeom>
            <a:avLst/>
            <a:gdLst/>
            <a:ahLst/>
            <a:cxnLst/>
            <a:rect l="l" t="t" r="r" b="b"/>
            <a:pathLst>
              <a:path w="3371126" h="4478549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4" name="Group 4"/>
          <p:cNvGrpSpPr/>
          <p:nvPr/>
        </p:nvGrpSpPr>
        <p:grpSpPr>
          <a:xfrm>
            <a:off x="16479430" y="8470436"/>
            <a:ext cx="1193520" cy="1159060"/>
            <a:chOff x="0" y="0"/>
            <a:chExt cx="1591360" cy="1545414"/>
          </a:xfrm>
        </p:grpSpPr>
        <p:grpSp>
          <p:nvGrpSpPr>
            <p:cNvPr id="5" name="Group 5"/>
            <p:cNvGrpSpPr/>
            <p:nvPr/>
          </p:nvGrpSpPr>
          <p:grpSpPr>
            <a:xfrm>
              <a:off x="22973" y="0"/>
              <a:ext cx="1545414" cy="1545414"/>
              <a:chOff x="0" y="0"/>
              <a:chExt cx="812800" cy="8128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EB3C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" name="TextBox 7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8" name="TextBox 8"/>
            <p:cNvSpPr txBox="1"/>
            <p:nvPr/>
          </p:nvSpPr>
          <p:spPr>
            <a:xfrm>
              <a:off x="0" y="209522"/>
              <a:ext cx="1591360" cy="10707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790"/>
                </a:lnSpc>
              </a:pPr>
              <a:r>
                <a:rPr lang="en-US" sz="4850" b="1">
                  <a:solidFill>
                    <a:srgbClr val="331C2C"/>
                  </a:solidFill>
                  <a:latin typeface="Cooper BT Bold"/>
                  <a:ea typeface="Cooper BT Bold"/>
                  <a:cs typeface="Cooper BT Bold"/>
                  <a:sym typeface="Cooper BT Bold"/>
                </a:rPr>
                <a:t>4</a:t>
              </a:r>
            </a:p>
          </p:txBody>
        </p:sp>
      </p:grpSp>
      <p:sp>
        <p:nvSpPr>
          <p:cNvPr id="9" name="Freeform 9"/>
          <p:cNvSpPr/>
          <p:nvPr/>
        </p:nvSpPr>
        <p:spPr>
          <a:xfrm rot="-10690362">
            <a:off x="14516937" y="-1346836"/>
            <a:ext cx="4134546" cy="4890324"/>
          </a:xfrm>
          <a:custGeom>
            <a:avLst/>
            <a:gdLst/>
            <a:ahLst/>
            <a:cxnLst/>
            <a:rect l="l" t="t" r="r" b="b"/>
            <a:pathLst>
              <a:path w="4134546" h="4890324">
                <a:moveTo>
                  <a:pt x="0" y="0"/>
                </a:moveTo>
                <a:lnTo>
                  <a:pt x="4134546" y="0"/>
                </a:lnTo>
                <a:lnTo>
                  <a:pt x="4134546" y="4890323"/>
                </a:lnTo>
                <a:lnTo>
                  <a:pt x="0" y="48903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Freeform 10"/>
          <p:cNvSpPr/>
          <p:nvPr/>
        </p:nvSpPr>
        <p:spPr>
          <a:xfrm>
            <a:off x="-1889093" y="-1787536"/>
            <a:ext cx="3105152" cy="4125202"/>
          </a:xfrm>
          <a:custGeom>
            <a:avLst/>
            <a:gdLst/>
            <a:ahLst/>
            <a:cxnLst/>
            <a:rect l="l" t="t" r="r" b="b"/>
            <a:pathLst>
              <a:path w="3105152" h="412520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>
          <a:xfrm rot="665646">
            <a:off x="-607849" y="7151772"/>
            <a:ext cx="4135775" cy="4891777"/>
          </a:xfrm>
          <a:custGeom>
            <a:avLst/>
            <a:gdLst/>
            <a:ahLst/>
            <a:cxnLst/>
            <a:rect l="l" t="t" r="r" b="b"/>
            <a:pathLst>
              <a:path w="4135775" h="4891777">
                <a:moveTo>
                  <a:pt x="0" y="0"/>
                </a:moveTo>
                <a:lnTo>
                  <a:pt x="4135775" y="0"/>
                </a:lnTo>
                <a:lnTo>
                  <a:pt x="4135775" y="4891776"/>
                </a:lnTo>
                <a:lnTo>
                  <a:pt x="0" y="489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Freeform 12"/>
          <p:cNvSpPr/>
          <p:nvPr/>
        </p:nvSpPr>
        <p:spPr>
          <a:xfrm>
            <a:off x="5628793" y="2956090"/>
            <a:ext cx="7142355" cy="5707844"/>
          </a:xfrm>
          <a:custGeom>
            <a:avLst/>
            <a:gdLst/>
            <a:ahLst/>
            <a:cxnLst/>
            <a:rect l="l" t="t" r="r" b="b"/>
            <a:pathLst>
              <a:path w="7142355" h="5707844">
                <a:moveTo>
                  <a:pt x="0" y="0"/>
                </a:moveTo>
                <a:lnTo>
                  <a:pt x="7142355" y="0"/>
                </a:lnTo>
                <a:lnTo>
                  <a:pt x="7142355" y="5707844"/>
                </a:lnTo>
                <a:lnTo>
                  <a:pt x="0" y="570784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3" name="TextBox 13"/>
          <p:cNvSpPr txBox="1"/>
          <p:nvPr/>
        </p:nvSpPr>
        <p:spPr>
          <a:xfrm>
            <a:off x="5702946" y="8809807"/>
            <a:ext cx="6882108" cy="931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b="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DA312 | Advanced ML Laboratory</a:t>
            </a:r>
          </a:p>
          <a:p>
            <a:pPr algn="ctr">
              <a:lnSpc>
                <a:spcPts val="3779"/>
              </a:lnSpc>
            </a:pPr>
            <a:endParaRPr lang="en-US" sz="2700" b="1">
              <a:solidFill>
                <a:srgbClr val="331C2C"/>
              </a:solidFill>
              <a:latin typeface="Cooper BT Bold"/>
              <a:ea typeface="Cooper BT Bold"/>
              <a:cs typeface="Cooper BT Bold"/>
              <a:sym typeface="Cooper BT Bo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72481" y="651851"/>
            <a:ext cx="16103709" cy="2110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PERFORMANCE BOOST ON IRIS DATASET</a:t>
            </a:r>
          </a:p>
        </p:txBody>
      </p:sp>
      <p:sp>
        <p:nvSpPr>
          <p:cNvPr id="3" name="Freeform 3"/>
          <p:cNvSpPr/>
          <p:nvPr/>
        </p:nvSpPr>
        <p:spPr>
          <a:xfrm rot="10659771">
            <a:off x="16939064" y="7804610"/>
            <a:ext cx="3371126" cy="4478549"/>
          </a:xfrm>
          <a:custGeom>
            <a:avLst/>
            <a:gdLst/>
            <a:ahLst/>
            <a:cxnLst/>
            <a:rect l="l" t="t" r="r" b="b"/>
            <a:pathLst>
              <a:path w="3371126" h="4478549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4" name="Group 4"/>
          <p:cNvGrpSpPr/>
          <p:nvPr/>
        </p:nvGrpSpPr>
        <p:grpSpPr>
          <a:xfrm>
            <a:off x="16479430" y="8470436"/>
            <a:ext cx="1193520" cy="1159060"/>
            <a:chOff x="0" y="0"/>
            <a:chExt cx="1591360" cy="1545414"/>
          </a:xfrm>
        </p:grpSpPr>
        <p:grpSp>
          <p:nvGrpSpPr>
            <p:cNvPr id="5" name="Group 5"/>
            <p:cNvGrpSpPr/>
            <p:nvPr/>
          </p:nvGrpSpPr>
          <p:grpSpPr>
            <a:xfrm>
              <a:off x="22973" y="0"/>
              <a:ext cx="1545414" cy="1545414"/>
              <a:chOff x="0" y="0"/>
              <a:chExt cx="812800" cy="8128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EB3C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" name="TextBox 7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8" name="TextBox 8"/>
            <p:cNvSpPr txBox="1"/>
            <p:nvPr/>
          </p:nvSpPr>
          <p:spPr>
            <a:xfrm>
              <a:off x="0" y="209522"/>
              <a:ext cx="1591360" cy="10707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790"/>
                </a:lnSpc>
              </a:pPr>
              <a:r>
                <a:rPr lang="en-US" sz="4850" b="1">
                  <a:solidFill>
                    <a:srgbClr val="331C2C"/>
                  </a:solidFill>
                  <a:latin typeface="Cooper BT Bold"/>
                  <a:ea typeface="Cooper BT Bold"/>
                  <a:cs typeface="Cooper BT Bold"/>
                  <a:sym typeface="Cooper BT Bold"/>
                </a:rPr>
                <a:t>4</a:t>
              </a:r>
            </a:p>
          </p:txBody>
        </p:sp>
      </p:grpSp>
      <p:sp>
        <p:nvSpPr>
          <p:cNvPr id="9" name="Freeform 9"/>
          <p:cNvSpPr/>
          <p:nvPr/>
        </p:nvSpPr>
        <p:spPr>
          <a:xfrm rot="-10690362">
            <a:off x="14516937" y="-1346836"/>
            <a:ext cx="4134546" cy="4890324"/>
          </a:xfrm>
          <a:custGeom>
            <a:avLst/>
            <a:gdLst/>
            <a:ahLst/>
            <a:cxnLst/>
            <a:rect l="l" t="t" r="r" b="b"/>
            <a:pathLst>
              <a:path w="4134546" h="4890324">
                <a:moveTo>
                  <a:pt x="0" y="0"/>
                </a:moveTo>
                <a:lnTo>
                  <a:pt x="4134546" y="0"/>
                </a:lnTo>
                <a:lnTo>
                  <a:pt x="4134546" y="4890323"/>
                </a:lnTo>
                <a:lnTo>
                  <a:pt x="0" y="48903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Freeform 10"/>
          <p:cNvSpPr/>
          <p:nvPr/>
        </p:nvSpPr>
        <p:spPr>
          <a:xfrm>
            <a:off x="-1889093" y="-1787536"/>
            <a:ext cx="3105152" cy="4125202"/>
          </a:xfrm>
          <a:custGeom>
            <a:avLst/>
            <a:gdLst/>
            <a:ahLst/>
            <a:cxnLst/>
            <a:rect l="l" t="t" r="r" b="b"/>
            <a:pathLst>
              <a:path w="3105152" h="412520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>
          <a:xfrm rot="665646">
            <a:off x="-607849" y="7151772"/>
            <a:ext cx="4135775" cy="4891777"/>
          </a:xfrm>
          <a:custGeom>
            <a:avLst/>
            <a:gdLst/>
            <a:ahLst/>
            <a:cxnLst/>
            <a:rect l="l" t="t" r="r" b="b"/>
            <a:pathLst>
              <a:path w="4135775" h="4891777">
                <a:moveTo>
                  <a:pt x="0" y="0"/>
                </a:moveTo>
                <a:lnTo>
                  <a:pt x="4135775" y="0"/>
                </a:lnTo>
                <a:lnTo>
                  <a:pt x="4135775" y="4891776"/>
                </a:lnTo>
                <a:lnTo>
                  <a:pt x="0" y="489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Freeform 12"/>
          <p:cNvSpPr/>
          <p:nvPr/>
        </p:nvSpPr>
        <p:spPr>
          <a:xfrm>
            <a:off x="5986179" y="2986333"/>
            <a:ext cx="6427584" cy="5647357"/>
          </a:xfrm>
          <a:custGeom>
            <a:avLst/>
            <a:gdLst/>
            <a:ahLst/>
            <a:cxnLst/>
            <a:rect l="l" t="t" r="r" b="b"/>
            <a:pathLst>
              <a:path w="6427584" h="5647357">
                <a:moveTo>
                  <a:pt x="0" y="0"/>
                </a:moveTo>
                <a:lnTo>
                  <a:pt x="6427583" y="0"/>
                </a:lnTo>
                <a:lnTo>
                  <a:pt x="6427583" y="5647357"/>
                </a:lnTo>
                <a:lnTo>
                  <a:pt x="0" y="564735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3" name="TextBox 13"/>
          <p:cNvSpPr txBox="1"/>
          <p:nvPr/>
        </p:nvSpPr>
        <p:spPr>
          <a:xfrm>
            <a:off x="5702946" y="8809807"/>
            <a:ext cx="6882108" cy="931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b="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DA312 | Advanced ML Laboratory</a:t>
            </a:r>
          </a:p>
          <a:p>
            <a:pPr algn="ctr">
              <a:lnSpc>
                <a:spcPts val="3779"/>
              </a:lnSpc>
            </a:pPr>
            <a:endParaRPr lang="en-US" sz="2700" b="1">
              <a:solidFill>
                <a:srgbClr val="331C2C"/>
              </a:solidFill>
              <a:latin typeface="Cooper BT Bold"/>
              <a:ea typeface="Cooper BT Bold"/>
              <a:cs typeface="Cooper BT Bold"/>
              <a:sym typeface="Cooper BT 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72481" y="651851"/>
            <a:ext cx="16103709" cy="2110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PERFORMANCE BOOST ON IRIS DATASET</a:t>
            </a:r>
          </a:p>
        </p:txBody>
      </p:sp>
      <p:sp>
        <p:nvSpPr>
          <p:cNvPr id="3" name="Freeform 3"/>
          <p:cNvSpPr/>
          <p:nvPr/>
        </p:nvSpPr>
        <p:spPr>
          <a:xfrm rot="10659771">
            <a:off x="16939064" y="7804610"/>
            <a:ext cx="3371126" cy="4478549"/>
          </a:xfrm>
          <a:custGeom>
            <a:avLst/>
            <a:gdLst/>
            <a:ahLst/>
            <a:cxnLst/>
            <a:rect l="l" t="t" r="r" b="b"/>
            <a:pathLst>
              <a:path w="3371126" h="4478549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4" name="Group 4"/>
          <p:cNvGrpSpPr/>
          <p:nvPr/>
        </p:nvGrpSpPr>
        <p:grpSpPr>
          <a:xfrm>
            <a:off x="16479430" y="8470436"/>
            <a:ext cx="1193520" cy="1159060"/>
            <a:chOff x="0" y="0"/>
            <a:chExt cx="1591360" cy="1545414"/>
          </a:xfrm>
        </p:grpSpPr>
        <p:grpSp>
          <p:nvGrpSpPr>
            <p:cNvPr id="5" name="Group 5"/>
            <p:cNvGrpSpPr/>
            <p:nvPr/>
          </p:nvGrpSpPr>
          <p:grpSpPr>
            <a:xfrm>
              <a:off x="22973" y="0"/>
              <a:ext cx="1545414" cy="1545414"/>
              <a:chOff x="0" y="0"/>
              <a:chExt cx="812800" cy="8128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EB3C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" name="TextBox 7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8" name="TextBox 8"/>
            <p:cNvSpPr txBox="1"/>
            <p:nvPr/>
          </p:nvSpPr>
          <p:spPr>
            <a:xfrm>
              <a:off x="0" y="209522"/>
              <a:ext cx="1591360" cy="10707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790"/>
                </a:lnSpc>
              </a:pPr>
              <a:r>
                <a:rPr lang="en-US" sz="4850" b="1">
                  <a:solidFill>
                    <a:srgbClr val="331C2C"/>
                  </a:solidFill>
                  <a:latin typeface="Cooper BT Bold"/>
                  <a:ea typeface="Cooper BT Bold"/>
                  <a:cs typeface="Cooper BT Bold"/>
                  <a:sym typeface="Cooper BT Bold"/>
                </a:rPr>
                <a:t>4</a:t>
              </a:r>
            </a:p>
          </p:txBody>
        </p:sp>
      </p:grpSp>
      <p:sp>
        <p:nvSpPr>
          <p:cNvPr id="9" name="Freeform 9"/>
          <p:cNvSpPr/>
          <p:nvPr/>
        </p:nvSpPr>
        <p:spPr>
          <a:xfrm rot="-10690362">
            <a:off x="14516937" y="-1346836"/>
            <a:ext cx="4134546" cy="4890324"/>
          </a:xfrm>
          <a:custGeom>
            <a:avLst/>
            <a:gdLst/>
            <a:ahLst/>
            <a:cxnLst/>
            <a:rect l="l" t="t" r="r" b="b"/>
            <a:pathLst>
              <a:path w="4134546" h="4890324">
                <a:moveTo>
                  <a:pt x="0" y="0"/>
                </a:moveTo>
                <a:lnTo>
                  <a:pt x="4134546" y="0"/>
                </a:lnTo>
                <a:lnTo>
                  <a:pt x="4134546" y="4890323"/>
                </a:lnTo>
                <a:lnTo>
                  <a:pt x="0" y="48903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Freeform 10"/>
          <p:cNvSpPr/>
          <p:nvPr/>
        </p:nvSpPr>
        <p:spPr>
          <a:xfrm>
            <a:off x="-1889093" y="-1787536"/>
            <a:ext cx="3105152" cy="4125202"/>
          </a:xfrm>
          <a:custGeom>
            <a:avLst/>
            <a:gdLst/>
            <a:ahLst/>
            <a:cxnLst/>
            <a:rect l="l" t="t" r="r" b="b"/>
            <a:pathLst>
              <a:path w="3105152" h="412520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>
          <a:xfrm rot="665646">
            <a:off x="-607849" y="7151772"/>
            <a:ext cx="4135775" cy="4891777"/>
          </a:xfrm>
          <a:custGeom>
            <a:avLst/>
            <a:gdLst/>
            <a:ahLst/>
            <a:cxnLst/>
            <a:rect l="l" t="t" r="r" b="b"/>
            <a:pathLst>
              <a:path w="4135775" h="4891777">
                <a:moveTo>
                  <a:pt x="0" y="0"/>
                </a:moveTo>
                <a:lnTo>
                  <a:pt x="4135775" y="0"/>
                </a:lnTo>
                <a:lnTo>
                  <a:pt x="4135775" y="4891776"/>
                </a:lnTo>
                <a:lnTo>
                  <a:pt x="0" y="489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Freeform 12"/>
          <p:cNvSpPr/>
          <p:nvPr/>
        </p:nvSpPr>
        <p:spPr>
          <a:xfrm>
            <a:off x="3449879" y="2762591"/>
            <a:ext cx="11388242" cy="5762890"/>
          </a:xfrm>
          <a:custGeom>
            <a:avLst/>
            <a:gdLst/>
            <a:ahLst/>
            <a:cxnLst/>
            <a:rect l="l" t="t" r="r" b="b"/>
            <a:pathLst>
              <a:path w="11388242" h="5762890">
                <a:moveTo>
                  <a:pt x="0" y="0"/>
                </a:moveTo>
                <a:lnTo>
                  <a:pt x="11388242" y="0"/>
                </a:lnTo>
                <a:lnTo>
                  <a:pt x="11388242" y="5762891"/>
                </a:lnTo>
                <a:lnTo>
                  <a:pt x="0" y="576289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3" name="TextBox 13"/>
          <p:cNvSpPr txBox="1"/>
          <p:nvPr/>
        </p:nvSpPr>
        <p:spPr>
          <a:xfrm>
            <a:off x="5702946" y="8809807"/>
            <a:ext cx="6882108" cy="931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b="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DA312 | Advanced ML Laboratory</a:t>
            </a:r>
          </a:p>
          <a:p>
            <a:pPr algn="ctr">
              <a:lnSpc>
                <a:spcPts val="3779"/>
              </a:lnSpc>
            </a:pPr>
            <a:endParaRPr lang="en-US" sz="2700" b="1">
              <a:solidFill>
                <a:srgbClr val="331C2C"/>
              </a:solidFill>
              <a:latin typeface="Cooper BT Bold"/>
              <a:ea typeface="Cooper BT Bold"/>
              <a:cs typeface="Cooper BT Bold"/>
              <a:sym typeface="Cooper BT Bo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72481" y="651851"/>
            <a:ext cx="16103709" cy="2110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PERFORMANCE BOOST ON IRIS DATASET</a:t>
            </a:r>
          </a:p>
        </p:txBody>
      </p:sp>
      <p:sp>
        <p:nvSpPr>
          <p:cNvPr id="3" name="Freeform 3"/>
          <p:cNvSpPr/>
          <p:nvPr/>
        </p:nvSpPr>
        <p:spPr>
          <a:xfrm rot="10659771">
            <a:off x="16939064" y="7804610"/>
            <a:ext cx="3371126" cy="4478549"/>
          </a:xfrm>
          <a:custGeom>
            <a:avLst/>
            <a:gdLst/>
            <a:ahLst/>
            <a:cxnLst/>
            <a:rect l="l" t="t" r="r" b="b"/>
            <a:pathLst>
              <a:path w="3371126" h="4478549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4" name="Group 4"/>
          <p:cNvGrpSpPr/>
          <p:nvPr/>
        </p:nvGrpSpPr>
        <p:grpSpPr>
          <a:xfrm>
            <a:off x="16479430" y="8470436"/>
            <a:ext cx="1193520" cy="1159060"/>
            <a:chOff x="0" y="0"/>
            <a:chExt cx="1591360" cy="1545414"/>
          </a:xfrm>
        </p:grpSpPr>
        <p:grpSp>
          <p:nvGrpSpPr>
            <p:cNvPr id="5" name="Group 5"/>
            <p:cNvGrpSpPr/>
            <p:nvPr/>
          </p:nvGrpSpPr>
          <p:grpSpPr>
            <a:xfrm>
              <a:off x="22973" y="0"/>
              <a:ext cx="1545414" cy="1545414"/>
              <a:chOff x="0" y="0"/>
              <a:chExt cx="812800" cy="8128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EB3C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" name="TextBox 7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8" name="TextBox 8"/>
            <p:cNvSpPr txBox="1"/>
            <p:nvPr/>
          </p:nvSpPr>
          <p:spPr>
            <a:xfrm>
              <a:off x="0" y="209522"/>
              <a:ext cx="1591360" cy="10707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790"/>
                </a:lnSpc>
              </a:pPr>
              <a:r>
                <a:rPr lang="en-US" sz="4850" b="1">
                  <a:solidFill>
                    <a:srgbClr val="331C2C"/>
                  </a:solidFill>
                  <a:latin typeface="Cooper BT Bold"/>
                  <a:ea typeface="Cooper BT Bold"/>
                  <a:cs typeface="Cooper BT Bold"/>
                  <a:sym typeface="Cooper BT Bold"/>
                </a:rPr>
                <a:t>4</a:t>
              </a:r>
            </a:p>
          </p:txBody>
        </p:sp>
      </p:grpSp>
      <p:sp>
        <p:nvSpPr>
          <p:cNvPr id="9" name="Freeform 9"/>
          <p:cNvSpPr/>
          <p:nvPr/>
        </p:nvSpPr>
        <p:spPr>
          <a:xfrm rot="-10690362">
            <a:off x="14516937" y="-1346836"/>
            <a:ext cx="4134546" cy="4890324"/>
          </a:xfrm>
          <a:custGeom>
            <a:avLst/>
            <a:gdLst/>
            <a:ahLst/>
            <a:cxnLst/>
            <a:rect l="l" t="t" r="r" b="b"/>
            <a:pathLst>
              <a:path w="4134546" h="4890324">
                <a:moveTo>
                  <a:pt x="0" y="0"/>
                </a:moveTo>
                <a:lnTo>
                  <a:pt x="4134546" y="0"/>
                </a:lnTo>
                <a:lnTo>
                  <a:pt x="4134546" y="4890323"/>
                </a:lnTo>
                <a:lnTo>
                  <a:pt x="0" y="48903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Freeform 10"/>
          <p:cNvSpPr/>
          <p:nvPr/>
        </p:nvSpPr>
        <p:spPr>
          <a:xfrm>
            <a:off x="-1889093" y="-1787536"/>
            <a:ext cx="3105152" cy="4125202"/>
          </a:xfrm>
          <a:custGeom>
            <a:avLst/>
            <a:gdLst/>
            <a:ahLst/>
            <a:cxnLst/>
            <a:rect l="l" t="t" r="r" b="b"/>
            <a:pathLst>
              <a:path w="3105152" h="412520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>
          <a:xfrm rot="665646">
            <a:off x="-607849" y="7151772"/>
            <a:ext cx="4135775" cy="4891777"/>
          </a:xfrm>
          <a:custGeom>
            <a:avLst/>
            <a:gdLst/>
            <a:ahLst/>
            <a:cxnLst/>
            <a:rect l="l" t="t" r="r" b="b"/>
            <a:pathLst>
              <a:path w="4135775" h="4891777">
                <a:moveTo>
                  <a:pt x="0" y="0"/>
                </a:moveTo>
                <a:lnTo>
                  <a:pt x="4135775" y="0"/>
                </a:lnTo>
                <a:lnTo>
                  <a:pt x="4135775" y="4891776"/>
                </a:lnTo>
                <a:lnTo>
                  <a:pt x="0" y="489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Freeform 12"/>
          <p:cNvSpPr/>
          <p:nvPr/>
        </p:nvSpPr>
        <p:spPr>
          <a:xfrm>
            <a:off x="3074777" y="2953632"/>
            <a:ext cx="12782839" cy="5516804"/>
          </a:xfrm>
          <a:custGeom>
            <a:avLst/>
            <a:gdLst/>
            <a:ahLst/>
            <a:cxnLst/>
            <a:rect l="l" t="t" r="r" b="b"/>
            <a:pathLst>
              <a:path w="12782839" h="5516804">
                <a:moveTo>
                  <a:pt x="0" y="0"/>
                </a:moveTo>
                <a:lnTo>
                  <a:pt x="12782839" y="0"/>
                </a:lnTo>
                <a:lnTo>
                  <a:pt x="12782839" y="5516804"/>
                </a:lnTo>
                <a:lnTo>
                  <a:pt x="0" y="551680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3" name="TextBox 13"/>
          <p:cNvSpPr txBox="1"/>
          <p:nvPr/>
        </p:nvSpPr>
        <p:spPr>
          <a:xfrm>
            <a:off x="5702946" y="8809807"/>
            <a:ext cx="6882108" cy="931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b="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DA312 | Advanced ML Laboratory</a:t>
            </a:r>
          </a:p>
          <a:p>
            <a:pPr algn="ctr">
              <a:lnSpc>
                <a:spcPts val="3779"/>
              </a:lnSpc>
            </a:pPr>
            <a:endParaRPr lang="en-US" sz="2700" b="1">
              <a:solidFill>
                <a:srgbClr val="331C2C"/>
              </a:solidFill>
              <a:latin typeface="Cooper BT Bold"/>
              <a:ea typeface="Cooper BT Bold"/>
              <a:cs typeface="Cooper BT Bold"/>
              <a:sym typeface="Cooper BT Bo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45440" y="651851"/>
            <a:ext cx="16103709" cy="2103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EVALUATION METRICS DETAILS</a:t>
            </a:r>
          </a:p>
          <a:p>
            <a:pPr algn="ctr">
              <a:lnSpc>
                <a:spcPts val="8400"/>
              </a:lnSpc>
            </a:pPr>
            <a:endParaRPr lang="en-US" sz="6000" b="1">
              <a:solidFill>
                <a:srgbClr val="331C2C"/>
              </a:solidFill>
              <a:latin typeface="Cooper BT Bold"/>
              <a:ea typeface="Cooper BT Bold"/>
              <a:cs typeface="Cooper BT Bold"/>
              <a:sym typeface="Cooper BT Bold"/>
            </a:endParaRPr>
          </a:p>
        </p:txBody>
      </p:sp>
      <p:sp>
        <p:nvSpPr>
          <p:cNvPr id="3" name="Freeform 3"/>
          <p:cNvSpPr/>
          <p:nvPr/>
        </p:nvSpPr>
        <p:spPr>
          <a:xfrm rot="10659771">
            <a:off x="16939064" y="7804610"/>
            <a:ext cx="3371126" cy="4478549"/>
          </a:xfrm>
          <a:custGeom>
            <a:avLst/>
            <a:gdLst/>
            <a:ahLst/>
            <a:cxnLst/>
            <a:rect l="l" t="t" r="r" b="b"/>
            <a:pathLst>
              <a:path w="3371126" h="4478549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4" name="Group 4"/>
          <p:cNvGrpSpPr/>
          <p:nvPr/>
        </p:nvGrpSpPr>
        <p:grpSpPr>
          <a:xfrm>
            <a:off x="16479430" y="8470436"/>
            <a:ext cx="1193520" cy="1159060"/>
            <a:chOff x="0" y="0"/>
            <a:chExt cx="1591360" cy="1545414"/>
          </a:xfrm>
        </p:grpSpPr>
        <p:grpSp>
          <p:nvGrpSpPr>
            <p:cNvPr id="5" name="Group 5"/>
            <p:cNvGrpSpPr/>
            <p:nvPr/>
          </p:nvGrpSpPr>
          <p:grpSpPr>
            <a:xfrm>
              <a:off x="22973" y="0"/>
              <a:ext cx="1545414" cy="1545414"/>
              <a:chOff x="0" y="0"/>
              <a:chExt cx="812800" cy="8128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EB3C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" name="TextBox 7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8" name="TextBox 8"/>
            <p:cNvSpPr txBox="1"/>
            <p:nvPr/>
          </p:nvSpPr>
          <p:spPr>
            <a:xfrm>
              <a:off x="0" y="209522"/>
              <a:ext cx="1591360" cy="10707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790"/>
                </a:lnSpc>
              </a:pPr>
              <a:r>
                <a:rPr lang="en-US" sz="4850" b="1">
                  <a:solidFill>
                    <a:srgbClr val="331C2C"/>
                  </a:solidFill>
                  <a:latin typeface="Cooper BT Bold"/>
                  <a:ea typeface="Cooper BT Bold"/>
                  <a:cs typeface="Cooper BT Bold"/>
                  <a:sym typeface="Cooper BT Bold"/>
                </a:rPr>
                <a:t>4</a:t>
              </a:r>
            </a:p>
          </p:txBody>
        </p:sp>
      </p:grpSp>
      <p:sp>
        <p:nvSpPr>
          <p:cNvPr id="9" name="Freeform 9"/>
          <p:cNvSpPr/>
          <p:nvPr/>
        </p:nvSpPr>
        <p:spPr>
          <a:xfrm rot="-10690362">
            <a:off x="14516937" y="-1346836"/>
            <a:ext cx="4134546" cy="4890324"/>
          </a:xfrm>
          <a:custGeom>
            <a:avLst/>
            <a:gdLst/>
            <a:ahLst/>
            <a:cxnLst/>
            <a:rect l="l" t="t" r="r" b="b"/>
            <a:pathLst>
              <a:path w="4134546" h="4890324">
                <a:moveTo>
                  <a:pt x="0" y="0"/>
                </a:moveTo>
                <a:lnTo>
                  <a:pt x="4134546" y="0"/>
                </a:lnTo>
                <a:lnTo>
                  <a:pt x="4134546" y="4890323"/>
                </a:lnTo>
                <a:lnTo>
                  <a:pt x="0" y="48903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Freeform 10"/>
          <p:cNvSpPr/>
          <p:nvPr/>
        </p:nvSpPr>
        <p:spPr>
          <a:xfrm>
            <a:off x="-1889093" y="-1787536"/>
            <a:ext cx="3105152" cy="4125202"/>
          </a:xfrm>
          <a:custGeom>
            <a:avLst/>
            <a:gdLst/>
            <a:ahLst/>
            <a:cxnLst/>
            <a:rect l="l" t="t" r="r" b="b"/>
            <a:pathLst>
              <a:path w="3105152" h="412520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>
          <a:xfrm rot="665646">
            <a:off x="-607849" y="7151772"/>
            <a:ext cx="4135775" cy="4891777"/>
          </a:xfrm>
          <a:custGeom>
            <a:avLst/>
            <a:gdLst/>
            <a:ahLst/>
            <a:cxnLst/>
            <a:rect l="l" t="t" r="r" b="b"/>
            <a:pathLst>
              <a:path w="4135775" h="4891777">
                <a:moveTo>
                  <a:pt x="0" y="0"/>
                </a:moveTo>
                <a:lnTo>
                  <a:pt x="4135775" y="0"/>
                </a:lnTo>
                <a:lnTo>
                  <a:pt x="4135775" y="4891776"/>
                </a:lnTo>
                <a:lnTo>
                  <a:pt x="0" y="489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Freeform 12"/>
          <p:cNvSpPr/>
          <p:nvPr/>
        </p:nvSpPr>
        <p:spPr>
          <a:xfrm>
            <a:off x="5702946" y="2907476"/>
            <a:ext cx="9979783" cy="1557930"/>
          </a:xfrm>
          <a:custGeom>
            <a:avLst/>
            <a:gdLst/>
            <a:ahLst/>
            <a:cxnLst/>
            <a:rect l="l" t="t" r="r" b="b"/>
            <a:pathLst>
              <a:path w="9979783" h="1557930">
                <a:moveTo>
                  <a:pt x="0" y="0"/>
                </a:moveTo>
                <a:lnTo>
                  <a:pt x="9979783" y="0"/>
                </a:lnTo>
                <a:lnTo>
                  <a:pt x="9979783" y="1557930"/>
                </a:lnTo>
                <a:lnTo>
                  <a:pt x="0" y="155793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3" name="TextBox 13"/>
          <p:cNvSpPr txBox="1"/>
          <p:nvPr/>
        </p:nvSpPr>
        <p:spPr>
          <a:xfrm>
            <a:off x="5702946" y="8809807"/>
            <a:ext cx="6882108" cy="931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b="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DA312 | Advanced ML Laboratory</a:t>
            </a:r>
          </a:p>
          <a:p>
            <a:pPr algn="ctr">
              <a:lnSpc>
                <a:spcPts val="3779"/>
              </a:lnSpc>
            </a:pPr>
            <a:endParaRPr lang="en-US" sz="2700" b="1">
              <a:solidFill>
                <a:srgbClr val="331C2C"/>
              </a:solidFill>
              <a:latin typeface="Cooper BT Bold"/>
              <a:ea typeface="Cooper BT Bold"/>
              <a:cs typeface="Cooper BT Bold"/>
              <a:sym typeface="Cooper BT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125343" y="5076825"/>
            <a:ext cx="9755799" cy="637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9" lvl="1" indent="-399415" algn="l">
              <a:lnSpc>
                <a:spcPts val="5179"/>
              </a:lnSpc>
              <a:buFont typeface="Arial"/>
              <a:buChar char="•"/>
            </a:pPr>
            <a:r>
              <a:rPr lang="en-US" sz="3699" b="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FID (Frechet Inception Distance):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020056" y="5743151"/>
            <a:ext cx="14829093" cy="25909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3"/>
              </a:lnSpc>
            </a:pPr>
            <a:r>
              <a:rPr lang="en-US" sz="2995">
                <a:solidFill>
                  <a:srgbClr val="331C2C"/>
                </a:solidFill>
                <a:latin typeface="Cooper BT Light"/>
                <a:ea typeface="Cooper BT Light"/>
                <a:cs typeface="Cooper BT Light"/>
                <a:sym typeface="Cooper BT Light"/>
              </a:rPr>
              <a:t>The FID compares the distribution of generated images with the distribution of a set of real images (a "ground truth" set). Rather than comparing individual images, </a:t>
            </a:r>
            <a:r>
              <a:rPr lang="en-US" sz="2995" u="sng">
                <a:solidFill>
                  <a:srgbClr val="331C2C"/>
                </a:solidFill>
                <a:latin typeface="Cooper BT Light"/>
                <a:ea typeface="Cooper BT Light"/>
                <a:cs typeface="Cooper BT Light"/>
                <a:sym typeface="Cooper BT Light"/>
                <a:hlinkClick r:id="rId7" tooltip="https://en.wikipedia.org/wiki/Mean"/>
              </a:rPr>
              <a:t>mean</a:t>
            </a:r>
            <a:r>
              <a:rPr lang="en-US" sz="2995">
                <a:solidFill>
                  <a:srgbClr val="331C2C"/>
                </a:solidFill>
                <a:latin typeface="Cooper BT Light"/>
                <a:ea typeface="Cooper BT Light"/>
                <a:cs typeface="Cooper BT Light"/>
                <a:sym typeface="Cooper BT Light"/>
              </a:rPr>
              <a:t> and </a:t>
            </a:r>
            <a:r>
              <a:rPr lang="en-US" sz="2995" u="sng">
                <a:solidFill>
                  <a:srgbClr val="331C2C"/>
                </a:solidFill>
                <a:latin typeface="Cooper BT Light"/>
                <a:ea typeface="Cooper BT Light"/>
                <a:cs typeface="Cooper BT Light"/>
                <a:sym typeface="Cooper BT Light"/>
                <a:hlinkClick r:id="rId8" tooltip="https://en.wikipedia.org/wiki/Covariance"/>
              </a:rPr>
              <a:t>covariance</a:t>
            </a:r>
            <a:r>
              <a:rPr lang="en-US" sz="2995">
                <a:solidFill>
                  <a:srgbClr val="331C2C"/>
                </a:solidFill>
                <a:latin typeface="Cooper BT Light"/>
                <a:ea typeface="Cooper BT Light"/>
                <a:cs typeface="Cooper BT Light"/>
                <a:sym typeface="Cooper BT Light"/>
              </a:rPr>
              <a:t> statistics of many images generated by the model are compared with the same statistics generated from images in the ground truth or reference set.</a:t>
            </a:r>
          </a:p>
          <a:p>
            <a:pPr algn="l">
              <a:lnSpc>
                <a:spcPts val="4193"/>
              </a:lnSpc>
            </a:pPr>
            <a:r>
              <a:rPr lang="en-US" sz="2995">
                <a:solidFill>
                  <a:srgbClr val="331C2C"/>
                </a:solidFill>
                <a:latin typeface="Cooper BT Light"/>
                <a:ea typeface="Cooper BT Light"/>
                <a:cs typeface="Cooper BT Light"/>
                <a:sym typeface="Cooper BT Light"/>
              </a:rPr>
              <a:t>Source: </a:t>
            </a:r>
            <a:r>
              <a:rPr lang="en-US" sz="2995" u="sng">
                <a:solidFill>
                  <a:srgbClr val="331C2C"/>
                </a:solidFill>
                <a:latin typeface="Cooper BT Light"/>
                <a:ea typeface="Cooper BT Light"/>
                <a:cs typeface="Cooper BT Light"/>
                <a:sym typeface="Cooper BT Light"/>
                <a:hlinkClick r:id="rId9" tooltip="https://en.wikipedia.org/wiki/Fr%C3%A9chet_inception_distance"/>
              </a:rPr>
              <a:t>https://en.wikipedia.org/wiki/Fr%C3%A9chet_inception_distance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125343" y="3334334"/>
            <a:ext cx="4480960" cy="637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9" lvl="1" indent="-399415" algn="l">
              <a:lnSpc>
                <a:spcPts val="5179"/>
              </a:lnSpc>
              <a:buFont typeface="Arial"/>
              <a:buChar char="•"/>
            </a:pPr>
            <a:r>
              <a:rPr lang="en-US" sz="3699" b="1" dirty="0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JS Divergence: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904875"/>
            <a:ext cx="16230600" cy="1191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b="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APP DEMO</a:t>
            </a:r>
          </a:p>
        </p:txBody>
      </p:sp>
      <p:sp>
        <p:nvSpPr>
          <p:cNvPr id="3" name="Freeform 3"/>
          <p:cNvSpPr/>
          <p:nvPr/>
        </p:nvSpPr>
        <p:spPr>
          <a:xfrm rot="10659771">
            <a:off x="16939064" y="7804610"/>
            <a:ext cx="3371126" cy="4478549"/>
          </a:xfrm>
          <a:custGeom>
            <a:avLst/>
            <a:gdLst/>
            <a:ahLst/>
            <a:cxnLst/>
            <a:rect l="l" t="t" r="r" b="b"/>
            <a:pathLst>
              <a:path w="3371126" h="4478549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4" name="Group 4"/>
          <p:cNvGrpSpPr/>
          <p:nvPr/>
        </p:nvGrpSpPr>
        <p:grpSpPr>
          <a:xfrm>
            <a:off x="16479430" y="8470436"/>
            <a:ext cx="1193520" cy="1159060"/>
            <a:chOff x="0" y="0"/>
            <a:chExt cx="1591360" cy="1545414"/>
          </a:xfrm>
        </p:grpSpPr>
        <p:grpSp>
          <p:nvGrpSpPr>
            <p:cNvPr id="5" name="Group 5"/>
            <p:cNvGrpSpPr/>
            <p:nvPr/>
          </p:nvGrpSpPr>
          <p:grpSpPr>
            <a:xfrm>
              <a:off x="22973" y="0"/>
              <a:ext cx="1545414" cy="1545414"/>
              <a:chOff x="0" y="0"/>
              <a:chExt cx="812800" cy="8128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EB3C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" name="TextBox 7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8" name="TextBox 8"/>
            <p:cNvSpPr txBox="1"/>
            <p:nvPr/>
          </p:nvSpPr>
          <p:spPr>
            <a:xfrm>
              <a:off x="0" y="209522"/>
              <a:ext cx="1591360" cy="10761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790"/>
                </a:lnSpc>
              </a:pPr>
              <a:r>
                <a:rPr lang="en-US" sz="4850" b="1">
                  <a:solidFill>
                    <a:srgbClr val="331C2C"/>
                  </a:solidFill>
                  <a:latin typeface="Cooper BT Bold"/>
                  <a:ea typeface="Cooper BT Bold"/>
                  <a:cs typeface="Cooper BT Bold"/>
                  <a:sym typeface="Cooper BT Bold"/>
                </a:rPr>
                <a:t>7</a:t>
              </a:r>
            </a:p>
          </p:txBody>
        </p:sp>
      </p:grpSp>
      <p:sp>
        <p:nvSpPr>
          <p:cNvPr id="9" name="Freeform 9"/>
          <p:cNvSpPr/>
          <p:nvPr/>
        </p:nvSpPr>
        <p:spPr>
          <a:xfrm rot="-10690362">
            <a:off x="14516937" y="-1346836"/>
            <a:ext cx="4134546" cy="4890324"/>
          </a:xfrm>
          <a:custGeom>
            <a:avLst/>
            <a:gdLst/>
            <a:ahLst/>
            <a:cxnLst/>
            <a:rect l="l" t="t" r="r" b="b"/>
            <a:pathLst>
              <a:path w="4134546" h="4890324">
                <a:moveTo>
                  <a:pt x="0" y="0"/>
                </a:moveTo>
                <a:lnTo>
                  <a:pt x="4134546" y="0"/>
                </a:lnTo>
                <a:lnTo>
                  <a:pt x="4134546" y="4890323"/>
                </a:lnTo>
                <a:lnTo>
                  <a:pt x="0" y="48903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Freeform 10"/>
          <p:cNvSpPr/>
          <p:nvPr/>
        </p:nvSpPr>
        <p:spPr>
          <a:xfrm>
            <a:off x="-1889093" y="-1787536"/>
            <a:ext cx="3105152" cy="4125202"/>
          </a:xfrm>
          <a:custGeom>
            <a:avLst/>
            <a:gdLst/>
            <a:ahLst/>
            <a:cxnLst/>
            <a:rect l="l" t="t" r="r" b="b"/>
            <a:pathLst>
              <a:path w="3105152" h="412520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>
          <a:xfrm rot="665646">
            <a:off x="-607849" y="7151772"/>
            <a:ext cx="4135775" cy="4891777"/>
          </a:xfrm>
          <a:custGeom>
            <a:avLst/>
            <a:gdLst/>
            <a:ahLst/>
            <a:cxnLst/>
            <a:rect l="l" t="t" r="r" b="b"/>
            <a:pathLst>
              <a:path w="4135775" h="4891777">
                <a:moveTo>
                  <a:pt x="0" y="0"/>
                </a:moveTo>
                <a:lnTo>
                  <a:pt x="4135775" y="0"/>
                </a:lnTo>
                <a:lnTo>
                  <a:pt x="4135775" y="4891776"/>
                </a:lnTo>
                <a:lnTo>
                  <a:pt x="0" y="489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Freeform 12"/>
          <p:cNvSpPr/>
          <p:nvPr/>
        </p:nvSpPr>
        <p:spPr>
          <a:xfrm>
            <a:off x="2484481" y="2337666"/>
            <a:ext cx="13994949" cy="6402689"/>
          </a:xfrm>
          <a:custGeom>
            <a:avLst/>
            <a:gdLst/>
            <a:ahLst/>
            <a:cxnLst/>
            <a:rect l="l" t="t" r="r" b="b"/>
            <a:pathLst>
              <a:path w="13994949" h="6402689">
                <a:moveTo>
                  <a:pt x="0" y="0"/>
                </a:moveTo>
                <a:lnTo>
                  <a:pt x="13994949" y="0"/>
                </a:lnTo>
                <a:lnTo>
                  <a:pt x="13994949" y="6402689"/>
                </a:lnTo>
                <a:lnTo>
                  <a:pt x="0" y="640268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3" name="TextBox 13"/>
          <p:cNvSpPr txBox="1"/>
          <p:nvPr/>
        </p:nvSpPr>
        <p:spPr>
          <a:xfrm>
            <a:off x="5702946" y="8809807"/>
            <a:ext cx="6882108" cy="931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b="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DA312 | Advanced ML Laboratory</a:t>
            </a:r>
          </a:p>
          <a:p>
            <a:pPr algn="ctr">
              <a:lnSpc>
                <a:spcPts val="3779"/>
              </a:lnSpc>
            </a:pPr>
            <a:endParaRPr lang="en-US" sz="2700" b="1">
              <a:solidFill>
                <a:srgbClr val="331C2C"/>
              </a:solidFill>
              <a:latin typeface="Cooper BT Bold"/>
              <a:ea typeface="Cooper BT Bold"/>
              <a:cs typeface="Cooper BT Bold"/>
              <a:sym typeface="Cooper BT Bo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904875"/>
            <a:ext cx="16230600" cy="1191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b="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APP DEMO</a:t>
            </a:r>
          </a:p>
        </p:txBody>
      </p:sp>
      <p:sp>
        <p:nvSpPr>
          <p:cNvPr id="3" name="Freeform 3"/>
          <p:cNvSpPr/>
          <p:nvPr/>
        </p:nvSpPr>
        <p:spPr>
          <a:xfrm rot="10659771">
            <a:off x="16939064" y="7804610"/>
            <a:ext cx="3371126" cy="4478549"/>
          </a:xfrm>
          <a:custGeom>
            <a:avLst/>
            <a:gdLst/>
            <a:ahLst/>
            <a:cxnLst/>
            <a:rect l="l" t="t" r="r" b="b"/>
            <a:pathLst>
              <a:path w="3371126" h="4478549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4" name="Group 4"/>
          <p:cNvGrpSpPr/>
          <p:nvPr/>
        </p:nvGrpSpPr>
        <p:grpSpPr>
          <a:xfrm>
            <a:off x="16479430" y="8470436"/>
            <a:ext cx="1193520" cy="1159060"/>
            <a:chOff x="0" y="0"/>
            <a:chExt cx="1591360" cy="1545414"/>
          </a:xfrm>
        </p:grpSpPr>
        <p:grpSp>
          <p:nvGrpSpPr>
            <p:cNvPr id="5" name="Group 5"/>
            <p:cNvGrpSpPr/>
            <p:nvPr/>
          </p:nvGrpSpPr>
          <p:grpSpPr>
            <a:xfrm>
              <a:off x="22973" y="0"/>
              <a:ext cx="1545414" cy="1545414"/>
              <a:chOff x="0" y="0"/>
              <a:chExt cx="812800" cy="8128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EB3C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" name="TextBox 7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8" name="TextBox 8"/>
            <p:cNvSpPr txBox="1"/>
            <p:nvPr/>
          </p:nvSpPr>
          <p:spPr>
            <a:xfrm>
              <a:off x="0" y="209522"/>
              <a:ext cx="1591360" cy="10761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790"/>
                </a:lnSpc>
              </a:pPr>
              <a:r>
                <a:rPr lang="en-US" sz="4850" b="1">
                  <a:solidFill>
                    <a:srgbClr val="331C2C"/>
                  </a:solidFill>
                  <a:latin typeface="Cooper BT Bold"/>
                  <a:ea typeface="Cooper BT Bold"/>
                  <a:cs typeface="Cooper BT Bold"/>
                  <a:sym typeface="Cooper BT Bold"/>
                </a:rPr>
                <a:t>7</a:t>
              </a:r>
            </a:p>
          </p:txBody>
        </p:sp>
      </p:grpSp>
      <p:sp>
        <p:nvSpPr>
          <p:cNvPr id="9" name="Freeform 9"/>
          <p:cNvSpPr/>
          <p:nvPr/>
        </p:nvSpPr>
        <p:spPr>
          <a:xfrm rot="-10690362">
            <a:off x="14516937" y="-1346836"/>
            <a:ext cx="4134546" cy="4890324"/>
          </a:xfrm>
          <a:custGeom>
            <a:avLst/>
            <a:gdLst/>
            <a:ahLst/>
            <a:cxnLst/>
            <a:rect l="l" t="t" r="r" b="b"/>
            <a:pathLst>
              <a:path w="4134546" h="4890324">
                <a:moveTo>
                  <a:pt x="0" y="0"/>
                </a:moveTo>
                <a:lnTo>
                  <a:pt x="4134546" y="0"/>
                </a:lnTo>
                <a:lnTo>
                  <a:pt x="4134546" y="4890323"/>
                </a:lnTo>
                <a:lnTo>
                  <a:pt x="0" y="48903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Freeform 10"/>
          <p:cNvSpPr/>
          <p:nvPr/>
        </p:nvSpPr>
        <p:spPr>
          <a:xfrm>
            <a:off x="-1889093" y="-1787536"/>
            <a:ext cx="3105152" cy="4125202"/>
          </a:xfrm>
          <a:custGeom>
            <a:avLst/>
            <a:gdLst/>
            <a:ahLst/>
            <a:cxnLst/>
            <a:rect l="l" t="t" r="r" b="b"/>
            <a:pathLst>
              <a:path w="3105152" h="412520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>
          <a:xfrm rot="665646">
            <a:off x="-607849" y="7151772"/>
            <a:ext cx="4135775" cy="4891777"/>
          </a:xfrm>
          <a:custGeom>
            <a:avLst/>
            <a:gdLst/>
            <a:ahLst/>
            <a:cxnLst/>
            <a:rect l="l" t="t" r="r" b="b"/>
            <a:pathLst>
              <a:path w="4135775" h="4891777">
                <a:moveTo>
                  <a:pt x="0" y="0"/>
                </a:moveTo>
                <a:lnTo>
                  <a:pt x="4135775" y="0"/>
                </a:lnTo>
                <a:lnTo>
                  <a:pt x="4135775" y="4891776"/>
                </a:lnTo>
                <a:lnTo>
                  <a:pt x="0" y="489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Freeform 12"/>
          <p:cNvSpPr/>
          <p:nvPr/>
        </p:nvSpPr>
        <p:spPr>
          <a:xfrm>
            <a:off x="2292605" y="2096770"/>
            <a:ext cx="13479998" cy="6025495"/>
          </a:xfrm>
          <a:custGeom>
            <a:avLst/>
            <a:gdLst/>
            <a:ahLst/>
            <a:cxnLst/>
            <a:rect l="l" t="t" r="r" b="b"/>
            <a:pathLst>
              <a:path w="13479998" h="6025495">
                <a:moveTo>
                  <a:pt x="0" y="0"/>
                </a:moveTo>
                <a:lnTo>
                  <a:pt x="13479998" y="0"/>
                </a:lnTo>
                <a:lnTo>
                  <a:pt x="13479998" y="6025495"/>
                </a:lnTo>
                <a:lnTo>
                  <a:pt x="0" y="602549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3" name="TextBox 13"/>
          <p:cNvSpPr txBox="1"/>
          <p:nvPr/>
        </p:nvSpPr>
        <p:spPr>
          <a:xfrm>
            <a:off x="5702946" y="8809807"/>
            <a:ext cx="6882108" cy="931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b="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DA312 | Advanced ML Laboratory</a:t>
            </a:r>
          </a:p>
          <a:p>
            <a:pPr algn="ctr">
              <a:lnSpc>
                <a:spcPts val="3779"/>
              </a:lnSpc>
            </a:pPr>
            <a:endParaRPr lang="en-US" sz="2700" b="1">
              <a:solidFill>
                <a:srgbClr val="331C2C"/>
              </a:solidFill>
              <a:latin typeface="Cooper BT Bold"/>
              <a:ea typeface="Cooper BT Bold"/>
              <a:cs typeface="Cooper BT Bold"/>
              <a:sym typeface="Cooper BT 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553980" y="904875"/>
            <a:ext cx="13180039" cy="11946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b="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OVERVIEW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702946" y="8809807"/>
            <a:ext cx="6882108" cy="931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b="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DA312 | Advanced ML Laboratory</a:t>
            </a:r>
          </a:p>
          <a:p>
            <a:pPr algn="ctr">
              <a:lnSpc>
                <a:spcPts val="3779"/>
              </a:lnSpc>
            </a:pPr>
            <a:endParaRPr lang="en-US" sz="2700" b="1">
              <a:solidFill>
                <a:srgbClr val="331C2C"/>
              </a:solidFill>
              <a:latin typeface="Cooper BT Bold"/>
              <a:ea typeface="Cooper BT Bold"/>
              <a:cs typeface="Cooper BT Bold"/>
              <a:sym typeface="Cooper BT Bold"/>
            </a:endParaRPr>
          </a:p>
        </p:txBody>
      </p:sp>
      <p:sp>
        <p:nvSpPr>
          <p:cNvPr id="4" name="Freeform 4"/>
          <p:cNvSpPr/>
          <p:nvPr/>
        </p:nvSpPr>
        <p:spPr>
          <a:xfrm rot="10659771">
            <a:off x="16939064" y="7804610"/>
            <a:ext cx="3371126" cy="4478549"/>
          </a:xfrm>
          <a:custGeom>
            <a:avLst/>
            <a:gdLst/>
            <a:ahLst/>
            <a:cxnLst/>
            <a:rect l="l" t="t" r="r" b="b"/>
            <a:pathLst>
              <a:path w="3371126" h="4478549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5" name="Group 5"/>
          <p:cNvGrpSpPr/>
          <p:nvPr/>
        </p:nvGrpSpPr>
        <p:grpSpPr>
          <a:xfrm>
            <a:off x="16479430" y="8470436"/>
            <a:ext cx="1193520" cy="1159060"/>
            <a:chOff x="0" y="0"/>
            <a:chExt cx="1591360" cy="1545414"/>
          </a:xfrm>
        </p:grpSpPr>
        <p:grpSp>
          <p:nvGrpSpPr>
            <p:cNvPr id="6" name="Group 6"/>
            <p:cNvGrpSpPr/>
            <p:nvPr/>
          </p:nvGrpSpPr>
          <p:grpSpPr>
            <a:xfrm>
              <a:off x="22973" y="0"/>
              <a:ext cx="1545414" cy="1545414"/>
              <a:chOff x="0" y="0"/>
              <a:chExt cx="812800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EB3C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9" name="TextBox 9"/>
            <p:cNvSpPr txBox="1"/>
            <p:nvPr/>
          </p:nvSpPr>
          <p:spPr>
            <a:xfrm>
              <a:off x="0" y="209522"/>
              <a:ext cx="1591360" cy="10761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790"/>
                </a:lnSpc>
              </a:pPr>
              <a:r>
                <a:rPr lang="en-US" sz="4850" b="1">
                  <a:solidFill>
                    <a:srgbClr val="331C2C"/>
                  </a:solidFill>
                  <a:latin typeface="Cooper BT Bold"/>
                  <a:ea typeface="Cooper BT Bold"/>
                  <a:cs typeface="Cooper BT Bold"/>
                  <a:sym typeface="Cooper BT Bold"/>
                </a:rPr>
                <a:t>1</a:t>
              </a: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125343" y="4305079"/>
            <a:ext cx="4480960" cy="6333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9" lvl="1" indent="-399415" algn="l">
              <a:lnSpc>
                <a:spcPts val="5179"/>
              </a:lnSpc>
              <a:buFont typeface="Arial"/>
              <a:buChar char="•"/>
            </a:pPr>
            <a:r>
              <a:rPr lang="en-US" sz="3699" b="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Introduction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25343" y="5408414"/>
            <a:ext cx="4480960" cy="6333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9" lvl="1" indent="-399415" algn="l">
              <a:lnSpc>
                <a:spcPts val="5179"/>
              </a:lnSpc>
              <a:buFont typeface="Arial"/>
              <a:buChar char="•"/>
            </a:pPr>
            <a:r>
              <a:rPr lang="en-US" sz="3699" b="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Problem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25343" y="6511748"/>
            <a:ext cx="5241454" cy="6333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9" lvl="1" indent="-399415" algn="l">
              <a:lnSpc>
                <a:spcPts val="5179"/>
              </a:lnSpc>
              <a:buFont typeface="Arial"/>
              <a:buChar char="•"/>
            </a:pPr>
            <a:r>
              <a:rPr lang="en-US" sz="3699" b="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Literary Review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347747" y="3334334"/>
            <a:ext cx="4480960" cy="6333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9" lvl="1" indent="-399415" algn="l">
              <a:lnSpc>
                <a:spcPts val="5179"/>
              </a:lnSpc>
              <a:buFont typeface="Arial"/>
              <a:buChar char="•"/>
            </a:pPr>
            <a:r>
              <a:rPr lang="en-US" sz="3699" b="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Theoretical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347747" y="4305079"/>
            <a:ext cx="4480960" cy="6333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9" lvl="1" indent="-399415" algn="l">
              <a:lnSpc>
                <a:spcPts val="5179"/>
              </a:lnSpc>
              <a:buFont typeface="Arial"/>
              <a:buChar char="•"/>
            </a:pPr>
            <a:r>
              <a:rPr lang="en-US" sz="3699" b="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Objectives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347747" y="5408414"/>
            <a:ext cx="4480960" cy="637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9" lvl="1" indent="-399415" algn="l">
              <a:lnSpc>
                <a:spcPts val="5179"/>
              </a:lnSpc>
              <a:buFont typeface="Arial"/>
              <a:buChar char="•"/>
            </a:pPr>
            <a:r>
              <a:rPr lang="en-US" sz="3699" b="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Hypothesis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347747" y="6511748"/>
            <a:ext cx="4480960" cy="6333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9" lvl="1" indent="-399415" algn="l">
              <a:lnSpc>
                <a:spcPts val="5179"/>
              </a:lnSpc>
              <a:buFont typeface="Arial"/>
              <a:buChar char="•"/>
            </a:pPr>
            <a:r>
              <a:rPr lang="en-US" sz="3699" b="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Methodology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793581" y="3334334"/>
            <a:ext cx="5055568" cy="6333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9" lvl="1" indent="-399415" algn="l">
              <a:lnSpc>
                <a:spcPts val="5179"/>
              </a:lnSpc>
              <a:buFont typeface="Arial"/>
              <a:buChar char="•"/>
            </a:pPr>
            <a:r>
              <a:rPr lang="en-US" sz="3699" b="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Implementation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1793581" y="4305079"/>
            <a:ext cx="4480960" cy="6333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9" lvl="1" indent="-399415" algn="l">
              <a:lnSpc>
                <a:spcPts val="5179"/>
              </a:lnSpc>
              <a:buFont typeface="Arial"/>
              <a:buChar char="•"/>
            </a:pPr>
            <a:r>
              <a:rPr lang="en-US" sz="3699" b="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Result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1793581" y="5408414"/>
            <a:ext cx="4480960" cy="6333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9" lvl="1" indent="-399415" algn="l">
              <a:lnSpc>
                <a:spcPts val="5179"/>
              </a:lnSpc>
              <a:buFont typeface="Arial"/>
              <a:buChar char="•"/>
            </a:pPr>
            <a:r>
              <a:rPr lang="en-US" sz="3699" b="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Conclusion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1793581" y="6511748"/>
            <a:ext cx="5369076" cy="6333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9" lvl="1" indent="-399415" algn="l">
              <a:lnSpc>
                <a:spcPts val="5179"/>
              </a:lnSpc>
              <a:buFont typeface="Arial"/>
              <a:buChar char="•"/>
            </a:pPr>
            <a:r>
              <a:rPr lang="en-US" sz="3699" b="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Recommendation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125343" y="3334334"/>
            <a:ext cx="4480960" cy="6333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9" lvl="1" indent="-399415" algn="l">
              <a:lnSpc>
                <a:spcPts val="5179"/>
              </a:lnSpc>
              <a:buFont typeface="Arial"/>
              <a:buChar char="•"/>
            </a:pPr>
            <a:r>
              <a:rPr lang="en-US" sz="3699" b="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Abstract</a:t>
            </a:r>
          </a:p>
        </p:txBody>
      </p:sp>
      <p:sp>
        <p:nvSpPr>
          <p:cNvPr id="22" name="Freeform 22"/>
          <p:cNvSpPr/>
          <p:nvPr/>
        </p:nvSpPr>
        <p:spPr>
          <a:xfrm rot="-10690362">
            <a:off x="14516937" y="-1346836"/>
            <a:ext cx="4134546" cy="4890324"/>
          </a:xfrm>
          <a:custGeom>
            <a:avLst/>
            <a:gdLst/>
            <a:ahLst/>
            <a:cxnLst/>
            <a:rect l="l" t="t" r="r" b="b"/>
            <a:pathLst>
              <a:path w="4134546" h="4890324">
                <a:moveTo>
                  <a:pt x="0" y="0"/>
                </a:moveTo>
                <a:lnTo>
                  <a:pt x="4134546" y="0"/>
                </a:lnTo>
                <a:lnTo>
                  <a:pt x="4134546" y="4890323"/>
                </a:lnTo>
                <a:lnTo>
                  <a:pt x="0" y="48903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3" name="Freeform 23"/>
          <p:cNvSpPr/>
          <p:nvPr/>
        </p:nvSpPr>
        <p:spPr>
          <a:xfrm rot="665646">
            <a:off x="-607849" y="7151772"/>
            <a:ext cx="4135775" cy="4891777"/>
          </a:xfrm>
          <a:custGeom>
            <a:avLst/>
            <a:gdLst/>
            <a:ahLst/>
            <a:cxnLst/>
            <a:rect l="l" t="t" r="r" b="b"/>
            <a:pathLst>
              <a:path w="4135775" h="4891777">
                <a:moveTo>
                  <a:pt x="0" y="0"/>
                </a:moveTo>
                <a:lnTo>
                  <a:pt x="4135775" y="0"/>
                </a:lnTo>
                <a:lnTo>
                  <a:pt x="4135775" y="4891776"/>
                </a:lnTo>
                <a:lnTo>
                  <a:pt x="0" y="489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4" name="Freeform 24"/>
          <p:cNvSpPr/>
          <p:nvPr/>
        </p:nvSpPr>
        <p:spPr>
          <a:xfrm>
            <a:off x="-1889093" y="-1787536"/>
            <a:ext cx="3105152" cy="4125202"/>
          </a:xfrm>
          <a:custGeom>
            <a:avLst/>
            <a:gdLst/>
            <a:ahLst/>
            <a:cxnLst/>
            <a:rect l="l" t="t" r="r" b="b"/>
            <a:pathLst>
              <a:path w="3105152" h="412520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904875"/>
            <a:ext cx="16230600" cy="1191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b="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APP DEMO</a:t>
            </a:r>
          </a:p>
        </p:txBody>
      </p:sp>
      <p:sp>
        <p:nvSpPr>
          <p:cNvPr id="3" name="Freeform 3"/>
          <p:cNvSpPr/>
          <p:nvPr/>
        </p:nvSpPr>
        <p:spPr>
          <a:xfrm rot="10659771">
            <a:off x="16939064" y="7804610"/>
            <a:ext cx="3371126" cy="4478549"/>
          </a:xfrm>
          <a:custGeom>
            <a:avLst/>
            <a:gdLst/>
            <a:ahLst/>
            <a:cxnLst/>
            <a:rect l="l" t="t" r="r" b="b"/>
            <a:pathLst>
              <a:path w="3371126" h="4478549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4" name="Group 4"/>
          <p:cNvGrpSpPr/>
          <p:nvPr/>
        </p:nvGrpSpPr>
        <p:grpSpPr>
          <a:xfrm>
            <a:off x="16479430" y="8470436"/>
            <a:ext cx="1193520" cy="1159060"/>
            <a:chOff x="0" y="0"/>
            <a:chExt cx="1591360" cy="1545414"/>
          </a:xfrm>
        </p:grpSpPr>
        <p:grpSp>
          <p:nvGrpSpPr>
            <p:cNvPr id="5" name="Group 5"/>
            <p:cNvGrpSpPr/>
            <p:nvPr/>
          </p:nvGrpSpPr>
          <p:grpSpPr>
            <a:xfrm>
              <a:off x="22973" y="0"/>
              <a:ext cx="1545414" cy="1545414"/>
              <a:chOff x="0" y="0"/>
              <a:chExt cx="812800" cy="8128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EB3C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" name="TextBox 7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8" name="TextBox 8"/>
            <p:cNvSpPr txBox="1"/>
            <p:nvPr/>
          </p:nvSpPr>
          <p:spPr>
            <a:xfrm>
              <a:off x="0" y="209522"/>
              <a:ext cx="1591360" cy="10761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790"/>
                </a:lnSpc>
              </a:pPr>
              <a:r>
                <a:rPr lang="en-US" sz="4850" b="1">
                  <a:solidFill>
                    <a:srgbClr val="331C2C"/>
                  </a:solidFill>
                  <a:latin typeface="Cooper BT Bold"/>
                  <a:ea typeface="Cooper BT Bold"/>
                  <a:cs typeface="Cooper BT Bold"/>
                  <a:sym typeface="Cooper BT Bold"/>
                </a:rPr>
                <a:t>7</a:t>
              </a:r>
            </a:p>
          </p:txBody>
        </p:sp>
      </p:grpSp>
      <p:sp>
        <p:nvSpPr>
          <p:cNvPr id="9" name="Freeform 9"/>
          <p:cNvSpPr/>
          <p:nvPr/>
        </p:nvSpPr>
        <p:spPr>
          <a:xfrm rot="-10690362">
            <a:off x="14516937" y="-1346836"/>
            <a:ext cx="4134546" cy="4890324"/>
          </a:xfrm>
          <a:custGeom>
            <a:avLst/>
            <a:gdLst/>
            <a:ahLst/>
            <a:cxnLst/>
            <a:rect l="l" t="t" r="r" b="b"/>
            <a:pathLst>
              <a:path w="4134546" h="4890324">
                <a:moveTo>
                  <a:pt x="0" y="0"/>
                </a:moveTo>
                <a:lnTo>
                  <a:pt x="4134546" y="0"/>
                </a:lnTo>
                <a:lnTo>
                  <a:pt x="4134546" y="4890323"/>
                </a:lnTo>
                <a:lnTo>
                  <a:pt x="0" y="48903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Freeform 10"/>
          <p:cNvSpPr/>
          <p:nvPr/>
        </p:nvSpPr>
        <p:spPr>
          <a:xfrm>
            <a:off x="-1889093" y="-1787536"/>
            <a:ext cx="3105152" cy="4125202"/>
          </a:xfrm>
          <a:custGeom>
            <a:avLst/>
            <a:gdLst/>
            <a:ahLst/>
            <a:cxnLst/>
            <a:rect l="l" t="t" r="r" b="b"/>
            <a:pathLst>
              <a:path w="3105152" h="412520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>
          <a:xfrm rot="665646">
            <a:off x="-607849" y="7151772"/>
            <a:ext cx="4135775" cy="4891777"/>
          </a:xfrm>
          <a:custGeom>
            <a:avLst/>
            <a:gdLst/>
            <a:ahLst/>
            <a:cxnLst/>
            <a:rect l="l" t="t" r="r" b="b"/>
            <a:pathLst>
              <a:path w="4135775" h="4891777">
                <a:moveTo>
                  <a:pt x="0" y="0"/>
                </a:moveTo>
                <a:lnTo>
                  <a:pt x="4135775" y="0"/>
                </a:lnTo>
                <a:lnTo>
                  <a:pt x="4135775" y="4891776"/>
                </a:lnTo>
                <a:lnTo>
                  <a:pt x="0" y="489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Freeform 12"/>
          <p:cNvSpPr/>
          <p:nvPr/>
        </p:nvSpPr>
        <p:spPr>
          <a:xfrm>
            <a:off x="521250" y="2724075"/>
            <a:ext cx="17151700" cy="5013661"/>
          </a:xfrm>
          <a:custGeom>
            <a:avLst/>
            <a:gdLst/>
            <a:ahLst/>
            <a:cxnLst/>
            <a:rect l="l" t="t" r="r" b="b"/>
            <a:pathLst>
              <a:path w="17151700" h="5013661">
                <a:moveTo>
                  <a:pt x="0" y="0"/>
                </a:moveTo>
                <a:lnTo>
                  <a:pt x="17151700" y="0"/>
                </a:lnTo>
                <a:lnTo>
                  <a:pt x="17151700" y="5013661"/>
                </a:lnTo>
                <a:lnTo>
                  <a:pt x="0" y="501366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970" r="-18941" b="-57609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3" name="TextBox 13"/>
          <p:cNvSpPr txBox="1"/>
          <p:nvPr/>
        </p:nvSpPr>
        <p:spPr>
          <a:xfrm>
            <a:off x="5702946" y="8809807"/>
            <a:ext cx="6882108" cy="931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b="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DA312 | Advanced ML Laboratory</a:t>
            </a:r>
          </a:p>
          <a:p>
            <a:pPr algn="ctr">
              <a:lnSpc>
                <a:spcPts val="3779"/>
              </a:lnSpc>
            </a:pPr>
            <a:endParaRPr lang="en-US" sz="2700" b="1">
              <a:solidFill>
                <a:srgbClr val="331C2C"/>
              </a:solidFill>
              <a:latin typeface="Cooper BT Bold"/>
              <a:ea typeface="Cooper BT Bold"/>
              <a:cs typeface="Cooper BT Bold"/>
              <a:sym typeface="Cooper BT Bol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904875"/>
            <a:ext cx="16230600" cy="1191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b="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APP DEMO</a:t>
            </a:r>
          </a:p>
        </p:txBody>
      </p:sp>
      <p:sp>
        <p:nvSpPr>
          <p:cNvPr id="3" name="Freeform 3"/>
          <p:cNvSpPr/>
          <p:nvPr/>
        </p:nvSpPr>
        <p:spPr>
          <a:xfrm rot="10659771">
            <a:off x="16939064" y="7804610"/>
            <a:ext cx="3371126" cy="4478549"/>
          </a:xfrm>
          <a:custGeom>
            <a:avLst/>
            <a:gdLst/>
            <a:ahLst/>
            <a:cxnLst/>
            <a:rect l="l" t="t" r="r" b="b"/>
            <a:pathLst>
              <a:path w="3371126" h="4478549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4" name="Group 4"/>
          <p:cNvGrpSpPr/>
          <p:nvPr/>
        </p:nvGrpSpPr>
        <p:grpSpPr>
          <a:xfrm>
            <a:off x="16479430" y="8470436"/>
            <a:ext cx="1193520" cy="1159060"/>
            <a:chOff x="0" y="0"/>
            <a:chExt cx="1591360" cy="1545414"/>
          </a:xfrm>
        </p:grpSpPr>
        <p:grpSp>
          <p:nvGrpSpPr>
            <p:cNvPr id="5" name="Group 5"/>
            <p:cNvGrpSpPr/>
            <p:nvPr/>
          </p:nvGrpSpPr>
          <p:grpSpPr>
            <a:xfrm>
              <a:off x="22973" y="0"/>
              <a:ext cx="1545414" cy="1545414"/>
              <a:chOff x="0" y="0"/>
              <a:chExt cx="812800" cy="8128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EB3C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" name="TextBox 7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8" name="TextBox 8"/>
            <p:cNvSpPr txBox="1"/>
            <p:nvPr/>
          </p:nvSpPr>
          <p:spPr>
            <a:xfrm>
              <a:off x="0" y="209522"/>
              <a:ext cx="1591360" cy="10761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790"/>
                </a:lnSpc>
              </a:pPr>
              <a:r>
                <a:rPr lang="en-US" sz="4850" b="1">
                  <a:solidFill>
                    <a:srgbClr val="331C2C"/>
                  </a:solidFill>
                  <a:latin typeface="Cooper BT Bold"/>
                  <a:ea typeface="Cooper BT Bold"/>
                  <a:cs typeface="Cooper BT Bold"/>
                  <a:sym typeface="Cooper BT Bold"/>
                </a:rPr>
                <a:t>7</a:t>
              </a:r>
            </a:p>
          </p:txBody>
        </p:sp>
      </p:grpSp>
      <p:sp>
        <p:nvSpPr>
          <p:cNvPr id="9" name="Freeform 9"/>
          <p:cNvSpPr/>
          <p:nvPr/>
        </p:nvSpPr>
        <p:spPr>
          <a:xfrm rot="-10690362">
            <a:off x="14516937" y="-1346836"/>
            <a:ext cx="4134546" cy="4890324"/>
          </a:xfrm>
          <a:custGeom>
            <a:avLst/>
            <a:gdLst/>
            <a:ahLst/>
            <a:cxnLst/>
            <a:rect l="l" t="t" r="r" b="b"/>
            <a:pathLst>
              <a:path w="4134546" h="4890324">
                <a:moveTo>
                  <a:pt x="0" y="0"/>
                </a:moveTo>
                <a:lnTo>
                  <a:pt x="4134546" y="0"/>
                </a:lnTo>
                <a:lnTo>
                  <a:pt x="4134546" y="4890323"/>
                </a:lnTo>
                <a:lnTo>
                  <a:pt x="0" y="48903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Freeform 10"/>
          <p:cNvSpPr/>
          <p:nvPr/>
        </p:nvSpPr>
        <p:spPr>
          <a:xfrm>
            <a:off x="-1889093" y="-1787536"/>
            <a:ext cx="3105152" cy="4125202"/>
          </a:xfrm>
          <a:custGeom>
            <a:avLst/>
            <a:gdLst/>
            <a:ahLst/>
            <a:cxnLst/>
            <a:rect l="l" t="t" r="r" b="b"/>
            <a:pathLst>
              <a:path w="3105152" h="412520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>
          <a:xfrm rot="665646">
            <a:off x="-607849" y="7151772"/>
            <a:ext cx="4135775" cy="4891777"/>
          </a:xfrm>
          <a:custGeom>
            <a:avLst/>
            <a:gdLst/>
            <a:ahLst/>
            <a:cxnLst/>
            <a:rect l="l" t="t" r="r" b="b"/>
            <a:pathLst>
              <a:path w="4135775" h="4891777">
                <a:moveTo>
                  <a:pt x="0" y="0"/>
                </a:moveTo>
                <a:lnTo>
                  <a:pt x="4135775" y="0"/>
                </a:lnTo>
                <a:lnTo>
                  <a:pt x="4135775" y="4891776"/>
                </a:lnTo>
                <a:lnTo>
                  <a:pt x="0" y="489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Freeform 12"/>
          <p:cNvSpPr/>
          <p:nvPr/>
        </p:nvSpPr>
        <p:spPr>
          <a:xfrm>
            <a:off x="2619325" y="2337666"/>
            <a:ext cx="13049350" cy="5833766"/>
          </a:xfrm>
          <a:custGeom>
            <a:avLst/>
            <a:gdLst/>
            <a:ahLst/>
            <a:cxnLst/>
            <a:rect l="l" t="t" r="r" b="b"/>
            <a:pathLst>
              <a:path w="13049350" h="5833766">
                <a:moveTo>
                  <a:pt x="0" y="0"/>
                </a:moveTo>
                <a:lnTo>
                  <a:pt x="13049350" y="0"/>
                </a:lnTo>
                <a:lnTo>
                  <a:pt x="13049350" y="5833766"/>
                </a:lnTo>
                <a:lnTo>
                  <a:pt x="0" y="583376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8178" r="-8178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3" name="TextBox 13"/>
          <p:cNvSpPr txBox="1"/>
          <p:nvPr/>
        </p:nvSpPr>
        <p:spPr>
          <a:xfrm>
            <a:off x="5702946" y="8809807"/>
            <a:ext cx="6882108" cy="931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b="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DA312 | Advanced ML Laboratory</a:t>
            </a:r>
          </a:p>
          <a:p>
            <a:pPr algn="ctr">
              <a:lnSpc>
                <a:spcPts val="3779"/>
              </a:lnSpc>
            </a:pPr>
            <a:endParaRPr lang="en-US" sz="2700" b="1">
              <a:solidFill>
                <a:srgbClr val="331C2C"/>
              </a:solidFill>
              <a:latin typeface="Cooper BT Bold"/>
              <a:ea typeface="Cooper BT Bold"/>
              <a:cs typeface="Cooper BT Bold"/>
              <a:sym typeface="Cooper BT Bol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90455" y="7430772"/>
            <a:ext cx="10669737" cy="7086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63"/>
              </a:lnSpc>
            </a:pPr>
            <a:r>
              <a:rPr lang="en-US" sz="4116" b="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Presented By : Soumya Savarn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702946" y="1812889"/>
            <a:ext cx="6882108" cy="10930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76"/>
              </a:lnSpc>
            </a:pPr>
            <a:r>
              <a:rPr lang="en-US" sz="3126" b="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DA312 | Advanced ML Laboratory</a:t>
            </a:r>
          </a:p>
          <a:p>
            <a:pPr algn="ctr">
              <a:lnSpc>
                <a:spcPts val="4376"/>
              </a:lnSpc>
            </a:pPr>
            <a:endParaRPr lang="en-US" sz="3126" b="1">
              <a:solidFill>
                <a:srgbClr val="331C2C"/>
              </a:solidFill>
              <a:latin typeface="Cooper BT Bold"/>
              <a:ea typeface="Cooper BT Bold"/>
              <a:cs typeface="Cooper BT Bold"/>
              <a:sym typeface="Cooper BT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775411" y="3912064"/>
            <a:ext cx="12737178" cy="22345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183"/>
              </a:lnSpc>
            </a:pPr>
            <a:r>
              <a:rPr lang="en-US" sz="12987" b="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THANK YOU</a:t>
            </a:r>
          </a:p>
        </p:txBody>
      </p:sp>
      <p:sp>
        <p:nvSpPr>
          <p:cNvPr id="5" name="Freeform 5"/>
          <p:cNvSpPr/>
          <p:nvPr/>
        </p:nvSpPr>
        <p:spPr>
          <a:xfrm rot="-10690362">
            <a:off x="12526631" y="-2276459"/>
            <a:ext cx="6088034" cy="7200900"/>
          </a:xfrm>
          <a:custGeom>
            <a:avLst/>
            <a:gdLst/>
            <a:ahLst/>
            <a:cxnLst/>
            <a:rect l="l" t="t" r="r" b="b"/>
            <a:pathLst>
              <a:path w="6088034" h="7200900">
                <a:moveTo>
                  <a:pt x="0" y="0"/>
                </a:moveTo>
                <a:lnTo>
                  <a:pt x="6088034" y="0"/>
                </a:lnTo>
                <a:lnTo>
                  <a:pt x="6088034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 rot="746247">
            <a:off x="-1156514" y="5381726"/>
            <a:ext cx="6088034" cy="7200900"/>
          </a:xfrm>
          <a:custGeom>
            <a:avLst/>
            <a:gdLst/>
            <a:ahLst/>
            <a:cxnLst/>
            <a:rect l="l" t="t" r="r" b="b"/>
            <a:pathLst>
              <a:path w="6088034" h="7200900">
                <a:moveTo>
                  <a:pt x="0" y="0"/>
                </a:moveTo>
                <a:lnTo>
                  <a:pt x="6088034" y="0"/>
                </a:lnTo>
                <a:lnTo>
                  <a:pt x="6088034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-1889093" y="-2025661"/>
            <a:ext cx="4010284" cy="5327672"/>
          </a:xfrm>
          <a:custGeom>
            <a:avLst/>
            <a:gdLst/>
            <a:ahLst/>
            <a:cxnLst/>
            <a:rect l="l" t="t" r="r" b="b"/>
            <a:pathLst>
              <a:path w="4010284" h="5327672">
                <a:moveTo>
                  <a:pt x="0" y="0"/>
                </a:moveTo>
                <a:lnTo>
                  <a:pt x="4010284" y="0"/>
                </a:lnTo>
                <a:lnTo>
                  <a:pt x="4010284" y="5327672"/>
                </a:lnTo>
                <a:lnTo>
                  <a:pt x="0" y="53276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 rot="10659771">
            <a:off x="16282858" y="6968873"/>
            <a:ext cx="4010284" cy="5327672"/>
          </a:xfrm>
          <a:custGeom>
            <a:avLst/>
            <a:gdLst/>
            <a:ahLst/>
            <a:cxnLst/>
            <a:rect l="l" t="t" r="r" b="b"/>
            <a:pathLst>
              <a:path w="4010284" h="5327672">
                <a:moveTo>
                  <a:pt x="0" y="0"/>
                </a:moveTo>
                <a:lnTo>
                  <a:pt x="4010284" y="0"/>
                </a:lnTo>
                <a:lnTo>
                  <a:pt x="4010284" y="5327672"/>
                </a:lnTo>
                <a:lnTo>
                  <a:pt x="0" y="53276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913426" y="2795689"/>
            <a:ext cx="14935723" cy="37207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61"/>
              </a:lnSpc>
            </a:pPr>
            <a:r>
              <a:rPr lang="en-US" sz="3472" b="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In this project, I built a streamlit app to generate synthetic</a:t>
            </a:r>
          </a:p>
          <a:p>
            <a:pPr algn="l">
              <a:lnSpc>
                <a:spcPts val="4861"/>
              </a:lnSpc>
            </a:pPr>
            <a:r>
              <a:rPr lang="en-US" sz="3472" b="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data using GANs. My app can work with both tabular (CSV)</a:t>
            </a:r>
          </a:p>
          <a:p>
            <a:pPr algn="l">
              <a:lnSpc>
                <a:spcPts val="4861"/>
              </a:lnSpc>
            </a:pPr>
            <a:r>
              <a:rPr lang="en-US" sz="3472" b="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and image (JPG/PNG) data. I used CTGAN and vanilla GANs</a:t>
            </a:r>
          </a:p>
          <a:p>
            <a:pPr algn="l">
              <a:lnSpc>
                <a:spcPts val="4861"/>
              </a:lnSpc>
            </a:pPr>
            <a:r>
              <a:rPr lang="en-US" sz="3472" b="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for tables, and a trained Pix2Pix GAN for comic face images. I</a:t>
            </a:r>
          </a:p>
          <a:p>
            <a:pPr algn="l">
              <a:lnSpc>
                <a:spcPts val="4861"/>
              </a:lnSpc>
            </a:pPr>
            <a:r>
              <a:rPr lang="en-US" sz="3472" b="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also checked how adding synthetic data helps machine learning</a:t>
            </a:r>
          </a:p>
          <a:p>
            <a:pPr algn="l">
              <a:lnSpc>
                <a:spcPts val="4861"/>
              </a:lnSpc>
            </a:pPr>
            <a:r>
              <a:rPr lang="en-US" sz="3472" b="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models, using the Iris dataset as an example.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913426" y="974500"/>
            <a:ext cx="13180039" cy="1191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b="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INTRODUCTION</a:t>
            </a:r>
          </a:p>
        </p:txBody>
      </p:sp>
      <p:sp>
        <p:nvSpPr>
          <p:cNvPr id="4" name="Freeform 4"/>
          <p:cNvSpPr/>
          <p:nvPr/>
        </p:nvSpPr>
        <p:spPr>
          <a:xfrm rot="10659771">
            <a:off x="16939064" y="7804610"/>
            <a:ext cx="3371126" cy="4478549"/>
          </a:xfrm>
          <a:custGeom>
            <a:avLst/>
            <a:gdLst/>
            <a:ahLst/>
            <a:cxnLst/>
            <a:rect l="l" t="t" r="r" b="b"/>
            <a:pathLst>
              <a:path w="3371126" h="4478549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5" name="Group 5"/>
          <p:cNvGrpSpPr/>
          <p:nvPr/>
        </p:nvGrpSpPr>
        <p:grpSpPr>
          <a:xfrm>
            <a:off x="16479430" y="8470436"/>
            <a:ext cx="1193520" cy="1159060"/>
            <a:chOff x="0" y="0"/>
            <a:chExt cx="1591360" cy="1545414"/>
          </a:xfrm>
        </p:grpSpPr>
        <p:grpSp>
          <p:nvGrpSpPr>
            <p:cNvPr id="6" name="Group 6"/>
            <p:cNvGrpSpPr/>
            <p:nvPr/>
          </p:nvGrpSpPr>
          <p:grpSpPr>
            <a:xfrm>
              <a:off x="22973" y="0"/>
              <a:ext cx="1545414" cy="1545414"/>
              <a:chOff x="0" y="0"/>
              <a:chExt cx="812800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EB3C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9" name="TextBox 9"/>
            <p:cNvSpPr txBox="1"/>
            <p:nvPr/>
          </p:nvSpPr>
          <p:spPr>
            <a:xfrm>
              <a:off x="0" y="209522"/>
              <a:ext cx="1591360" cy="10761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790"/>
                </a:lnSpc>
              </a:pPr>
              <a:r>
                <a:rPr lang="en-US" sz="4850" b="1">
                  <a:solidFill>
                    <a:srgbClr val="331C2C"/>
                  </a:solidFill>
                  <a:latin typeface="Cooper BT Bold"/>
                  <a:ea typeface="Cooper BT Bold"/>
                  <a:cs typeface="Cooper BT Bold"/>
                  <a:sym typeface="Cooper BT Bold"/>
                </a:rPr>
                <a:t>2</a:t>
              </a: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5702946" y="8809807"/>
            <a:ext cx="6882108" cy="931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b="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DA312 | Advanced ML Laboratory</a:t>
            </a:r>
          </a:p>
          <a:p>
            <a:pPr algn="ctr">
              <a:lnSpc>
                <a:spcPts val="3779"/>
              </a:lnSpc>
            </a:pPr>
            <a:endParaRPr lang="en-US" sz="2700" b="1">
              <a:solidFill>
                <a:srgbClr val="331C2C"/>
              </a:solidFill>
              <a:latin typeface="Cooper BT Bold"/>
              <a:ea typeface="Cooper BT Bold"/>
              <a:cs typeface="Cooper BT Bold"/>
              <a:sym typeface="Cooper BT Bold"/>
            </a:endParaRPr>
          </a:p>
        </p:txBody>
      </p:sp>
      <p:sp>
        <p:nvSpPr>
          <p:cNvPr id="11" name="Freeform 11"/>
          <p:cNvSpPr/>
          <p:nvPr/>
        </p:nvSpPr>
        <p:spPr>
          <a:xfrm rot="-10690362">
            <a:off x="14516937" y="-1346836"/>
            <a:ext cx="4134546" cy="4890324"/>
          </a:xfrm>
          <a:custGeom>
            <a:avLst/>
            <a:gdLst/>
            <a:ahLst/>
            <a:cxnLst/>
            <a:rect l="l" t="t" r="r" b="b"/>
            <a:pathLst>
              <a:path w="4134546" h="4890324">
                <a:moveTo>
                  <a:pt x="0" y="0"/>
                </a:moveTo>
                <a:lnTo>
                  <a:pt x="4134546" y="0"/>
                </a:lnTo>
                <a:lnTo>
                  <a:pt x="4134546" y="4890323"/>
                </a:lnTo>
                <a:lnTo>
                  <a:pt x="0" y="48903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Freeform 12"/>
          <p:cNvSpPr/>
          <p:nvPr/>
        </p:nvSpPr>
        <p:spPr>
          <a:xfrm>
            <a:off x="-1889093" y="-1787536"/>
            <a:ext cx="3105152" cy="4125202"/>
          </a:xfrm>
          <a:custGeom>
            <a:avLst/>
            <a:gdLst/>
            <a:ahLst/>
            <a:cxnLst/>
            <a:rect l="l" t="t" r="r" b="b"/>
            <a:pathLst>
              <a:path w="3105152" h="412520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3" name="Freeform 13"/>
          <p:cNvSpPr/>
          <p:nvPr/>
        </p:nvSpPr>
        <p:spPr>
          <a:xfrm rot="665646">
            <a:off x="-607849" y="7151772"/>
            <a:ext cx="4135775" cy="4891777"/>
          </a:xfrm>
          <a:custGeom>
            <a:avLst/>
            <a:gdLst/>
            <a:ahLst/>
            <a:cxnLst/>
            <a:rect l="l" t="t" r="r" b="b"/>
            <a:pathLst>
              <a:path w="4135775" h="4891777">
                <a:moveTo>
                  <a:pt x="0" y="0"/>
                </a:moveTo>
                <a:lnTo>
                  <a:pt x="4135775" y="0"/>
                </a:lnTo>
                <a:lnTo>
                  <a:pt x="4135775" y="4891776"/>
                </a:lnTo>
                <a:lnTo>
                  <a:pt x="0" y="489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452406" y="3150441"/>
            <a:ext cx="7869503" cy="3986118"/>
            <a:chOff x="0" y="0"/>
            <a:chExt cx="10492670" cy="5314824"/>
          </a:xfrm>
        </p:grpSpPr>
        <p:grpSp>
          <p:nvGrpSpPr>
            <p:cNvPr id="3" name="Group 3"/>
            <p:cNvGrpSpPr/>
            <p:nvPr/>
          </p:nvGrpSpPr>
          <p:grpSpPr>
            <a:xfrm>
              <a:off x="189834" y="1004646"/>
              <a:ext cx="10302836" cy="4310177"/>
              <a:chOff x="0" y="0"/>
              <a:chExt cx="1593206" cy="666515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1593206" cy="666515"/>
              </a:xfrm>
              <a:custGeom>
                <a:avLst/>
                <a:gdLst/>
                <a:ahLst/>
                <a:cxnLst/>
                <a:rect l="l" t="t" r="r" b="b"/>
                <a:pathLst>
                  <a:path w="1593206" h="666515">
                    <a:moveTo>
                      <a:pt x="65271" y="0"/>
                    </a:moveTo>
                    <a:lnTo>
                      <a:pt x="1527935" y="0"/>
                    </a:lnTo>
                    <a:cubicBezTo>
                      <a:pt x="1563983" y="0"/>
                      <a:pt x="1593206" y="29223"/>
                      <a:pt x="1593206" y="65271"/>
                    </a:cubicBezTo>
                    <a:lnTo>
                      <a:pt x="1593206" y="601244"/>
                    </a:lnTo>
                    <a:cubicBezTo>
                      <a:pt x="1593206" y="637293"/>
                      <a:pt x="1563983" y="666515"/>
                      <a:pt x="1527935" y="666515"/>
                    </a:cubicBezTo>
                    <a:lnTo>
                      <a:pt x="65271" y="666515"/>
                    </a:lnTo>
                    <a:cubicBezTo>
                      <a:pt x="29223" y="666515"/>
                      <a:pt x="0" y="637293"/>
                      <a:pt x="0" y="601244"/>
                    </a:cubicBezTo>
                    <a:lnTo>
                      <a:pt x="0" y="65271"/>
                    </a:lnTo>
                    <a:cubicBezTo>
                      <a:pt x="0" y="29223"/>
                      <a:pt x="29223" y="0"/>
                      <a:pt x="65271" y="0"/>
                    </a:cubicBezTo>
                    <a:close/>
                  </a:path>
                </a:pathLst>
              </a:custGeom>
              <a:solidFill>
                <a:srgbClr val="CEB3C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" name="TextBox 5"/>
              <p:cNvSpPr txBox="1"/>
              <p:nvPr/>
            </p:nvSpPr>
            <p:spPr>
              <a:xfrm>
                <a:off x="0" y="-38100"/>
                <a:ext cx="1593206" cy="70461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6" name="TextBox 6"/>
            <p:cNvSpPr txBox="1"/>
            <p:nvPr/>
          </p:nvSpPr>
          <p:spPr>
            <a:xfrm>
              <a:off x="865138" y="1344654"/>
              <a:ext cx="8986388" cy="17603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356"/>
                </a:lnSpc>
              </a:pPr>
              <a:r>
                <a:rPr lang="en-US" sz="3826" b="1">
                  <a:solidFill>
                    <a:srgbClr val="331C2C"/>
                  </a:solidFill>
                  <a:latin typeface="Cooper BT Bold"/>
                  <a:ea typeface="Cooper BT Bold"/>
                  <a:cs typeface="Cooper BT Bold"/>
                  <a:sym typeface="Cooper BT Bold"/>
                </a:rPr>
                <a:t>Privacy of data on which we are training.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104775"/>
              <a:ext cx="8173342" cy="11298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009"/>
                </a:lnSpc>
              </a:pPr>
              <a:r>
                <a:rPr lang="en-US" sz="5006" b="1">
                  <a:solidFill>
                    <a:srgbClr val="EDE0D1"/>
                  </a:solidFill>
                  <a:latin typeface="Cooper BT Bold"/>
                  <a:ea typeface="Cooper BT Bold"/>
                  <a:cs typeface="Cooper BT Bold"/>
                  <a:sym typeface="Cooper BT Bold"/>
                </a:rPr>
                <a:t>Second Problem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918390" y="904875"/>
            <a:ext cx="10451219" cy="1191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b="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PROBLEMS IN ML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028700" y="3150441"/>
            <a:ext cx="7869503" cy="3967870"/>
            <a:chOff x="0" y="0"/>
            <a:chExt cx="10492670" cy="5290494"/>
          </a:xfrm>
        </p:grpSpPr>
        <p:grpSp>
          <p:nvGrpSpPr>
            <p:cNvPr id="10" name="Group 10"/>
            <p:cNvGrpSpPr/>
            <p:nvPr/>
          </p:nvGrpSpPr>
          <p:grpSpPr>
            <a:xfrm>
              <a:off x="189834" y="980316"/>
              <a:ext cx="10302836" cy="4310177"/>
              <a:chOff x="0" y="0"/>
              <a:chExt cx="1593206" cy="666515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1593206" cy="666515"/>
              </a:xfrm>
              <a:custGeom>
                <a:avLst/>
                <a:gdLst/>
                <a:ahLst/>
                <a:cxnLst/>
                <a:rect l="l" t="t" r="r" b="b"/>
                <a:pathLst>
                  <a:path w="1593206" h="666515">
                    <a:moveTo>
                      <a:pt x="65271" y="0"/>
                    </a:moveTo>
                    <a:lnTo>
                      <a:pt x="1527935" y="0"/>
                    </a:lnTo>
                    <a:cubicBezTo>
                      <a:pt x="1563983" y="0"/>
                      <a:pt x="1593206" y="29223"/>
                      <a:pt x="1593206" y="65271"/>
                    </a:cubicBezTo>
                    <a:lnTo>
                      <a:pt x="1593206" y="601244"/>
                    </a:lnTo>
                    <a:cubicBezTo>
                      <a:pt x="1593206" y="637293"/>
                      <a:pt x="1563983" y="666515"/>
                      <a:pt x="1527935" y="666515"/>
                    </a:cubicBezTo>
                    <a:lnTo>
                      <a:pt x="65271" y="666515"/>
                    </a:lnTo>
                    <a:cubicBezTo>
                      <a:pt x="29223" y="666515"/>
                      <a:pt x="0" y="637293"/>
                      <a:pt x="0" y="601244"/>
                    </a:cubicBezTo>
                    <a:lnTo>
                      <a:pt x="0" y="65271"/>
                    </a:lnTo>
                    <a:cubicBezTo>
                      <a:pt x="0" y="29223"/>
                      <a:pt x="29223" y="0"/>
                      <a:pt x="65271" y="0"/>
                    </a:cubicBezTo>
                    <a:close/>
                  </a:path>
                </a:pathLst>
              </a:custGeom>
              <a:solidFill>
                <a:srgbClr val="CEB3C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-38100"/>
                <a:ext cx="1593206" cy="70461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865138" y="1320324"/>
              <a:ext cx="8986388" cy="26720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356"/>
                </a:lnSpc>
              </a:pPr>
              <a:r>
                <a:rPr lang="en-US" sz="3826" b="1">
                  <a:solidFill>
                    <a:srgbClr val="331C2C"/>
                  </a:solidFill>
                  <a:latin typeface="Cooper BT Bold"/>
                  <a:ea typeface="Cooper BT Bold"/>
                  <a:cs typeface="Cooper BT Bold"/>
                  <a:sym typeface="Cooper BT Bold"/>
                </a:rPr>
                <a:t> We do not have enough real data for machine</a:t>
              </a:r>
            </a:p>
            <a:p>
              <a:pPr algn="l">
                <a:lnSpc>
                  <a:spcPts val="5356"/>
                </a:lnSpc>
              </a:pPr>
              <a:r>
                <a:rPr lang="en-US" sz="3826" b="1">
                  <a:solidFill>
                    <a:srgbClr val="331C2C"/>
                  </a:solidFill>
                  <a:latin typeface="Cooper BT Bold"/>
                  <a:ea typeface="Cooper BT Bold"/>
                  <a:cs typeface="Cooper BT Bold"/>
                  <a:sym typeface="Cooper BT Bold"/>
                </a:rPr>
                <a:t>learning.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104775"/>
              <a:ext cx="6478009" cy="11298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009"/>
                </a:lnSpc>
              </a:pPr>
              <a:r>
                <a:rPr lang="en-US" sz="5006" b="1">
                  <a:solidFill>
                    <a:srgbClr val="EDE0D1"/>
                  </a:solidFill>
                  <a:latin typeface="Cooper BT Bold"/>
                  <a:ea typeface="Cooper BT Bold"/>
                  <a:cs typeface="Cooper BT Bold"/>
                  <a:sym typeface="Cooper BT Bold"/>
                </a:rPr>
                <a:t>First Problem</a:t>
              </a:r>
            </a:p>
          </p:txBody>
        </p:sp>
      </p:grpSp>
      <p:sp>
        <p:nvSpPr>
          <p:cNvPr id="15" name="Freeform 15"/>
          <p:cNvSpPr/>
          <p:nvPr/>
        </p:nvSpPr>
        <p:spPr>
          <a:xfrm rot="10659771">
            <a:off x="16939064" y="7804610"/>
            <a:ext cx="3371126" cy="4478549"/>
          </a:xfrm>
          <a:custGeom>
            <a:avLst/>
            <a:gdLst/>
            <a:ahLst/>
            <a:cxnLst/>
            <a:rect l="l" t="t" r="r" b="b"/>
            <a:pathLst>
              <a:path w="3371126" h="4478549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16" name="Group 16"/>
          <p:cNvGrpSpPr/>
          <p:nvPr/>
        </p:nvGrpSpPr>
        <p:grpSpPr>
          <a:xfrm>
            <a:off x="16479430" y="8470436"/>
            <a:ext cx="1193520" cy="1159060"/>
            <a:chOff x="0" y="0"/>
            <a:chExt cx="1591360" cy="1545414"/>
          </a:xfrm>
        </p:grpSpPr>
        <p:grpSp>
          <p:nvGrpSpPr>
            <p:cNvPr id="17" name="Group 17"/>
            <p:cNvGrpSpPr/>
            <p:nvPr/>
          </p:nvGrpSpPr>
          <p:grpSpPr>
            <a:xfrm>
              <a:off x="22973" y="0"/>
              <a:ext cx="1545414" cy="1545414"/>
              <a:chOff x="0" y="0"/>
              <a:chExt cx="812800" cy="8128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EB3C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9" name="TextBox 19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0" name="TextBox 20"/>
            <p:cNvSpPr txBox="1"/>
            <p:nvPr/>
          </p:nvSpPr>
          <p:spPr>
            <a:xfrm>
              <a:off x="0" y="209522"/>
              <a:ext cx="1591360" cy="10707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790"/>
                </a:lnSpc>
              </a:pPr>
              <a:r>
                <a:rPr lang="en-US" sz="4850" b="1">
                  <a:solidFill>
                    <a:srgbClr val="331C2C"/>
                  </a:solidFill>
                  <a:latin typeface="Cooper BT Bold"/>
                  <a:ea typeface="Cooper BT Bold"/>
                  <a:cs typeface="Cooper BT Bold"/>
                  <a:sym typeface="Cooper BT Bold"/>
                </a:rPr>
                <a:t>3</a:t>
              </a:r>
            </a:p>
          </p:txBody>
        </p:sp>
      </p:grpSp>
      <p:sp>
        <p:nvSpPr>
          <p:cNvPr id="21" name="Freeform 21"/>
          <p:cNvSpPr/>
          <p:nvPr/>
        </p:nvSpPr>
        <p:spPr>
          <a:xfrm rot="-10690362">
            <a:off x="14516937" y="-1346836"/>
            <a:ext cx="4134546" cy="4890324"/>
          </a:xfrm>
          <a:custGeom>
            <a:avLst/>
            <a:gdLst/>
            <a:ahLst/>
            <a:cxnLst/>
            <a:rect l="l" t="t" r="r" b="b"/>
            <a:pathLst>
              <a:path w="4134546" h="4890324">
                <a:moveTo>
                  <a:pt x="0" y="0"/>
                </a:moveTo>
                <a:lnTo>
                  <a:pt x="4134546" y="0"/>
                </a:lnTo>
                <a:lnTo>
                  <a:pt x="4134546" y="4890323"/>
                </a:lnTo>
                <a:lnTo>
                  <a:pt x="0" y="48903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2" name="Freeform 22"/>
          <p:cNvSpPr/>
          <p:nvPr/>
        </p:nvSpPr>
        <p:spPr>
          <a:xfrm>
            <a:off x="-1889093" y="-1787536"/>
            <a:ext cx="3105152" cy="4125202"/>
          </a:xfrm>
          <a:custGeom>
            <a:avLst/>
            <a:gdLst/>
            <a:ahLst/>
            <a:cxnLst/>
            <a:rect l="l" t="t" r="r" b="b"/>
            <a:pathLst>
              <a:path w="3105152" h="412520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3" name="Freeform 23"/>
          <p:cNvSpPr/>
          <p:nvPr/>
        </p:nvSpPr>
        <p:spPr>
          <a:xfrm rot="665646">
            <a:off x="-607849" y="7151772"/>
            <a:ext cx="4135775" cy="4891777"/>
          </a:xfrm>
          <a:custGeom>
            <a:avLst/>
            <a:gdLst/>
            <a:ahLst/>
            <a:cxnLst/>
            <a:rect l="l" t="t" r="r" b="b"/>
            <a:pathLst>
              <a:path w="4135775" h="4891777">
                <a:moveTo>
                  <a:pt x="0" y="0"/>
                </a:moveTo>
                <a:lnTo>
                  <a:pt x="4135775" y="0"/>
                </a:lnTo>
                <a:lnTo>
                  <a:pt x="4135775" y="4891776"/>
                </a:lnTo>
                <a:lnTo>
                  <a:pt x="0" y="489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47891" y="3217015"/>
            <a:ext cx="516960" cy="51696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31C2C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92146" y="904875"/>
            <a:ext cx="16103709" cy="11946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b="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THEORETICAL FRAMEWORK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702946" y="8809807"/>
            <a:ext cx="6882108" cy="931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b="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DA312 | Advanced ML Laboratory</a:t>
            </a:r>
          </a:p>
          <a:p>
            <a:pPr algn="ctr">
              <a:lnSpc>
                <a:spcPts val="3779"/>
              </a:lnSpc>
            </a:pPr>
            <a:endParaRPr lang="en-US" sz="2700" b="1">
              <a:solidFill>
                <a:srgbClr val="331C2C"/>
              </a:solidFill>
              <a:latin typeface="Cooper BT Bold"/>
              <a:ea typeface="Cooper BT Bold"/>
              <a:cs typeface="Cooper BT Bold"/>
              <a:sym typeface="Cooper BT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411959" y="2938956"/>
            <a:ext cx="7530658" cy="802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80"/>
              </a:lnSpc>
            </a:pPr>
            <a:r>
              <a:rPr lang="en-US" sz="4700" b="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Streamlit app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411959" y="3850434"/>
            <a:ext cx="14847341" cy="12917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5"/>
              </a:lnSpc>
            </a:pPr>
            <a:r>
              <a:rPr lang="en-US" sz="3661" b="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Used CTGAN and Vanilla GAN for tabular datasets.</a:t>
            </a:r>
          </a:p>
          <a:p>
            <a:pPr algn="l">
              <a:lnSpc>
                <a:spcPts val="5125"/>
              </a:lnSpc>
            </a:pPr>
            <a:r>
              <a:rPr lang="en-US" sz="3661" b="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Trained a Pix2Pix GAN for image generation.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411959" y="6676403"/>
            <a:ext cx="14847341" cy="637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5"/>
              </a:lnSpc>
            </a:pPr>
            <a:r>
              <a:rPr lang="en-US" sz="3661" b="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Got a performance boost in ML algorithms on Iris dataset.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547891" y="5996601"/>
            <a:ext cx="516960" cy="516960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31C2C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 rot="10659771">
            <a:off x="16939064" y="7804610"/>
            <a:ext cx="3371126" cy="4478549"/>
          </a:xfrm>
          <a:custGeom>
            <a:avLst/>
            <a:gdLst/>
            <a:ahLst/>
            <a:cxnLst/>
            <a:rect l="l" t="t" r="r" b="b"/>
            <a:pathLst>
              <a:path w="3371126" h="4478549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14" name="Group 14"/>
          <p:cNvGrpSpPr/>
          <p:nvPr/>
        </p:nvGrpSpPr>
        <p:grpSpPr>
          <a:xfrm>
            <a:off x="16479430" y="8470436"/>
            <a:ext cx="1193520" cy="1159060"/>
            <a:chOff x="0" y="0"/>
            <a:chExt cx="1591360" cy="1545414"/>
          </a:xfrm>
        </p:grpSpPr>
        <p:grpSp>
          <p:nvGrpSpPr>
            <p:cNvPr id="15" name="Group 15"/>
            <p:cNvGrpSpPr/>
            <p:nvPr/>
          </p:nvGrpSpPr>
          <p:grpSpPr>
            <a:xfrm>
              <a:off x="22973" y="0"/>
              <a:ext cx="1545414" cy="1545414"/>
              <a:chOff x="0" y="0"/>
              <a:chExt cx="812800" cy="8128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EB3C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" name="TextBox 17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8" name="TextBox 18"/>
            <p:cNvSpPr txBox="1"/>
            <p:nvPr/>
          </p:nvSpPr>
          <p:spPr>
            <a:xfrm>
              <a:off x="0" y="209522"/>
              <a:ext cx="1591360" cy="10707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790"/>
                </a:lnSpc>
              </a:pPr>
              <a:r>
                <a:rPr lang="en-US" sz="4850" b="1">
                  <a:solidFill>
                    <a:srgbClr val="331C2C"/>
                  </a:solidFill>
                  <a:latin typeface="Cooper BT Bold"/>
                  <a:ea typeface="Cooper BT Bold"/>
                  <a:cs typeface="Cooper BT Bold"/>
                  <a:sym typeface="Cooper BT Bold"/>
                </a:rPr>
                <a:t>4</a:t>
              </a:r>
            </a:p>
          </p:txBody>
        </p:sp>
      </p:grpSp>
      <p:sp>
        <p:nvSpPr>
          <p:cNvPr id="19" name="Freeform 19"/>
          <p:cNvSpPr/>
          <p:nvPr/>
        </p:nvSpPr>
        <p:spPr>
          <a:xfrm rot="-10690362">
            <a:off x="14516937" y="-1346836"/>
            <a:ext cx="4134546" cy="4890324"/>
          </a:xfrm>
          <a:custGeom>
            <a:avLst/>
            <a:gdLst/>
            <a:ahLst/>
            <a:cxnLst/>
            <a:rect l="l" t="t" r="r" b="b"/>
            <a:pathLst>
              <a:path w="4134546" h="4890324">
                <a:moveTo>
                  <a:pt x="0" y="0"/>
                </a:moveTo>
                <a:lnTo>
                  <a:pt x="4134546" y="0"/>
                </a:lnTo>
                <a:lnTo>
                  <a:pt x="4134546" y="4890323"/>
                </a:lnTo>
                <a:lnTo>
                  <a:pt x="0" y="48903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0" name="Freeform 20"/>
          <p:cNvSpPr/>
          <p:nvPr/>
        </p:nvSpPr>
        <p:spPr>
          <a:xfrm>
            <a:off x="-1889093" y="-1787536"/>
            <a:ext cx="3105152" cy="4125202"/>
          </a:xfrm>
          <a:custGeom>
            <a:avLst/>
            <a:gdLst/>
            <a:ahLst/>
            <a:cxnLst/>
            <a:rect l="l" t="t" r="r" b="b"/>
            <a:pathLst>
              <a:path w="3105152" h="412520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1" name="Freeform 21"/>
          <p:cNvSpPr/>
          <p:nvPr/>
        </p:nvSpPr>
        <p:spPr>
          <a:xfrm rot="665646">
            <a:off x="-607849" y="7151772"/>
            <a:ext cx="4135775" cy="4891777"/>
          </a:xfrm>
          <a:custGeom>
            <a:avLst/>
            <a:gdLst/>
            <a:ahLst/>
            <a:cxnLst/>
            <a:rect l="l" t="t" r="r" b="b"/>
            <a:pathLst>
              <a:path w="4135775" h="4891777">
                <a:moveTo>
                  <a:pt x="0" y="0"/>
                </a:moveTo>
                <a:lnTo>
                  <a:pt x="4135775" y="0"/>
                </a:lnTo>
                <a:lnTo>
                  <a:pt x="4135775" y="4891776"/>
                </a:lnTo>
                <a:lnTo>
                  <a:pt x="0" y="489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2" name="TextBox 22"/>
          <p:cNvSpPr txBox="1"/>
          <p:nvPr/>
        </p:nvSpPr>
        <p:spPr>
          <a:xfrm>
            <a:off x="2411959" y="5710921"/>
            <a:ext cx="13020310" cy="802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80"/>
              </a:lnSpc>
            </a:pPr>
            <a:r>
              <a:rPr lang="en-US" sz="4700" b="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Performance check using synthetic data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47891" y="3217015"/>
            <a:ext cx="516960" cy="51696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31C2C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92146" y="904875"/>
            <a:ext cx="16103709" cy="1191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b="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DATASETS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702946" y="8809807"/>
            <a:ext cx="6882108" cy="931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b="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DA312 | Advanced ML Laboratory</a:t>
            </a:r>
          </a:p>
          <a:p>
            <a:pPr algn="ctr">
              <a:lnSpc>
                <a:spcPts val="3779"/>
              </a:lnSpc>
            </a:pPr>
            <a:endParaRPr lang="en-US" sz="2700" b="1">
              <a:solidFill>
                <a:srgbClr val="331C2C"/>
              </a:solidFill>
              <a:latin typeface="Cooper BT Bold"/>
              <a:ea typeface="Cooper BT Bold"/>
              <a:cs typeface="Cooper BT Bold"/>
              <a:sym typeface="Cooper BT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411959" y="2967531"/>
            <a:ext cx="13354463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u="sng" dirty="0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  <a:hlinkClick r:id="rId2" tooltip="https://www.kaggle.com/datasets/defileroff/comic-faces-paired-synthetic-v2"/>
              </a:rPr>
              <a:t>Comic Face</a:t>
            </a:r>
            <a:r>
              <a:rPr lang="en-US" sz="3000" dirty="0">
                <a:solidFill>
                  <a:srgbClr val="331C2C"/>
                </a:solidFill>
                <a:latin typeface="Cooper BT Light"/>
                <a:ea typeface="Cooper BT Light"/>
                <a:cs typeface="Cooper BT Light"/>
                <a:sym typeface="Cooper BT Light"/>
              </a:rPr>
              <a:t>: </a:t>
            </a:r>
            <a:r>
              <a:rPr lang="en-US" sz="3000" dirty="0">
                <a:solidFill>
                  <a:srgbClr val="331C2C"/>
                </a:solidFill>
                <a:latin typeface="Cooper BT Light"/>
                <a:ea typeface="Cooper BT Light"/>
                <a:cs typeface="Cooper BT Light"/>
                <a:sym typeface="Cooper BT Light"/>
                <a:hlinkClick r:id="rId2"/>
              </a:rPr>
              <a:t>https://www.kaggle.com/datasets/defileroff/comic-faces-paired-synthetic-v2</a:t>
            </a:r>
            <a:endParaRPr lang="en-US" sz="3000" dirty="0">
              <a:solidFill>
                <a:srgbClr val="331C2C"/>
              </a:solidFill>
              <a:latin typeface="Cooper BT Light"/>
              <a:ea typeface="Cooper BT Light"/>
              <a:cs typeface="Cooper BT Light"/>
              <a:sym typeface="Cooper BT Light"/>
            </a:endParaRPr>
          </a:p>
        </p:txBody>
      </p:sp>
      <p:sp>
        <p:nvSpPr>
          <p:cNvPr id="8" name="Freeform 8"/>
          <p:cNvSpPr/>
          <p:nvPr/>
        </p:nvSpPr>
        <p:spPr>
          <a:xfrm rot="10659771">
            <a:off x="16939064" y="7804610"/>
            <a:ext cx="3371126" cy="4478549"/>
          </a:xfrm>
          <a:custGeom>
            <a:avLst/>
            <a:gdLst/>
            <a:ahLst/>
            <a:cxnLst/>
            <a:rect l="l" t="t" r="r" b="b"/>
            <a:pathLst>
              <a:path w="3371126" h="4478549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9" name="Group 9"/>
          <p:cNvGrpSpPr/>
          <p:nvPr/>
        </p:nvGrpSpPr>
        <p:grpSpPr>
          <a:xfrm>
            <a:off x="16479430" y="8470436"/>
            <a:ext cx="1193520" cy="1159060"/>
            <a:chOff x="0" y="0"/>
            <a:chExt cx="1591360" cy="1545414"/>
          </a:xfrm>
        </p:grpSpPr>
        <p:grpSp>
          <p:nvGrpSpPr>
            <p:cNvPr id="10" name="Group 10"/>
            <p:cNvGrpSpPr/>
            <p:nvPr/>
          </p:nvGrpSpPr>
          <p:grpSpPr>
            <a:xfrm>
              <a:off x="22973" y="0"/>
              <a:ext cx="1545414" cy="1545414"/>
              <a:chOff x="0" y="0"/>
              <a:chExt cx="812800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EB3C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0" y="209522"/>
              <a:ext cx="1591360" cy="10707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790"/>
                </a:lnSpc>
              </a:pPr>
              <a:r>
                <a:rPr lang="en-US" sz="4850" b="1">
                  <a:solidFill>
                    <a:srgbClr val="331C2C"/>
                  </a:solidFill>
                  <a:latin typeface="Cooper BT Bold"/>
                  <a:ea typeface="Cooper BT Bold"/>
                  <a:cs typeface="Cooper BT Bold"/>
                  <a:sym typeface="Cooper BT Bold"/>
                </a:rPr>
                <a:t>4</a:t>
              </a:r>
            </a:p>
          </p:txBody>
        </p:sp>
      </p:grpSp>
      <p:sp>
        <p:nvSpPr>
          <p:cNvPr id="14" name="Freeform 14"/>
          <p:cNvSpPr/>
          <p:nvPr/>
        </p:nvSpPr>
        <p:spPr>
          <a:xfrm rot="-10690362">
            <a:off x="14516937" y="-1346836"/>
            <a:ext cx="4134546" cy="4890324"/>
          </a:xfrm>
          <a:custGeom>
            <a:avLst/>
            <a:gdLst/>
            <a:ahLst/>
            <a:cxnLst/>
            <a:rect l="l" t="t" r="r" b="b"/>
            <a:pathLst>
              <a:path w="4134546" h="4890324">
                <a:moveTo>
                  <a:pt x="0" y="0"/>
                </a:moveTo>
                <a:lnTo>
                  <a:pt x="4134546" y="0"/>
                </a:lnTo>
                <a:lnTo>
                  <a:pt x="4134546" y="4890323"/>
                </a:lnTo>
                <a:lnTo>
                  <a:pt x="0" y="489032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5" name="Freeform 15"/>
          <p:cNvSpPr/>
          <p:nvPr/>
        </p:nvSpPr>
        <p:spPr>
          <a:xfrm>
            <a:off x="-1889093" y="-1787536"/>
            <a:ext cx="3105152" cy="4125202"/>
          </a:xfrm>
          <a:custGeom>
            <a:avLst/>
            <a:gdLst/>
            <a:ahLst/>
            <a:cxnLst/>
            <a:rect l="l" t="t" r="r" b="b"/>
            <a:pathLst>
              <a:path w="3105152" h="412520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6" name="Freeform 16"/>
          <p:cNvSpPr/>
          <p:nvPr/>
        </p:nvSpPr>
        <p:spPr>
          <a:xfrm rot="665646">
            <a:off x="-607849" y="7151772"/>
            <a:ext cx="4135775" cy="4891777"/>
          </a:xfrm>
          <a:custGeom>
            <a:avLst/>
            <a:gdLst/>
            <a:ahLst/>
            <a:cxnLst/>
            <a:rect l="l" t="t" r="r" b="b"/>
            <a:pathLst>
              <a:path w="4135775" h="4891777">
                <a:moveTo>
                  <a:pt x="0" y="0"/>
                </a:moveTo>
                <a:lnTo>
                  <a:pt x="4135775" y="0"/>
                </a:lnTo>
                <a:lnTo>
                  <a:pt x="4135775" y="4891776"/>
                </a:lnTo>
                <a:lnTo>
                  <a:pt x="0" y="489177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17" name="Group 17"/>
          <p:cNvGrpSpPr/>
          <p:nvPr/>
        </p:nvGrpSpPr>
        <p:grpSpPr>
          <a:xfrm>
            <a:off x="1547891" y="4134893"/>
            <a:ext cx="516960" cy="516960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31C2C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2411959" y="4147028"/>
            <a:ext cx="13020310" cy="504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 b="1" u="sng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Iris dataset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1547891" y="5112082"/>
            <a:ext cx="516960" cy="516960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31C2C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2411959" y="5086350"/>
            <a:ext cx="13020310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u="sng" dirty="0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Student Depression:</a:t>
            </a:r>
            <a:r>
              <a:rPr lang="en-US" sz="3000" dirty="0">
                <a:solidFill>
                  <a:srgbClr val="331C2C"/>
                </a:solidFill>
                <a:latin typeface="Cooper BT Light"/>
                <a:ea typeface="Cooper BT Light"/>
                <a:cs typeface="Cooper BT Light"/>
                <a:sym typeface="Cooper BT Light"/>
              </a:rPr>
              <a:t> </a:t>
            </a:r>
            <a:r>
              <a:rPr lang="en-US" sz="3000" dirty="0">
                <a:solidFill>
                  <a:srgbClr val="331C2C"/>
                </a:solidFill>
                <a:latin typeface="Cooper BT Light"/>
                <a:ea typeface="Cooper BT Light"/>
                <a:cs typeface="Cooper BT Light"/>
                <a:sym typeface="Cooper BT Light"/>
                <a:hlinkClick r:id="rId7"/>
              </a:rPr>
              <a:t>https://www.kaggle.com/datasets/hopesb/student-depression-dataset</a:t>
            </a:r>
            <a:endParaRPr lang="en-US" sz="3000" dirty="0">
              <a:solidFill>
                <a:srgbClr val="331C2C"/>
              </a:solidFill>
              <a:latin typeface="Cooper BT Light"/>
              <a:ea typeface="Cooper BT Light"/>
              <a:cs typeface="Cooper BT Light"/>
              <a:sym typeface="Cooper BT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92146" y="904875"/>
            <a:ext cx="16103709" cy="1191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b="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VANILLA GAN</a:t>
            </a:r>
          </a:p>
        </p:txBody>
      </p:sp>
      <p:sp>
        <p:nvSpPr>
          <p:cNvPr id="3" name="Freeform 3"/>
          <p:cNvSpPr/>
          <p:nvPr/>
        </p:nvSpPr>
        <p:spPr>
          <a:xfrm rot="10659771">
            <a:off x="16939064" y="7804610"/>
            <a:ext cx="3371126" cy="4478549"/>
          </a:xfrm>
          <a:custGeom>
            <a:avLst/>
            <a:gdLst/>
            <a:ahLst/>
            <a:cxnLst/>
            <a:rect l="l" t="t" r="r" b="b"/>
            <a:pathLst>
              <a:path w="3371126" h="4478549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4" name="Group 4"/>
          <p:cNvGrpSpPr/>
          <p:nvPr/>
        </p:nvGrpSpPr>
        <p:grpSpPr>
          <a:xfrm>
            <a:off x="16479430" y="8470436"/>
            <a:ext cx="1193520" cy="1159060"/>
            <a:chOff x="0" y="0"/>
            <a:chExt cx="1591360" cy="1545414"/>
          </a:xfrm>
        </p:grpSpPr>
        <p:grpSp>
          <p:nvGrpSpPr>
            <p:cNvPr id="5" name="Group 5"/>
            <p:cNvGrpSpPr/>
            <p:nvPr/>
          </p:nvGrpSpPr>
          <p:grpSpPr>
            <a:xfrm>
              <a:off x="22973" y="0"/>
              <a:ext cx="1545414" cy="1545414"/>
              <a:chOff x="0" y="0"/>
              <a:chExt cx="812800" cy="8128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EB3C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" name="TextBox 7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8" name="TextBox 8"/>
            <p:cNvSpPr txBox="1"/>
            <p:nvPr/>
          </p:nvSpPr>
          <p:spPr>
            <a:xfrm>
              <a:off x="0" y="209522"/>
              <a:ext cx="1591360" cy="10707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790"/>
                </a:lnSpc>
              </a:pPr>
              <a:r>
                <a:rPr lang="en-US" sz="4850" b="1">
                  <a:solidFill>
                    <a:srgbClr val="331C2C"/>
                  </a:solidFill>
                  <a:latin typeface="Cooper BT Bold"/>
                  <a:ea typeface="Cooper BT Bold"/>
                  <a:cs typeface="Cooper BT Bold"/>
                  <a:sym typeface="Cooper BT Bold"/>
                </a:rPr>
                <a:t>5</a:t>
              </a:r>
            </a:p>
          </p:txBody>
        </p:sp>
      </p:grpSp>
      <p:sp>
        <p:nvSpPr>
          <p:cNvPr id="9" name="Freeform 9"/>
          <p:cNvSpPr/>
          <p:nvPr/>
        </p:nvSpPr>
        <p:spPr>
          <a:xfrm rot="-10690362">
            <a:off x="14516937" y="-1346836"/>
            <a:ext cx="4134546" cy="4890324"/>
          </a:xfrm>
          <a:custGeom>
            <a:avLst/>
            <a:gdLst/>
            <a:ahLst/>
            <a:cxnLst/>
            <a:rect l="l" t="t" r="r" b="b"/>
            <a:pathLst>
              <a:path w="4134546" h="4890324">
                <a:moveTo>
                  <a:pt x="0" y="0"/>
                </a:moveTo>
                <a:lnTo>
                  <a:pt x="4134546" y="0"/>
                </a:lnTo>
                <a:lnTo>
                  <a:pt x="4134546" y="4890323"/>
                </a:lnTo>
                <a:lnTo>
                  <a:pt x="0" y="48903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Freeform 10"/>
          <p:cNvSpPr/>
          <p:nvPr/>
        </p:nvSpPr>
        <p:spPr>
          <a:xfrm>
            <a:off x="-1889093" y="-1787536"/>
            <a:ext cx="3105152" cy="4125202"/>
          </a:xfrm>
          <a:custGeom>
            <a:avLst/>
            <a:gdLst/>
            <a:ahLst/>
            <a:cxnLst/>
            <a:rect l="l" t="t" r="r" b="b"/>
            <a:pathLst>
              <a:path w="3105152" h="412520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>
          <a:xfrm rot="665646">
            <a:off x="-607849" y="7151772"/>
            <a:ext cx="4135775" cy="4891777"/>
          </a:xfrm>
          <a:custGeom>
            <a:avLst/>
            <a:gdLst/>
            <a:ahLst/>
            <a:cxnLst/>
            <a:rect l="l" t="t" r="r" b="b"/>
            <a:pathLst>
              <a:path w="4135775" h="4891777">
                <a:moveTo>
                  <a:pt x="0" y="0"/>
                </a:moveTo>
                <a:lnTo>
                  <a:pt x="4135775" y="0"/>
                </a:lnTo>
                <a:lnTo>
                  <a:pt x="4135775" y="4891776"/>
                </a:lnTo>
                <a:lnTo>
                  <a:pt x="0" y="489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Freeform 12"/>
          <p:cNvSpPr/>
          <p:nvPr/>
        </p:nvSpPr>
        <p:spPr>
          <a:xfrm>
            <a:off x="2100219" y="2337666"/>
            <a:ext cx="14087562" cy="6419648"/>
          </a:xfrm>
          <a:custGeom>
            <a:avLst/>
            <a:gdLst/>
            <a:ahLst/>
            <a:cxnLst/>
            <a:rect l="l" t="t" r="r" b="b"/>
            <a:pathLst>
              <a:path w="14087562" h="6419648">
                <a:moveTo>
                  <a:pt x="0" y="0"/>
                </a:moveTo>
                <a:lnTo>
                  <a:pt x="14087562" y="0"/>
                </a:lnTo>
                <a:lnTo>
                  <a:pt x="14087562" y="6419648"/>
                </a:lnTo>
                <a:lnTo>
                  <a:pt x="0" y="641964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3" name="TextBox 13"/>
          <p:cNvSpPr txBox="1"/>
          <p:nvPr/>
        </p:nvSpPr>
        <p:spPr>
          <a:xfrm>
            <a:off x="5702946" y="8809807"/>
            <a:ext cx="6882108" cy="931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b="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DA312 | Advanced ML Laboratory</a:t>
            </a:r>
          </a:p>
          <a:p>
            <a:pPr algn="ctr">
              <a:lnSpc>
                <a:spcPts val="3779"/>
              </a:lnSpc>
            </a:pPr>
            <a:endParaRPr lang="en-US" sz="2700" b="1">
              <a:solidFill>
                <a:srgbClr val="331C2C"/>
              </a:solidFill>
              <a:latin typeface="Cooper BT Bold"/>
              <a:ea typeface="Cooper BT Bold"/>
              <a:cs typeface="Cooper BT Bold"/>
              <a:sym typeface="Cooper BT 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92146" y="904875"/>
            <a:ext cx="16103709" cy="1191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b="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VANILLA GAN</a:t>
            </a:r>
          </a:p>
        </p:txBody>
      </p:sp>
      <p:sp>
        <p:nvSpPr>
          <p:cNvPr id="3" name="Freeform 3"/>
          <p:cNvSpPr/>
          <p:nvPr/>
        </p:nvSpPr>
        <p:spPr>
          <a:xfrm rot="10659771">
            <a:off x="16939064" y="7804610"/>
            <a:ext cx="3371126" cy="4478549"/>
          </a:xfrm>
          <a:custGeom>
            <a:avLst/>
            <a:gdLst/>
            <a:ahLst/>
            <a:cxnLst/>
            <a:rect l="l" t="t" r="r" b="b"/>
            <a:pathLst>
              <a:path w="3371126" h="4478549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4" name="Group 4"/>
          <p:cNvGrpSpPr/>
          <p:nvPr/>
        </p:nvGrpSpPr>
        <p:grpSpPr>
          <a:xfrm>
            <a:off x="16479430" y="8470436"/>
            <a:ext cx="1193520" cy="1159060"/>
            <a:chOff x="0" y="0"/>
            <a:chExt cx="1591360" cy="1545414"/>
          </a:xfrm>
        </p:grpSpPr>
        <p:grpSp>
          <p:nvGrpSpPr>
            <p:cNvPr id="5" name="Group 5"/>
            <p:cNvGrpSpPr/>
            <p:nvPr/>
          </p:nvGrpSpPr>
          <p:grpSpPr>
            <a:xfrm>
              <a:off x="22973" y="0"/>
              <a:ext cx="1545414" cy="1545414"/>
              <a:chOff x="0" y="0"/>
              <a:chExt cx="812800" cy="8128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EB3C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" name="TextBox 7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8" name="TextBox 8"/>
            <p:cNvSpPr txBox="1"/>
            <p:nvPr/>
          </p:nvSpPr>
          <p:spPr>
            <a:xfrm>
              <a:off x="0" y="209522"/>
              <a:ext cx="1591360" cy="10707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790"/>
                </a:lnSpc>
              </a:pPr>
              <a:r>
                <a:rPr lang="en-US" sz="4850" b="1">
                  <a:solidFill>
                    <a:srgbClr val="331C2C"/>
                  </a:solidFill>
                  <a:latin typeface="Cooper BT Bold"/>
                  <a:ea typeface="Cooper BT Bold"/>
                  <a:cs typeface="Cooper BT Bold"/>
                  <a:sym typeface="Cooper BT Bold"/>
                </a:rPr>
                <a:t>5</a:t>
              </a:r>
            </a:p>
          </p:txBody>
        </p:sp>
      </p:grpSp>
      <p:sp>
        <p:nvSpPr>
          <p:cNvPr id="9" name="Freeform 9"/>
          <p:cNvSpPr/>
          <p:nvPr/>
        </p:nvSpPr>
        <p:spPr>
          <a:xfrm rot="-10690362">
            <a:off x="14516937" y="-1346836"/>
            <a:ext cx="4134546" cy="4890324"/>
          </a:xfrm>
          <a:custGeom>
            <a:avLst/>
            <a:gdLst/>
            <a:ahLst/>
            <a:cxnLst/>
            <a:rect l="l" t="t" r="r" b="b"/>
            <a:pathLst>
              <a:path w="4134546" h="4890324">
                <a:moveTo>
                  <a:pt x="0" y="0"/>
                </a:moveTo>
                <a:lnTo>
                  <a:pt x="4134546" y="0"/>
                </a:lnTo>
                <a:lnTo>
                  <a:pt x="4134546" y="4890323"/>
                </a:lnTo>
                <a:lnTo>
                  <a:pt x="0" y="48903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Freeform 10"/>
          <p:cNvSpPr/>
          <p:nvPr/>
        </p:nvSpPr>
        <p:spPr>
          <a:xfrm>
            <a:off x="-1889093" y="-1787536"/>
            <a:ext cx="3105152" cy="4125202"/>
          </a:xfrm>
          <a:custGeom>
            <a:avLst/>
            <a:gdLst/>
            <a:ahLst/>
            <a:cxnLst/>
            <a:rect l="l" t="t" r="r" b="b"/>
            <a:pathLst>
              <a:path w="3105152" h="412520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>
          <a:xfrm rot="665646">
            <a:off x="-607849" y="7151772"/>
            <a:ext cx="4135775" cy="4891777"/>
          </a:xfrm>
          <a:custGeom>
            <a:avLst/>
            <a:gdLst/>
            <a:ahLst/>
            <a:cxnLst/>
            <a:rect l="l" t="t" r="r" b="b"/>
            <a:pathLst>
              <a:path w="4135775" h="4891777">
                <a:moveTo>
                  <a:pt x="0" y="0"/>
                </a:moveTo>
                <a:lnTo>
                  <a:pt x="4135775" y="0"/>
                </a:lnTo>
                <a:lnTo>
                  <a:pt x="4135775" y="4891776"/>
                </a:lnTo>
                <a:lnTo>
                  <a:pt x="0" y="489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Freeform 12"/>
          <p:cNvSpPr/>
          <p:nvPr/>
        </p:nvSpPr>
        <p:spPr>
          <a:xfrm>
            <a:off x="2508519" y="4312954"/>
            <a:ext cx="13742193" cy="2328295"/>
          </a:xfrm>
          <a:custGeom>
            <a:avLst/>
            <a:gdLst/>
            <a:ahLst/>
            <a:cxnLst/>
            <a:rect l="l" t="t" r="r" b="b"/>
            <a:pathLst>
              <a:path w="13742193" h="2328295">
                <a:moveTo>
                  <a:pt x="0" y="0"/>
                </a:moveTo>
                <a:lnTo>
                  <a:pt x="13742193" y="0"/>
                </a:lnTo>
                <a:lnTo>
                  <a:pt x="13742193" y="2328295"/>
                </a:lnTo>
                <a:lnTo>
                  <a:pt x="0" y="232829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3" name="TextBox 13"/>
          <p:cNvSpPr txBox="1"/>
          <p:nvPr/>
        </p:nvSpPr>
        <p:spPr>
          <a:xfrm>
            <a:off x="5702946" y="8809807"/>
            <a:ext cx="6882108" cy="931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b="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DA312 | Advanced ML Laboratory</a:t>
            </a:r>
          </a:p>
          <a:p>
            <a:pPr algn="ctr">
              <a:lnSpc>
                <a:spcPts val="3779"/>
              </a:lnSpc>
            </a:pPr>
            <a:endParaRPr lang="en-US" sz="2700" b="1">
              <a:solidFill>
                <a:srgbClr val="331C2C"/>
              </a:solidFill>
              <a:latin typeface="Cooper BT Bold"/>
              <a:ea typeface="Cooper BT Bold"/>
              <a:cs typeface="Cooper BT Bold"/>
              <a:sym typeface="Cooper BT Bold"/>
            </a:endParaRPr>
          </a:p>
        </p:txBody>
      </p:sp>
      <p:grpSp>
        <p:nvGrpSpPr>
          <p:cNvPr id="14" name="Group 14"/>
          <p:cNvGrpSpPr/>
          <p:nvPr/>
        </p:nvGrpSpPr>
        <p:grpSpPr>
          <a:xfrm>
            <a:off x="1991559" y="3286784"/>
            <a:ext cx="516960" cy="516960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31C2C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2869461" y="3201059"/>
            <a:ext cx="13020310" cy="738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19"/>
              </a:lnSpc>
            </a:pPr>
            <a:r>
              <a:rPr lang="en-US" sz="4299" b="1" u="sng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Loss Function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92146" y="904875"/>
            <a:ext cx="16103709" cy="1191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b="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CTGAN</a:t>
            </a:r>
          </a:p>
        </p:txBody>
      </p:sp>
      <p:sp>
        <p:nvSpPr>
          <p:cNvPr id="3" name="Freeform 3"/>
          <p:cNvSpPr/>
          <p:nvPr/>
        </p:nvSpPr>
        <p:spPr>
          <a:xfrm rot="10659771">
            <a:off x="16939064" y="7804610"/>
            <a:ext cx="3371126" cy="4478549"/>
          </a:xfrm>
          <a:custGeom>
            <a:avLst/>
            <a:gdLst/>
            <a:ahLst/>
            <a:cxnLst/>
            <a:rect l="l" t="t" r="r" b="b"/>
            <a:pathLst>
              <a:path w="3371126" h="4478549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4" name="Group 4"/>
          <p:cNvGrpSpPr/>
          <p:nvPr/>
        </p:nvGrpSpPr>
        <p:grpSpPr>
          <a:xfrm>
            <a:off x="16479430" y="8470436"/>
            <a:ext cx="1193520" cy="1159060"/>
            <a:chOff x="0" y="0"/>
            <a:chExt cx="1591360" cy="1545414"/>
          </a:xfrm>
        </p:grpSpPr>
        <p:grpSp>
          <p:nvGrpSpPr>
            <p:cNvPr id="5" name="Group 5"/>
            <p:cNvGrpSpPr/>
            <p:nvPr/>
          </p:nvGrpSpPr>
          <p:grpSpPr>
            <a:xfrm>
              <a:off x="22973" y="0"/>
              <a:ext cx="1545414" cy="1545414"/>
              <a:chOff x="0" y="0"/>
              <a:chExt cx="812800" cy="8128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EB3C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" name="TextBox 7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8" name="TextBox 8"/>
            <p:cNvSpPr txBox="1"/>
            <p:nvPr/>
          </p:nvSpPr>
          <p:spPr>
            <a:xfrm>
              <a:off x="0" y="209522"/>
              <a:ext cx="1591360" cy="10707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790"/>
                </a:lnSpc>
              </a:pPr>
              <a:r>
                <a:rPr lang="en-US" sz="4850" b="1">
                  <a:solidFill>
                    <a:srgbClr val="331C2C"/>
                  </a:solidFill>
                  <a:latin typeface="Cooper BT Bold"/>
                  <a:ea typeface="Cooper BT Bold"/>
                  <a:cs typeface="Cooper BT Bold"/>
                  <a:sym typeface="Cooper BT Bold"/>
                </a:rPr>
                <a:t>4</a:t>
              </a:r>
            </a:p>
          </p:txBody>
        </p:sp>
      </p:grpSp>
      <p:sp>
        <p:nvSpPr>
          <p:cNvPr id="9" name="Freeform 9"/>
          <p:cNvSpPr/>
          <p:nvPr/>
        </p:nvSpPr>
        <p:spPr>
          <a:xfrm rot="-10690362">
            <a:off x="14516937" y="-1346836"/>
            <a:ext cx="4134546" cy="4890324"/>
          </a:xfrm>
          <a:custGeom>
            <a:avLst/>
            <a:gdLst/>
            <a:ahLst/>
            <a:cxnLst/>
            <a:rect l="l" t="t" r="r" b="b"/>
            <a:pathLst>
              <a:path w="4134546" h="4890324">
                <a:moveTo>
                  <a:pt x="0" y="0"/>
                </a:moveTo>
                <a:lnTo>
                  <a:pt x="4134546" y="0"/>
                </a:lnTo>
                <a:lnTo>
                  <a:pt x="4134546" y="4890323"/>
                </a:lnTo>
                <a:lnTo>
                  <a:pt x="0" y="48903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Freeform 10"/>
          <p:cNvSpPr/>
          <p:nvPr/>
        </p:nvSpPr>
        <p:spPr>
          <a:xfrm>
            <a:off x="-1889093" y="-1787536"/>
            <a:ext cx="3105152" cy="4125202"/>
          </a:xfrm>
          <a:custGeom>
            <a:avLst/>
            <a:gdLst/>
            <a:ahLst/>
            <a:cxnLst/>
            <a:rect l="l" t="t" r="r" b="b"/>
            <a:pathLst>
              <a:path w="3105152" h="412520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>
          <a:xfrm rot="665646">
            <a:off x="-607849" y="7151772"/>
            <a:ext cx="4135775" cy="4891777"/>
          </a:xfrm>
          <a:custGeom>
            <a:avLst/>
            <a:gdLst/>
            <a:ahLst/>
            <a:cxnLst/>
            <a:rect l="l" t="t" r="r" b="b"/>
            <a:pathLst>
              <a:path w="4135775" h="4891777">
                <a:moveTo>
                  <a:pt x="0" y="0"/>
                </a:moveTo>
                <a:lnTo>
                  <a:pt x="4135775" y="0"/>
                </a:lnTo>
                <a:lnTo>
                  <a:pt x="4135775" y="4891776"/>
                </a:lnTo>
                <a:lnTo>
                  <a:pt x="0" y="489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Freeform 12"/>
          <p:cNvSpPr/>
          <p:nvPr/>
        </p:nvSpPr>
        <p:spPr>
          <a:xfrm>
            <a:off x="4511040" y="2380884"/>
            <a:ext cx="9377861" cy="6669082"/>
          </a:xfrm>
          <a:custGeom>
            <a:avLst/>
            <a:gdLst/>
            <a:ahLst/>
            <a:cxnLst/>
            <a:rect l="l" t="t" r="r" b="b"/>
            <a:pathLst>
              <a:path w="9377861" h="6669082">
                <a:moveTo>
                  <a:pt x="0" y="0"/>
                </a:moveTo>
                <a:lnTo>
                  <a:pt x="9377861" y="0"/>
                </a:lnTo>
                <a:lnTo>
                  <a:pt x="9377861" y="6669082"/>
                </a:lnTo>
                <a:lnTo>
                  <a:pt x="0" y="666908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3" name="TextBox 13"/>
          <p:cNvSpPr txBox="1"/>
          <p:nvPr/>
        </p:nvSpPr>
        <p:spPr>
          <a:xfrm>
            <a:off x="5702946" y="9797415"/>
            <a:ext cx="6882108" cy="931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b="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DA312 | Advanced ML Laboratory</a:t>
            </a:r>
          </a:p>
          <a:p>
            <a:pPr algn="ctr">
              <a:lnSpc>
                <a:spcPts val="3779"/>
              </a:lnSpc>
            </a:pPr>
            <a:endParaRPr lang="en-US" sz="2700" b="1">
              <a:solidFill>
                <a:srgbClr val="331C2C"/>
              </a:solidFill>
              <a:latin typeface="Cooper BT Bold"/>
              <a:ea typeface="Cooper BT Bold"/>
              <a:cs typeface="Cooper BT Bold"/>
              <a:sym typeface="Cooper BT 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510</Words>
  <Application>Microsoft Office PowerPoint</Application>
  <PresentationFormat>Custom</PresentationFormat>
  <Paragraphs>104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Cooper BT Light</vt:lpstr>
      <vt:lpstr>Calibri</vt:lpstr>
      <vt:lpstr>Cooper BT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Cream Purple Abstract Thesis Defense Presentation</dc:title>
  <cp:lastModifiedBy>Soumya Savarn</cp:lastModifiedBy>
  <cp:revision>1</cp:revision>
  <dcterms:created xsi:type="dcterms:W3CDTF">2006-08-16T00:00:00Z</dcterms:created>
  <dcterms:modified xsi:type="dcterms:W3CDTF">2025-04-20T16:32:51Z</dcterms:modified>
  <dc:identifier>DAGlK9xnrLQ</dc:identifier>
</cp:coreProperties>
</file>