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0" r:id="rId4"/>
    <p:sldId id="261" r:id="rId5"/>
    <p:sldId id="262" r:id="rId6"/>
    <p:sldId id="259" r:id="rId7"/>
    <p:sldId id="269" r:id="rId8"/>
    <p:sldId id="263" r:id="rId9"/>
    <p:sldId id="268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63F38-B700-49EA-8C02-0C46A5B10908}" v="17" dt="2021-03-05T14:14:1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76721" autoAdjust="0"/>
  </p:normalViewPr>
  <p:slideViewPr>
    <p:cSldViewPr snapToGrid="0">
      <p:cViewPr varScale="1">
        <p:scale>
          <a:sx n="99" d="100"/>
          <a:sy n="99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020A-7C97-42A7-8899-D3FD37251CB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8022-B894-4DB0-990D-4C9292ED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7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98022-B894-4DB0-990D-4C9292ED9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B084-FD1B-449A-8577-C9DFB8E4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747B-AD11-4EA2-A858-4E2A24E48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3FB7-3D02-4068-AC07-CD391DD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8CC6-F386-4454-9CA8-32939932CEC6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D556-6DEE-4A76-A4B9-630BE13D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17BB-A609-4C16-8B8D-B77FAFFD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BE2F-ADFB-4AB5-B2A3-7048D551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324C-A260-4278-9D6D-09143AF40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64C1-C590-49B3-85F2-CCB46D3E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94E-C2B1-4C5E-B717-7E802861CC9B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E6B3-8898-4CF4-BAA8-C891056A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D722-8D31-4CC9-B6BA-485E5345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BB159-CF91-4B49-8722-B0DC02A3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A390-423B-46CF-AB54-17B04B888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4989-F54F-4C5A-B67D-C33FF1DE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1F1-BF6F-4B59-A22B-C34CA26F0B9F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D26F-41B4-410B-A3B9-ABDB11EA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865B-1207-43C6-9382-98605969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A4BD-6D4B-4785-8B8D-2E34176B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238F-A261-431A-889C-A36E3216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E1BD-29F8-4139-8626-190F82D4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F74-8238-4285-B8FA-011B8232E11E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1D1-E7B1-4C49-9580-AC98B993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96B-8256-49DD-970A-4521A435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9A41-D561-4C9D-BBC0-165E6195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54B2-4AB5-4BCE-8FA6-3378D516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FA81-EB40-4C6C-88C5-FCB10FA7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D4F7-A4A2-48DC-94C2-F2ABF3CDEC2F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6245-0472-4EEC-8E00-F23B68E6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9ADD-4160-4B0F-A059-6714BF7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208C-5141-4ADB-8BC6-83E5FD98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6BEA-B212-4911-A8D1-BD757906A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2F345-E0D3-4A8C-A18C-2C0D2338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02D-0D5E-4018-B906-2BADD88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AC66-1264-4DA6-AD53-40468DE68E1C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1504-3B53-44EF-8CAF-B489CA78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DE4F-DBDD-48BA-AF8C-A15AC3BA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64-9A42-46EC-94A6-AE82446A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FF58-20C2-40DF-B206-FC7A6487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C275-9591-48C3-B38A-A67873ED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0528-2921-4D92-861B-367353B4B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7933D-B016-4D8E-8FCC-3D1020EE8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93E75-BE2D-4FDD-89D7-03CA8C28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1E9-4B06-4164-B17F-3F7A8ADC72D4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A6AC8-824F-46CE-BEC2-D78CF7D4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C5136-4719-472A-9FA4-D2F88AB7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2169-D0DF-4A08-9170-1FCDFF67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EE3C6-269F-4D3C-B7B2-DE7EB3A3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4163-D7EF-4387-B7D0-79737DCCD6DC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0B265-3A95-41E5-9542-ABA01FD7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9964A-7589-47F3-AF7C-FECB90A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E9190-B7C2-433B-A7C8-9D06625B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4DE5-3A1F-4105-9FFE-892FCCD283CB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9DF68-4A56-4050-A26D-106F9B63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47E5D-8BD0-44E6-A3B6-D97BED3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A51F-C0C6-4180-A6DD-98F70EFC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F1F2-00FF-4005-8671-A06EB733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986C7-4ED3-4893-AF4D-EDA9DFD7B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20EC-3010-435C-ABC2-5C0CE21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4414-1490-48E3-AFC5-31CB74772FE9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133C-9349-4105-B822-EF61F741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B0E8-FEB8-44A9-B02C-54F69400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1F39-1038-49EF-B578-67F71BC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5C17B-3E69-4890-AAB8-9B29E7DD8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C977D-C613-4661-9732-619ABF67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32585-5765-4845-96B4-181E416A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7F-1702-4535-BC6E-CF4ACFC6E5E2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2F9D5-8200-4B3B-9C4B-736FACB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DF8A-4DBE-4F09-B865-B734CF4A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9CB4A-1E44-4DF4-B289-321318B8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64F6-482E-407B-B7D1-C8786433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8615-EE85-429D-8C77-E76E55159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B9E9-0706-4B76-822D-CDAD1191D497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23D1-CD54-4AE2-B228-A147AE110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C39A-90ED-475E-B68D-FC128439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11C9-C28E-4B25-8B3C-F0FAA391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3095-31F0-4E40-A10C-E9D9D77A3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LBSN2GNN:</a:t>
            </a:r>
            <a:br>
              <a:rPr lang="en-US" dirty="0"/>
            </a:br>
            <a:r>
              <a:rPr lang="en-US" sz="3100" dirty="0"/>
              <a:t>Hypergraph Embedding Using Graph Neural Network for Location Based Social Network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B192-B452-49AA-9B46-42538DA2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9610"/>
            <a:ext cx="9144000" cy="1968190"/>
          </a:xfrm>
        </p:spPr>
        <p:txBody>
          <a:bodyPr>
            <a:normAutofit/>
          </a:bodyPr>
          <a:lstStyle/>
          <a:p>
            <a:r>
              <a:rPr lang="en-US" sz="2800" dirty="0"/>
              <a:t>Project Proposal  Presentation :</a:t>
            </a:r>
          </a:p>
          <a:p>
            <a:r>
              <a:rPr lang="en-US" sz="2800" b="1" dirty="0"/>
              <a:t> CSE 5717: Big Data Analytics</a:t>
            </a:r>
            <a:endParaRPr lang="en-US" sz="2800" dirty="0"/>
          </a:p>
          <a:p>
            <a:r>
              <a:rPr lang="en-US" sz="1800" dirty="0"/>
              <a:t>Group 4: Chinmaey Sharad Shende, Soumyashree Sahoo</a:t>
            </a:r>
          </a:p>
          <a:p>
            <a:r>
              <a:rPr lang="en-US" sz="1800" dirty="0"/>
              <a:t>Presenter: Soumyashree Sahoo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E9A1E-3325-40BD-B75C-C405AF8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C7A73-CE79-4112-9D2B-F12146BA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Responsible Contents: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EBF03-CAA6-4099-85C9-119C7EA2147A}"/>
              </a:ext>
            </a:extLst>
          </p:cNvPr>
          <p:cNvSpPr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1) Introduction + background: Soumya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2) Related work (or survey): </a:t>
            </a:r>
            <a:r>
              <a:rPr lang="en-US" sz="2000" dirty="0" err="1"/>
              <a:t>Chinmaey</a:t>
            </a:r>
            <a:r>
              <a:rPr lang="en-US" sz="2000" dirty="0"/>
              <a:t> and Soumya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3) Proposed directions of technical components: </a:t>
            </a:r>
            <a:r>
              <a:rPr lang="en-US" sz="2000" dirty="0" err="1"/>
              <a:t>Chinmaey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4) Dataset preparation + plan of experimental studies: Soumya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5) References: Soumya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2D81D2D6-42E3-4773-9339-03C864014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164"/>
          <a:stretch/>
        </p:blipFill>
        <p:spPr>
          <a:xfrm>
            <a:off x="4876800" y="1564640"/>
            <a:ext cx="7061200" cy="4564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F9B77-477E-4775-926D-47730BA6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AFE11C9-C28E-4B25-8B3C-F0FAA391327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070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BE9A-DD2B-4264-8D2C-5E090342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84" y="70199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911F-7ADA-48F1-9C31-36060D5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E1ED-F549-4843-9619-8091D099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Introduction: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D3BF0-D22C-4F7C-B815-1C04E53C1E3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Location-based social networks (LBSNs)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User’s mobility and social interactions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Two major approaches used for correlation between user’s mobility and social interactions: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1. Friendship prediction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2. Location prediction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B9843-7902-4C62-AA08-38180FE9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55" y="0"/>
            <a:ext cx="7552943" cy="6803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27C3-D6D1-4815-8FF7-245200A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0295B-13F5-4562-A110-415D582D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LBSN: Location Based Social Networks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E587C7-B59D-41F0-BB39-76E95F693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75226"/>
            <a:ext cx="10693400" cy="50571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413DF-C6B0-4D6E-AE1E-FC88DD9A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FE11C9-C28E-4B25-8B3C-F0FAA391327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351D-BE67-43F0-B27C-300539CF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b="1" dirty="0"/>
              <a:t>Background: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E9C2-81E8-4267-A1BB-9B70808B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8319"/>
            <a:ext cx="9118600" cy="183864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Proposed approach: LBSN2Vec (Revisiting User Mobility and Social Relationships in LBSNs: A Hypergraph Embedding Approach)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LBSN2Vec  designs hyper-graph embedding approach that involves 3 stages.</a:t>
            </a:r>
          </a:p>
          <a:p>
            <a:pPr marL="1428750" lvl="2" indent="-514350">
              <a:buAutoNum type="arabicPeriod"/>
            </a:pPr>
            <a:r>
              <a:rPr lang="en-US" dirty="0"/>
              <a:t>Data collection</a:t>
            </a:r>
          </a:p>
          <a:p>
            <a:pPr marL="1428750" lvl="2" indent="-514350">
              <a:buAutoNum type="arabicPeriod"/>
            </a:pPr>
            <a:r>
              <a:rPr lang="en-US" dirty="0"/>
              <a:t>LBSN2Vec</a:t>
            </a:r>
          </a:p>
          <a:p>
            <a:pPr marL="1428750" lvl="2" indent="-514350">
              <a:buAutoNum type="arabicPeriod"/>
            </a:pPr>
            <a:r>
              <a:rPr lang="en-US" dirty="0"/>
              <a:t>Evaluation of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A28AE-18B7-42D4-BECE-15BCCF50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B4BF2-592F-4F38-9955-3809DF9C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4" y="1293814"/>
            <a:ext cx="9750425" cy="2676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679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94DD4-6D84-4353-BA11-44797DE9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Graph Embeddings: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9FD1-0C78-4F8F-9314-1755AC03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9" y="2599132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/>
              <a:t>Factorization based approach</a:t>
            </a:r>
          </a:p>
          <a:p>
            <a:r>
              <a:rPr lang="en-US" sz="1600"/>
              <a:t>Graph sampling approach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FB9471-EB8A-4025-869C-69255012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29" y="2307477"/>
            <a:ext cx="8765340" cy="4413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3791B-2B01-4171-96E8-D7ECE538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FE11C9-C28E-4B25-8B3C-F0FAA39132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C1D7-85F8-4CEB-9581-63FB337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C037-BE53-4647-8D15-C91879BC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4547991" cy="4486274"/>
          </a:xfrm>
        </p:spPr>
        <p:txBody>
          <a:bodyPr/>
          <a:lstStyle/>
          <a:p>
            <a:pPr marL="0" indent="0">
              <a:buNone/>
            </a:pP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LBSN2VEC++</a:t>
            </a:r>
          </a:p>
          <a:p>
            <a:pPr marL="514350" indent="-514350">
              <a:buAutoNum type="arabicPeriod"/>
            </a:pPr>
            <a:r>
              <a:rPr lang="en-US" dirty="0"/>
              <a:t>Hin2Vec</a:t>
            </a:r>
          </a:p>
          <a:p>
            <a:pPr marL="514350" indent="-514350">
              <a:buAutoNum type="arabicPeriod"/>
            </a:pPr>
            <a:r>
              <a:rPr lang="en-US" dirty="0"/>
              <a:t>GNN-</a:t>
            </a:r>
            <a:r>
              <a:rPr lang="en-US" dirty="0" err="1"/>
              <a:t>FiLM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Hypergraph Convolution and Hypergraph Attention</a:t>
            </a:r>
          </a:p>
          <a:p>
            <a:pPr marL="514350" indent="-514350">
              <a:buAutoNum type="arabicPeriod"/>
            </a:pPr>
            <a:r>
              <a:rPr lang="en-US" dirty="0"/>
              <a:t>Hypergraph neural 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89582-104E-412B-96EB-A5A011650C20}"/>
              </a:ext>
            </a:extLst>
          </p:cNvPr>
          <p:cNvSpPr/>
          <p:nvPr/>
        </p:nvSpPr>
        <p:spPr>
          <a:xfrm>
            <a:off x="5866356" y="1690688"/>
            <a:ext cx="6096000" cy="44832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[2]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Dingqi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Yang,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Bingqing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Qu,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Jie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Yang, and Philippe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Cudr´e-Mauroux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”LBSN2Vec++: Heterogeneous Hypergraph Embedding for Location-Based Social Networks”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[3] Marc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Brockschmidt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”GNN-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FiLM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Graph Neural Networks with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Featurewise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Linear Modulation.”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[4] Song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Baia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Feihu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Zhanga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Philip H.S.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Torra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”Hypergraph Convolution and Hypergraph Attention”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[5] Y. Feng, H. You, Z. Zhang, R. Ji, and Y. Gao, “Hypergraph neural networks,” AAAI 2019, 2018.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[6] Tao-yang Fu et. al. ”HIN2Vec: Explore Meta-paths in Heterogeneous Information Networks for Representation Learning”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F54C-B130-4500-B43A-17B99EA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FD89F61-19A0-4F3A-843F-8B6A17249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6CC06-ED67-43C4-9049-D247DA70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ECB2-6EB0-4BE2-AF81-C6396932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Empirical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2EE8-16BB-4262-BA38-8D3487DF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collection: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of Foursquare is used which contains global-scale check-ins over about two years. </a:t>
            </a:r>
          </a:p>
          <a:p>
            <a:r>
              <a:rPr lang="en-US" dirty="0"/>
              <a:t>Dataset of Foursquare is used which contains two snapshots of the corresponding user social network collected before and after the check- in data collection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FB04-4B7A-4BE0-904D-8725424B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314E3-3CA2-4DB9-AE78-ED37672E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82" y="937655"/>
            <a:ext cx="3944299" cy="3161477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16C8B91-F13D-40AD-A995-7117FD983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149" y="937655"/>
            <a:ext cx="4173568" cy="3161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0639A-956D-460E-94CB-EAEFD133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698" y="937656"/>
            <a:ext cx="3999734" cy="3161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5233C2-FC35-4D2A-8219-C43E6AAB1DD2}"/>
              </a:ext>
            </a:extLst>
          </p:cNvPr>
          <p:cNvSpPr/>
          <p:nvPr/>
        </p:nvSpPr>
        <p:spPr>
          <a:xfrm>
            <a:off x="2597286" y="4769265"/>
            <a:ext cx="864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[7] Source code LBSN2VEC https://github.com/eXascaleInfolab/LBSN2Vec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8F33B-45B7-4174-8C42-940EB277F31F}"/>
              </a:ext>
            </a:extLst>
          </p:cNvPr>
          <p:cNvSpPr txBox="1"/>
          <p:nvPr/>
        </p:nvSpPr>
        <p:spPr>
          <a:xfrm>
            <a:off x="512709" y="286611"/>
            <a:ext cx="550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 Analysis: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3DB48-6785-4AFA-9F5B-9150006A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1C9-C28E-4B25-8B3C-F0FAA3913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LBSN2GNN: Hypergraph Embedding Using Graph Neural Network for Location Based Social Network </vt:lpstr>
      <vt:lpstr>Introduction: </vt:lpstr>
      <vt:lpstr>LBSN: Location Based Social Networks</vt:lpstr>
      <vt:lpstr>Background:</vt:lpstr>
      <vt:lpstr>Graph Embeddings:</vt:lpstr>
      <vt:lpstr>Related Work:</vt:lpstr>
      <vt:lpstr>PowerPoint Presentation</vt:lpstr>
      <vt:lpstr>Empirical Data Analysis:</vt:lpstr>
      <vt:lpstr>PowerPoint Presentation</vt:lpstr>
      <vt:lpstr>Responsible Contents: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2021-03-04T19:27:14Z</dcterms:created>
  <dcterms:modified xsi:type="dcterms:W3CDTF">2021-03-05T15:32:04Z</dcterms:modified>
</cp:coreProperties>
</file>