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4B46A-8939-4712-ABBE-58C04BB9B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813C0-3BBB-4E03-A0E1-11BC007FA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767C4-9507-43CA-A0EA-C01BFBE1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6443-86DC-4677-B568-673898846521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7C2AE-B10E-4C29-B9FD-220A4D6E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98305-C257-4783-8F66-61BE7FAF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FD71-186C-446C-982B-324BDB8BA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450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0380-9787-4CA6-A0E6-5F2142FF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68E76-000D-467F-953B-4FBBA2775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1253A-ED39-4797-813C-8E9F68203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6443-86DC-4677-B568-673898846521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D5BF9-87D4-4E20-A0AB-71323950F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C3035-00ED-4692-8EAD-FB580D04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FD71-186C-446C-982B-324BDB8BA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947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8D98CC-C1A3-4CD1-9762-21551A0C8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17A28-06DD-4063-993C-E49B11C21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B55DE-73C4-4A17-B7E0-CE4A622F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6443-86DC-4677-B568-673898846521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2C0C0-A50C-4531-AA39-E24BF4ADB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99506-E53C-44C1-A117-821630E60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FD71-186C-446C-982B-324BDB8BA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84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DA3F-0995-4E4A-9007-97ADE3215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C3688-4DB4-4189-8744-CD536AC2D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70826-610B-48E0-9934-9D2630248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6443-86DC-4677-B568-673898846521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05D79-EFEB-4F24-B8E1-33DD4525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34C73-E412-4FD3-A1C0-38F204112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FD71-186C-446C-982B-324BDB8BA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728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562A-2105-4E98-8FD6-68720D1FA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8C1AE-F523-43A0-BF40-FDDF31B93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725D7-F892-4855-8C57-523AF37A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6443-86DC-4677-B568-673898846521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C092A-5D46-4F34-B7EB-C5567BE6A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2C51A-23F2-4E5F-BC0F-A6706D81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FD71-186C-446C-982B-324BDB8BA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93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2693-6B24-4A81-BD8A-00B11909A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C592E-D5BB-403A-AD33-71F972D780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6C6BB-8B7C-41B1-8B66-F5213BEA4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A28E5-79CF-41E3-BDE7-2988348D1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6443-86DC-4677-B568-673898846521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44C47-7947-4576-9649-6C14CE0BF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BD231-647F-4331-ADBE-0D84F9AE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FD71-186C-446C-982B-324BDB8BA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708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4043-1CEF-491F-BE81-E8D482F8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F6F3B-1B8E-4684-8322-208E668E2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B01D6-D775-4E3E-B4DE-BBF2A86A9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9558DE-6612-4560-B3C1-352A4C238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B6D63-4992-4077-A40F-0DF3A429A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5F9DF3-D43A-404B-B451-80694EEB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6443-86DC-4677-B568-673898846521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8F053-08F8-40C2-90C9-168AFF63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E2F1E-D165-4426-BD9B-30934E3D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FD71-186C-446C-982B-324BDB8BA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444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E22FE-1313-447F-A379-162343AA0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000F6-4C61-4F94-8975-7DF5019AB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6443-86DC-4677-B568-673898846521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99C9E-B103-4608-B3C8-75D86160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FF951-5573-48C6-AD42-D626ABF1C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FD71-186C-446C-982B-324BDB8BA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834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965A0-5805-4FF6-AFA1-6F2E6C594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6443-86DC-4677-B568-673898846521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9012DA-3388-461F-8FB0-3EAB4FBE4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4F04E-AF5A-486F-B2BF-2C10E6ED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FD71-186C-446C-982B-324BDB8BA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942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58C94-AD81-4140-A72A-5A00D2469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01423-0FCA-4CEF-B1DA-A4DD33E2C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E9726-89C6-425C-A4B7-46CBC6CEC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CF680-8B9F-494D-9D79-9DCFE38F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6443-86DC-4677-B568-673898846521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44419-2D34-482C-B337-9B9CDC7F7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65591-36BE-4232-A399-19B497B6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FD71-186C-446C-982B-324BDB8BA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50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8D74-3F8B-4C03-8E89-E2A98923C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475190-04B7-458D-8F74-1691FF3B6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F2E5F-9E10-48D0-AC1C-77D48BEE5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AA7AE-13D8-46CE-A58C-95A6020E0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66443-86DC-4677-B568-673898846521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EAB9E-0B55-4413-8D64-8BA70292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546E2-5E23-4DA2-AB1F-21EE2A60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1FD71-186C-446C-982B-324BDB8BA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405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D7087-C8AD-4A89-B701-5866175E9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089C8-1A9A-4B72-AA71-2A36163CE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5DC46-93CD-4D78-9F9A-B846B1CC8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66443-86DC-4677-B568-673898846521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8037C-B482-45E9-821E-B03F0A4FE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57624-EE6A-4DE8-B946-2E950FA43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1FD71-186C-446C-982B-324BDB8BA5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764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B2FBF-D72B-48D0-B899-86997158B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247" y="2235200"/>
            <a:ext cx="11123407" cy="2387600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b="1" dirty="0">
                <a:solidFill>
                  <a:srgbClr val="7030A0"/>
                </a:solidFill>
                <a:latin typeface="+mn-lt"/>
              </a:rPr>
              <a:t>CYBER GYAN VIRTUAL INTERNSHIP PROGRAM </a:t>
            </a:r>
            <a:br>
              <a:rPr lang="en-IN" b="1" dirty="0">
                <a:solidFill>
                  <a:srgbClr val="7030A0"/>
                </a:solidFill>
                <a:latin typeface="+mn-lt"/>
              </a:rPr>
            </a:br>
            <a:br>
              <a:rPr lang="en-IN" b="1" dirty="0">
                <a:solidFill>
                  <a:srgbClr val="7030A0"/>
                </a:solidFill>
                <a:latin typeface="+mn-lt"/>
              </a:rPr>
            </a:br>
            <a:r>
              <a:rPr lang="en-IN" b="1" dirty="0">
                <a:solidFill>
                  <a:srgbClr val="FF0000"/>
                </a:solidFill>
                <a:latin typeface="+mn-lt"/>
              </a:rPr>
              <a:t>Centre for Development of Advanced Computing (CDAC), Noida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3F978-7F15-4F28-9D3C-6B8BB85EC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2800"/>
            <a:ext cx="9144000" cy="1655762"/>
          </a:xfrm>
        </p:spPr>
        <p:txBody>
          <a:bodyPr/>
          <a:lstStyle/>
          <a:p>
            <a:r>
              <a:rPr lang="en-IN" sz="3200" b="1" u="sng" dirty="0">
                <a:solidFill>
                  <a:schemeClr val="accent1">
                    <a:lumMod val="75000"/>
                  </a:schemeClr>
                </a:solidFill>
              </a:rPr>
              <a:t>Submitted By:</a:t>
            </a:r>
            <a:endParaRPr lang="en-IN" sz="32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800" b="1" dirty="0">
                <a:solidFill>
                  <a:srgbClr val="00B050"/>
                </a:solidFill>
              </a:rPr>
              <a:t>Soumyasish Sarkar</a:t>
            </a:r>
          </a:p>
          <a:p>
            <a:r>
              <a:rPr lang="en-IN" sz="2800" b="1" dirty="0">
                <a:solidFill>
                  <a:srgbClr val="00B050"/>
                </a:solidFill>
              </a:rPr>
              <a:t>Project Trainee, (May-June) 2025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495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E9DE-B4DD-4375-A7C7-42894A76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155"/>
            <a:ext cx="10515600" cy="560680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sz="4800" b="1" dirty="0">
                <a:solidFill>
                  <a:schemeClr val="accent1">
                    <a:lumMod val="75000"/>
                  </a:schemeClr>
                </a:solidFill>
              </a:rPr>
              <a:t>TOPIC NAME</a:t>
            </a:r>
          </a:p>
          <a:p>
            <a:pPr marL="0" indent="0" algn="ctr">
              <a:buNone/>
            </a:pPr>
            <a:r>
              <a:rPr lang="en-IN" sz="4800" b="1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Digital forensics (Disk forensics)</a:t>
            </a:r>
          </a:p>
          <a:p>
            <a:pPr marL="0" indent="0" algn="ctr">
              <a:buNone/>
            </a:pPr>
            <a:endParaRPr lang="en-IN" sz="2400" b="1" dirty="0">
              <a:solidFill>
                <a:srgbClr val="00B0F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r>
              <a:rPr lang="en-GB" dirty="0"/>
              <a:t>Disk forensics, a subset of digital forensics, involves the recovery, analysis, and interpretation of data from storage devices like hard drives. </a:t>
            </a:r>
          </a:p>
          <a:p>
            <a:r>
              <a:rPr lang="en-GB" dirty="0"/>
              <a:t>In this project, disk forensics techniques were used to investigate a fictional case known as the 2018 Lone Wolf scenario. Using disk image files (.E01 format) extracted from a suspect’s laptop, forensic tools such as FTK Imager and Autopsy were used to uncover text documents, cloud activity references, browser traces, and evidence of planned criminal intent.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927838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E6E0E-17C8-4F9D-BD09-4258FF43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5E085-D0A6-44B0-871E-FA75FA7ED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Title of the project</a:t>
            </a:r>
            <a:r>
              <a:rPr lang="en-I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</a:t>
            </a: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Finding the digital evidences for planning for mass shooting using Disk Forensics. 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Description of the project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</a:t>
            </a: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 </a:t>
            </a:r>
            <a:r>
              <a:rPr lang="en-GB" sz="2400" dirty="0"/>
              <a:t>The project involved forensic analysis of a disk image from a fictional case scenario — the 2018 Lone Wolf case. The disk image was acquired using FTK Imager and included both disk and memory artifacts. Using FTK Imager and Autopsy, digital evidence like a planning document, manifesto, airport escape plan, and personal reflections were identified. These artifacts demonstrated premeditated intent to commit a mass shooting, escape strategy, and cloud data redundancy. Volatility was used to </a:t>
            </a:r>
            <a:r>
              <a:rPr lang="en-GB" sz="2400" dirty="0" err="1"/>
              <a:t>analyze</a:t>
            </a:r>
            <a:r>
              <a:rPr lang="en-GB" sz="2400" dirty="0"/>
              <a:t> memory data for running processes and possible browser sessions.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8998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4F1AF-BE34-4539-882C-09C1DC96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TECHNOLOGY/TOOLS TO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33650-9D88-4CAC-A4E6-CF1C7260C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FTK Imager</a:t>
            </a: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Used to mount .E01 disk images and manually browse the file system. Helped locate .docx and .txt files with incriminating evidence, which were exported and documented.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Autopsy</a:t>
            </a: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Open-source GUI forensic suite used to create a case, ingest the image, search for keywords (e.g., “shoot”, “escape”, “Paul”), recover deleted files, and extract browser traces and recent file access.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GB" sz="2400" b="1" dirty="0">
                <a:solidFill>
                  <a:schemeClr val="accent5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Volatility</a:t>
            </a: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Memory forensics framework used to </a:t>
            </a:r>
            <a:r>
              <a:rPr lang="en-GB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analyze</a:t>
            </a: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memdump.mem</a:t>
            </a: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 Commands like </a:t>
            </a:r>
            <a:r>
              <a:rPr lang="en-GB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pslist</a:t>
            </a: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</a:t>
            </a:r>
            <a:r>
              <a:rPr lang="en-GB" sz="2400" b="1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filescan</a:t>
            </a:r>
            <a:r>
              <a: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and strings helped identify live processes and files in memory that matched disk artifacts.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745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3410F-B9F5-47F2-A0C9-3ECBB887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ABOUT THE ATTACK/TOPIC/PROBLEM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68FB3-9719-448B-9ACC-929397752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GB" dirty="0"/>
              <a:t>The 2018 Lone Wolf scenario simulates a real-world lone-wolf terror threat involving a planned mass shooting. A fictional suspect's disk image (LoneWolf.E01–.E09) and memory dump were </a:t>
            </a:r>
            <a:r>
              <a:rPr lang="en-GB" dirty="0" err="1"/>
              <a:t>analyzed</a:t>
            </a:r>
            <a:r>
              <a:rPr lang="en-GB" dirty="0"/>
              <a:t>. Evidence uncovered included multiple planning documents, escape route drafts, and a manifesto. These digital files indicated strong ideological motivation, detailed logistics, emotional distress, and cloud upload plans. Forensics tools were used to extract and document these materials for investigative and presentation purposes.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157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317D6-16B6-4411-B196-A4A5D6372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WHAT ARE THE REASONS BEHIND THE PROBLEM</a:t>
            </a:r>
            <a:r>
              <a:rPr lang="en-IN" b="1" spc="-1" dirty="0">
                <a:solidFill>
                  <a:schemeClr val="accent1">
                    <a:lumMod val="75000"/>
                  </a:schemeClr>
                </a:solidFill>
                <a:latin typeface="Calibri"/>
              </a:rPr>
              <a:t> (TELL ABOUT THE ISSUES WHY THIS PROBLEM/ATTACKS ARE HAPPENING)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ACB69-66AE-4A5E-A06B-4DFD45A40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GB" sz="2900" b="1" dirty="0">
                <a:solidFill>
                  <a:schemeClr val="accent5">
                    <a:lumMod val="50000"/>
                  </a:schemeClr>
                </a:solidFill>
              </a:rPr>
              <a:t>Radicalization and Extremism</a:t>
            </a:r>
            <a:r>
              <a:rPr lang="en-GB" sz="2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Digital platforms can lead to exposure to extremist ideologies, driving individuals toward violent actions.</a:t>
            </a:r>
          </a:p>
          <a:p>
            <a:r>
              <a:rPr lang="en-GB" sz="2900" b="1" dirty="0">
                <a:solidFill>
                  <a:schemeClr val="accent5">
                    <a:lumMod val="50000"/>
                  </a:schemeClr>
                </a:solidFill>
              </a:rPr>
              <a:t>Lack of Early Detection</a:t>
            </a:r>
            <a:r>
              <a:rPr lang="en-GB" sz="2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Without timely reporting or monitoring, dangerous digital </a:t>
            </a:r>
            <a:r>
              <a:rPr lang="en-GB" sz="29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behavior</a:t>
            </a:r>
            <a:r>
              <a:rPr lang="en-GB" sz="2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(like planning mass shootings) can go unnoticed.</a:t>
            </a:r>
          </a:p>
          <a:p>
            <a:r>
              <a:rPr lang="en-GB" sz="2900" b="1" dirty="0">
                <a:solidFill>
                  <a:schemeClr val="accent5">
                    <a:lumMod val="50000"/>
                  </a:schemeClr>
                </a:solidFill>
              </a:rPr>
              <a:t>Digital Independence</a:t>
            </a:r>
            <a:r>
              <a:rPr lang="en-GB" sz="2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Attackers use technology (cloud, encrypted notes) to independently plan without physical traces.</a:t>
            </a:r>
          </a:p>
          <a:p>
            <a:r>
              <a:rPr lang="en-GB" sz="2900" b="1" dirty="0">
                <a:solidFill>
                  <a:schemeClr val="accent5">
                    <a:lumMod val="50000"/>
                  </a:schemeClr>
                </a:solidFill>
              </a:rPr>
              <a:t>Digital Footprints</a:t>
            </a:r>
            <a:r>
              <a:rPr lang="en-GB" sz="29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Despite precautions, attackers leave behind digital traces — documents, browser history, planning drafts — that can be used by forensic investigators.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599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46182-EA82-4A07-9C1B-3E8FA2A8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SUGGEST SOME POSSIBLE SOLUTIONS/COUNTERMEASURES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49F55-9597-413B-B72B-FE856E567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Monitor </a:t>
            </a:r>
            <a:r>
              <a:rPr lang="en-GB" b="1" dirty="0" err="1">
                <a:solidFill>
                  <a:schemeClr val="accent5">
                    <a:lumMod val="50000"/>
                  </a:schemeClr>
                </a:solidFill>
              </a:rPr>
              <a:t>Behavioral</a:t>
            </a: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 Cues</a:t>
            </a:r>
            <a:r>
              <a:rPr lang="en-GB" dirty="0"/>
              <a:t>: Early warning systems (e.g., AI on text platforms) to detect threat signals.</a:t>
            </a:r>
          </a:p>
          <a:p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Cloud Artifact Analysis</a:t>
            </a:r>
            <a:r>
              <a:rPr lang="en-GB" dirty="0"/>
              <a:t>: Strengthen tools like Autopsy and Volatility to trace hidden cloud-related activities.</a:t>
            </a:r>
          </a:p>
          <a:p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Public Awareness</a:t>
            </a:r>
            <a:r>
              <a:rPr lang="en-GB" dirty="0"/>
              <a:t>: Encourage friends/family to report concerning digital </a:t>
            </a:r>
            <a:r>
              <a:rPr lang="en-GB" dirty="0" err="1"/>
              <a:t>behavior</a:t>
            </a:r>
            <a:r>
              <a:rPr lang="en-GB" dirty="0"/>
              <a:t> early (as in this case).</a:t>
            </a:r>
          </a:p>
          <a:p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Stronger Integration of Disk + Memory Forensics</a:t>
            </a:r>
            <a:r>
              <a:rPr lang="en-GB" dirty="0"/>
              <a:t>: Combine FTK (disk) and Volatility (memory) to create full </a:t>
            </a:r>
            <a:r>
              <a:rPr lang="en-GB" dirty="0" err="1"/>
              <a:t>behavioral</a:t>
            </a:r>
            <a:r>
              <a:rPr lang="en-GB" dirty="0"/>
              <a:t> pictures.</a:t>
            </a:r>
          </a:p>
          <a:p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Training Law Enforcement</a:t>
            </a:r>
            <a:r>
              <a:rPr lang="en-GB" dirty="0"/>
              <a:t>: Provide hands-on training with tools like FTK Imager, Autopsy, and Volatility for digital evidence collection.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675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0CBAF-CF99-43FF-8DB2-AE143F4C7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2127"/>
            <a:ext cx="10515600" cy="529483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6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IN" sz="7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8B029-5FA4-16F2-5CC8-6A2E264F53CE}"/>
              </a:ext>
            </a:extLst>
          </p:cNvPr>
          <p:cNvSpPr txBox="1"/>
          <p:nvPr/>
        </p:nvSpPr>
        <p:spPr>
          <a:xfrm>
            <a:off x="838200" y="3529545"/>
            <a:ext cx="105156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dirty="0"/>
              <a:t>Submitted by: </a:t>
            </a:r>
            <a:r>
              <a:rPr lang="en-IN" sz="2800" b="1" dirty="0"/>
              <a:t>Soumyasish Sarkar</a:t>
            </a:r>
            <a:br>
              <a:rPr lang="en-IN" sz="2800" dirty="0"/>
            </a:br>
            <a:r>
              <a:rPr lang="en-IN" sz="2800" dirty="0"/>
              <a:t>B.Tech CSE, 6</a:t>
            </a:r>
            <a:r>
              <a:rPr lang="en-IN" sz="2800" baseline="30000" dirty="0"/>
              <a:t>th</a:t>
            </a:r>
            <a:r>
              <a:rPr lang="en-IN" sz="2800" dirty="0"/>
              <a:t> Semester,</a:t>
            </a:r>
          </a:p>
          <a:p>
            <a:pPr algn="ctr"/>
            <a:r>
              <a:rPr lang="en-IN" sz="2800" dirty="0"/>
              <a:t> Tezpur University</a:t>
            </a:r>
            <a:br>
              <a:rPr lang="en-IN" sz="2800" dirty="0"/>
            </a:br>
            <a:r>
              <a:rPr lang="en-IN" sz="2800" dirty="0"/>
              <a:t>Internship: CDAC Cyber Gyan (May – June) 2025</a:t>
            </a:r>
          </a:p>
        </p:txBody>
      </p:sp>
    </p:spTree>
    <p:extLst>
      <p:ext uri="{BB962C8B-B14F-4D97-AF65-F5344CB8AC3E}">
        <p14:creationId xmlns:p14="http://schemas.microsoft.com/office/powerpoint/2010/main" val="188052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715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CYBER GYAN VIRTUAL INTERNSHIP PROGRAM   Centre for Development of Advanced Computing (CDAC), Noida </vt:lpstr>
      <vt:lpstr>PowerPoint Presentation</vt:lpstr>
      <vt:lpstr>PROBLEM STATEMENT</vt:lpstr>
      <vt:lpstr>TECHNOLOGY/TOOLS TO BE USED</vt:lpstr>
      <vt:lpstr>ABOUT THE ATTACK/TOPIC/PROBLEM STATEMENT</vt:lpstr>
      <vt:lpstr>WHAT ARE THE REASONS BEHIND THE PROBLEM (TELL ABOUT THE ISSUES WHY THIS PROBLEM/ATTACKS ARE HAPPENING)</vt:lpstr>
      <vt:lpstr>SUGGEST SOME POSSIBLE SOLUTIONS/COUNTERMEASURES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 GYAN VIRTUAL INTERNSHIP PROGRAM CDAC, Noida</dc:title>
  <dc:creator>Arindam Das</dc:creator>
  <cp:lastModifiedBy>Soumyasish Sarkar</cp:lastModifiedBy>
  <cp:revision>21</cp:revision>
  <dcterms:created xsi:type="dcterms:W3CDTF">2024-06-18T09:23:29Z</dcterms:created>
  <dcterms:modified xsi:type="dcterms:W3CDTF">2025-06-29T12:17:00Z</dcterms:modified>
</cp:coreProperties>
</file>