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91" d="100"/>
          <a:sy n="91"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70EB1-1B5A-47C4-8242-7B9438CB4A49}" type="datetimeFigureOut">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11/2/2015</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a:xfrm>
            <a:off x="5332412" y="5883275"/>
            <a:ext cx="4324044"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EB82FB-3FA5-4F85-93FC-C9FA2921125E}"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96939088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70EB1-1B5A-47C4-8242-7B9438CB4A49}" type="datetimeFigureOut">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11/2/2015</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a:xfrm>
            <a:off x="10951856" y="5867131"/>
            <a:ext cx="55116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EB82FB-3FA5-4F85-93FC-C9FA2921125E}"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332087051"/>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70EB1-1B5A-47C4-8242-7B9438CB4A49}" type="datetimeFigureOut">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11/2/2015</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EB82FB-3FA5-4F85-93FC-C9FA2921125E}"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387794314"/>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70EB1-1B5A-47C4-8242-7B9438CB4A49}" type="datetimeFigureOut">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11/2/2015</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EB82FB-3FA5-4F85-93FC-C9FA2921125E}"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23399988"/>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A570EB1-1B5A-47C4-8242-7B9438CB4A49}" type="datetimeFigureOut">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11/2/2015</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CDEB82FB-3FA5-4F85-93FC-C9FA2921125E}"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060811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transition spd="med">
    <p:wipe dir="r"/>
  </p:transition>
  <p:timing>
    <p:tnLst>
      <p:par>
        <p:cTn id="1" dur="indefinite" restart="never" nodeType="tmRoot"/>
      </p:par>
    </p:tnLst>
  </p:timing>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mtClean="0"/>
              <a:t>Sensation Park</a:t>
            </a:r>
            <a:endParaRPr lang="en-US" dirty="0"/>
          </a:p>
        </p:txBody>
      </p:sp>
      <p:sp>
        <p:nvSpPr>
          <p:cNvPr id="3" name="Subtitle 2"/>
          <p:cNvSpPr>
            <a:spLocks noGrp="1"/>
          </p:cNvSpPr>
          <p:nvPr>
            <p:ph type="subTitle" idx="1"/>
          </p:nvPr>
        </p:nvSpPr>
        <p:spPr/>
        <p:txBody>
          <a:bodyPr>
            <a:normAutofit/>
          </a:bodyPr>
          <a:lstStyle/>
          <a:p>
            <a:r>
              <a:rPr lang="en-US" sz="2800" smtClean="0"/>
              <a:t>Employee Safety Training</a:t>
            </a:r>
            <a:endParaRPr lang="en-US" sz="2800" dirty="0"/>
          </a:p>
        </p:txBody>
      </p:sp>
    </p:spTree>
    <p:extLst>
      <p:ext uri="{BB962C8B-B14F-4D97-AF65-F5344CB8AC3E}">
        <p14:creationId xmlns:p14="http://schemas.microsoft.com/office/powerpoint/2010/main" val="2978045093"/>
      </p:ext>
    </p:extLst>
  </p:cSld>
  <p:clrMapOvr>
    <a:overrideClrMapping bg1="dk1" tx1="lt1" bg2="dk2" tx2="lt2" accent1="accent1" accent2="accent2" accent3="accent3" accent4="accent4" accent5="accent5" accent6="accent6" hlink="hlink" folHlink="folHlink"/>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Top Priority</a:t>
            </a:r>
            <a:endParaRPr lang="en-US" dirty="0"/>
          </a:p>
        </p:txBody>
      </p:sp>
      <p:sp>
        <p:nvSpPr>
          <p:cNvPr id="3" name="Content Placeholder 2"/>
          <p:cNvSpPr>
            <a:spLocks noGrp="1"/>
          </p:cNvSpPr>
          <p:nvPr>
            <p:ph idx="1"/>
          </p:nvPr>
        </p:nvSpPr>
        <p:spPr>
          <a:xfrm>
            <a:off x="2241804" y="2133599"/>
            <a:ext cx="7708392" cy="3337560"/>
          </a:xfrm>
        </p:spPr>
        <p:txBody>
          <a:bodyPr>
            <a:normAutofit/>
          </a:bodyPr>
          <a:lstStyle/>
          <a:p>
            <a:r>
              <a:rPr lang="en-US" sz="1800" dirty="0" smtClean="0"/>
              <a:t>At Sensation Park, guest and employee safety is our top priority. Staff must report all accidents, no matter how minor, so that trained safety and security personnel can document and officially report incidents. </a:t>
            </a:r>
            <a:endParaRPr lang="en-US" sz="1800" dirty="0"/>
          </a:p>
        </p:txBody>
      </p:sp>
    </p:spTree>
    <p:extLst>
      <p:ext uri="{BB962C8B-B14F-4D97-AF65-F5344CB8AC3E}">
        <p14:creationId xmlns:p14="http://schemas.microsoft.com/office/powerpoint/2010/main" val="2385202630"/>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76200"/>
            <a:ext cx="10922000" cy="1371600"/>
          </a:xfrm>
        </p:spPr>
        <p:txBody>
          <a:bodyPr/>
          <a:lstStyle/>
          <a:p>
            <a:r>
              <a:rPr lang="en-US" dirty="0" smtClean="0"/>
              <a:t>Injury Prevention—Protect Guests</a:t>
            </a:r>
            <a:endParaRPr lang="en-US" dirty="0"/>
          </a:p>
        </p:txBody>
      </p:sp>
      <p:sp>
        <p:nvSpPr>
          <p:cNvPr id="3" name="Content Placeholder 2"/>
          <p:cNvSpPr>
            <a:spLocks noGrp="1"/>
          </p:cNvSpPr>
          <p:nvPr>
            <p:ph idx="1"/>
          </p:nvPr>
        </p:nvSpPr>
        <p:spPr>
          <a:xfrm>
            <a:off x="1981200" y="2073148"/>
            <a:ext cx="8229600" cy="3657600"/>
          </a:xfrm>
        </p:spPr>
        <p:txBody>
          <a:bodyPr/>
          <a:lstStyle/>
          <a:p>
            <a:r>
              <a:rPr lang="en-US" dirty="0" smtClean="0">
                <a:latin typeface="Arial" panose="020B0604020202020204" pitchFamily="34" charset="0"/>
                <a:cs typeface="Arial" panose="020B0604020202020204" pitchFamily="34" charset="0"/>
              </a:rPr>
              <a:t>Complete scheduled equipment checks</a:t>
            </a:r>
          </a:p>
          <a:p>
            <a:r>
              <a:rPr lang="en-US" dirty="0" smtClean="0">
                <a:latin typeface="Arial" panose="020B0604020202020204" pitchFamily="34" charset="0"/>
                <a:cs typeface="Arial" panose="020B0604020202020204" pitchFamily="34" charset="0"/>
              </a:rPr>
              <a:t>Enforce boarding restrictions for all rides</a:t>
            </a:r>
          </a:p>
          <a:p>
            <a:r>
              <a:rPr lang="en-US" dirty="0" smtClean="0">
                <a:latin typeface="Arial" panose="020B0604020202020204" pitchFamily="34" charset="0"/>
                <a:cs typeface="Arial" panose="020B0604020202020204" pitchFamily="34" charset="0"/>
              </a:rPr>
              <a:t>Verify height requirements for young children</a:t>
            </a:r>
          </a:p>
          <a:p>
            <a:r>
              <a:rPr lang="en-US" dirty="0" smtClean="0">
                <a:latin typeface="Arial" panose="020B0604020202020204" pitchFamily="34" charset="0"/>
                <a:cs typeface="Arial" panose="020B0604020202020204" pitchFamily="34" charset="0"/>
              </a:rPr>
              <a:t>Check every seatbelt and harness</a:t>
            </a:r>
          </a:p>
          <a:p>
            <a:r>
              <a:rPr lang="en-US" dirty="0" smtClean="0">
                <a:latin typeface="Arial" panose="020B0604020202020204" pitchFamily="34" charset="0"/>
                <a:cs typeface="Arial" panose="020B0604020202020204" pitchFamily="34" charset="0"/>
              </a:rPr>
              <a:t>Assist guests to understand regulations </a:t>
            </a:r>
          </a:p>
          <a:p>
            <a:r>
              <a:rPr lang="en-US" dirty="0" smtClean="0">
                <a:latin typeface="Arial" panose="020B0604020202020204" pitchFamily="34" charset="0"/>
                <a:cs typeface="Arial" panose="020B0604020202020204" pitchFamily="34" charset="0"/>
              </a:rPr>
              <a:t>Refer questions to your supervisor</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74095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Summer Season</a:t>
            </a:r>
            <a:endParaRPr lang="en-US" dirty="0"/>
          </a:p>
        </p:txBody>
      </p:sp>
      <p:sp>
        <p:nvSpPr>
          <p:cNvPr id="3" name="Content Placeholder 2"/>
          <p:cNvSpPr>
            <a:spLocks noGrp="1"/>
          </p:cNvSpPr>
          <p:nvPr>
            <p:ph idx="1"/>
          </p:nvPr>
        </p:nvSpPr>
        <p:spPr>
          <a:xfrm>
            <a:off x="2506134" y="1981200"/>
            <a:ext cx="7704667" cy="3332816"/>
          </a:xfrm>
        </p:spPr>
        <p:txBody>
          <a:bodyPr/>
          <a:lstStyle/>
          <a:p>
            <a:r>
              <a:rPr lang="en-US" dirty="0" smtClean="0"/>
              <a:t>Implementation of new safety guidelines</a:t>
            </a:r>
          </a:p>
          <a:p>
            <a:r>
              <a:rPr lang="en-US" dirty="0" smtClean="0"/>
              <a:t>Installation of new signage throughout the parks</a:t>
            </a:r>
          </a:p>
          <a:p>
            <a:pPr lvl="1">
              <a:buClr>
                <a:schemeClr val="accent4">
                  <a:lumMod val="50000"/>
                </a:schemeClr>
              </a:buClr>
              <a:buSzPct val="100000"/>
              <a:buFont typeface="Wingdings" panose="05000000000000000000" pitchFamily="2" charset="2"/>
              <a:buChar char="v"/>
            </a:pPr>
            <a:r>
              <a:rPr lang="en-US" dirty="0" smtClean="0"/>
              <a:t>Ride entrances</a:t>
            </a:r>
          </a:p>
          <a:p>
            <a:pPr lvl="1">
              <a:buClr>
                <a:schemeClr val="accent4">
                  <a:lumMod val="50000"/>
                </a:schemeClr>
              </a:buClr>
              <a:buSzPct val="100000"/>
              <a:buFont typeface="Wingdings" panose="05000000000000000000" pitchFamily="2" charset="2"/>
              <a:buChar char="v"/>
            </a:pPr>
            <a:r>
              <a:rPr lang="en-US" dirty="0" smtClean="0"/>
              <a:t>Visitor center</a:t>
            </a:r>
          </a:p>
          <a:p>
            <a:pPr lvl="1">
              <a:buClr>
                <a:schemeClr val="accent4">
                  <a:lumMod val="50000"/>
                </a:schemeClr>
              </a:buClr>
              <a:buSzPct val="100000"/>
              <a:buFont typeface="Wingdings" panose="05000000000000000000" pitchFamily="2" charset="2"/>
              <a:buChar char="v"/>
            </a:pPr>
            <a:r>
              <a:rPr lang="en-US" dirty="0" smtClean="0"/>
              <a:t>Rest areas</a:t>
            </a:r>
          </a:p>
          <a:p>
            <a:r>
              <a:rPr lang="en-US" dirty="0" smtClean="0"/>
              <a:t>Completion of staff training in new safety guidelines and basic first aid training</a:t>
            </a:r>
            <a:endParaRPr lang="en-US" dirty="0"/>
          </a:p>
        </p:txBody>
      </p:sp>
    </p:spTree>
    <p:extLst>
      <p:ext uri="{BB962C8B-B14F-4D97-AF65-F5344CB8AC3E}">
        <p14:creationId xmlns:p14="http://schemas.microsoft.com/office/powerpoint/2010/main" val="12324062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Prevent Heatstroke During the Hot Summer Season</a:t>
            </a:r>
            <a:endParaRPr lang="en-US" dirty="0"/>
          </a:p>
        </p:txBody>
      </p:sp>
      <p:sp>
        <p:nvSpPr>
          <p:cNvPr id="10" name="Text Placeholder 9"/>
          <p:cNvSpPr>
            <a:spLocks noGrp="1"/>
          </p:cNvSpPr>
          <p:nvPr>
            <p:ph type="body" sz="half" idx="2"/>
          </p:nvPr>
        </p:nvSpPr>
        <p:spPr/>
        <p:txBody>
          <a:bodyPr/>
          <a:lstStyle/>
          <a:p>
            <a:r>
              <a:rPr lang="en-US" smtClean="0"/>
              <a:t>Be sure to stay well hydrated and always choose water over soda or juice. Apply sunscreen and wear your uniform hat or visor. </a:t>
            </a:r>
            <a:endParaRPr lang="en-US" dirty="0"/>
          </a:p>
        </p:txBody>
      </p:sp>
    </p:spTree>
    <p:extLst>
      <p:ext uri="{BB962C8B-B14F-4D97-AF65-F5344CB8AC3E}">
        <p14:creationId xmlns:p14="http://schemas.microsoft.com/office/powerpoint/2010/main" val="377067861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Sensation Park</a:t>
            </a:r>
            <a:endParaRPr lang="en-US" dirty="0"/>
          </a:p>
        </p:txBody>
      </p:sp>
      <p:sp>
        <p:nvSpPr>
          <p:cNvPr id="3" name="Text Placeholder 2"/>
          <p:cNvSpPr>
            <a:spLocks noGrp="1"/>
          </p:cNvSpPr>
          <p:nvPr>
            <p:ph type="body" idx="1"/>
          </p:nvPr>
        </p:nvSpPr>
        <p:spPr/>
        <p:txBody>
          <a:bodyPr/>
          <a:lstStyle/>
          <a:p>
            <a:r>
              <a:rPr lang="en-US" dirty="0" smtClean="0"/>
              <a:t>Safety Is Our Top Priority</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507915" cy="3657600"/>
          </a:xfrm>
          <a:prstGeom prst="rect">
            <a:avLst/>
          </a:prstGeom>
          <a:effectLst>
            <a:softEdge rad="635000"/>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5507915" cy="3657600"/>
          </a:xfrm>
          <a:prstGeom prst="rect">
            <a:avLst/>
          </a:prstGeom>
          <a:effectLst>
            <a:softEdge rad="635000"/>
          </a:effectLst>
        </p:spPr>
      </p:pic>
    </p:spTree>
    <p:extLst>
      <p:ext uri="{BB962C8B-B14F-4D97-AF65-F5344CB8AC3E}">
        <p14:creationId xmlns:p14="http://schemas.microsoft.com/office/powerpoint/2010/main" val="389029616"/>
      </p:ext>
    </p:extLst>
  </p:cSld>
  <p:clrMapOvr>
    <a:masterClrMapping/>
  </p:clrMapOvr>
  <p:transition spd="med">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TotalTime>
  <Words>153</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vt:lpstr>
      <vt:lpstr>1_Parallax</vt:lpstr>
      <vt:lpstr>Sensation Park</vt:lpstr>
      <vt:lpstr>Our Top Priority</vt:lpstr>
      <vt:lpstr>Injury Prevention—Protect Guests</vt:lpstr>
      <vt:lpstr>Summer Season</vt:lpstr>
      <vt:lpstr>Prevent Heatstroke During the Hot Summer Season</vt:lpstr>
      <vt:lpstr>At Sensation 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Sensation Park</dc:title>
  <dc:creator>GO! Series</dc:creator>
  <cp:revision>5</cp:revision>
  <dcterms:created xsi:type="dcterms:W3CDTF">2015-06-16T14:10:13Z</dcterms:created>
  <dcterms:modified xsi:type="dcterms:W3CDTF">2015-11-02T14:50:52Z</dcterms:modified>
</cp:coreProperties>
</file>