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</p:sldMasterIdLst>
  <p:notesMasterIdLst>
    <p:notesMasterId r:id="rId12"/>
  </p:notesMasterIdLst>
  <p:sldIdLst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F5AF8C-9D38-410D-88F9-4229A1CE6F1C}" v="30" dt="2025-10-08T21:43:55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35277C96-5740-47E2-8389-453B2A4028C6}"/>
    <pc:docChg chg="undo custSel modSld">
      <pc:chgData name="SOUMYA VAJJHALA" userId="f3e3711e514002e0" providerId="LiveId" clId="{35277C96-5740-47E2-8389-453B2A4028C6}" dt="2025-10-08T21:43:28.011" v="307"/>
      <pc:docMkLst>
        <pc:docMk/>
      </pc:docMkLst>
      <pc:sldChg chg="addSp delSp modSp mod">
        <pc:chgData name="SOUMYA VAJJHALA" userId="f3e3711e514002e0" providerId="LiveId" clId="{35277C96-5740-47E2-8389-453B2A4028C6}" dt="2025-10-08T21:36:55.153" v="244"/>
        <pc:sldMkLst>
          <pc:docMk/>
          <pc:sldMk cId="1458479919" sldId="258"/>
        </pc:sldMkLst>
        <pc:spChg chg="del">
          <ac:chgData name="SOUMYA VAJJHALA" userId="f3e3711e514002e0" providerId="LiveId" clId="{35277C96-5740-47E2-8389-453B2A4028C6}" dt="2025-10-08T21:25:46.771" v="0" actId="3680"/>
          <ac:spMkLst>
            <pc:docMk/>
            <pc:sldMk cId="1458479919" sldId="258"/>
            <ac:spMk id="3" creationId="{00000000-0000-0000-0000-000000000000}"/>
          </ac:spMkLst>
        </pc:spChg>
        <pc:graphicFrameChg chg="add mod ord modGraphic">
          <ac:chgData name="SOUMYA VAJJHALA" userId="f3e3711e514002e0" providerId="LiveId" clId="{35277C96-5740-47E2-8389-453B2A4028C6}" dt="2025-10-08T21:36:55.153" v="244"/>
          <ac:graphicFrameMkLst>
            <pc:docMk/>
            <pc:sldMk cId="1458479919" sldId="258"/>
            <ac:graphicFrameMk id="4" creationId="{3A010DD9-A170-A2D2-7A6C-C4671EE9E996}"/>
          </ac:graphicFrameMkLst>
        </pc:graphicFrameChg>
      </pc:sldChg>
      <pc:sldChg chg="addSp delSp modSp mod modAnim">
        <pc:chgData name="SOUMYA VAJJHALA" userId="f3e3711e514002e0" providerId="LiveId" clId="{35277C96-5740-47E2-8389-453B2A4028C6}" dt="2025-10-08T21:43:28.011" v="307"/>
        <pc:sldMkLst>
          <pc:docMk/>
          <pc:sldMk cId="710626753" sldId="260"/>
        </pc:sldMkLst>
        <pc:spChg chg="del">
          <ac:chgData name="SOUMYA VAJJHALA" userId="f3e3711e514002e0" providerId="LiveId" clId="{35277C96-5740-47E2-8389-453B2A4028C6}" dt="2025-10-08T21:37:19.370" v="246" actId="1957"/>
          <ac:spMkLst>
            <pc:docMk/>
            <pc:sldMk cId="710626753" sldId="260"/>
            <ac:spMk id="3" creationId="{00000000-0000-0000-0000-000000000000}"/>
          </ac:spMkLst>
        </pc:spChg>
        <pc:graphicFrameChg chg="add mod">
          <ac:chgData name="SOUMYA VAJJHALA" userId="f3e3711e514002e0" providerId="LiveId" clId="{35277C96-5740-47E2-8389-453B2A4028C6}" dt="2025-10-08T21:39:09.894" v="267"/>
          <ac:graphicFrameMkLst>
            <pc:docMk/>
            <pc:sldMk cId="710626753" sldId="260"/>
            <ac:graphicFrameMk id="6" creationId="{F8852F76-D567-7028-D733-7E79F5286CC4}"/>
          </ac:graphicFrameMkLst>
        </pc:graphicFrameChg>
      </pc:sldChg>
      <pc:sldChg chg="addSp delSp modSp mod modAnim">
        <pc:chgData name="SOUMYA VAJJHALA" userId="f3e3711e514002e0" providerId="LiveId" clId="{35277C96-5740-47E2-8389-453B2A4028C6}" dt="2025-10-08T21:43:03.239" v="305"/>
        <pc:sldMkLst>
          <pc:docMk/>
          <pc:sldMk cId="2122939080" sldId="261"/>
        </pc:sldMkLst>
        <pc:spChg chg="del">
          <ac:chgData name="SOUMYA VAJJHALA" userId="f3e3711e514002e0" providerId="LiveId" clId="{35277C96-5740-47E2-8389-453B2A4028C6}" dt="2025-10-08T21:39:37.683" v="269" actId="1957"/>
          <ac:spMkLst>
            <pc:docMk/>
            <pc:sldMk cId="2122939080" sldId="261"/>
            <ac:spMk id="3" creationId="{00000000-0000-0000-0000-000000000000}"/>
          </ac:spMkLst>
        </pc:spChg>
        <pc:graphicFrameChg chg="add mod">
          <ac:chgData name="SOUMYA VAJJHALA" userId="f3e3711e514002e0" providerId="LiveId" clId="{35277C96-5740-47E2-8389-453B2A4028C6}" dt="2025-10-08T21:42:36.406" v="303" actId="20577"/>
          <ac:graphicFrameMkLst>
            <pc:docMk/>
            <pc:sldMk cId="2122939080" sldId="261"/>
            <ac:graphicFrameMk id="6" creationId="{61A16372-C1EA-5A21-AE7F-9DDDEB9721FB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Athletics</c:v>
                </c:pt>
              </c:strCache>
            </c:strRef>
          </c:tx>
          <c:spPr>
            <a:solidFill>
              <a:schemeClr val="accent1">
                <a:tint val="55000"/>
                <a:satMod val="130000"/>
              </a:schemeClr>
            </a:soli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895</c:v>
                </c:pt>
                <c:pt idx="1">
                  <c:v>1250</c:v>
                </c:pt>
                <c:pt idx="2">
                  <c:v>1490</c:v>
                </c:pt>
                <c:pt idx="3">
                  <c:v>1130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99-4693-A7F1-0EF29425E6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Leisure</c:v>
                </c:pt>
              </c:strCache>
            </c:strRef>
          </c:tx>
          <c:spPr>
            <a:solidFill>
              <a:schemeClr val="accent2">
                <a:tint val="55000"/>
                <a:satMod val="130000"/>
              </a:schemeClr>
            </a:soli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630</c:v>
                </c:pt>
                <c:pt idx="1">
                  <c:v>350</c:v>
                </c:pt>
                <c:pt idx="2">
                  <c:v>585</c:v>
                </c:pt>
                <c:pt idx="3">
                  <c:v>750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99-4693-A7F1-0EF29425E6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Arts</c:v>
                </c:pt>
              </c:strCache>
            </c:strRef>
          </c:tx>
          <c:spPr>
            <a:solidFill>
              <a:schemeClr val="accent3">
                <a:tint val="55000"/>
                <a:satMod val="130000"/>
              </a:schemeClr>
            </a:solidFill>
            <a:ln w="9525" cap="flat" cmpd="sng" algn="ctr">
              <a:solidFill>
                <a:schemeClr val="accent3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Spring</c:v>
                </c:pt>
                <c:pt idx="1">
                  <c:v>Summer</c:v>
                </c:pt>
                <c:pt idx="2">
                  <c:v>Fall</c:v>
                </c:pt>
                <c:pt idx="3">
                  <c:v>Winter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720</c:v>
                </c:pt>
                <c:pt idx="1">
                  <c:v>820</c:v>
                </c:pt>
                <c:pt idx="2">
                  <c:v>690</c:v>
                </c:pt>
                <c:pt idx="3">
                  <c:v>710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99-4693-A7F1-0EF29425E6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5783935"/>
        <c:axId val="1574949583"/>
      </c:barChart>
      <c:catAx>
        <c:axId val="1575783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949583"/>
        <c:crosses val="autoZero"/>
        <c:auto val="1"/>
        <c:lblAlgn val="ctr"/>
        <c:lblOffset val="100"/>
        <c:noMultiLvlLbl val="0"/>
      </c:catAx>
      <c:valAx>
        <c:axId val="1574949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783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By Age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Youth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3822</c:v>
                </c:pt>
                <c:pt idx="1">
                  <c:v>4675</c:v>
                </c:pt>
                <c:pt idx="2">
                  <c:v>4535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B6-497E-9040-A326E5FCCF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Adult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1588</c:v>
                </c:pt>
                <c:pt idx="1">
                  <c:v>1833</c:v>
                </c:pt>
                <c:pt idx="2">
                  <c:v>1925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B6-497E-9040-A326E5FCCF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Senior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2240</c:v>
                </c:pt>
                <c:pt idx="1">
                  <c:v>2534</c:v>
                </c:pt>
                <c:pt idx="2">
                  <c:v>2897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B6-497E-9040-A326E5FCCF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75687743"/>
        <c:axId val="1575688223"/>
      </c:lineChart>
      <c:catAx>
        <c:axId val="157568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688223"/>
        <c:crosses val="autoZero"/>
        <c:auto val="1"/>
        <c:lblAlgn val="ctr"/>
        <c:lblOffset val="100"/>
        <c:noMultiLvlLbl val="0"/>
      </c:catAx>
      <c:valAx>
        <c:axId val="1575688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5687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C7094-895E-4805-8145-6BA05D51F430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00B6D-FA73-46CC-B697-97256DF0E5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8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982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C10EBE-6DAE-4457-8195-56789EAABBF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57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536C2B6-DEB2-4F6C-B36B-BA1DD30AA37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03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4D37960-CF9D-48B1-ABF5-39659FBCBF6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1F10B-05A0-479C-99F2-FFB630DCE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301512"/>
      </p:ext>
    </p:extLst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ED7E56B-6064-47F3-9198-3F39B775572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1F10B-05A0-479C-99F2-FFB630DCE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185543"/>
      </p:ext>
    </p:extLst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4466FC-EC2A-47F0-AB77-79E32D82DB0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03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2969AD-CD0D-4A8A-99CA-7A57DBBBAFDA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386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14AB7C-B8E4-4720-B298-200B17B45D8E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01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5C785B-D1F5-4F89-871B-FFAA56E18B6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23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A7855CB-2265-4A41-A324-C2D50697872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D2B7703-C1AA-469C-AB81-49F35C4B26E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192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0" r:id="rId2"/>
  </p:sldLayoutIdLst>
  <p:transition spd="med">
    <p:fade thruBlk="1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AD0B99-478B-4F6D-A269-AD3027C0E25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065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B51E3-786D-46CA-A72F-5D497F7C31D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15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City of Pacifica Bay</a:t>
            </a:r>
            <a:br>
              <a:rPr lang="en-US" sz="4000" dirty="0"/>
            </a:br>
            <a:r>
              <a:rPr lang="en-US" sz="4000" dirty="0"/>
              <a:t> Parks and Recreation Department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Enrollment Analysis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023DA-26DA-509C-8B66-EC112DB8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2A548D-FE14-4CE1-AD36-B972F6A7713F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F4CDB-46C2-B6EA-7E28-B456558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BCE4-D4B6-15CA-040C-1A2DACE8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87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Recreation Program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010DD9-A170-A2D2-7A6C-C4671EE9E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5828568"/>
              </p:ext>
            </p:extLst>
          </p:nvPr>
        </p:nvGraphicFramePr>
        <p:xfrm>
          <a:off x="1039924" y="2057400"/>
          <a:ext cx="10112152" cy="14833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133918">
                  <a:extLst>
                    <a:ext uri="{9D8B030D-6E8A-4147-A177-3AD203B41FA5}">
                      <a16:colId xmlns:a16="http://schemas.microsoft.com/office/drawing/2014/main" val="365698049"/>
                    </a:ext>
                  </a:extLst>
                </a:gridCol>
                <a:gridCol w="2468165">
                  <a:extLst>
                    <a:ext uri="{9D8B030D-6E8A-4147-A177-3AD203B41FA5}">
                      <a16:colId xmlns:a16="http://schemas.microsoft.com/office/drawing/2014/main" val="695108708"/>
                    </a:ext>
                  </a:extLst>
                </a:gridCol>
                <a:gridCol w="3041904">
                  <a:extLst>
                    <a:ext uri="{9D8B030D-6E8A-4147-A177-3AD203B41FA5}">
                      <a16:colId xmlns:a16="http://schemas.microsoft.com/office/drawing/2014/main" val="353587671"/>
                    </a:ext>
                  </a:extLst>
                </a:gridCol>
                <a:gridCol w="2468165">
                  <a:extLst>
                    <a:ext uri="{9D8B030D-6E8A-4147-A177-3AD203B41FA5}">
                      <a16:colId xmlns:a16="http://schemas.microsoft.com/office/drawing/2014/main" val="4274971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Athletics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Leisure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214511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Largest Enrollments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Team sports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Personal development classes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Music and dance classes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71672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Enrollment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85% of capacity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62% of capacity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78% of capacity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425760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Primary Market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Youth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Older adults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Young adults</a:t>
                      </a:r>
                    </a:p>
                  </a:txBody>
                  <a:tcPr anchor="ctr"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715349505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D3962-250C-E437-3E8C-00EA02FE9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4DD1B2-B775-4346-93C9-EB02253D8C6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5ABE1-36D2-6DD1-E7E3-1AFB2D6A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52A35-EE2A-F2E7-A9F9-42E99C04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47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Youth Athletic Programs </a:t>
            </a:r>
          </a:p>
        </p:txBody>
      </p:sp>
      <p:sp>
        <p:nvSpPr>
          <p:cNvPr id="8" name="Rectangle 7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</a:rPr>
              <a:t>The largest enrollment numbers in Pacifica Bay recreation programs continue to be in the athletic area, particularly in the youth soccer program.   </a:t>
            </a:r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6" r="5086"/>
          <a:stretch>
            <a:fillRect/>
          </a:stretch>
        </p:blipFill>
        <p:spPr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2C63C-2BB8-A47F-1445-266D853AB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FEC74B-7DD4-45B7-AEBC-1D4D378EFA32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C37C4-7B66-99F9-E8D5-66EBC6C8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92FA0-85DE-DDA7-B90E-4C7B5BF7C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1F10B-05A0-479C-99F2-FFB630DCE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2773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Enrollment Comparison by Category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852F76-D567-7028-D733-7E79F5286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4369896"/>
              </p:ext>
            </p:extLst>
          </p:nvPr>
        </p:nvGraphicFramePr>
        <p:xfrm>
          <a:off x="1143000" y="2057400"/>
          <a:ext cx="9872663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8C97C-EBFB-4210-3AA6-B39D4968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6230FE-E9AE-4092-B5C2-A4B4843BDB7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982D8-0719-67D9-8087-B72C738A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37E783-BA02-67CD-2F92-4B07D7D5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062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389120" cy="6400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6000" dirty="0"/>
              <a:t>Three-Year Enrollment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1A16372-C1EA-5A21-AE7F-9DDDEB972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110340"/>
              </p:ext>
            </p:extLst>
          </p:nvPr>
        </p:nvGraphicFramePr>
        <p:xfrm>
          <a:off x="4953000" y="838200"/>
          <a:ext cx="6721475" cy="4922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B8382-E274-8C73-1935-A2013063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C95814-7FC4-448A-B11E-24938DA1AEB1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04ACA-BDBC-A7D6-ACDA-AD5277114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9A0EA-7E42-78D5-526A-387625577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93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Recreation program enrollments are expected to increase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4154520"/>
            <a:ext cx="9031224" cy="13638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As the population of Pacifica Bay grows, additional recreation programs will be needed to meet rising demand, particularly in the youth athletic area.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3C3F6-EC72-ACEC-1805-C992D062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B8F89E-A006-4861-821D-1819489EC943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10/8/2025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35B22-2DC0-0FA1-B25C-9C260FA6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t>Soumya Vajjhala Enrollment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D72C9-C88D-4990-967B-3A783F0EF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61F10B-05A0-479C-99F2-FFB630DCE25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494BA"/>
                </a:solidFill>
                <a:effectLst/>
                <a:uLnTx/>
                <a:uFillTx/>
                <a:latin typeface="Corbel" panose="020B0503020204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3494BA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089945"/>
      </p:ext>
    </p:extLst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2_B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4.xml><?xml version="1.0" encoding="utf-8"?>
<a:theme xmlns:a="http://schemas.openxmlformats.org/drawingml/2006/main" name="3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5.xml><?xml version="1.0" encoding="utf-8"?>
<a:theme xmlns:a="http://schemas.openxmlformats.org/drawingml/2006/main" name="4_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152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Corbel</vt:lpstr>
      <vt:lpstr>Basis</vt:lpstr>
      <vt:lpstr>1_Basis</vt:lpstr>
      <vt:lpstr>2_Basis</vt:lpstr>
      <vt:lpstr>3_Basis</vt:lpstr>
      <vt:lpstr>4_Basis</vt:lpstr>
      <vt:lpstr>City of Pacifica Bay  Parks and Recreation Department</vt:lpstr>
      <vt:lpstr>Recreation Program Summary</vt:lpstr>
      <vt:lpstr>Youth Athletic Programs </vt:lpstr>
      <vt:lpstr>Enrollment Comparison by Category</vt:lpstr>
      <vt:lpstr>Three-Year Enrollment Analysis</vt:lpstr>
      <vt:lpstr>Recreation program enrollments are expected to increase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City of Pacifica Bay  Parks and Recreation Department</dc:title>
  <dc:creator>GO! Series</dc:creator>
  <cp:lastModifiedBy>SOUMYA VAJJHALA</cp:lastModifiedBy>
  <cp:revision>1</cp:revision>
  <dcterms:created xsi:type="dcterms:W3CDTF">2015-10-19T00:22:42Z</dcterms:created>
  <dcterms:modified xsi:type="dcterms:W3CDTF">2025-10-08T21:43:59Z</dcterms:modified>
</cp:coreProperties>
</file>