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K94kozAewCLTSuOYkcWnPQ==" hashData="uMFaBnuJdfHj72rs6sVwOBKwS5k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4DFAA-0A9B-4E6D-B220-E371BA423E60}" type="doc">
      <dgm:prSet loTypeId="urn:microsoft.com/office/officeart/2005/8/layout/equation2" loCatId="relationship" qsTypeId="urn:microsoft.com/office/officeart/2005/8/quickstyle/3d2" qsCatId="3D" csTypeId="urn:microsoft.com/office/officeart/2005/8/colors/accent2_5" csCatId="accent2" phldr="1"/>
      <dgm:spPr/>
    </dgm:pt>
    <dgm:pt modelId="{28450B3F-64E0-439C-B147-7F08DC09085C}">
      <dgm:prSet phldrT="[Text]"/>
      <dgm:spPr/>
      <dgm:t>
        <a:bodyPr/>
        <a:lstStyle/>
        <a:p>
          <a:r>
            <a:rPr lang="en-US" dirty="0" smtClean="0"/>
            <a:t>Enrollment</a:t>
          </a:r>
          <a:endParaRPr lang="en-US" dirty="0"/>
        </a:p>
      </dgm:t>
    </dgm:pt>
    <dgm:pt modelId="{145D995A-ED77-4B1F-A183-A4191D9DE5E2}" type="parTrans" cxnId="{04E2C0AA-AF36-4436-B5E0-6C55F489146A}">
      <dgm:prSet/>
      <dgm:spPr/>
      <dgm:t>
        <a:bodyPr/>
        <a:lstStyle/>
        <a:p>
          <a:endParaRPr lang="en-US"/>
        </a:p>
      </dgm:t>
    </dgm:pt>
    <dgm:pt modelId="{D1C7FDAF-6CC1-4FE4-A92A-B9141B36F1A4}" type="sibTrans" cxnId="{04E2C0AA-AF36-4436-B5E0-6C55F489146A}">
      <dgm:prSet/>
      <dgm:spPr/>
      <dgm:t>
        <a:bodyPr/>
        <a:lstStyle/>
        <a:p>
          <a:endParaRPr lang="en-US"/>
        </a:p>
      </dgm:t>
    </dgm:pt>
    <dgm:pt modelId="{904CE3CB-5207-4B83-956F-F17E76089619}">
      <dgm:prSet phldrT="[Text]"/>
      <dgm:spPr/>
      <dgm:t>
        <a:bodyPr/>
        <a:lstStyle/>
        <a:p>
          <a:r>
            <a:rPr lang="en-US" dirty="0" smtClean="0"/>
            <a:t>Tuition and Fees</a:t>
          </a:r>
          <a:endParaRPr lang="en-US" dirty="0"/>
        </a:p>
      </dgm:t>
    </dgm:pt>
    <dgm:pt modelId="{182F5831-8EBC-4D21-BD01-892B77595FEC}" type="parTrans" cxnId="{0C774629-341C-4820-9BD8-541269E34559}">
      <dgm:prSet/>
      <dgm:spPr/>
      <dgm:t>
        <a:bodyPr/>
        <a:lstStyle/>
        <a:p>
          <a:endParaRPr lang="en-US"/>
        </a:p>
      </dgm:t>
    </dgm:pt>
    <dgm:pt modelId="{D80EE461-0C2B-4CD4-A420-3656137C9ADE}" type="sibTrans" cxnId="{0C774629-341C-4820-9BD8-541269E34559}">
      <dgm:prSet/>
      <dgm:spPr/>
      <dgm:t>
        <a:bodyPr/>
        <a:lstStyle/>
        <a:p>
          <a:endParaRPr lang="en-US"/>
        </a:p>
      </dgm:t>
    </dgm:pt>
    <dgm:pt modelId="{982EC382-A5C9-449E-9E7A-BD9998A233DE}">
      <dgm:prSet phldrT="[Text]"/>
      <dgm:spPr/>
      <dgm:t>
        <a:bodyPr/>
        <a:lstStyle/>
        <a:p>
          <a:r>
            <a:rPr lang="en-US" dirty="0" smtClean="0"/>
            <a:t>Financial Stability</a:t>
          </a:r>
          <a:endParaRPr lang="en-US" dirty="0"/>
        </a:p>
      </dgm:t>
    </dgm:pt>
    <dgm:pt modelId="{85394160-870D-4E1E-B95A-ACA980279320}" type="parTrans" cxnId="{9879749B-887B-4FA8-8988-B18A92ACB617}">
      <dgm:prSet/>
      <dgm:spPr/>
      <dgm:t>
        <a:bodyPr/>
        <a:lstStyle/>
        <a:p>
          <a:endParaRPr lang="en-US"/>
        </a:p>
      </dgm:t>
    </dgm:pt>
    <dgm:pt modelId="{BEFE049E-97E0-4150-9641-AB31156434A2}" type="sibTrans" cxnId="{9879749B-887B-4FA8-8988-B18A92ACB617}">
      <dgm:prSet/>
      <dgm:spPr/>
      <dgm:t>
        <a:bodyPr/>
        <a:lstStyle/>
        <a:p>
          <a:endParaRPr lang="en-US"/>
        </a:p>
      </dgm:t>
    </dgm:pt>
    <dgm:pt modelId="{E745630C-DA3B-427E-ADE9-0E05EA279E93}" type="pres">
      <dgm:prSet presAssocID="{84B4DFAA-0A9B-4E6D-B220-E371BA423E60}" presName="Name0" presStyleCnt="0">
        <dgm:presLayoutVars>
          <dgm:dir/>
          <dgm:resizeHandles val="exact"/>
        </dgm:presLayoutVars>
      </dgm:prSet>
      <dgm:spPr/>
    </dgm:pt>
    <dgm:pt modelId="{AE1A9433-A48C-4265-AE8E-08F497A8A96D}" type="pres">
      <dgm:prSet presAssocID="{84B4DFAA-0A9B-4E6D-B220-E371BA423E60}" presName="vNodes" presStyleCnt="0"/>
      <dgm:spPr/>
    </dgm:pt>
    <dgm:pt modelId="{4BF74469-CBB8-413B-A054-3B5C109915CC}" type="pres">
      <dgm:prSet presAssocID="{28450B3F-64E0-439C-B147-7F08DC09085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2C29F-A0D8-4AE1-8577-81D6A3F86547}" type="pres">
      <dgm:prSet presAssocID="{D1C7FDAF-6CC1-4FE4-A92A-B9141B36F1A4}" presName="spacerT" presStyleCnt="0"/>
      <dgm:spPr/>
    </dgm:pt>
    <dgm:pt modelId="{37AF475D-4AA5-4FEB-AD7D-60CF50EA1AAF}" type="pres">
      <dgm:prSet presAssocID="{D1C7FDAF-6CC1-4FE4-A92A-B9141B36F1A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D4B5DB3-E494-4EFA-8578-C296ABDC9F5E}" type="pres">
      <dgm:prSet presAssocID="{D1C7FDAF-6CC1-4FE4-A92A-B9141B36F1A4}" presName="spacerB" presStyleCnt="0"/>
      <dgm:spPr/>
    </dgm:pt>
    <dgm:pt modelId="{F350EC9D-D69E-4662-9977-9EC0AC5B07A4}" type="pres">
      <dgm:prSet presAssocID="{904CE3CB-5207-4B83-956F-F17E7608961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462C3-4620-4D01-A35F-C2F8946CEFD8}" type="pres">
      <dgm:prSet presAssocID="{84B4DFAA-0A9B-4E6D-B220-E371BA423E60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AE362942-0F66-4C3F-B95A-0F044DF0777A}" type="pres">
      <dgm:prSet presAssocID="{84B4DFAA-0A9B-4E6D-B220-E371BA423E6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027592F-72A1-4005-8916-9D8F3C04395A}" type="pres">
      <dgm:prSet presAssocID="{84B4DFAA-0A9B-4E6D-B220-E371BA423E60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D971D3-CD18-4B18-B313-75FFF7204EC7}" type="presOf" srcId="{982EC382-A5C9-449E-9E7A-BD9998A233DE}" destId="{1027592F-72A1-4005-8916-9D8F3C04395A}" srcOrd="0" destOrd="0" presId="urn:microsoft.com/office/officeart/2005/8/layout/equation2"/>
    <dgm:cxn modelId="{BB06CF41-CBD9-40B2-AD6E-9F184EF77614}" type="presOf" srcId="{904CE3CB-5207-4B83-956F-F17E76089619}" destId="{F350EC9D-D69E-4662-9977-9EC0AC5B07A4}" srcOrd="0" destOrd="0" presId="urn:microsoft.com/office/officeart/2005/8/layout/equation2"/>
    <dgm:cxn modelId="{EE2970DD-B2CC-412B-9A6C-370FB691EF91}" type="presOf" srcId="{D80EE461-0C2B-4CD4-A420-3656137C9ADE}" destId="{325462C3-4620-4D01-A35F-C2F8946CEFD8}" srcOrd="0" destOrd="0" presId="urn:microsoft.com/office/officeart/2005/8/layout/equation2"/>
    <dgm:cxn modelId="{9879749B-887B-4FA8-8988-B18A92ACB617}" srcId="{84B4DFAA-0A9B-4E6D-B220-E371BA423E60}" destId="{982EC382-A5C9-449E-9E7A-BD9998A233DE}" srcOrd="2" destOrd="0" parTransId="{85394160-870D-4E1E-B95A-ACA980279320}" sibTransId="{BEFE049E-97E0-4150-9641-AB31156434A2}"/>
    <dgm:cxn modelId="{0CF5C550-1E20-4469-BAC6-ADCC9C893B27}" type="presOf" srcId="{84B4DFAA-0A9B-4E6D-B220-E371BA423E60}" destId="{E745630C-DA3B-427E-ADE9-0E05EA279E93}" srcOrd="0" destOrd="0" presId="urn:microsoft.com/office/officeart/2005/8/layout/equation2"/>
    <dgm:cxn modelId="{8AB599A4-9186-48C0-A601-E3969FEA6A29}" type="presOf" srcId="{28450B3F-64E0-439C-B147-7F08DC09085C}" destId="{4BF74469-CBB8-413B-A054-3B5C109915CC}" srcOrd="0" destOrd="0" presId="urn:microsoft.com/office/officeart/2005/8/layout/equation2"/>
    <dgm:cxn modelId="{0C774629-341C-4820-9BD8-541269E34559}" srcId="{84B4DFAA-0A9B-4E6D-B220-E371BA423E60}" destId="{904CE3CB-5207-4B83-956F-F17E76089619}" srcOrd="1" destOrd="0" parTransId="{182F5831-8EBC-4D21-BD01-892B77595FEC}" sibTransId="{D80EE461-0C2B-4CD4-A420-3656137C9ADE}"/>
    <dgm:cxn modelId="{8350838A-B567-49B2-BFE3-263DAF064523}" type="presOf" srcId="{D80EE461-0C2B-4CD4-A420-3656137C9ADE}" destId="{AE362942-0F66-4C3F-B95A-0F044DF0777A}" srcOrd="1" destOrd="0" presId="urn:microsoft.com/office/officeart/2005/8/layout/equation2"/>
    <dgm:cxn modelId="{600979DC-F446-4A34-9531-E2DE881B9C54}" type="presOf" srcId="{D1C7FDAF-6CC1-4FE4-A92A-B9141B36F1A4}" destId="{37AF475D-4AA5-4FEB-AD7D-60CF50EA1AAF}" srcOrd="0" destOrd="0" presId="urn:microsoft.com/office/officeart/2005/8/layout/equation2"/>
    <dgm:cxn modelId="{04E2C0AA-AF36-4436-B5E0-6C55F489146A}" srcId="{84B4DFAA-0A9B-4E6D-B220-E371BA423E60}" destId="{28450B3F-64E0-439C-B147-7F08DC09085C}" srcOrd="0" destOrd="0" parTransId="{145D995A-ED77-4B1F-A183-A4191D9DE5E2}" sibTransId="{D1C7FDAF-6CC1-4FE4-A92A-B9141B36F1A4}"/>
    <dgm:cxn modelId="{49DC4BDC-4BD2-4091-BA53-F263B8124979}" type="presParOf" srcId="{E745630C-DA3B-427E-ADE9-0E05EA279E93}" destId="{AE1A9433-A48C-4265-AE8E-08F497A8A96D}" srcOrd="0" destOrd="0" presId="urn:microsoft.com/office/officeart/2005/8/layout/equation2"/>
    <dgm:cxn modelId="{FECD2B3C-1779-4453-A2E5-0094EF48D4C9}" type="presParOf" srcId="{AE1A9433-A48C-4265-AE8E-08F497A8A96D}" destId="{4BF74469-CBB8-413B-A054-3B5C109915CC}" srcOrd="0" destOrd="0" presId="urn:microsoft.com/office/officeart/2005/8/layout/equation2"/>
    <dgm:cxn modelId="{AD82EBB7-B60F-4202-B52E-1A50EAAF6F5D}" type="presParOf" srcId="{AE1A9433-A48C-4265-AE8E-08F497A8A96D}" destId="{4A72C29F-A0D8-4AE1-8577-81D6A3F86547}" srcOrd="1" destOrd="0" presId="urn:microsoft.com/office/officeart/2005/8/layout/equation2"/>
    <dgm:cxn modelId="{983E6B61-3630-48BF-8962-BE778FFCBD9A}" type="presParOf" srcId="{AE1A9433-A48C-4265-AE8E-08F497A8A96D}" destId="{37AF475D-4AA5-4FEB-AD7D-60CF50EA1AAF}" srcOrd="2" destOrd="0" presId="urn:microsoft.com/office/officeart/2005/8/layout/equation2"/>
    <dgm:cxn modelId="{B1E0BBF0-25DF-4711-833A-78D69413008F}" type="presParOf" srcId="{AE1A9433-A48C-4265-AE8E-08F497A8A96D}" destId="{1D4B5DB3-E494-4EFA-8578-C296ABDC9F5E}" srcOrd="3" destOrd="0" presId="urn:microsoft.com/office/officeart/2005/8/layout/equation2"/>
    <dgm:cxn modelId="{64CE95E2-40A5-4E68-AFBC-79AEE52FF4DC}" type="presParOf" srcId="{AE1A9433-A48C-4265-AE8E-08F497A8A96D}" destId="{F350EC9D-D69E-4662-9977-9EC0AC5B07A4}" srcOrd="4" destOrd="0" presId="urn:microsoft.com/office/officeart/2005/8/layout/equation2"/>
    <dgm:cxn modelId="{D970F46A-86E0-47A4-BF56-928AB61615D8}" type="presParOf" srcId="{E745630C-DA3B-427E-ADE9-0E05EA279E93}" destId="{325462C3-4620-4D01-A35F-C2F8946CEFD8}" srcOrd="1" destOrd="0" presId="urn:microsoft.com/office/officeart/2005/8/layout/equation2"/>
    <dgm:cxn modelId="{324F8641-B144-4EEB-AA35-DB383B62EC10}" type="presParOf" srcId="{325462C3-4620-4D01-A35F-C2F8946CEFD8}" destId="{AE362942-0F66-4C3F-B95A-0F044DF0777A}" srcOrd="0" destOrd="0" presId="urn:microsoft.com/office/officeart/2005/8/layout/equation2"/>
    <dgm:cxn modelId="{3806A4DF-B0C9-48F4-8E42-7573DF6D858B}" type="presParOf" srcId="{E745630C-DA3B-427E-ADE9-0E05EA279E93}" destId="{1027592F-72A1-4005-8916-9D8F3C0439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74469-CBB8-413B-A054-3B5C109915CC}">
      <dsp:nvSpPr>
        <dsp:cNvPr id="0" name=""/>
        <dsp:cNvSpPr/>
      </dsp:nvSpPr>
      <dsp:spPr>
        <a:xfrm>
          <a:off x="1145634" y="1137"/>
          <a:ext cx="1649536" cy="164953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Enrollment</a:t>
          </a:r>
          <a:endParaRPr lang="en-US" sz="1900" kern="1200" dirty="0"/>
        </a:p>
      </dsp:txBody>
      <dsp:txXfrm>
        <a:off x="1387203" y="242706"/>
        <a:ext cx="1166398" cy="1166398"/>
      </dsp:txXfrm>
    </dsp:sp>
    <dsp:sp modelId="{37AF475D-4AA5-4FEB-AD7D-60CF50EA1AAF}">
      <dsp:nvSpPr>
        <dsp:cNvPr id="0" name=""/>
        <dsp:cNvSpPr/>
      </dsp:nvSpPr>
      <dsp:spPr>
        <a:xfrm>
          <a:off x="1492036" y="1784615"/>
          <a:ext cx="956731" cy="956731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18851" y="2150469"/>
        <a:ext cx="703101" cy="225023"/>
      </dsp:txXfrm>
    </dsp:sp>
    <dsp:sp modelId="{F350EC9D-D69E-4662-9977-9EC0AC5B07A4}">
      <dsp:nvSpPr>
        <dsp:cNvPr id="0" name=""/>
        <dsp:cNvSpPr/>
      </dsp:nvSpPr>
      <dsp:spPr>
        <a:xfrm>
          <a:off x="1145634" y="2875289"/>
          <a:ext cx="1649536" cy="164953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Tuition and Fees</a:t>
          </a:r>
          <a:endParaRPr lang="en-US" sz="1900" kern="1200" dirty="0"/>
        </a:p>
      </dsp:txBody>
      <dsp:txXfrm>
        <a:off x="1387203" y="3116858"/>
        <a:ext cx="1166398" cy="1166398"/>
      </dsp:txXfrm>
    </dsp:sp>
    <dsp:sp modelId="{325462C3-4620-4D01-A35F-C2F8946CEFD8}">
      <dsp:nvSpPr>
        <dsp:cNvPr id="0" name=""/>
        <dsp:cNvSpPr/>
      </dsp:nvSpPr>
      <dsp:spPr>
        <a:xfrm>
          <a:off x="3042601" y="1956167"/>
          <a:ext cx="524552" cy="6136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1001"/>
            <a:satOff val="-6944"/>
            <a:lumOff val="3211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42601" y="2078892"/>
        <a:ext cx="367186" cy="368177"/>
      </dsp:txXfrm>
    </dsp:sp>
    <dsp:sp modelId="{1027592F-72A1-4005-8916-9D8F3C04395A}">
      <dsp:nvSpPr>
        <dsp:cNvPr id="0" name=""/>
        <dsp:cNvSpPr/>
      </dsp:nvSpPr>
      <dsp:spPr>
        <a:xfrm>
          <a:off x="3784892" y="613444"/>
          <a:ext cx="3299073" cy="3299073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Financial Stability</a:t>
          </a:r>
          <a:endParaRPr lang="en-US" sz="4800" kern="1200" dirty="0"/>
        </a:p>
      </dsp:txBody>
      <dsp:txXfrm>
        <a:off x="4268030" y="1096582"/>
        <a:ext cx="2332797" cy="2332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557B-802F-408C-A885-1E554B2ACD09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Educational 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81A81-A592-4ED1-9BCB-ECE3BF240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4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EE73-0EDE-43E0-8E8F-D8C8D880DD1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Educational 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A1B1-13E5-44CC-91EC-6A89B1A3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73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A1B1-13E5-44CC-91EC-6A89B1A33350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C5F4B14-CD53-4D0D-9524-9B4FDD505C1C}" type="datetime1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Educational Statistics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A1B1-13E5-44CC-91EC-6A89B1A33350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B95B867-60DA-4680-9B01-93E24FC2DADB}" type="datetime1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Educational Statistics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4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j0403460.jp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200" y="33271"/>
            <a:ext cx="3101662" cy="24813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3566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2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8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8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/>
            </a:gs>
            <a:gs pos="15000">
              <a:schemeClr val="bg1"/>
            </a:gs>
            <a:gs pos="100000">
              <a:schemeClr val="accent3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60007" dist="310007" dir="7680000" sy="30000" kx="1300200" algn="ctr" rotWithShape="0">
              <a:prstClr val="black">
                <a:alpha val="32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Laurel County Community </a:t>
            </a:r>
            <a:b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</a:br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College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95400"/>
          </a:xfrm>
        </p:spPr>
        <p:txBody>
          <a:bodyPr/>
          <a:lstStyle/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Educational Statistics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6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Outlook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14194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64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215742"/>
              </p:ext>
            </p:extLst>
          </p:nvPr>
        </p:nvGraphicFramePr>
        <p:xfrm>
          <a:off x="1647030" y="1828801"/>
          <a:ext cx="5849941" cy="320039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14400"/>
                <a:gridCol w="1463040"/>
                <a:gridCol w="1345851"/>
                <a:gridCol w="1063325"/>
                <a:gridCol w="1063325"/>
              </a:tblGrid>
              <a:tr h="1004957">
                <a:tc rowSpan="3">
                  <a:txBody>
                    <a:bodyPr/>
                    <a:lstStyle/>
                    <a:p>
                      <a:pPr algn="ctr"/>
                      <a:r>
                        <a:rPr lang="en-US" b="1" spc="600" dirty="0" smtClean="0"/>
                        <a:t>Projected</a:t>
                      </a:r>
                      <a:endParaRPr lang="en-US" b="1" spc="600" dirty="0"/>
                    </a:p>
                  </a:txBody>
                  <a:tcPr vert="vert27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Attendance Status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Gender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7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Full-time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53%</a:t>
                      </a:r>
                      <a:endParaRPr lang="en-US" dirty="0"/>
                    </a:p>
                  </a:txBody>
                  <a:tcPr anchor="ctr"/>
                </a:tc>
              </a:tr>
              <a:tr h="10977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Part-time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62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Tuition and Fees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73805"/>
              </p:ext>
            </p:extLst>
          </p:nvPr>
        </p:nvGraphicFramePr>
        <p:xfrm>
          <a:off x="1600200" y="1471785"/>
          <a:ext cx="5943600" cy="3914430"/>
        </p:xfrm>
        <a:graphic>
          <a:graphicData uri="http://schemas.openxmlformats.org/drawingml/2006/table">
            <a:tbl>
              <a:tblPr>
                <a:solidFill>
                  <a:schemeClr val="accent3">
                    <a:lumMod val="20000"/>
                    <a:lumOff val="80000"/>
                  </a:schemeClr>
                </a:solidFill>
              </a:tblPr>
              <a:tblGrid>
                <a:gridCol w="1536586"/>
                <a:gridCol w="1536586"/>
                <a:gridCol w="1435214"/>
                <a:gridCol w="1435214"/>
              </a:tblGrid>
              <a:tr h="964216">
                <a:tc row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Laurel County Community College</a:t>
                      </a:r>
                      <a:endParaRPr lang="en-US" sz="24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4216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Year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In-State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Out-of-State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999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2015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$3,663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$4,578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999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2016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$3,845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$4,806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5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(4:3)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Laurel County Community  College</vt:lpstr>
      <vt:lpstr>Financial Outlook</vt:lpstr>
      <vt:lpstr>Enrollment</vt:lpstr>
      <vt:lpstr>Tuition and Fees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2013-05-29T22:51:51Z</dcterms:created>
  <dcterms:modified xsi:type="dcterms:W3CDTF">2013-05-29T22:51:56Z</dcterms:modified>
</cp:coreProperties>
</file>