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4DFAA-0A9B-4E6D-B220-E371BA423E60}" type="doc">
      <dgm:prSet loTypeId="urn:microsoft.com/office/officeart/2005/8/layout/equation2" loCatId="relationship" qsTypeId="urn:microsoft.com/office/officeart/2005/8/quickstyle/3d2" qsCatId="3D" csTypeId="urn:microsoft.com/office/officeart/2005/8/colors/accent2_5" csCatId="accent2" phldr="1"/>
      <dgm:spPr/>
    </dgm:pt>
    <dgm:pt modelId="{28450B3F-64E0-439C-B147-7F08DC09085C}">
      <dgm:prSet phldrT="[Text]"/>
      <dgm:spPr/>
      <dgm:t>
        <a:bodyPr/>
        <a:lstStyle/>
        <a:p>
          <a:r>
            <a:rPr lang="en-US" dirty="0" smtClean="0"/>
            <a:t>Enrollment</a:t>
          </a:r>
          <a:endParaRPr lang="en-US" dirty="0"/>
        </a:p>
      </dgm:t>
    </dgm:pt>
    <dgm:pt modelId="{145D995A-ED77-4B1F-A183-A4191D9DE5E2}" type="parTrans" cxnId="{04E2C0AA-AF36-4436-B5E0-6C55F489146A}">
      <dgm:prSet/>
      <dgm:spPr/>
      <dgm:t>
        <a:bodyPr/>
        <a:lstStyle/>
        <a:p>
          <a:endParaRPr lang="en-US"/>
        </a:p>
      </dgm:t>
    </dgm:pt>
    <dgm:pt modelId="{D1C7FDAF-6CC1-4FE4-A92A-B9141B36F1A4}" type="sibTrans" cxnId="{04E2C0AA-AF36-4436-B5E0-6C55F489146A}">
      <dgm:prSet/>
      <dgm:spPr/>
      <dgm:t>
        <a:bodyPr/>
        <a:lstStyle/>
        <a:p>
          <a:endParaRPr lang="en-US"/>
        </a:p>
      </dgm:t>
    </dgm:pt>
    <dgm:pt modelId="{904CE3CB-5207-4B83-956F-F17E76089619}">
      <dgm:prSet phldrT="[Text]"/>
      <dgm:spPr/>
      <dgm:t>
        <a:bodyPr/>
        <a:lstStyle/>
        <a:p>
          <a:r>
            <a:rPr lang="en-US" dirty="0" smtClean="0"/>
            <a:t>Tuition and Fees</a:t>
          </a:r>
          <a:endParaRPr lang="en-US" dirty="0"/>
        </a:p>
      </dgm:t>
    </dgm:pt>
    <dgm:pt modelId="{182F5831-8EBC-4D21-BD01-892B77595FEC}" type="parTrans" cxnId="{0C774629-341C-4820-9BD8-541269E34559}">
      <dgm:prSet/>
      <dgm:spPr/>
      <dgm:t>
        <a:bodyPr/>
        <a:lstStyle/>
        <a:p>
          <a:endParaRPr lang="en-US"/>
        </a:p>
      </dgm:t>
    </dgm:pt>
    <dgm:pt modelId="{D80EE461-0C2B-4CD4-A420-3656137C9ADE}" type="sibTrans" cxnId="{0C774629-341C-4820-9BD8-541269E34559}">
      <dgm:prSet/>
      <dgm:spPr/>
      <dgm:t>
        <a:bodyPr/>
        <a:lstStyle/>
        <a:p>
          <a:endParaRPr lang="en-US"/>
        </a:p>
      </dgm:t>
    </dgm:pt>
    <dgm:pt modelId="{982EC382-A5C9-449E-9E7A-BD9998A233DE}">
      <dgm:prSet phldrT="[Text]"/>
      <dgm:spPr/>
      <dgm:t>
        <a:bodyPr/>
        <a:lstStyle/>
        <a:p>
          <a:r>
            <a:rPr lang="en-US" dirty="0" smtClean="0"/>
            <a:t>Financial Stability</a:t>
          </a:r>
          <a:endParaRPr lang="en-US" dirty="0"/>
        </a:p>
      </dgm:t>
    </dgm:pt>
    <dgm:pt modelId="{85394160-870D-4E1E-B95A-ACA980279320}" type="parTrans" cxnId="{9879749B-887B-4FA8-8988-B18A92ACB617}">
      <dgm:prSet/>
      <dgm:spPr/>
      <dgm:t>
        <a:bodyPr/>
        <a:lstStyle/>
        <a:p>
          <a:endParaRPr lang="en-US"/>
        </a:p>
      </dgm:t>
    </dgm:pt>
    <dgm:pt modelId="{BEFE049E-97E0-4150-9641-AB31156434A2}" type="sibTrans" cxnId="{9879749B-887B-4FA8-8988-B18A92ACB617}">
      <dgm:prSet/>
      <dgm:spPr/>
      <dgm:t>
        <a:bodyPr/>
        <a:lstStyle/>
        <a:p>
          <a:endParaRPr lang="en-US"/>
        </a:p>
      </dgm:t>
    </dgm:pt>
    <dgm:pt modelId="{E745630C-DA3B-427E-ADE9-0E05EA279E93}" type="pres">
      <dgm:prSet presAssocID="{84B4DFAA-0A9B-4E6D-B220-E371BA423E60}" presName="Name0" presStyleCnt="0">
        <dgm:presLayoutVars>
          <dgm:dir/>
          <dgm:resizeHandles val="exact"/>
        </dgm:presLayoutVars>
      </dgm:prSet>
      <dgm:spPr/>
    </dgm:pt>
    <dgm:pt modelId="{AE1A9433-A48C-4265-AE8E-08F497A8A96D}" type="pres">
      <dgm:prSet presAssocID="{84B4DFAA-0A9B-4E6D-B220-E371BA423E60}" presName="vNodes" presStyleCnt="0"/>
      <dgm:spPr/>
    </dgm:pt>
    <dgm:pt modelId="{4BF74469-CBB8-413B-A054-3B5C109915CC}" type="pres">
      <dgm:prSet presAssocID="{28450B3F-64E0-439C-B147-7F08DC09085C}" presName="node" presStyleLbl="node1" presStyleIdx="0" presStyleCnt="3">
        <dgm:presLayoutVars>
          <dgm:bulletEnabled val="1"/>
        </dgm:presLayoutVars>
      </dgm:prSet>
      <dgm:spPr/>
    </dgm:pt>
    <dgm:pt modelId="{4A72C29F-A0D8-4AE1-8577-81D6A3F86547}" type="pres">
      <dgm:prSet presAssocID="{D1C7FDAF-6CC1-4FE4-A92A-B9141B36F1A4}" presName="spacerT" presStyleCnt="0"/>
      <dgm:spPr/>
    </dgm:pt>
    <dgm:pt modelId="{37AF475D-4AA5-4FEB-AD7D-60CF50EA1AAF}" type="pres">
      <dgm:prSet presAssocID="{D1C7FDAF-6CC1-4FE4-A92A-B9141B36F1A4}" presName="sibTrans" presStyleLbl="sibTrans2D1" presStyleIdx="0" presStyleCnt="2"/>
      <dgm:spPr/>
    </dgm:pt>
    <dgm:pt modelId="{1D4B5DB3-E494-4EFA-8578-C296ABDC9F5E}" type="pres">
      <dgm:prSet presAssocID="{D1C7FDAF-6CC1-4FE4-A92A-B9141B36F1A4}" presName="spacerB" presStyleCnt="0"/>
      <dgm:spPr/>
    </dgm:pt>
    <dgm:pt modelId="{F350EC9D-D69E-4662-9977-9EC0AC5B07A4}" type="pres">
      <dgm:prSet presAssocID="{904CE3CB-5207-4B83-956F-F17E76089619}" presName="node" presStyleLbl="node1" presStyleIdx="1" presStyleCnt="3">
        <dgm:presLayoutVars>
          <dgm:bulletEnabled val="1"/>
        </dgm:presLayoutVars>
      </dgm:prSet>
      <dgm:spPr/>
    </dgm:pt>
    <dgm:pt modelId="{325462C3-4620-4D01-A35F-C2F8946CEFD8}" type="pres">
      <dgm:prSet presAssocID="{84B4DFAA-0A9B-4E6D-B220-E371BA423E60}" presName="sibTransLast" presStyleLbl="sibTrans2D1" presStyleIdx="1" presStyleCnt="2"/>
      <dgm:spPr/>
    </dgm:pt>
    <dgm:pt modelId="{AE362942-0F66-4C3F-B95A-0F044DF0777A}" type="pres">
      <dgm:prSet presAssocID="{84B4DFAA-0A9B-4E6D-B220-E371BA423E60}" presName="connectorText" presStyleLbl="sibTrans2D1" presStyleIdx="1" presStyleCnt="2"/>
      <dgm:spPr/>
    </dgm:pt>
    <dgm:pt modelId="{1027592F-72A1-4005-8916-9D8F3C04395A}" type="pres">
      <dgm:prSet presAssocID="{84B4DFAA-0A9B-4E6D-B220-E371BA423E60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CB35DF-8AB6-4893-871A-AD5A9382AD32}" type="presOf" srcId="{28450B3F-64E0-439C-B147-7F08DC09085C}" destId="{4BF74469-CBB8-413B-A054-3B5C109915CC}" srcOrd="0" destOrd="0" presId="urn:microsoft.com/office/officeart/2005/8/layout/equation2"/>
    <dgm:cxn modelId="{9879749B-887B-4FA8-8988-B18A92ACB617}" srcId="{84B4DFAA-0A9B-4E6D-B220-E371BA423E60}" destId="{982EC382-A5C9-449E-9E7A-BD9998A233DE}" srcOrd="2" destOrd="0" parTransId="{85394160-870D-4E1E-B95A-ACA980279320}" sibTransId="{BEFE049E-97E0-4150-9641-AB31156434A2}"/>
    <dgm:cxn modelId="{04E2C0AA-AF36-4436-B5E0-6C55F489146A}" srcId="{84B4DFAA-0A9B-4E6D-B220-E371BA423E60}" destId="{28450B3F-64E0-439C-B147-7F08DC09085C}" srcOrd="0" destOrd="0" parTransId="{145D995A-ED77-4B1F-A183-A4191D9DE5E2}" sibTransId="{D1C7FDAF-6CC1-4FE4-A92A-B9141B36F1A4}"/>
    <dgm:cxn modelId="{F5B8E742-C2AB-4C59-B5FF-6265C6849FA6}" type="presOf" srcId="{D80EE461-0C2B-4CD4-A420-3656137C9ADE}" destId="{325462C3-4620-4D01-A35F-C2F8946CEFD8}" srcOrd="0" destOrd="0" presId="urn:microsoft.com/office/officeart/2005/8/layout/equation2"/>
    <dgm:cxn modelId="{0C774629-341C-4820-9BD8-541269E34559}" srcId="{84B4DFAA-0A9B-4E6D-B220-E371BA423E60}" destId="{904CE3CB-5207-4B83-956F-F17E76089619}" srcOrd="1" destOrd="0" parTransId="{182F5831-8EBC-4D21-BD01-892B77595FEC}" sibTransId="{D80EE461-0C2B-4CD4-A420-3656137C9ADE}"/>
    <dgm:cxn modelId="{FCF403D5-D010-42DE-9E4F-FC9B6CA9E702}" type="presOf" srcId="{904CE3CB-5207-4B83-956F-F17E76089619}" destId="{F350EC9D-D69E-4662-9977-9EC0AC5B07A4}" srcOrd="0" destOrd="0" presId="urn:microsoft.com/office/officeart/2005/8/layout/equation2"/>
    <dgm:cxn modelId="{E5231658-61DC-4D09-BD41-AE6B5434A101}" type="presOf" srcId="{982EC382-A5C9-449E-9E7A-BD9998A233DE}" destId="{1027592F-72A1-4005-8916-9D8F3C04395A}" srcOrd="0" destOrd="0" presId="urn:microsoft.com/office/officeart/2005/8/layout/equation2"/>
    <dgm:cxn modelId="{4F9F2134-3BED-4811-AAFA-BACF14B1E194}" type="presOf" srcId="{D1C7FDAF-6CC1-4FE4-A92A-B9141B36F1A4}" destId="{37AF475D-4AA5-4FEB-AD7D-60CF50EA1AAF}" srcOrd="0" destOrd="0" presId="urn:microsoft.com/office/officeart/2005/8/layout/equation2"/>
    <dgm:cxn modelId="{547B88E9-759A-4649-ADC7-00EA2B81D026}" type="presOf" srcId="{D80EE461-0C2B-4CD4-A420-3656137C9ADE}" destId="{AE362942-0F66-4C3F-B95A-0F044DF0777A}" srcOrd="1" destOrd="0" presId="urn:microsoft.com/office/officeart/2005/8/layout/equation2"/>
    <dgm:cxn modelId="{C6B0665E-C254-4273-9617-62106A3F88B9}" type="presOf" srcId="{84B4DFAA-0A9B-4E6D-B220-E371BA423E60}" destId="{E745630C-DA3B-427E-ADE9-0E05EA279E93}" srcOrd="0" destOrd="0" presId="urn:microsoft.com/office/officeart/2005/8/layout/equation2"/>
    <dgm:cxn modelId="{6F29861B-EC0E-4889-BC07-E0C2F2E49DA2}" type="presParOf" srcId="{E745630C-DA3B-427E-ADE9-0E05EA279E93}" destId="{AE1A9433-A48C-4265-AE8E-08F497A8A96D}" srcOrd="0" destOrd="0" presId="urn:microsoft.com/office/officeart/2005/8/layout/equation2"/>
    <dgm:cxn modelId="{9EA264EC-C4FF-4EF6-BF7F-D6D22AFEE9BA}" type="presParOf" srcId="{AE1A9433-A48C-4265-AE8E-08F497A8A96D}" destId="{4BF74469-CBB8-413B-A054-3B5C109915CC}" srcOrd="0" destOrd="0" presId="urn:microsoft.com/office/officeart/2005/8/layout/equation2"/>
    <dgm:cxn modelId="{88BF6710-2F57-44B4-8B00-78ACF2C9202A}" type="presParOf" srcId="{AE1A9433-A48C-4265-AE8E-08F497A8A96D}" destId="{4A72C29F-A0D8-4AE1-8577-81D6A3F86547}" srcOrd="1" destOrd="0" presId="urn:microsoft.com/office/officeart/2005/8/layout/equation2"/>
    <dgm:cxn modelId="{69EDFFFC-BDAD-4217-A96C-C26525DF59EF}" type="presParOf" srcId="{AE1A9433-A48C-4265-AE8E-08F497A8A96D}" destId="{37AF475D-4AA5-4FEB-AD7D-60CF50EA1AAF}" srcOrd="2" destOrd="0" presId="urn:microsoft.com/office/officeart/2005/8/layout/equation2"/>
    <dgm:cxn modelId="{3FDEFD63-99AC-482A-AB41-0D309296C54F}" type="presParOf" srcId="{AE1A9433-A48C-4265-AE8E-08F497A8A96D}" destId="{1D4B5DB3-E494-4EFA-8578-C296ABDC9F5E}" srcOrd="3" destOrd="0" presId="urn:microsoft.com/office/officeart/2005/8/layout/equation2"/>
    <dgm:cxn modelId="{869FEB0A-D12F-4D3E-90F1-02E8A340D953}" type="presParOf" srcId="{AE1A9433-A48C-4265-AE8E-08F497A8A96D}" destId="{F350EC9D-D69E-4662-9977-9EC0AC5B07A4}" srcOrd="4" destOrd="0" presId="urn:microsoft.com/office/officeart/2005/8/layout/equation2"/>
    <dgm:cxn modelId="{34DA72F4-2309-4980-B066-FD6FFEE6434C}" type="presParOf" srcId="{E745630C-DA3B-427E-ADE9-0E05EA279E93}" destId="{325462C3-4620-4D01-A35F-C2F8946CEFD8}" srcOrd="1" destOrd="0" presId="urn:microsoft.com/office/officeart/2005/8/layout/equation2"/>
    <dgm:cxn modelId="{9D5B3EDA-C659-4979-A9C1-4C7EAEF46273}" type="presParOf" srcId="{325462C3-4620-4D01-A35F-C2F8946CEFD8}" destId="{AE362942-0F66-4C3F-B95A-0F044DF0777A}" srcOrd="0" destOrd="0" presId="urn:microsoft.com/office/officeart/2005/8/layout/equation2"/>
    <dgm:cxn modelId="{859FB6EB-E907-41B2-87D8-369FF9DCEA21}" type="presParOf" srcId="{E745630C-DA3B-427E-ADE9-0E05EA279E93}" destId="{1027592F-72A1-4005-8916-9D8F3C0439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74469-CBB8-413B-A054-3B5C109915CC}">
      <dsp:nvSpPr>
        <dsp:cNvPr id="0" name=""/>
        <dsp:cNvSpPr/>
      </dsp:nvSpPr>
      <dsp:spPr>
        <a:xfrm>
          <a:off x="1145634" y="1137"/>
          <a:ext cx="1649536" cy="164953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Enrollment</a:t>
          </a:r>
          <a:endParaRPr lang="en-US" sz="1900" kern="1200" dirty="0"/>
        </a:p>
      </dsp:txBody>
      <dsp:txXfrm>
        <a:off x="1387203" y="242706"/>
        <a:ext cx="1166398" cy="1166398"/>
      </dsp:txXfrm>
    </dsp:sp>
    <dsp:sp modelId="{37AF475D-4AA5-4FEB-AD7D-60CF50EA1AAF}">
      <dsp:nvSpPr>
        <dsp:cNvPr id="0" name=""/>
        <dsp:cNvSpPr/>
      </dsp:nvSpPr>
      <dsp:spPr>
        <a:xfrm>
          <a:off x="1492036" y="1784615"/>
          <a:ext cx="956731" cy="956731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18851" y="2150469"/>
        <a:ext cx="703101" cy="225023"/>
      </dsp:txXfrm>
    </dsp:sp>
    <dsp:sp modelId="{F350EC9D-D69E-4662-9977-9EC0AC5B07A4}">
      <dsp:nvSpPr>
        <dsp:cNvPr id="0" name=""/>
        <dsp:cNvSpPr/>
      </dsp:nvSpPr>
      <dsp:spPr>
        <a:xfrm>
          <a:off x="1145634" y="2875289"/>
          <a:ext cx="1649536" cy="1649536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Tuition and Fees</a:t>
          </a:r>
          <a:endParaRPr lang="en-US" sz="1900" kern="1200" dirty="0"/>
        </a:p>
      </dsp:txBody>
      <dsp:txXfrm>
        <a:off x="1387203" y="3116858"/>
        <a:ext cx="1166398" cy="1166398"/>
      </dsp:txXfrm>
    </dsp:sp>
    <dsp:sp modelId="{325462C3-4620-4D01-A35F-C2F8946CEFD8}">
      <dsp:nvSpPr>
        <dsp:cNvPr id="0" name=""/>
        <dsp:cNvSpPr/>
      </dsp:nvSpPr>
      <dsp:spPr>
        <a:xfrm>
          <a:off x="3042601" y="1956167"/>
          <a:ext cx="524552" cy="613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1001"/>
            <a:satOff val="-6944"/>
            <a:lumOff val="3211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42601" y="2078892"/>
        <a:ext cx="367186" cy="368177"/>
      </dsp:txXfrm>
    </dsp:sp>
    <dsp:sp modelId="{1027592F-72A1-4005-8916-9D8F3C04395A}">
      <dsp:nvSpPr>
        <dsp:cNvPr id="0" name=""/>
        <dsp:cNvSpPr/>
      </dsp:nvSpPr>
      <dsp:spPr>
        <a:xfrm>
          <a:off x="3784892" y="613444"/>
          <a:ext cx="3299073" cy="3299073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Financial Stability</a:t>
          </a:r>
          <a:endParaRPr lang="en-US" sz="4800" kern="1200" dirty="0"/>
        </a:p>
      </dsp:txBody>
      <dsp:txXfrm>
        <a:off x="4268030" y="1096582"/>
        <a:ext cx="2332797" cy="2332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557B-802F-408C-A885-1E554B2ACD09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Educational 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81A81-A592-4ED1-9BCB-ECE3BF240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4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EE73-0EDE-43E0-8E8F-D8C8D880DD1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Educational 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FA1B1-13E5-44CC-91EC-6A89B1A3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73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A1B1-13E5-44CC-91EC-6A89B1A33350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C5F4B14-CD53-4D0D-9524-9B4FDD505C1C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Educational Statistics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FA1B1-13E5-44CC-91EC-6A89B1A33350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95B867-60DA-4680-9B01-93E24FC2DADB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Educational Statistics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j0403460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200" y="33271"/>
            <a:ext cx="3101662" cy="2481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356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15000">
              <a:schemeClr val="bg1"/>
            </a:gs>
            <a:gs pos="100000">
              <a:schemeClr val="accent3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98F2-41EC-4965-824D-FE422F29AD86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D6CB-1C8B-49C8-AC19-38987B4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60007" dist="310007" dir="7680000" sy="30000" kx="1300200" algn="ctr" rotWithShape="0">
              <a:prstClr val="black">
                <a:alpha val="32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Laurel County Community </a:t>
            </a:r>
            <a:b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College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95400"/>
          </a:xfrm>
        </p:spPr>
        <p:txBody>
          <a:bodyPr/>
          <a:lstStyle/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Educational Statistics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Outlook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1419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64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215742"/>
              </p:ext>
            </p:extLst>
          </p:nvPr>
        </p:nvGraphicFramePr>
        <p:xfrm>
          <a:off x="1647030" y="1828801"/>
          <a:ext cx="5849941" cy="32003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14400"/>
                <a:gridCol w="1463040"/>
                <a:gridCol w="1345851"/>
                <a:gridCol w="1063325"/>
                <a:gridCol w="1063325"/>
              </a:tblGrid>
              <a:tr h="1004957">
                <a:tc rowSpan="3">
                  <a:txBody>
                    <a:bodyPr/>
                    <a:lstStyle/>
                    <a:p>
                      <a:pPr algn="ctr"/>
                      <a:r>
                        <a:rPr lang="en-US" b="1" spc="600" dirty="0" smtClean="0"/>
                        <a:t>Projected</a:t>
                      </a:r>
                      <a:endParaRPr lang="en-US" b="1" spc="600" dirty="0"/>
                    </a:p>
                  </a:txBody>
                  <a:tcPr vert="vert27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Attendance Status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Gender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7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Full-time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53%</a:t>
                      </a:r>
                      <a:endParaRPr lang="en-US" dirty="0"/>
                    </a:p>
                  </a:txBody>
                  <a:tcPr anchor="ctr"/>
                </a:tc>
              </a:tr>
              <a:tr h="10977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Part-time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62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Tuition and Fees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73805"/>
              </p:ext>
            </p:extLst>
          </p:nvPr>
        </p:nvGraphicFramePr>
        <p:xfrm>
          <a:off x="1600200" y="1471785"/>
          <a:ext cx="5943600" cy="3914430"/>
        </p:xfrm>
        <a:graphic>
          <a:graphicData uri="http://schemas.openxmlformats.org/drawingml/2006/table">
            <a:tbl>
              <a:tblPr>
                <a:solidFill>
                  <a:schemeClr val="accent3">
                    <a:lumMod val="20000"/>
                    <a:lumOff val="80000"/>
                  </a:schemeClr>
                </a:solidFill>
              </a:tblPr>
              <a:tblGrid>
                <a:gridCol w="1536586"/>
                <a:gridCol w="1536586"/>
                <a:gridCol w="1435214"/>
                <a:gridCol w="1435214"/>
              </a:tblGrid>
              <a:tr h="964216">
                <a:tc row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Laurel County Community College</a:t>
                      </a:r>
                      <a:endParaRPr lang="en-US" sz="24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216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Year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In-State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Out-of-State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999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2015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$3,663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$4,578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999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2016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$3,845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$4,806</a:t>
                      </a:r>
                      <a:endParaRPr lang="en-US" sz="1800" dirty="0"/>
                    </a:p>
                  </a:txBody>
                  <a:tcPr marL="99301" marR="99301" marT="49651" marB="496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5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58</Words>
  <Application>Microsoft Office PowerPoint</Application>
  <PresentationFormat>On-screen Show (4:3)</PresentationFormat>
  <Paragraphs>35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Laurel County Community  College</vt:lpstr>
      <vt:lpstr>Financial Outlook</vt:lpstr>
      <vt:lpstr>Enrollment</vt:lpstr>
      <vt:lpstr>Tuition and Fees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GO! Series</dc:creator>
  <cp:lastModifiedBy>Soumya</cp:lastModifiedBy>
  <cp:revision>31</cp:revision>
  <dcterms:created xsi:type="dcterms:W3CDTF">2010-03-29T18:25:45Z</dcterms:created>
  <dcterms:modified xsi:type="dcterms:W3CDTF">2013-05-29T22:38:16Z</dcterms:modified>
</cp:coreProperties>
</file>